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6" r:id="rId3"/>
    <p:sldId id="260" r:id="rId4"/>
    <p:sldId id="261" r:id="rId5"/>
    <p:sldId id="262" r:id="rId6"/>
    <p:sldId id="263" r:id="rId7"/>
    <p:sldId id="264" r:id="rId8"/>
    <p:sldId id="265" r:id="rId9"/>
    <p:sldId id="267" r:id="rId10"/>
  </p:sldIdLst>
  <p:sldSz cx="10150475" cy="7589838"/>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CC00"/>
    <a:srgbClr val="0000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204" autoAdjust="0"/>
    <p:restoredTop sz="90925" autoAdjust="0"/>
  </p:normalViewPr>
  <p:slideViewPr>
    <p:cSldViewPr snapToGrid="0" showGuides="1">
      <p:cViewPr>
        <p:scale>
          <a:sx n="60" d="100"/>
          <a:sy n="60" d="100"/>
        </p:scale>
        <p:origin x="-450" y="-72"/>
      </p:cViewPr>
      <p:guideLst>
        <p:guide orient="horz" pos="8"/>
        <p:guide pos="461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8BCAB1-02F7-459B-B8CA-47B8DA45AC17}" type="datetimeFigureOut">
              <a:rPr lang="en-US" smtClean="0"/>
              <a:pPr/>
              <a:t>10/19/2012</a:t>
            </a:fld>
            <a:endParaRPr lang="en-US"/>
          </a:p>
        </p:txBody>
      </p:sp>
      <p:sp>
        <p:nvSpPr>
          <p:cNvPr id="4" name="Slide Image Placeholder 3"/>
          <p:cNvSpPr>
            <a:spLocks noGrp="1" noRot="1" noChangeAspect="1"/>
          </p:cNvSpPr>
          <p:nvPr>
            <p:ph type="sldImg" idx="2"/>
          </p:nvPr>
        </p:nvSpPr>
        <p:spPr>
          <a:xfrm>
            <a:off x="1136650" y="685800"/>
            <a:ext cx="45847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0CF87B-D5A2-4552-AABB-3E1B0741926F}" type="slidenum">
              <a:rPr lang="en-US" smtClean="0"/>
              <a:pPr/>
              <a:t>‹#›</a:t>
            </a:fld>
            <a:endParaRPr lang="en-US"/>
          </a:p>
        </p:txBody>
      </p:sp>
    </p:spTree>
    <p:extLst>
      <p:ext uri="{BB962C8B-B14F-4D97-AF65-F5344CB8AC3E}">
        <p14:creationId xmlns:p14="http://schemas.microsoft.com/office/powerpoint/2010/main" val="35339073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D0CF87B-D5A2-4552-AABB-3E1B0741926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D0CF87B-D5A2-4552-AABB-3E1B0741926F}"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6650" y="685800"/>
            <a:ext cx="45847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FF64C-4BD7-4A12-9689-033598752BE2}" type="slidenum">
              <a:rPr lang="en-US" smtClean="0"/>
              <a:pPr/>
              <a:t>4</a:t>
            </a:fld>
            <a:endParaRPr lang="en-US"/>
          </a:p>
        </p:txBody>
      </p:sp>
    </p:spTree>
    <p:extLst>
      <p:ext uri="{BB962C8B-B14F-4D97-AF65-F5344CB8AC3E}">
        <p14:creationId xmlns:p14="http://schemas.microsoft.com/office/powerpoint/2010/main" val="3890440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6650" y="685800"/>
            <a:ext cx="45847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FF64C-4BD7-4A12-9689-033598752BE2}" type="slidenum">
              <a:rPr lang="en-US" smtClean="0"/>
              <a:pPr/>
              <a:t>5</a:t>
            </a:fld>
            <a:endParaRPr lang="en-US"/>
          </a:p>
        </p:txBody>
      </p:sp>
    </p:spTree>
    <p:extLst>
      <p:ext uri="{BB962C8B-B14F-4D97-AF65-F5344CB8AC3E}">
        <p14:creationId xmlns:p14="http://schemas.microsoft.com/office/powerpoint/2010/main" val="3890440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6650" y="685800"/>
            <a:ext cx="45847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FF64C-4BD7-4A12-9689-033598752BE2}" type="slidenum">
              <a:rPr lang="en-US" smtClean="0"/>
              <a:pPr/>
              <a:t>6</a:t>
            </a:fld>
            <a:endParaRPr lang="en-US"/>
          </a:p>
        </p:txBody>
      </p:sp>
    </p:spTree>
    <p:extLst>
      <p:ext uri="{BB962C8B-B14F-4D97-AF65-F5344CB8AC3E}">
        <p14:creationId xmlns:p14="http://schemas.microsoft.com/office/powerpoint/2010/main" val="3890440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6650" y="685800"/>
            <a:ext cx="45847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FF64C-4BD7-4A12-9689-033598752BE2}" type="slidenum">
              <a:rPr lang="en-US" smtClean="0"/>
              <a:pPr/>
              <a:t>7</a:t>
            </a:fld>
            <a:endParaRPr lang="en-US"/>
          </a:p>
        </p:txBody>
      </p:sp>
    </p:spTree>
    <p:extLst>
      <p:ext uri="{BB962C8B-B14F-4D97-AF65-F5344CB8AC3E}">
        <p14:creationId xmlns:p14="http://schemas.microsoft.com/office/powerpoint/2010/main" val="3890440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6650" y="685800"/>
            <a:ext cx="45847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2FF64C-4BD7-4A12-9689-033598752BE2}" type="slidenum">
              <a:rPr lang="en-US" smtClean="0"/>
              <a:pPr/>
              <a:t>8</a:t>
            </a:fld>
            <a:endParaRPr lang="en-US"/>
          </a:p>
        </p:txBody>
      </p:sp>
    </p:spTree>
    <p:extLst>
      <p:ext uri="{BB962C8B-B14F-4D97-AF65-F5344CB8AC3E}">
        <p14:creationId xmlns:p14="http://schemas.microsoft.com/office/powerpoint/2010/main" val="3890440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D0CF87B-D5A2-4552-AABB-3E1B0741926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4816475" y="3200400"/>
            <a:ext cx="5334000" cy="1066800"/>
          </a:xfrm>
        </p:spPr>
        <p:txBody>
          <a:bodyPr/>
          <a:lstStyle>
            <a:lvl1pPr>
              <a:defRPr sz="3600">
                <a:solidFill>
                  <a:srgbClr val="FFFFFF"/>
                </a:solidFill>
              </a:defRPr>
            </a:lvl1pPr>
          </a:lstStyle>
          <a:p>
            <a:r>
              <a:rPr lang="en-US" smtClean="0"/>
              <a:t>Click to edit Master title style</a:t>
            </a:r>
            <a:endParaRPr lang="en-US"/>
          </a:p>
        </p:txBody>
      </p:sp>
      <p:sp>
        <p:nvSpPr>
          <p:cNvPr id="4099" name="Rectangle 3"/>
          <p:cNvSpPr>
            <a:spLocks noGrp="1" noChangeArrowheads="1"/>
          </p:cNvSpPr>
          <p:nvPr>
            <p:ph type="subTitle" idx="1"/>
          </p:nvPr>
        </p:nvSpPr>
        <p:spPr>
          <a:xfrm>
            <a:off x="4816475" y="4572000"/>
            <a:ext cx="5257800" cy="685800"/>
          </a:xfrm>
        </p:spPr>
        <p:txBody>
          <a:bodyPr/>
          <a:lstStyle>
            <a:lvl1pPr marL="0" indent="0" algn="ctr">
              <a:buFontTx/>
              <a:buNone/>
              <a:defRPr sz="2800"/>
            </a:lvl1pPr>
          </a:lstStyle>
          <a:p>
            <a:r>
              <a:rPr lang="en-US" smtClean="0"/>
              <a:t>Click to edit Master subtitle style</a:t>
            </a:r>
            <a:endParaRPr lang="en-US"/>
          </a:p>
        </p:txBody>
      </p:sp>
      <p:sp>
        <p:nvSpPr>
          <p:cNvPr id="4100" name="Rectangle 4"/>
          <p:cNvSpPr>
            <a:spLocks noGrp="1" noChangeArrowheads="1"/>
          </p:cNvSpPr>
          <p:nvPr>
            <p:ph type="dt" sz="half" idx="2"/>
          </p:nvPr>
        </p:nvSpPr>
        <p:spPr>
          <a:xfrm>
            <a:off x="762000" y="7086600"/>
            <a:ext cx="2114550" cy="506413"/>
          </a:xfrm>
        </p:spPr>
        <p:txBody>
          <a:bodyPr/>
          <a:lstStyle>
            <a:lvl1pPr>
              <a:defRPr/>
            </a:lvl1pPr>
          </a:lstStyle>
          <a:p>
            <a:endParaRPr lang="en-US"/>
          </a:p>
        </p:txBody>
      </p:sp>
      <p:sp>
        <p:nvSpPr>
          <p:cNvPr id="4101" name="Rectangle 5"/>
          <p:cNvSpPr>
            <a:spLocks noGrp="1" noChangeArrowheads="1"/>
          </p:cNvSpPr>
          <p:nvPr>
            <p:ph type="ftr" sz="quarter" idx="3"/>
          </p:nvPr>
        </p:nvSpPr>
        <p:spPr>
          <a:xfrm>
            <a:off x="3468688" y="7086600"/>
            <a:ext cx="3213100" cy="506413"/>
          </a:xfrm>
        </p:spPr>
        <p:txBody>
          <a:bodyPr/>
          <a:lstStyle>
            <a:lvl1pPr>
              <a:defRPr/>
            </a:lvl1pPr>
          </a:lstStyle>
          <a:p>
            <a:endParaRPr lang="en-US"/>
          </a:p>
        </p:txBody>
      </p:sp>
      <p:sp>
        <p:nvSpPr>
          <p:cNvPr id="4102" name="Rectangle 6"/>
          <p:cNvSpPr>
            <a:spLocks noGrp="1" noChangeArrowheads="1"/>
          </p:cNvSpPr>
          <p:nvPr>
            <p:ph type="sldNum" sz="quarter" idx="4"/>
          </p:nvPr>
        </p:nvSpPr>
        <p:spPr>
          <a:xfrm>
            <a:off x="7273925" y="7086600"/>
            <a:ext cx="2114550" cy="506413"/>
          </a:xfrm>
        </p:spPr>
        <p:txBody>
          <a:bodyPr/>
          <a:lstStyle>
            <a:lvl1pPr>
              <a:defRPr/>
            </a:lvl1pPr>
          </a:lstStyle>
          <a:p>
            <a:fld id="{384B5C84-9787-48E4-81BD-4277BE269AE7}" type="slidenum">
              <a:rPr lang="en-US"/>
              <a:pPr/>
              <a:t>‹#›</a:t>
            </a:fld>
            <a:endParaRPr lang="en-US"/>
          </a:p>
        </p:txBody>
      </p:sp>
    </p:spTree>
  </p:cSld>
  <p:clrMapOvr>
    <a:masterClrMapping/>
  </p:clrMapOvr>
  <p:transition>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7C379DC-D8ED-4164-92E2-A9C12D2EE94F}" type="slidenum">
              <a:rPr lang="en-US"/>
              <a:pPr/>
              <a:t>‹#›</a:t>
            </a:fld>
            <a:endParaRPr lang="en-US"/>
          </a:p>
        </p:txBody>
      </p:sp>
    </p:spTree>
  </p:cSld>
  <p:clrMapOvr>
    <a:masterClrMapping/>
  </p:clrMapOvr>
  <p:transition>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24750" y="152400"/>
            <a:ext cx="2457450" cy="6781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7219950" cy="6781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5E055A3-7D2D-4A89-A004-9DD164E6B2C4}" type="slidenum">
              <a:rPr lang="en-US"/>
              <a:pPr/>
              <a:t>‹#›</a:t>
            </a:fld>
            <a:endParaRPr lang="en-US"/>
          </a:p>
        </p:txBody>
      </p:sp>
    </p:spTree>
  </p:cSld>
  <p:clrMapOvr>
    <a:masterClrMapping/>
  </p:clrMapOvr>
  <p:transition>
    <p:randomBar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sz="3600" i="1">
                <a:solidFill>
                  <a:srgbClr val="FFFF00"/>
                </a:solidFill>
                <a:effectLst>
                  <a:outerShdw blurRad="50800" dist="50800" dir="5400000" algn="ctr" rotWithShape="0">
                    <a:schemeClr val="tx1"/>
                  </a:outerShdw>
                </a:effectLst>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lgn="l">
              <a:buClr>
                <a:srgbClr val="FFFF00"/>
              </a:buClr>
              <a:defRPr sz="3000"/>
            </a:lvl1pPr>
            <a:lvl2pPr algn="l">
              <a:buClr>
                <a:srgbClr val="FFFF00"/>
              </a:buClr>
              <a:defRPr sz="2400"/>
            </a:lvl2pPr>
            <a:lvl3pPr algn="l">
              <a:buClr>
                <a:srgbClr val="FFFF00"/>
              </a:buClr>
              <a:defRPr sz="2000"/>
            </a:lvl3pPr>
            <a:lvl4pPr algn="l">
              <a:buClr>
                <a:srgbClr val="FFFF00"/>
              </a:buClr>
              <a:defRPr sz="2000"/>
            </a:lvl4pPr>
            <a:lvl5pPr algn="l">
              <a:buClr>
                <a:srgbClr val="FFFF00"/>
              </a:buCl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a:xfrm>
            <a:off x="7837805" y="7189788"/>
            <a:ext cx="2114550" cy="506412"/>
          </a:xfrm>
        </p:spPr>
        <p:txBody>
          <a:bodyPr/>
          <a:lstStyle>
            <a:lvl1pPr>
              <a:defRPr/>
            </a:lvl1pPr>
          </a:lstStyle>
          <a:p>
            <a:fld id="{4509FA59-6192-421F-B703-7AD9FF4457F9}" type="slidenum">
              <a:rPr lang="en-US"/>
              <a:pPr/>
              <a:t>‹#›</a:t>
            </a:fld>
            <a:endParaRPr lang="en-US"/>
          </a:p>
        </p:txBody>
      </p:sp>
    </p:spTree>
  </p:cSld>
  <p:clrMapOvr>
    <a:masterClrMapping/>
  </p:clrMapOvr>
  <p:transition>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01688" y="4876800"/>
            <a:ext cx="8628062" cy="15081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801688" y="3216275"/>
            <a:ext cx="8628062" cy="166052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14281A-164E-4144-9E78-31E6A799ED80}" type="slidenum">
              <a:rPr lang="en-US"/>
              <a:pPr/>
              <a:t>‹#›</a:t>
            </a:fld>
            <a:endParaRPr lang="en-US"/>
          </a:p>
        </p:txBody>
      </p:sp>
    </p:spTree>
  </p:cSld>
  <p:clrMapOvr>
    <a:masterClrMapping/>
  </p:clrMapOvr>
  <p:transition>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676400"/>
            <a:ext cx="48387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1676400"/>
            <a:ext cx="48387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33A1FE7-9210-4C9C-B376-C27F452A7D1B}" type="slidenum">
              <a:rPr lang="en-US"/>
              <a:pPr/>
              <a:t>‹#›</a:t>
            </a:fld>
            <a:endParaRPr lang="en-US"/>
          </a:p>
        </p:txBody>
      </p:sp>
    </p:spTree>
  </p:cSld>
  <p:clrMapOvr>
    <a:masterClrMapping/>
  </p:clrMapOvr>
  <p:transition>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3213"/>
            <a:ext cx="9134475" cy="126523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8000" y="1698625"/>
            <a:ext cx="4484688"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8000" y="2406650"/>
            <a:ext cx="4484688"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56200" y="1698625"/>
            <a:ext cx="4486275" cy="7080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56200" y="2406650"/>
            <a:ext cx="4486275" cy="43735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9DB7430-C05D-4DE3-8E03-9FE4E325B8CD}" type="slidenum">
              <a:rPr lang="en-US"/>
              <a:pPr/>
              <a:t>‹#›</a:t>
            </a:fld>
            <a:endParaRPr lang="en-US"/>
          </a:p>
        </p:txBody>
      </p:sp>
    </p:spTree>
  </p:cSld>
  <p:clrMapOvr>
    <a:masterClrMapping/>
  </p:clrMapOvr>
  <p:transition>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B0C9870-F9F9-4510-A151-446A8EC68F14}" type="slidenum">
              <a:rPr lang="en-US"/>
              <a:pPr/>
              <a:t>‹#›</a:t>
            </a:fld>
            <a:endParaRPr lang="en-US"/>
          </a:p>
        </p:txBody>
      </p:sp>
    </p:spTree>
  </p:cSld>
  <p:clrMapOvr>
    <a:masterClrMapping/>
  </p:clrMapOvr>
  <p:transition>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A1D8D99-B24E-4D20-A4A1-75D928728481}" type="slidenum">
              <a:rPr lang="en-US"/>
              <a:pPr/>
              <a:t>‹#›</a:t>
            </a:fld>
            <a:endParaRPr lang="en-US"/>
          </a:p>
        </p:txBody>
      </p:sp>
    </p:spTree>
  </p:cSld>
  <p:clrMapOvr>
    <a:masterClrMapping/>
  </p:clrMapOvr>
  <p:transition>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0" y="301625"/>
            <a:ext cx="3338513" cy="12858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68750" y="301625"/>
            <a:ext cx="5673725" cy="64785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8000" y="1587500"/>
            <a:ext cx="3338513" cy="51927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B9EB8A1-5EAC-47C7-BD0A-0E2F2B5B47BD}" type="slidenum">
              <a:rPr lang="en-US"/>
              <a:pPr/>
              <a:t>‹#›</a:t>
            </a:fld>
            <a:endParaRPr lang="en-US"/>
          </a:p>
        </p:txBody>
      </p:sp>
    </p:spTree>
  </p:cSld>
  <p:clrMapOvr>
    <a:masterClrMapping/>
  </p:clrMapOvr>
  <p:transition>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89138" y="5313363"/>
            <a:ext cx="6091237" cy="62706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89138" y="677863"/>
            <a:ext cx="6091237" cy="45545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989138" y="5940425"/>
            <a:ext cx="6091237" cy="8905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090FD8-EA56-41D8-8C3E-382B39593BFE}" type="slidenum">
              <a:rPr lang="en-US"/>
              <a:pPr/>
              <a:t>‹#›</a:t>
            </a:fld>
            <a:endParaRPr lang="en-US"/>
          </a:p>
        </p:txBody>
      </p:sp>
    </p:spTree>
  </p:cSld>
  <p:clrMapOvr>
    <a:masterClrMapping/>
  </p:clrMapOvr>
  <p:transition>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8077200" cy="1265238"/>
          </a:xfrm>
          <a:prstGeom prst="rect">
            <a:avLst/>
          </a:prstGeom>
          <a:noFill/>
          <a:ln w="9525">
            <a:noFill/>
            <a:miter lim="800000"/>
            <a:headEnd/>
            <a:tailEnd/>
          </a:ln>
          <a:effectLst/>
        </p:spPr>
        <p:txBody>
          <a:bodyPr vert="horz" wrap="square" lIns="101370" tIns="50685" rIns="101370" bIns="50685"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152400" y="1676400"/>
            <a:ext cx="9829800" cy="5257800"/>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62000" y="7037388"/>
            <a:ext cx="2114550" cy="506412"/>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defTabSz="1014413">
              <a:defRPr sz="1600">
                <a:solidFill>
                  <a:srgbClr val="FFFFFF"/>
                </a:solidFill>
              </a:defRPr>
            </a:lvl1pPr>
          </a:lstStyle>
          <a:p>
            <a:endParaRPr lang="en-US"/>
          </a:p>
        </p:txBody>
      </p:sp>
      <p:sp>
        <p:nvSpPr>
          <p:cNvPr id="1029" name="Rectangle 5"/>
          <p:cNvSpPr>
            <a:spLocks noGrp="1" noChangeArrowheads="1"/>
          </p:cNvSpPr>
          <p:nvPr>
            <p:ph type="ftr" sz="quarter" idx="3"/>
          </p:nvPr>
        </p:nvSpPr>
        <p:spPr bwMode="auto">
          <a:xfrm>
            <a:off x="3468688" y="7037388"/>
            <a:ext cx="3213100" cy="506412"/>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ctr" defTabSz="1014413">
              <a:defRPr sz="1600">
                <a:solidFill>
                  <a:srgbClr val="FFFFFF"/>
                </a:solidFill>
              </a:defRPr>
            </a:lvl1pPr>
          </a:lstStyle>
          <a:p>
            <a:endParaRPr lang="en-US"/>
          </a:p>
        </p:txBody>
      </p:sp>
      <p:sp>
        <p:nvSpPr>
          <p:cNvPr id="1030" name="Rectangle 6"/>
          <p:cNvSpPr>
            <a:spLocks noGrp="1" noChangeArrowheads="1"/>
          </p:cNvSpPr>
          <p:nvPr>
            <p:ph type="sldNum" sz="quarter" idx="4"/>
          </p:nvPr>
        </p:nvSpPr>
        <p:spPr bwMode="auto">
          <a:xfrm>
            <a:off x="7273925" y="7037388"/>
            <a:ext cx="2114550" cy="506412"/>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lvl1pPr algn="r" defTabSz="1014413">
              <a:defRPr sz="1600">
                <a:solidFill>
                  <a:srgbClr val="FFFFFF"/>
                </a:solidFill>
              </a:defRPr>
            </a:lvl1pPr>
          </a:lstStyle>
          <a:p>
            <a:fld id="{1AF86C61-5101-4841-B4EB-A06E4A70423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randomBar dir="vert"/>
  </p:transition>
  <p:txStyles>
    <p:titleStyle>
      <a:lvl1pPr algn="ctr" defTabSz="1014413" rtl="0" eaLnBrk="1" fontAlgn="base" hangingPunct="1">
        <a:spcBef>
          <a:spcPct val="0"/>
        </a:spcBef>
        <a:spcAft>
          <a:spcPct val="0"/>
        </a:spcAft>
        <a:defRPr sz="4400">
          <a:solidFill>
            <a:schemeClr val="tx1"/>
          </a:solidFill>
          <a:latin typeface="+mj-lt"/>
          <a:ea typeface="+mj-ea"/>
          <a:cs typeface="+mj-cs"/>
        </a:defRPr>
      </a:lvl1pPr>
      <a:lvl2pPr algn="ctr" defTabSz="1014413" rtl="0" eaLnBrk="1" fontAlgn="base" hangingPunct="1">
        <a:spcBef>
          <a:spcPct val="0"/>
        </a:spcBef>
        <a:spcAft>
          <a:spcPct val="0"/>
        </a:spcAft>
        <a:defRPr sz="4400">
          <a:solidFill>
            <a:schemeClr val="tx1"/>
          </a:solidFill>
          <a:latin typeface="Arial" charset="0"/>
        </a:defRPr>
      </a:lvl2pPr>
      <a:lvl3pPr algn="ctr" defTabSz="1014413" rtl="0" eaLnBrk="1" fontAlgn="base" hangingPunct="1">
        <a:spcBef>
          <a:spcPct val="0"/>
        </a:spcBef>
        <a:spcAft>
          <a:spcPct val="0"/>
        </a:spcAft>
        <a:defRPr sz="4400">
          <a:solidFill>
            <a:schemeClr val="tx1"/>
          </a:solidFill>
          <a:latin typeface="Arial" charset="0"/>
        </a:defRPr>
      </a:lvl3pPr>
      <a:lvl4pPr algn="ctr" defTabSz="1014413" rtl="0" eaLnBrk="1" fontAlgn="base" hangingPunct="1">
        <a:spcBef>
          <a:spcPct val="0"/>
        </a:spcBef>
        <a:spcAft>
          <a:spcPct val="0"/>
        </a:spcAft>
        <a:defRPr sz="4400">
          <a:solidFill>
            <a:schemeClr val="tx1"/>
          </a:solidFill>
          <a:latin typeface="Arial" charset="0"/>
        </a:defRPr>
      </a:lvl4pPr>
      <a:lvl5pPr algn="ctr" defTabSz="1014413" rtl="0" eaLnBrk="1" fontAlgn="base" hangingPunct="1">
        <a:spcBef>
          <a:spcPct val="0"/>
        </a:spcBef>
        <a:spcAft>
          <a:spcPct val="0"/>
        </a:spcAft>
        <a:defRPr sz="4400">
          <a:solidFill>
            <a:schemeClr val="tx1"/>
          </a:solidFill>
          <a:latin typeface="Arial" charset="0"/>
        </a:defRPr>
      </a:lvl5pPr>
      <a:lvl6pPr marL="457200" algn="ctr" defTabSz="1014413" rtl="0" eaLnBrk="1" fontAlgn="base" hangingPunct="1">
        <a:spcBef>
          <a:spcPct val="0"/>
        </a:spcBef>
        <a:spcAft>
          <a:spcPct val="0"/>
        </a:spcAft>
        <a:defRPr sz="4400">
          <a:solidFill>
            <a:schemeClr val="tx1"/>
          </a:solidFill>
          <a:latin typeface="Arial" charset="0"/>
        </a:defRPr>
      </a:lvl6pPr>
      <a:lvl7pPr marL="914400" algn="ctr" defTabSz="1014413" rtl="0" eaLnBrk="1" fontAlgn="base" hangingPunct="1">
        <a:spcBef>
          <a:spcPct val="0"/>
        </a:spcBef>
        <a:spcAft>
          <a:spcPct val="0"/>
        </a:spcAft>
        <a:defRPr sz="4400">
          <a:solidFill>
            <a:schemeClr val="tx1"/>
          </a:solidFill>
          <a:latin typeface="Arial" charset="0"/>
        </a:defRPr>
      </a:lvl7pPr>
      <a:lvl8pPr marL="1371600" algn="ctr" defTabSz="1014413" rtl="0" eaLnBrk="1" fontAlgn="base" hangingPunct="1">
        <a:spcBef>
          <a:spcPct val="0"/>
        </a:spcBef>
        <a:spcAft>
          <a:spcPct val="0"/>
        </a:spcAft>
        <a:defRPr sz="4400">
          <a:solidFill>
            <a:schemeClr val="tx1"/>
          </a:solidFill>
          <a:latin typeface="Arial" charset="0"/>
        </a:defRPr>
      </a:lvl8pPr>
      <a:lvl9pPr marL="1828800" algn="ctr" defTabSz="1014413" rtl="0" eaLnBrk="1" fontAlgn="base" hangingPunct="1">
        <a:spcBef>
          <a:spcPct val="0"/>
        </a:spcBef>
        <a:spcAft>
          <a:spcPct val="0"/>
        </a:spcAft>
        <a:defRPr sz="4400">
          <a:solidFill>
            <a:schemeClr val="tx1"/>
          </a:solidFill>
          <a:latin typeface="Arial" charset="0"/>
        </a:defRPr>
      </a:lvl9pPr>
    </p:titleStyle>
    <p:bodyStyle>
      <a:lvl1pPr marL="379413" indent="-379413" algn="l" defTabSz="1014413" rtl="0" eaLnBrk="1" fontAlgn="base" hangingPunct="1">
        <a:spcBef>
          <a:spcPct val="20000"/>
        </a:spcBef>
        <a:spcAft>
          <a:spcPct val="0"/>
        </a:spcAft>
        <a:buChar char="•"/>
        <a:defRPr sz="3200">
          <a:solidFill>
            <a:srgbClr val="FFFFFF"/>
          </a:solidFill>
          <a:latin typeface="+mn-lt"/>
          <a:ea typeface="+mn-ea"/>
          <a:cs typeface="+mn-cs"/>
        </a:defRPr>
      </a:lvl1pPr>
      <a:lvl2pPr marL="823913" indent="-317500" algn="l" defTabSz="1014413" rtl="0" eaLnBrk="1" fontAlgn="base" hangingPunct="1">
        <a:spcBef>
          <a:spcPct val="20000"/>
        </a:spcBef>
        <a:spcAft>
          <a:spcPct val="0"/>
        </a:spcAft>
        <a:buChar char="–"/>
        <a:defRPr sz="3200">
          <a:solidFill>
            <a:srgbClr val="FFFFFF"/>
          </a:solidFill>
          <a:latin typeface="+mn-lt"/>
        </a:defRPr>
      </a:lvl2pPr>
      <a:lvl3pPr marL="1266825" indent="-252413" algn="l" defTabSz="1014413" rtl="0" eaLnBrk="1" fontAlgn="base" hangingPunct="1">
        <a:spcBef>
          <a:spcPct val="20000"/>
        </a:spcBef>
        <a:spcAft>
          <a:spcPct val="0"/>
        </a:spcAft>
        <a:buChar char="•"/>
        <a:defRPr sz="3200">
          <a:solidFill>
            <a:srgbClr val="FFFFFF"/>
          </a:solidFill>
          <a:latin typeface="+mn-lt"/>
        </a:defRPr>
      </a:lvl3pPr>
      <a:lvl4pPr marL="1773238" indent="-252413" algn="l" defTabSz="1014413" rtl="0" eaLnBrk="1" fontAlgn="base" hangingPunct="1">
        <a:spcBef>
          <a:spcPct val="20000"/>
        </a:spcBef>
        <a:spcAft>
          <a:spcPct val="0"/>
        </a:spcAft>
        <a:buChar char="–"/>
        <a:defRPr sz="3200">
          <a:solidFill>
            <a:srgbClr val="FFFFFF"/>
          </a:solidFill>
          <a:latin typeface="+mn-lt"/>
        </a:defRPr>
      </a:lvl4pPr>
      <a:lvl5pPr marL="2281238" indent="-254000" algn="l" defTabSz="1014413" rtl="0" eaLnBrk="1" fontAlgn="base" hangingPunct="1">
        <a:spcBef>
          <a:spcPct val="20000"/>
        </a:spcBef>
        <a:spcAft>
          <a:spcPct val="0"/>
        </a:spcAft>
        <a:buChar char="»"/>
        <a:defRPr sz="3200">
          <a:solidFill>
            <a:srgbClr val="FFFFFF"/>
          </a:solidFill>
          <a:latin typeface="+mn-lt"/>
        </a:defRPr>
      </a:lvl5pPr>
      <a:lvl6pPr marL="2738438" indent="-254000" algn="l" defTabSz="1014413" rtl="0" eaLnBrk="1" fontAlgn="base" hangingPunct="1">
        <a:spcBef>
          <a:spcPct val="20000"/>
        </a:spcBef>
        <a:spcAft>
          <a:spcPct val="0"/>
        </a:spcAft>
        <a:buChar char="»"/>
        <a:defRPr sz="3200">
          <a:solidFill>
            <a:srgbClr val="FFFFFF"/>
          </a:solidFill>
          <a:latin typeface="+mn-lt"/>
        </a:defRPr>
      </a:lvl6pPr>
      <a:lvl7pPr marL="3195638" indent="-254000" algn="l" defTabSz="1014413" rtl="0" eaLnBrk="1" fontAlgn="base" hangingPunct="1">
        <a:spcBef>
          <a:spcPct val="20000"/>
        </a:spcBef>
        <a:spcAft>
          <a:spcPct val="0"/>
        </a:spcAft>
        <a:buChar char="»"/>
        <a:defRPr sz="3200">
          <a:solidFill>
            <a:srgbClr val="FFFFFF"/>
          </a:solidFill>
          <a:latin typeface="+mn-lt"/>
        </a:defRPr>
      </a:lvl7pPr>
      <a:lvl8pPr marL="3652838" indent="-254000" algn="l" defTabSz="1014413" rtl="0" eaLnBrk="1" fontAlgn="base" hangingPunct="1">
        <a:spcBef>
          <a:spcPct val="20000"/>
        </a:spcBef>
        <a:spcAft>
          <a:spcPct val="0"/>
        </a:spcAft>
        <a:buChar char="»"/>
        <a:defRPr sz="3200">
          <a:solidFill>
            <a:srgbClr val="FFFFFF"/>
          </a:solidFill>
          <a:latin typeface="+mn-lt"/>
        </a:defRPr>
      </a:lvl8pPr>
      <a:lvl9pPr marL="4110038" indent="-254000" algn="l" defTabSz="1014413" rtl="0" eaLnBrk="1" fontAlgn="base" hangingPunct="1">
        <a:spcBef>
          <a:spcPct val="20000"/>
        </a:spcBef>
        <a:spcAft>
          <a:spcPct val="0"/>
        </a:spcAft>
        <a:buChar char="»"/>
        <a:defRPr sz="3200">
          <a:solidFill>
            <a:srgbClr val="FFFFF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7513320" y="0"/>
            <a:ext cx="2789555" cy="1210339"/>
            <a:chOff x="271665" y="-146021"/>
            <a:chExt cx="2595561" cy="1219200"/>
          </a:xfrm>
        </p:grpSpPr>
        <p:pic>
          <p:nvPicPr>
            <p:cNvPr id="9" name="Picture 8" descr="ABA"/>
            <p:cNvPicPr>
              <a:picLocks noChangeAspect="1" noChangeArrowheads="1"/>
            </p:cNvPicPr>
            <p:nvPr/>
          </p:nvPicPr>
          <p:blipFill>
            <a:blip r:embed="rId3" cstate="print"/>
            <a:srcRect/>
            <a:stretch>
              <a:fillRect/>
            </a:stretch>
          </p:blipFill>
          <p:spPr bwMode="auto">
            <a:xfrm>
              <a:off x="271665" y="168302"/>
              <a:ext cx="1350963" cy="638175"/>
            </a:xfrm>
            <a:prstGeom prst="rect">
              <a:avLst/>
            </a:prstGeom>
            <a:noFill/>
            <a:effectLst/>
          </p:spPr>
        </p:pic>
        <p:pic>
          <p:nvPicPr>
            <p:cNvPr id="10" name="Picture 9" descr="white-Forum-Logo"/>
            <p:cNvPicPr>
              <a:picLocks noChangeAspect="1" noChangeArrowheads="1"/>
            </p:cNvPicPr>
            <p:nvPr/>
          </p:nvPicPr>
          <p:blipFill>
            <a:blip r:embed="rId4" cstate="print"/>
            <a:srcRect/>
            <a:stretch>
              <a:fillRect/>
            </a:stretch>
          </p:blipFill>
          <p:spPr bwMode="auto">
            <a:xfrm>
              <a:off x="1241626" y="-146021"/>
              <a:ext cx="1625600" cy="1219200"/>
            </a:xfrm>
            <a:prstGeom prst="rect">
              <a:avLst/>
            </a:prstGeom>
            <a:noFill/>
            <a:effectLst/>
          </p:spPr>
        </p:pic>
      </p:grpSp>
      <p:sp>
        <p:nvSpPr>
          <p:cNvPr id="11" name="Rectangle 10"/>
          <p:cNvSpPr>
            <a:spLocks noChangeArrowheads="1"/>
          </p:cNvSpPr>
          <p:nvPr/>
        </p:nvSpPr>
        <p:spPr bwMode="auto">
          <a:xfrm>
            <a:off x="4998720" y="1082040"/>
            <a:ext cx="4918869" cy="685800"/>
          </a:xfrm>
          <a:prstGeom prst="rect">
            <a:avLst/>
          </a:prstGeom>
          <a:noFill/>
          <a:ln w="9525">
            <a:noFill/>
            <a:miter lim="800000"/>
            <a:headEnd/>
            <a:tailEnd/>
          </a:ln>
          <a:effectLst/>
        </p:spPr>
        <p:txBody>
          <a:bodyPr lIns="91189" tIns="45595" rIns="91189" bIns="45595"/>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lnSpc>
                <a:spcPct val="80000"/>
              </a:lnSpc>
              <a:spcBef>
                <a:spcPct val="30000"/>
              </a:spcBef>
            </a:pPr>
            <a:r>
              <a:rPr lang="en-US" sz="1800" dirty="0">
                <a:solidFill>
                  <a:srgbClr val="FFFFFF"/>
                </a:solidFill>
                <a:effectLst>
                  <a:outerShdw dist="63500" dir="2700000" algn="tl">
                    <a:srgbClr val="000000">
                      <a:alpha val="43137"/>
                    </a:srgbClr>
                  </a:outerShdw>
                </a:effectLst>
                <a:latin typeface="Arial Black" pitchFamily="34" charset="0"/>
              </a:rPr>
              <a:t>American Bar Association</a:t>
            </a:r>
          </a:p>
          <a:p>
            <a:pPr algn="r">
              <a:lnSpc>
                <a:spcPct val="80000"/>
              </a:lnSpc>
              <a:spcBef>
                <a:spcPct val="30000"/>
              </a:spcBef>
            </a:pPr>
            <a:r>
              <a:rPr lang="en-US" sz="2000" b="1" dirty="0">
                <a:solidFill>
                  <a:srgbClr val="FFCC00"/>
                </a:solidFill>
                <a:effectLst>
                  <a:outerShdw dist="63500" dir="2700000" algn="tl">
                    <a:srgbClr val="000000">
                      <a:alpha val="43137"/>
                    </a:srgbClr>
                  </a:outerShdw>
                </a:effectLst>
              </a:rPr>
              <a:t>Forum on the Construction Industry</a:t>
            </a:r>
          </a:p>
        </p:txBody>
      </p:sp>
      <p:sp>
        <p:nvSpPr>
          <p:cNvPr id="12" name="Text Box 7"/>
          <p:cNvSpPr txBox="1">
            <a:spLocks noChangeArrowheads="1"/>
          </p:cNvSpPr>
          <p:nvPr/>
        </p:nvSpPr>
        <p:spPr bwMode="black">
          <a:xfrm>
            <a:off x="7409223" y="1768340"/>
            <a:ext cx="2526147" cy="430635"/>
          </a:xfrm>
          <a:prstGeom prst="rect">
            <a:avLst/>
          </a:prstGeom>
          <a:noFill/>
          <a:ln w="12700">
            <a:noFill/>
            <a:miter lim="800000"/>
            <a:headEnd/>
            <a:tailEnd/>
          </a:ln>
          <a:effectLst/>
        </p:spPr>
        <p:txBody>
          <a:bodyPr wrap="none" lIns="91189" tIns="45595" rIns="91189" bIns="45595">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eaLnBrk="0" hangingPunct="0"/>
            <a:r>
              <a:rPr lang="en-US" sz="2200" b="1" dirty="0" smtClean="0">
                <a:solidFill>
                  <a:srgbClr val="FFFFFF"/>
                </a:solidFill>
                <a:effectLst>
                  <a:outerShdw dist="63500" dir="2700000" algn="tl">
                    <a:srgbClr val="000000">
                      <a:alpha val="43137"/>
                    </a:srgbClr>
                  </a:outerShdw>
                </a:effectLst>
              </a:rPr>
              <a:t>2012 Fall Meeting</a:t>
            </a:r>
            <a:endParaRPr lang="en-US" sz="2200" b="1" dirty="0">
              <a:solidFill>
                <a:srgbClr val="FFFFFF"/>
              </a:solidFill>
              <a:effectLst>
                <a:outerShdw dist="63500" dir="2700000" algn="tl">
                  <a:srgbClr val="000000">
                    <a:alpha val="43137"/>
                  </a:srgbClr>
                </a:outerShdw>
              </a:effectLst>
            </a:endParaRPr>
          </a:p>
        </p:txBody>
      </p:sp>
      <p:sp>
        <p:nvSpPr>
          <p:cNvPr id="14" name="Rectangle 3"/>
          <p:cNvSpPr>
            <a:spLocks noGrp="1" noChangeArrowheads="1"/>
          </p:cNvSpPr>
          <p:nvPr>
            <p:ph type="subTitle" idx="1"/>
          </p:nvPr>
        </p:nvSpPr>
        <p:spPr>
          <a:xfrm>
            <a:off x="6829424" y="4752975"/>
            <a:ext cx="3109119" cy="981076"/>
          </a:xfrm>
        </p:spPr>
        <p:txBody>
          <a:bodyPr/>
          <a:lstStyle/>
          <a:p>
            <a:pPr algn="r">
              <a:lnSpc>
                <a:spcPct val="90000"/>
              </a:lnSpc>
            </a:pPr>
            <a:endParaRPr lang="en-US" sz="2700" dirty="0">
              <a:effectLst>
                <a:outerShdw blurRad="12700" dist="63500" dir="2400000" algn="ctr" rotWithShape="0">
                  <a:schemeClr val="tx1"/>
                </a:outerShdw>
              </a:effectLst>
            </a:endParaRPr>
          </a:p>
          <a:p>
            <a:pPr algn="r">
              <a:lnSpc>
                <a:spcPct val="90000"/>
              </a:lnSpc>
            </a:pPr>
            <a:r>
              <a:rPr lang="en-US" sz="2000" b="1" dirty="0" smtClean="0">
                <a:solidFill>
                  <a:srgbClr val="FFCC00"/>
                </a:solidFill>
                <a:effectLst>
                  <a:outerShdw blurRad="12700" dist="63500" dir="2400000" algn="ctr" rotWithShape="0">
                    <a:schemeClr val="tx1"/>
                  </a:outerShdw>
                </a:effectLst>
              </a:rPr>
              <a:t>Mark Baker</a:t>
            </a:r>
            <a:endParaRPr lang="en-US" sz="2000" b="1" dirty="0">
              <a:solidFill>
                <a:srgbClr val="FFCC00"/>
              </a:solidFill>
              <a:effectLst>
                <a:outerShdw blurRad="12700" dist="63500" dir="2400000" algn="ctr" rotWithShape="0">
                  <a:schemeClr val="tx1"/>
                </a:outerShdw>
              </a:effectLst>
            </a:endParaRPr>
          </a:p>
          <a:p>
            <a:pPr algn="r">
              <a:lnSpc>
                <a:spcPct val="90000"/>
              </a:lnSpc>
            </a:pPr>
            <a:r>
              <a:rPr lang="en-US" sz="1800" dirty="0" err="1" smtClean="0">
                <a:effectLst>
                  <a:outerShdw blurRad="12700" dist="63500" dir="2400000" algn="ctr" rotWithShape="0">
                    <a:schemeClr val="tx1"/>
                  </a:outerShdw>
                </a:effectLst>
              </a:rPr>
              <a:t>Fullbright</a:t>
            </a:r>
            <a:r>
              <a:rPr lang="en-US" sz="1800" dirty="0" smtClean="0">
                <a:effectLst>
                  <a:outerShdw blurRad="12700" dist="63500" dir="2400000" algn="ctr" rotWithShape="0">
                    <a:schemeClr val="tx1"/>
                  </a:outerShdw>
                </a:effectLst>
              </a:rPr>
              <a:t> &amp; </a:t>
            </a:r>
            <a:r>
              <a:rPr lang="en-US" sz="1800" dirty="0" err="1" smtClean="0">
                <a:effectLst>
                  <a:outerShdw blurRad="12700" dist="63500" dir="2400000" algn="ctr" rotWithShape="0">
                    <a:schemeClr val="tx1"/>
                  </a:outerShdw>
                </a:effectLst>
              </a:rPr>
              <a:t>Jaworski</a:t>
            </a:r>
            <a:r>
              <a:rPr lang="en-US" sz="1800" dirty="0" smtClean="0">
                <a:effectLst>
                  <a:outerShdw blurRad="12700" dist="63500" dir="2400000" algn="ctr" rotWithShape="0">
                    <a:schemeClr val="tx1"/>
                  </a:outerShdw>
                </a:effectLst>
              </a:rPr>
              <a:t>, LLP</a:t>
            </a:r>
            <a:endParaRPr lang="en-US" sz="1800" dirty="0">
              <a:effectLst>
                <a:outerShdw blurRad="12700" dist="63500" dir="2400000" algn="ctr" rotWithShape="0">
                  <a:schemeClr val="tx1"/>
                </a:outerShdw>
              </a:effectLst>
            </a:endParaRPr>
          </a:p>
          <a:p>
            <a:pPr algn="r">
              <a:lnSpc>
                <a:spcPct val="90000"/>
              </a:lnSpc>
            </a:pPr>
            <a:endParaRPr lang="en-US" sz="2700" dirty="0">
              <a:effectLst>
                <a:outerShdw blurRad="12700" dist="63500" dir="2400000" algn="ctr" rotWithShape="0">
                  <a:schemeClr val="tx1"/>
                </a:outerShdw>
              </a:effectLst>
            </a:endParaRPr>
          </a:p>
          <a:p>
            <a:pPr algn="r">
              <a:lnSpc>
                <a:spcPct val="90000"/>
              </a:lnSpc>
            </a:pPr>
            <a:endParaRPr lang="en-US" sz="2200" dirty="0">
              <a:effectLst>
                <a:outerShdw blurRad="12700" dist="63500" dir="2400000" algn="ctr" rotWithShape="0">
                  <a:schemeClr val="tx1"/>
                </a:outerShdw>
              </a:effectLst>
            </a:endParaRPr>
          </a:p>
          <a:p>
            <a:pPr algn="r">
              <a:lnSpc>
                <a:spcPct val="90000"/>
              </a:lnSpc>
            </a:pPr>
            <a:endParaRPr lang="en-US" sz="2700" dirty="0">
              <a:effectLst>
                <a:outerShdw blurRad="12700" dist="63500" dir="2400000" algn="ctr" rotWithShape="0">
                  <a:schemeClr val="tx1"/>
                </a:outerShdw>
              </a:effectLst>
            </a:endParaRPr>
          </a:p>
        </p:txBody>
      </p:sp>
      <p:sp>
        <p:nvSpPr>
          <p:cNvPr id="16" name="Rectangle 3"/>
          <p:cNvSpPr txBox="1">
            <a:spLocks noChangeArrowheads="1"/>
          </p:cNvSpPr>
          <p:nvPr/>
        </p:nvSpPr>
        <p:spPr bwMode="auto">
          <a:xfrm>
            <a:off x="6848474" y="5524500"/>
            <a:ext cx="3109119" cy="981076"/>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rPr>
              <a:t>David </a:t>
            </a:r>
            <a:r>
              <a:rPr kumimoji="0" lang="en-US" sz="2000" b="1" i="0" u="none" strike="noStrike" kern="0" cap="none" spc="0" normalizeH="0" baseline="0" noProof="0" dirty="0" err="1" smtClean="0">
                <a:ln>
                  <a:noFill/>
                </a:ln>
                <a:solidFill>
                  <a:srgbClr val="FFCC00"/>
                </a:solidFill>
                <a:effectLst>
                  <a:outerShdw blurRad="12700" dist="63500" dir="2400000" algn="ctr" rotWithShape="0">
                    <a:schemeClr val="tx1"/>
                  </a:outerShdw>
                </a:effectLst>
                <a:uLnTx/>
                <a:uFillTx/>
                <a:latin typeface="+mn-lt"/>
                <a:ea typeface="+mn-ea"/>
                <a:cs typeface="+mn-cs"/>
              </a:rPr>
              <a:t>Delman</a:t>
            </a:r>
            <a:endPar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Hogan </a:t>
            </a:r>
            <a:r>
              <a:rPr kumimoji="0" lang="en-US" sz="1800" b="0" i="0" u="none" strike="noStrike" kern="0" cap="none" spc="0" normalizeH="0" baseline="0" noProof="0" dirty="0" err="1" smtClean="0">
                <a:ln>
                  <a:noFill/>
                </a:ln>
                <a:solidFill>
                  <a:srgbClr val="FFFFFF"/>
                </a:solidFill>
                <a:effectLst>
                  <a:outerShdw blurRad="12700" dist="63500" dir="2400000" algn="ctr" rotWithShape="0">
                    <a:schemeClr val="tx1"/>
                  </a:outerShdw>
                </a:effectLst>
                <a:uLnTx/>
                <a:uFillTx/>
                <a:latin typeface="+mn-lt"/>
                <a:ea typeface="+mn-ea"/>
                <a:cs typeface="+mn-cs"/>
              </a:rPr>
              <a:t>Lovells</a:t>
            </a: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 US, LLP</a:t>
            </a: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2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a:ln>
                <a:noFill/>
              </a:ln>
              <a:solidFill>
                <a:srgbClr val="FFFFFF"/>
              </a:solidFill>
              <a:effectLst>
                <a:outerShdw blurRad="12700" dist="63500" dir="2400000" algn="ctr" rotWithShape="0">
                  <a:schemeClr val="tx1"/>
                </a:outerShdw>
              </a:effectLst>
              <a:uLnTx/>
              <a:uFillTx/>
              <a:latin typeface="+mn-lt"/>
              <a:ea typeface="+mn-ea"/>
              <a:cs typeface="+mn-cs"/>
            </a:endParaRPr>
          </a:p>
        </p:txBody>
      </p:sp>
      <p:sp>
        <p:nvSpPr>
          <p:cNvPr id="17" name="Rectangle 3"/>
          <p:cNvSpPr txBox="1">
            <a:spLocks noChangeArrowheads="1"/>
          </p:cNvSpPr>
          <p:nvPr/>
        </p:nvSpPr>
        <p:spPr bwMode="auto">
          <a:xfrm>
            <a:off x="6867524" y="6296025"/>
            <a:ext cx="3109119" cy="981076"/>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rPr>
              <a:t>Paul A. Bruno</a:t>
            </a: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Fluor Corporation</a:t>
            </a: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2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a:ln>
                <a:noFill/>
              </a:ln>
              <a:solidFill>
                <a:srgbClr val="FFFFFF"/>
              </a:solidFill>
              <a:effectLst>
                <a:outerShdw blurRad="12700" dist="63500" dir="2400000" algn="ctr" rotWithShape="0">
                  <a:schemeClr val="tx1"/>
                </a:outerShdw>
              </a:effectLst>
              <a:uLnTx/>
              <a:uFillTx/>
              <a:latin typeface="+mn-lt"/>
              <a:ea typeface="+mn-ea"/>
              <a:cs typeface="+mn-cs"/>
            </a:endParaRPr>
          </a:p>
        </p:txBody>
      </p:sp>
      <p:sp>
        <p:nvSpPr>
          <p:cNvPr id="19" name="Rectangle 18"/>
          <p:cNvSpPr/>
          <p:nvPr/>
        </p:nvSpPr>
        <p:spPr>
          <a:xfrm>
            <a:off x="0" y="0"/>
            <a:ext cx="4314825" cy="7589838"/>
          </a:xfrm>
          <a:prstGeom prst="rect">
            <a:avLst/>
          </a:prstGeom>
          <a:solidFill>
            <a:srgbClr val="0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2"/>
          <p:cNvSpPr>
            <a:spLocks noGrp="1" noChangeArrowheads="1"/>
          </p:cNvSpPr>
          <p:nvPr>
            <p:ph type="ctrTitle"/>
          </p:nvPr>
        </p:nvSpPr>
        <p:spPr>
          <a:xfrm>
            <a:off x="-114300" y="2699297"/>
            <a:ext cx="9979025" cy="1800313"/>
          </a:xfrm>
        </p:spPr>
        <p:txBody>
          <a:bodyPr/>
          <a:lstStyle/>
          <a:p>
            <a:pPr algn="r"/>
            <a:r>
              <a:rPr lang="en-US" sz="3400" i="1" dirty="0" smtClean="0">
                <a:solidFill>
                  <a:srgbClr val="FFCC00"/>
                </a:solidFill>
                <a:effectLst>
                  <a:outerShdw blurRad="12700" dist="63500" dir="2400000" algn="ctr" rotWithShape="0">
                    <a:schemeClr val="tx1"/>
                  </a:outerShdw>
                </a:effectLst>
                <a:latin typeface="Arial Black" pitchFamily="34" charset="0"/>
              </a:rPr>
              <a:t>Staying The Course In Strong Currents:</a:t>
            </a:r>
            <a:br>
              <a:rPr lang="en-US" sz="3400" i="1" dirty="0" smtClean="0">
                <a:solidFill>
                  <a:srgbClr val="FFCC00"/>
                </a:solidFill>
                <a:effectLst>
                  <a:outerShdw blurRad="12700" dist="63500" dir="2400000" algn="ctr" rotWithShape="0">
                    <a:schemeClr val="tx1"/>
                  </a:outerShdw>
                </a:effectLst>
                <a:latin typeface="Arial Black" pitchFamily="34" charset="0"/>
              </a:rPr>
            </a:br>
            <a:r>
              <a:rPr lang="en-US" sz="3200" i="1" dirty="0" smtClean="0">
                <a:effectLst>
                  <a:outerShdw blurRad="12700" dist="63500" dir="2400000" algn="ctr" rotWithShape="0">
                    <a:schemeClr val="tx1"/>
                  </a:outerShdw>
                </a:effectLst>
                <a:latin typeface="Arial Black" pitchFamily="34" charset="0"/>
              </a:rPr>
              <a:t>Saying No To The CEO and The Art &amp; </a:t>
            </a:r>
            <a:br>
              <a:rPr lang="en-US" sz="3200" i="1" dirty="0" smtClean="0">
                <a:effectLst>
                  <a:outerShdw blurRad="12700" dist="63500" dir="2400000" algn="ctr" rotWithShape="0">
                    <a:schemeClr val="tx1"/>
                  </a:outerShdw>
                </a:effectLst>
                <a:latin typeface="Arial Black" pitchFamily="34" charset="0"/>
              </a:rPr>
            </a:br>
            <a:r>
              <a:rPr lang="en-US" sz="3200" i="1" dirty="0" smtClean="0">
                <a:effectLst>
                  <a:outerShdw blurRad="12700" dist="63500" dir="2400000" algn="ctr" rotWithShape="0">
                    <a:schemeClr val="tx1"/>
                  </a:outerShdw>
                </a:effectLst>
                <a:latin typeface="Arial Black" pitchFamily="34" charset="0"/>
              </a:rPr>
              <a:t>Ethics Of Advising Strong </a:t>
            </a:r>
            <a:br>
              <a:rPr lang="en-US" sz="3200" i="1" dirty="0" smtClean="0">
                <a:effectLst>
                  <a:outerShdw blurRad="12700" dist="63500" dir="2400000" algn="ctr" rotWithShape="0">
                    <a:schemeClr val="tx1"/>
                  </a:outerShdw>
                </a:effectLst>
                <a:latin typeface="Arial Black" pitchFamily="34" charset="0"/>
              </a:rPr>
            </a:br>
            <a:r>
              <a:rPr lang="en-US" sz="3200" i="1" dirty="0" smtClean="0">
                <a:effectLst>
                  <a:outerShdw blurRad="12700" dist="63500" dir="2400000" algn="ctr" rotWithShape="0">
                    <a:schemeClr val="tx1"/>
                  </a:outerShdw>
                </a:effectLst>
                <a:latin typeface="Arial Black" pitchFamily="34" charset="0"/>
              </a:rPr>
              <a:t>Corporate Clients</a:t>
            </a:r>
            <a:endParaRPr lang="en-US" sz="3200" i="1" dirty="0">
              <a:effectLst>
                <a:outerShdw blurRad="12700" dist="63500" dir="2400000" algn="ctr" rotWithShape="0">
                  <a:schemeClr val="tx1"/>
                </a:outerShdw>
              </a:effectLst>
            </a:endParaRPr>
          </a:p>
        </p:txBody>
      </p:sp>
      <p:sp>
        <p:nvSpPr>
          <p:cNvPr id="18" name="TextBox 17"/>
          <p:cNvSpPr txBox="1"/>
          <p:nvPr/>
        </p:nvSpPr>
        <p:spPr>
          <a:xfrm>
            <a:off x="266700" y="257175"/>
            <a:ext cx="3057525" cy="369332"/>
          </a:xfrm>
          <a:prstGeom prst="rect">
            <a:avLst/>
          </a:prstGeom>
          <a:noFill/>
        </p:spPr>
        <p:txBody>
          <a:bodyPr wrap="square" rtlCol="0">
            <a:spAutoFit/>
          </a:bodyPr>
          <a:lstStyle/>
          <a:p>
            <a:r>
              <a:rPr lang="en-US" sz="1800" dirty="0" smtClean="0">
                <a:solidFill>
                  <a:srgbClr val="FFFFFF"/>
                </a:solidFill>
              </a:rPr>
              <a:t>Plenary 1</a:t>
            </a:r>
            <a:endParaRPr lang="en-US" sz="1800" dirty="0">
              <a:solidFill>
                <a:srgbClr val="FFFFFF"/>
              </a:solidFill>
            </a:endParaRPr>
          </a:p>
        </p:txBody>
      </p:sp>
      <p:sp>
        <p:nvSpPr>
          <p:cNvPr id="15" name="Rectangle 3"/>
          <p:cNvSpPr txBox="1">
            <a:spLocks noChangeArrowheads="1"/>
          </p:cNvSpPr>
          <p:nvPr/>
        </p:nvSpPr>
        <p:spPr bwMode="auto">
          <a:xfrm>
            <a:off x="257174" y="5495925"/>
            <a:ext cx="3109119" cy="981076"/>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Moderator: </a:t>
            </a:r>
          </a:p>
          <a:p>
            <a:pPr marL="0" marR="0" lvl="0" indent="0"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rPr>
              <a:t>Buckner Hinkle, Jr.</a:t>
            </a:r>
          </a:p>
          <a:p>
            <a:pPr marL="0" marR="0" lvl="0" indent="0" defTabSz="1014413" rtl="0" eaLnBrk="1" fontAlgn="base" latinLnBrk="0" hangingPunct="1">
              <a:lnSpc>
                <a:spcPct val="90000"/>
              </a:lnSpc>
              <a:spcBef>
                <a:spcPct val="20000"/>
              </a:spcBef>
              <a:spcAft>
                <a:spcPct val="0"/>
              </a:spcAft>
              <a:buClrTx/>
              <a:buSzTx/>
              <a:buFontTx/>
              <a:buNone/>
              <a:tabLst/>
              <a:defRPr/>
            </a:pPr>
            <a:r>
              <a:rPr kumimoji="0" lang="en-US" sz="1800" b="0" i="0" u="none" strike="noStrike" kern="0" cap="none" spc="0" normalizeH="0" baseline="0" noProof="0" dirty="0" err="1" smtClean="0">
                <a:ln>
                  <a:noFill/>
                </a:ln>
                <a:solidFill>
                  <a:srgbClr val="FFFFFF"/>
                </a:solidFill>
                <a:effectLst>
                  <a:outerShdw blurRad="12700" dist="63500" dir="2400000" algn="ctr" rotWithShape="0">
                    <a:schemeClr val="tx1"/>
                  </a:outerShdw>
                </a:effectLst>
                <a:uLnTx/>
                <a:uFillTx/>
                <a:latin typeface="+mn-lt"/>
                <a:ea typeface="+mn-ea"/>
                <a:cs typeface="+mn-cs"/>
              </a:rPr>
              <a:t>Stites</a:t>
            </a: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 &amp; </a:t>
            </a:r>
            <a:r>
              <a:rPr kumimoji="0" lang="en-US" sz="1800" b="0" i="0" u="none" strike="noStrike" kern="0" cap="none" spc="0" normalizeH="0" baseline="0" noProof="0" dirty="0" err="1" smtClean="0">
                <a:ln>
                  <a:noFill/>
                </a:ln>
                <a:solidFill>
                  <a:srgbClr val="FFFFFF"/>
                </a:solidFill>
                <a:effectLst>
                  <a:outerShdw blurRad="12700" dist="63500" dir="2400000" algn="ctr" rotWithShape="0">
                    <a:schemeClr val="tx1"/>
                  </a:outerShdw>
                </a:effectLst>
                <a:uLnTx/>
                <a:uFillTx/>
                <a:latin typeface="+mn-lt"/>
                <a:ea typeface="+mn-ea"/>
                <a:cs typeface="+mn-cs"/>
              </a:rPr>
              <a:t>Harbison</a:t>
            </a: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 PLLC</a:t>
            </a:r>
          </a:p>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2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a:ln>
                <a:noFill/>
              </a:ln>
              <a:solidFill>
                <a:srgbClr val="FFFFFF"/>
              </a:solidFill>
              <a:effectLst>
                <a:outerShdw blurRad="12700" dist="63500" dir="2400000" algn="ctr" rotWithShape="0">
                  <a:schemeClr val="tx1"/>
                </a:outerShdw>
              </a:effectLst>
              <a:uLnTx/>
              <a:uFillTx/>
              <a:latin typeface="+mn-lt"/>
              <a:ea typeface="+mn-ea"/>
              <a:cs typeface="+mn-cs"/>
            </a:endParaRPr>
          </a:p>
        </p:txBody>
      </p:sp>
    </p:spTree>
  </p:cSld>
  <p:clrMapOvr>
    <a:masterClrMapping/>
  </p:clrMapOvr>
  <p:transition>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7513320" y="0"/>
            <a:ext cx="2789555" cy="1210339"/>
            <a:chOff x="271665" y="-146021"/>
            <a:chExt cx="2595561" cy="1219200"/>
          </a:xfrm>
        </p:grpSpPr>
        <p:pic>
          <p:nvPicPr>
            <p:cNvPr id="9" name="Picture 8" descr="ABA"/>
            <p:cNvPicPr>
              <a:picLocks noChangeAspect="1" noChangeArrowheads="1"/>
            </p:cNvPicPr>
            <p:nvPr/>
          </p:nvPicPr>
          <p:blipFill>
            <a:blip r:embed="rId3" cstate="print"/>
            <a:srcRect/>
            <a:stretch>
              <a:fillRect/>
            </a:stretch>
          </p:blipFill>
          <p:spPr bwMode="auto">
            <a:xfrm>
              <a:off x="271665" y="168302"/>
              <a:ext cx="1350963" cy="638175"/>
            </a:xfrm>
            <a:prstGeom prst="rect">
              <a:avLst/>
            </a:prstGeom>
            <a:noFill/>
            <a:effectLst/>
          </p:spPr>
        </p:pic>
        <p:pic>
          <p:nvPicPr>
            <p:cNvPr id="10" name="Picture 9" descr="white-Forum-Logo"/>
            <p:cNvPicPr>
              <a:picLocks noChangeAspect="1" noChangeArrowheads="1"/>
            </p:cNvPicPr>
            <p:nvPr/>
          </p:nvPicPr>
          <p:blipFill>
            <a:blip r:embed="rId4" cstate="print"/>
            <a:srcRect/>
            <a:stretch>
              <a:fillRect/>
            </a:stretch>
          </p:blipFill>
          <p:spPr bwMode="auto">
            <a:xfrm>
              <a:off x="1241626" y="-146021"/>
              <a:ext cx="1625600" cy="1219200"/>
            </a:xfrm>
            <a:prstGeom prst="rect">
              <a:avLst/>
            </a:prstGeom>
            <a:noFill/>
            <a:effectLst/>
          </p:spPr>
        </p:pic>
      </p:grpSp>
      <p:sp>
        <p:nvSpPr>
          <p:cNvPr id="11" name="Rectangle 10"/>
          <p:cNvSpPr>
            <a:spLocks noChangeArrowheads="1"/>
          </p:cNvSpPr>
          <p:nvPr/>
        </p:nvSpPr>
        <p:spPr bwMode="auto">
          <a:xfrm>
            <a:off x="4998720" y="1082040"/>
            <a:ext cx="4918869" cy="685800"/>
          </a:xfrm>
          <a:prstGeom prst="rect">
            <a:avLst/>
          </a:prstGeom>
          <a:noFill/>
          <a:ln w="9525">
            <a:noFill/>
            <a:miter lim="800000"/>
            <a:headEnd/>
            <a:tailEnd/>
          </a:ln>
          <a:effectLst/>
        </p:spPr>
        <p:txBody>
          <a:bodyPr lIns="91189" tIns="45595" rIns="91189" bIns="45595"/>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lnSpc>
                <a:spcPct val="80000"/>
              </a:lnSpc>
              <a:spcBef>
                <a:spcPct val="30000"/>
              </a:spcBef>
            </a:pPr>
            <a:r>
              <a:rPr lang="en-US" sz="1800" dirty="0">
                <a:solidFill>
                  <a:srgbClr val="FFFFFF"/>
                </a:solidFill>
                <a:effectLst>
                  <a:outerShdw dist="63500" dir="2700000" algn="tl">
                    <a:srgbClr val="000000">
                      <a:alpha val="43137"/>
                    </a:srgbClr>
                  </a:outerShdw>
                </a:effectLst>
                <a:latin typeface="Arial Black" pitchFamily="34" charset="0"/>
              </a:rPr>
              <a:t>American Bar Association</a:t>
            </a:r>
          </a:p>
          <a:p>
            <a:pPr algn="r">
              <a:lnSpc>
                <a:spcPct val="80000"/>
              </a:lnSpc>
              <a:spcBef>
                <a:spcPct val="30000"/>
              </a:spcBef>
            </a:pPr>
            <a:r>
              <a:rPr lang="en-US" sz="2000" b="1" dirty="0">
                <a:solidFill>
                  <a:srgbClr val="FFCC00"/>
                </a:solidFill>
                <a:effectLst>
                  <a:outerShdw dist="63500" dir="2700000" algn="tl">
                    <a:srgbClr val="000000">
                      <a:alpha val="43137"/>
                    </a:srgbClr>
                  </a:outerShdw>
                </a:effectLst>
              </a:rPr>
              <a:t>Forum on the Construction Industry</a:t>
            </a:r>
          </a:p>
        </p:txBody>
      </p:sp>
      <p:sp>
        <p:nvSpPr>
          <p:cNvPr id="12" name="Text Box 7"/>
          <p:cNvSpPr txBox="1">
            <a:spLocks noChangeArrowheads="1"/>
          </p:cNvSpPr>
          <p:nvPr/>
        </p:nvSpPr>
        <p:spPr bwMode="black">
          <a:xfrm>
            <a:off x="7409223" y="1768340"/>
            <a:ext cx="2526147" cy="430635"/>
          </a:xfrm>
          <a:prstGeom prst="rect">
            <a:avLst/>
          </a:prstGeom>
          <a:noFill/>
          <a:ln w="12700">
            <a:noFill/>
            <a:miter lim="800000"/>
            <a:headEnd/>
            <a:tailEnd/>
          </a:ln>
          <a:effectLst/>
        </p:spPr>
        <p:txBody>
          <a:bodyPr wrap="none" lIns="91189" tIns="45595" rIns="91189" bIns="45595">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eaLnBrk="0" hangingPunct="0"/>
            <a:r>
              <a:rPr lang="en-US" sz="2200" b="1" dirty="0" smtClean="0">
                <a:solidFill>
                  <a:srgbClr val="FFFFFF"/>
                </a:solidFill>
                <a:effectLst>
                  <a:outerShdw dist="63500" dir="2700000" algn="tl">
                    <a:srgbClr val="000000">
                      <a:alpha val="43137"/>
                    </a:srgbClr>
                  </a:outerShdw>
                </a:effectLst>
              </a:rPr>
              <a:t>2012 Fall Meeting</a:t>
            </a:r>
            <a:endParaRPr lang="en-US" sz="2200" b="1" dirty="0">
              <a:solidFill>
                <a:srgbClr val="FFFFFF"/>
              </a:solidFill>
              <a:effectLst>
                <a:outerShdw dist="63500" dir="2700000" algn="tl">
                  <a:srgbClr val="000000">
                    <a:alpha val="43137"/>
                  </a:srgbClr>
                </a:outerShdw>
              </a:effectLst>
            </a:endParaRPr>
          </a:p>
        </p:txBody>
      </p:sp>
      <p:sp>
        <p:nvSpPr>
          <p:cNvPr id="14" name="Rectangle 3"/>
          <p:cNvSpPr>
            <a:spLocks noGrp="1" noChangeArrowheads="1"/>
          </p:cNvSpPr>
          <p:nvPr>
            <p:ph type="subTitle" idx="1"/>
          </p:nvPr>
        </p:nvSpPr>
        <p:spPr>
          <a:xfrm>
            <a:off x="6829424" y="4752975"/>
            <a:ext cx="3109119" cy="981076"/>
          </a:xfrm>
        </p:spPr>
        <p:txBody>
          <a:bodyPr/>
          <a:lstStyle/>
          <a:p>
            <a:pPr algn="r">
              <a:lnSpc>
                <a:spcPct val="90000"/>
              </a:lnSpc>
            </a:pPr>
            <a:endParaRPr lang="en-US" sz="2700" dirty="0">
              <a:effectLst>
                <a:outerShdw blurRad="12700" dist="63500" dir="2400000" algn="ctr" rotWithShape="0">
                  <a:schemeClr val="tx1"/>
                </a:outerShdw>
              </a:effectLst>
            </a:endParaRPr>
          </a:p>
          <a:p>
            <a:pPr algn="r">
              <a:lnSpc>
                <a:spcPct val="90000"/>
              </a:lnSpc>
            </a:pPr>
            <a:r>
              <a:rPr lang="en-US" sz="2000" b="1" dirty="0" smtClean="0">
                <a:solidFill>
                  <a:srgbClr val="FFCC00"/>
                </a:solidFill>
                <a:effectLst>
                  <a:outerShdw blurRad="12700" dist="63500" dir="2400000" algn="ctr" rotWithShape="0">
                    <a:schemeClr val="tx1"/>
                  </a:outerShdw>
                </a:effectLst>
              </a:rPr>
              <a:t>Mark Baker</a:t>
            </a:r>
            <a:endParaRPr lang="en-US" sz="2000" b="1" dirty="0">
              <a:solidFill>
                <a:srgbClr val="FFCC00"/>
              </a:solidFill>
              <a:effectLst>
                <a:outerShdw blurRad="12700" dist="63500" dir="2400000" algn="ctr" rotWithShape="0">
                  <a:schemeClr val="tx1"/>
                </a:outerShdw>
              </a:effectLst>
            </a:endParaRPr>
          </a:p>
          <a:p>
            <a:pPr algn="r">
              <a:lnSpc>
                <a:spcPct val="90000"/>
              </a:lnSpc>
            </a:pPr>
            <a:r>
              <a:rPr lang="en-US" sz="1800" dirty="0" err="1" smtClean="0">
                <a:effectLst>
                  <a:outerShdw blurRad="12700" dist="63500" dir="2400000" algn="ctr" rotWithShape="0">
                    <a:schemeClr val="tx1"/>
                  </a:outerShdw>
                </a:effectLst>
              </a:rPr>
              <a:t>Fullbright</a:t>
            </a:r>
            <a:r>
              <a:rPr lang="en-US" sz="1800" dirty="0" smtClean="0">
                <a:effectLst>
                  <a:outerShdw blurRad="12700" dist="63500" dir="2400000" algn="ctr" rotWithShape="0">
                    <a:schemeClr val="tx1"/>
                  </a:outerShdw>
                </a:effectLst>
              </a:rPr>
              <a:t> &amp; </a:t>
            </a:r>
            <a:r>
              <a:rPr lang="en-US" sz="1800" dirty="0" err="1" smtClean="0">
                <a:effectLst>
                  <a:outerShdw blurRad="12700" dist="63500" dir="2400000" algn="ctr" rotWithShape="0">
                    <a:schemeClr val="tx1"/>
                  </a:outerShdw>
                </a:effectLst>
              </a:rPr>
              <a:t>Jaworski</a:t>
            </a:r>
            <a:r>
              <a:rPr lang="en-US" sz="1800" dirty="0" smtClean="0">
                <a:effectLst>
                  <a:outerShdw blurRad="12700" dist="63500" dir="2400000" algn="ctr" rotWithShape="0">
                    <a:schemeClr val="tx1"/>
                  </a:outerShdw>
                </a:effectLst>
              </a:rPr>
              <a:t>, LLP</a:t>
            </a:r>
            <a:endParaRPr lang="en-US" sz="1800" dirty="0">
              <a:effectLst>
                <a:outerShdw blurRad="12700" dist="63500" dir="2400000" algn="ctr" rotWithShape="0">
                  <a:schemeClr val="tx1"/>
                </a:outerShdw>
              </a:effectLst>
            </a:endParaRPr>
          </a:p>
          <a:p>
            <a:pPr algn="r">
              <a:lnSpc>
                <a:spcPct val="90000"/>
              </a:lnSpc>
            </a:pPr>
            <a:endParaRPr lang="en-US" sz="2700" dirty="0">
              <a:effectLst>
                <a:outerShdw blurRad="12700" dist="63500" dir="2400000" algn="ctr" rotWithShape="0">
                  <a:schemeClr val="tx1"/>
                </a:outerShdw>
              </a:effectLst>
            </a:endParaRPr>
          </a:p>
          <a:p>
            <a:pPr algn="r">
              <a:lnSpc>
                <a:spcPct val="90000"/>
              </a:lnSpc>
            </a:pPr>
            <a:endParaRPr lang="en-US" sz="2200" dirty="0">
              <a:effectLst>
                <a:outerShdw blurRad="12700" dist="63500" dir="2400000" algn="ctr" rotWithShape="0">
                  <a:schemeClr val="tx1"/>
                </a:outerShdw>
              </a:effectLst>
            </a:endParaRPr>
          </a:p>
          <a:p>
            <a:pPr algn="r">
              <a:lnSpc>
                <a:spcPct val="90000"/>
              </a:lnSpc>
            </a:pPr>
            <a:endParaRPr lang="en-US" sz="2700" dirty="0">
              <a:effectLst>
                <a:outerShdw blurRad="12700" dist="63500" dir="2400000" algn="ctr" rotWithShape="0">
                  <a:schemeClr val="tx1"/>
                </a:outerShdw>
              </a:effectLst>
            </a:endParaRPr>
          </a:p>
        </p:txBody>
      </p:sp>
      <p:sp>
        <p:nvSpPr>
          <p:cNvPr id="16" name="Rectangle 3"/>
          <p:cNvSpPr txBox="1">
            <a:spLocks noChangeArrowheads="1"/>
          </p:cNvSpPr>
          <p:nvPr/>
        </p:nvSpPr>
        <p:spPr bwMode="auto">
          <a:xfrm>
            <a:off x="6848474" y="5524500"/>
            <a:ext cx="3109119" cy="981076"/>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rPr>
              <a:t>David </a:t>
            </a:r>
            <a:r>
              <a:rPr kumimoji="0" lang="en-US" sz="2000" b="1" i="0" u="none" strike="noStrike" kern="0" cap="none" spc="0" normalizeH="0" baseline="0" noProof="0" dirty="0" err="1" smtClean="0">
                <a:ln>
                  <a:noFill/>
                </a:ln>
                <a:solidFill>
                  <a:srgbClr val="FFCC00"/>
                </a:solidFill>
                <a:effectLst>
                  <a:outerShdw blurRad="12700" dist="63500" dir="2400000" algn="ctr" rotWithShape="0">
                    <a:schemeClr val="tx1"/>
                  </a:outerShdw>
                </a:effectLst>
                <a:uLnTx/>
                <a:uFillTx/>
                <a:latin typeface="+mn-lt"/>
                <a:ea typeface="+mn-ea"/>
                <a:cs typeface="+mn-cs"/>
              </a:rPr>
              <a:t>Delman</a:t>
            </a:r>
            <a:endPar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Hogan </a:t>
            </a:r>
            <a:r>
              <a:rPr kumimoji="0" lang="en-US" sz="1800" b="0" i="0" u="none" strike="noStrike" kern="0" cap="none" spc="0" normalizeH="0" baseline="0" noProof="0" dirty="0" err="1" smtClean="0">
                <a:ln>
                  <a:noFill/>
                </a:ln>
                <a:solidFill>
                  <a:srgbClr val="FFFFFF"/>
                </a:solidFill>
                <a:effectLst>
                  <a:outerShdw blurRad="12700" dist="63500" dir="2400000" algn="ctr" rotWithShape="0">
                    <a:schemeClr val="tx1"/>
                  </a:outerShdw>
                </a:effectLst>
                <a:uLnTx/>
                <a:uFillTx/>
                <a:latin typeface="+mn-lt"/>
                <a:ea typeface="+mn-ea"/>
                <a:cs typeface="+mn-cs"/>
              </a:rPr>
              <a:t>Lovells</a:t>
            </a: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 US, LLP</a:t>
            </a: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2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a:ln>
                <a:noFill/>
              </a:ln>
              <a:solidFill>
                <a:srgbClr val="FFFFFF"/>
              </a:solidFill>
              <a:effectLst>
                <a:outerShdw blurRad="12700" dist="63500" dir="2400000" algn="ctr" rotWithShape="0">
                  <a:schemeClr val="tx1"/>
                </a:outerShdw>
              </a:effectLst>
              <a:uLnTx/>
              <a:uFillTx/>
              <a:latin typeface="+mn-lt"/>
              <a:ea typeface="+mn-ea"/>
              <a:cs typeface="+mn-cs"/>
            </a:endParaRPr>
          </a:p>
        </p:txBody>
      </p:sp>
      <p:sp>
        <p:nvSpPr>
          <p:cNvPr id="17" name="Rectangle 3"/>
          <p:cNvSpPr txBox="1">
            <a:spLocks noChangeArrowheads="1"/>
          </p:cNvSpPr>
          <p:nvPr/>
        </p:nvSpPr>
        <p:spPr bwMode="auto">
          <a:xfrm>
            <a:off x="6867524" y="6296025"/>
            <a:ext cx="3109119" cy="981076"/>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rPr>
              <a:t>Paul A. Bruno</a:t>
            </a:r>
          </a:p>
          <a:p>
            <a:pPr marL="0" marR="0" lvl="0" indent="0" algn="r" defTabSz="1014413" rtl="0" eaLnBrk="1" fontAlgn="base" latinLnBrk="0" hangingPunct="1">
              <a:lnSpc>
                <a:spcPct val="90000"/>
              </a:lnSpc>
              <a:spcBef>
                <a:spcPct val="20000"/>
              </a:spcBef>
              <a:spcAft>
                <a:spcPct val="0"/>
              </a:spcAft>
              <a:buClrTx/>
              <a:buSzTx/>
              <a:buFontTx/>
              <a:buNone/>
              <a:tabLst/>
              <a:defRPr/>
            </a:pP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Fluor Corporation</a:t>
            </a: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2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algn="r"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a:ln>
                <a:noFill/>
              </a:ln>
              <a:solidFill>
                <a:srgbClr val="FFFFFF"/>
              </a:solidFill>
              <a:effectLst>
                <a:outerShdw blurRad="12700" dist="63500" dir="2400000" algn="ctr" rotWithShape="0">
                  <a:schemeClr val="tx1"/>
                </a:outerShdw>
              </a:effectLst>
              <a:uLnTx/>
              <a:uFillTx/>
              <a:latin typeface="+mn-lt"/>
              <a:ea typeface="+mn-ea"/>
              <a:cs typeface="+mn-cs"/>
            </a:endParaRPr>
          </a:p>
        </p:txBody>
      </p:sp>
      <p:sp>
        <p:nvSpPr>
          <p:cNvPr id="19" name="Rectangle 18"/>
          <p:cNvSpPr/>
          <p:nvPr/>
        </p:nvSpPr>
        <p:spPr>
          <a:xfrm>
            <a:off x="0" y="0"/>
            <a:ext cx="4314825" cy="7589838"/>
          </a:xfrm>
          <a:prstGeom prst="rect">
            <a:avLst/>
          </a:prstGeom>
          <a:solidFill>
            <a:srgbClr val="0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266700" y="257175"/>
            <a:ext cx="3057525" cy="369332"/>
          </a:xfrm>
          <a:prstGeom prst="rect">
            <a:avLst/>
          </a:prstGeom>
          <a:noFill/>
        </p:spPr>
        <p:txBody>
          <a:bodyPr wrap="square" rtlCol="0">
            <a:spAutoFit/>
          </a:bodyPr>
          <a:lstStyle/>
          <a:p>
            <a:r>
              <a:rPr lang="en-US" sz="1800" dirty="0" smtClean="0">
                <a:solidFill>
                  <a:srgbClr val="FFFFFF"/>
                </a:solidFill>
              </a:rPr>
              <a:t>Plenary 1</a:t>
            </a:r>
            <a:endParaRPr lang="en-US" sz="1800" dirty="0">
              <a:solidFill>
                <a:srgbClr val="FFFFFF"/>
              </a:solidFill>
            </a:endParaRPr>
          </a:p>
        </p:txBody>
      </p:sp>
      <p:sp>
        <p:nvSpPr>
          <p:cNvPr id="15" name="Rectangle 3"/>
          <p:cNvSpPr txBox="1">
            <a:spLocks noChangeArrowheads="1"/>
          </p:cNvSpPr>
          <p:nvPr/>
        </p:nvSpPr>
        <p:spPr bwMode="auto">
          <a:xfrm>
            <a:off x="257174" y="5495925"/>
            <a:ext cx="3109119" cy="981076"/>
          </a:xfrm>
          <a:prstGeom prst="rect">
            <a:avLst/>
          </a:prstGeom>
          <a:noFill/>
          <a:ln w="9525">
            <a:noFill/>
            <a:miter lim="800000"/>
            <a:headEnd/>
            <a:tailEnd/>
          </a:ln>
          <a:effectLst/>
        </p:spPr>
        <p:txBody>
          <a:bodyPr vert="horz" wrap="square" lIns="101370" tIns="50685" rIns="101370" bIns="50685" numCol="1" anchor="t" anchorCtr="0" compatLnSpc="1">
            <a:prstTxWarp prst="textNoShape">
              <a:avLst/>
            </a:prstTxWarp>
          </a:bodyPr>
          <a:lstStyle/>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Moderator: </a:t>
            </a:r>
          </a:p>
          <a:p>
            <a:pPr marL="0" marR="0" lvl="0" indent="0" defTabSz="1014413" rtl="0" eaLnBrk="1" fontAlgn="base" latinLnBrk="0" hangingPunct="1">
              <a:lnSpc>
                <a:spcPct val="90000"/>
              </a:lnSpc>
              <a:spcBef>
                <a:spcPct val="20000"/>
              </a:spcBef>
              <a:spcAft>
                <a:spcPct val="0"/>
              </a:spcAft>
              <a:buClrTx/>
              <a:buSzTx/>
              <a:buFontTx/>
              <a:buNone/>
              <a:tabLst/>
              <a:defRPr/>
            </a:pPr>
            <a:r>
              <a:rPr kumimoji="0" lang="en-US" sz="2000" b="1" i="0" u="none" strike="noStrike" kern="0" cap="none" spc="0" normalizeH="0" baseline="0" noProof="0" dirty="0" smtClean="0">
                <a:ln>
                  <a:noFill/>
                </a:ln>
                <a:solidFill>
                  <a:srgbClr val="FFCC00"/>
                </a:solidFill>
                <a:effectLst>
                  <a:outerShdw blurRad="12700" dist="63500" dir="2400000" algn="ctr" rotWithShape="0">
                    <a:schemeClr val="tx1"/>
                  </a:outerShdw>
                </a:effectLst>
                <a:uLnTx/>
                <a:uFillTx/>
                <a:latin typeface="+mn-lt"/>
                <a:ea typeface="+mn-ea"/>
                <a:cs typeface="+mn-cs"/>
              </a:rPr>
              <a:t>Buckner Hinkle, Jr.</a:t>
            </a:r>
          </a:p>
          <a:p>
            <a:pPr marL="0" marR="0" lvl="0" indent="0" defTabSz="1014413" rtl="0" eaLnBrk="1" fontAlgn="base" latinLnBrk="0" hangingPunct="1">
              <a:lnSpc>
                <a:spcPct val="90000"/>
              </a:lnSpc>
              <a:spcBef>
                <a:spcPct val="20000"/>
              </a:spcBef>
              <a:spcAft>
                <a:spcPct val="0"/>
              </a:spcAft>
              <a:buClrTx/>
              <a:buSzTx/>
              <a:buFontTx/>
              <a:buNone/>
              <a:tabLst/>
              <a:defRPr/>
            </a:pPr>
            <a:r>
              <a:rPr kumimoji="0" lang="en-US" sz="1800" b="0" i="0" u="none" strike="noStrike" kern="0" cap="none" spc="0" normalizeH="0" baseline="0" noProof="0" dirty="0" err="1" smtClean="0">
                <a:ln>
                  <a:noFill/>
                </a:ln>
                <a:solidFill>
                  <a:srgbClr val="FFFFFF"/>
                </a:solidFill>
                <a:effectLst>
                  <a:outerShdw blurRad="12700" dist="63500" dir="2400000" algn="ctr" rotWithShape="0">
                    <a:schemeClr val="tx1"/>
                  </a:outerShdw>
                </a:effectLst>
                <a:uLnTx/>
                <a:uFillTx/>
                <a:latin typeface="+mn-lt"/>
                <a:ea typeface="+mn-ea"/>
                <a:cs typeface="+mn-cs"/>
              </a:rPr>
              <a:t>Stites</a:t>
            </a: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 &amp; </a:t>
            </a:r>
            <a:r>
              <a:rPr kumimoji="0" lang="en-US" sz="1800" b="0" i="0" u="none" strike="noStrike" kern="0" cap="none" spc="0" normalizeH="0" baseline="0" noProof="0" dirty="0" err="1" smtClean="0">
                <a:ln>
                  <a:noFill/>
                </a:ln>
                <a:solidFill>
                  <a:srgbClr val="FFFFFF"/>
                </a:solidFill>
                <a:effectLst>
                  <a:outerShdw blurRad="12700" dist="63500" dir="2400000" algn="ctr" rotWithShape="0">
                    <a:schemeClr val="tx1"/>
                  </a:outerShdw>
                </a:effectLst>
                <a:uLnTx/>
                <a:uFillTx/>
                <a:latin typeface="+mn-lt"/>
                <a:ea typeface="+mn-ea"/>
                <a:cs typeface="+mn-cs"/>
              </a:rPr>
              <a:t>Harbison</a:t>
            </a:r>
            <a:r>
              <a:rPr kumimoji="0" lang="en-US" sz="18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rPr>
              <a:t>, PLLC</a:t>
            </a:r>
          </a:p>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200" b="0" i="0" u="none" strike="noStrike" kern="0" cap="none" spc="0" normalizeH="0" baseline="0" noProof="0" dirty="0" smtClean="0">
              <a:ln>
                <a:noFill/>
              </a:ln>
              <a:solidFill>
                <a:srgbClr val="FFFFFF"/>
              </a:solidFill>
              <a:effectLst>
                <a:outerShdw blurRad="12700" dist="63500" dir="2400000" algn="ctr" rotWithShape="0">
                  <a:schemeClr val="tx1"/>
                </a:outerShdw>
              </a:effectLst>
              <a:uLnTx/>
              <a:uFillTx/>
              <a:latin typeface="+mn-lt"/>
              <a:ea typeface="+mn-ea"/>
              <a:cs typeface="+mn-cs"/>
            </a:endParaRPr>
          </a:p>
          <a:p>
            <a:pPr marL="0" marR="0" lvl="0" indent="0" defTabSz="1014413" rtl="0" eaLnBrk="1" fontAlgn="base" latinLnBrk="0" hangingPunct="1">
              <a:lnSpc>
                <a:spcPct val="90000"/>
              </a:lnSpc>
              <a:spcBef>
                <a:spcPct val="20000"/>
              </a:spcBef>
              <a:spcAft>
                <a:spcPct val="0"/>
              </a:spcAft>
              <a:buClrTx/>
              <a:buSzTx/>
              <a:buFontTx/>
              <a:buNone/>
              <a:tabLst/>
              <a:defRPr/>
            </a:pPr>
            <a:endParaRPr kumimoji="0" lang="en-US" sz="2700" b="0" i="0" u="none" strike="noStrike" kern="0" cap="none" spc="0" normalizeH="0" baseline="0" noProof="0" dirty="0">
              <a:ln>
                <a:noFill/>
              </a:ln>
              <a:solidFill>
                <a:srgbClr val="FFFFFF"/>
              </a:solidFill>
              <a:effectLst>
                <a:outerShdw blurRad="12700" dist="63500" dir="2400000" algn="ctr" rotWithShape="0">
                  <a:schemeClr val="tx1"/>
                </a:outerShdw>
              </a:effectLst>
              <a:uLnTx/>
              <a:uFillTx/>
              <a:latin typeface="+mn-lt"/>
              <a:ea typeface="+mn-ea"/>
              <a:cs typeface="+mn-cs"/>
            </a:endParaRPr>
          </a:p>
        </p:txBody>
      </p:sp>
      <p:sp>
        <p:nvSpPr>
          <p:cNvPr id="21" name="Rectangle 20"/>
          <p:cNvSpPr/>
          <p:nvPr/>
        </p:nvSpPr>
        <p:spPr>
          <a:xfrm>
            <a:off x="133350" y="2832011"/>
            <a:ext cx="9693275" cy="1200329"/>
          </a:xfrm>
          <a:prstGeom prst="rect">
            <a:avLst/>
          </a:prstGeom>
        </p:spPr>
        <p:txBody>
          <a:bodyPr wrap="square">
            <a:spAutoFit/>
          </a:bodyPr>
          <a:lstStyle/>
          <a:p>
            <a:pPr algn="r"/>
            <a:r>
              <a:rPr lang="en-US" sz="3600" i="1" dirty="0" smtClean="0">
                <a:solidFill>
                  <a:srgbClr val="FFCC00"/>
                </a:solidFill>
                <a:effectLst>
                  <a:outerShdw blurRad="50800" dist="50800" dir="5400000" algn="ctr" rotWithShape="0">
                    <a:schemeClr val="tx1"/>
                  </a:outerShdw>
                </a:effectLst>
                <a:latin typeface="Arial Black" pitchFamily="34" charset="0"/>
              </a:rPr>
              <a:t>UP THE LADDER AND OUT THE DOOR</a:t>
            </a:r>
          </a:p>
          <a:p>
            <a:pPr algn="r"/>
            <a:r>
              <a:rPr lang="en-US" sz="3600" i="1" dirty="0" smtClean="0">
                <a:solidFill>
                  <a:srgbClr val="FFFFFF"/>
                </a:solidFill>
                <a:effectLst>
                  <a:outerShdw blurRad="50800" dist="50800" dir="5400000" algn="ctr" rotWithShape="0">
                    <a:schemeClr val="tx1"/>
                  </a:outerShdw>
                </a:effectLst>
                <a:latin typeface="Arial Black" pitchFamily="34" charset="0"/>
              </a:rPr>
              <a:t>How to Say “No” to the CEO</a:t>
            </a:r>
          </a:p>
        </p:txBody>
      </p:sp>
      <p:sp>
        <p:nvSpPr>
          <p:cNvPr id="22" name="Rectangle 21"/>
          <p:cNvSpPr/>
          <p:nvPr/>
        </p:nvSpPr>
        <p:spPr>
          <a:xfrm>
            <a:off x="3600374" y="4049068"/>
            <a:ext cx="6284284" cy="584775"/>
          </a:xfrm>
          <a:prstGeom prst="rect">
            <a:avLst/>
          </a:prstGeom>
        </p:spPr>
        <p:txBody>
          <a:bodyPr wrap="none">
            <a:spAutoFit/>
          </a:bodyPr>
          <a:lstStyle/>
          <a:p>
            <a:r>
              <a:rPr lang="en-US" sz="3200" i="1" u="sng" dirty="0" smtClean="0">
                <a:solidFill>
                  <a:srgbClr val="FFCC00"/>
                </a:solidFill>
                <a:effectLst>
                  <a:outerShdw blurRad="50800" dist="50800" dir="5400000" algn="ctr" rotWithShape="0">
                    <a:schemeClr val="tx1"/>
                  </a:outerShdw>
                </a:effectLst>
                <a:latin typeface="Arial Black" pitchFamily="34" charset="0"/>
              </a:rPr>
              <a:t>A One-Act, Two Scene Play</a:t>
            </a:r>
            <a:endParaRPr lang="en-US" sz="3200" i="1" u="sng" dirty="0">
              <a:solidFill>
                <a:srgbClr val="FFCC00"/>
              </a:solidFill>
              <a:effectLst>
                <a:outerShdw blurRad="50800" dist="50800" dir="5400000" algn="ctr" rotWithShape="0">
                  <a:schemeClr val="tx1"/>
                </a:outerShdw>
              </a:effectLst>
              <a:latin typeface="Arial Black" pitchFamily="34" charset="0"/>
            </a:endParaRPr>
          </a:p>
        </p:txBody>
      </p:sp>
    </p:spTree>
  </p:cSld>
  <p:clrMapOvr>
    <a:masterClrMapping/>
  </p:clrMapOvr>
  <p:transition>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824" y="-219930"/>
            <a:ext cx="9135428" cy="1467017"/>
          </a:xfrm>
        </p:spPr>
        <p:txBody>
          <a:bodyPr>
            <a:normAutofit fontScale="90000"/>
          </a:bodyPr>
          <a:lstStyle/>
          <a:p>
            <a:r>
              <a:rPr lang="en-US" sz="4000" dirty="0" smtClean="0">
                <a:solidFill>
                  <a:srgbClr val="FFCC00"/>
                </a:solidFill>
              </a:rPr>
              <a:t/>
            </a:r>
            <a:br>
              <a:rPr lang="en-US" sz="4000" dirty="0" smtClean="0">
                <a:solidFill>
                  <a:srgbClr val="FFCC00"/>
                </a:solidFill>
              </a:rPr>
            </a:br>
            <a:r>
              <a:rPr lang="en-US" sz="4000" dirty="0" smtClean="0">
                <a:solidFill>
                  <a:srgbClr val="FFCC00"/>
                </a:solidFill>
              </a:rPr>
              <a:t>A Visit to a Mega Mining Project Goes South</a:t>
            </a:r>
            <a:endParaRPr lang="en-US" sz="4000" dirty="0">
              <a:solidFill>
                <a:srgbClr val="FFCC00"/>
              </a:solidFill>
            </a:endParaRPr>
          </a:p>
        </p:txBody>
      </p:sp>
      <p:sp>
        <p:nvSpPr>
          <p:cNvPr id="3" name="Content Placeholder 2"/>
          <p:cNvSpPr>
            <a:spLocks noGrp="1"/>
          </p:cNvSpPr>
          <p:nvPr>
            <p:ph idx="1"/>
          </p:nvPr>
        </p:nvSpPr>
        <p:spPr>
          <a:xfrm>
            <a:off x="507524" y="1980512"/>
            <a:ext cx="9135428" cy="5565881"/>
          </a:xfrm>
        </p:spPr>
        <p:txBody>
          <a:bodyPr>
            <a:normAutofit fontScale="92500" lnSpcReduction="20000"/>
          </a:bodyPr>
          <a:lstStyle/>
          <a:p>
            <a:pPr marL="0" indent="0">
              <a:spcAft>
                <a:spcPts val="1200"/>
              </a:spcAft>
              <a:buClr>
                <a:srgbClr val="FFCC00"/>
              </a:buClr>
              <a:buNone/>
            </a:pPr>
            <a:r>
              <a:rPr lang="en-US" i="1" u="sng" dirty="0" smtClean="0">
                <a:solidFill>
                  <a:srgbClr val="FFCC00"/>
                </a:solidFill>
                <a:effectLst>
                  <a:outerShdw blurRad="50800" dist="50800" dir="5400000" algn="ctr" rotWithShape="0">
                    <a:schemeClr val="tx1"/>
                  </a:outerShdw>
                </a:effectLst>
                <a:latin typeface="Arial" pitchFamily="34" charset="0"/>
                <a:cs typeface="Arial" pitchFamily="34" charset="0"/>
              </a:rPr>
              <a:t>Scene 1</a:t>
            </a:r>
            <a:endParaRPr lang="en-US" i="1" dirty="0" smtClean="0">
              <a:solidFill>
                <a:srgbClr val="FFCC00"/>
              </a:solidFill>
              <a:effectLst>
                <a:outerShdw blurRad="50800" dist="50800" dir="5400000" algn="ctr" rotWithShape="0">
                  <a:schemeClr val="tx1"/>
                </a:outerShdw>
              </a:effectLst>
              <a:latin typeface="Arial" pitchFamily="34" charset="0"/>
              <a:cs typeface="Arial" pitchFamily="34" charset="0"/>
            </a:endParaRPr>
          </a:p>
          <a:p>
            <a:pPr>
              <a:spcAft>
                <a:spcPts val="1200"/>
              </a:spcAft>
              <a:buClr>
                <a:srgbClr val="FFCC00"/>
              </a:buClr>
            </a:pPr>
            <a:r>
              <a:rPr lang="en-US" sz="2800" dirty="0" smtClean="0">
                <a:effectLst>
                  <a:outerShdw blurRad="50800" dist="50800" dir="5400000" algn="ctr" rotWithShape="0">
                    <a:schemeClr val="tx1"/>
                  </a:outerShdw>
                </a:effectLst>
                <a:latin typeface="Arial" pitchFamily="34" charset="0"/>
                <a:cs typeface="Arial" pitchFamily="34" charset="0"/>
              </a:rPr>
              <a:t>Commercial, governmental and union bribery</a:t>
            </a:r>
          </a:p>
          <a:p>
            <a:pPr marL="0" indent="0">
              <a:spcAft>
                <a:spcPts val="1200"/>
              </a:spcAft>
              <a:buClr>
                <a:srgbClr val="FFCC00"/>
              </a:buClr>
              <a:buNone/>
            </a:pPr>
            <a:r>
              <a:rPr lang="en-US" i="1" u="sng" dirty="0" smtClean="0">
                <a:solidFill>
                  <a:srgbClr val="FFCC00"/>
                </a:solidFill>
                <a:effectLst>
                  <a:outerShdw blurRad="50800" dist="50800" dir="5400000" algn="ctr" rotWithShape="0">
                    <a:schemeClr val="tx1"/>
                  </a:outerShdw>
                </a:effectLst>
                <a:latin typeface="Arial" pitchFamily="34" charset="0"/>
                <a:cs typeface="Arial" pitchFamily="34" charset="0"/>
              </a:rPr>
              <a:t>Scene 2</a:t>
            </a:r>
            <a:endParaRPr lang="en-US" i="1" dirty="0" smtClean="0">
              <a:solidFill>
                <a:srgbClr val="FFCC00"/>
              </a:solidFill>
              <a:effectLst>
                <a:outerShdw blurRad="50800" dist="50800" dir="5400000" algn="ctr" rotWithShape="0">
                  <a:schemeClr val="tx1"/>
                </a:outerShdw>
              </a:effectLst>
              <a:latin typeface="Arial" pitchFamily="34" charset="0"/>
              <a:cs typeface="Arial" pitchFamily="34" charset="0"/>
            </a:endParaRPr>
          </a:p>
          <a:p>
            <a:pPr>
              <a:spcAft>
                <a:spcPts val="1200"/>
              </a:spcAft>
              <a:buClr>
                <a:srgbClr val="FFCC00"/>
              </a:buClr>
            </a:pPr>
            <a:r>
              <a:rPr lang="en-US" sz="2800" dirty="0" smtClean="0">
                <a:effectLst>
                  <a:outerShdw blurRad="50800" dist="50800" dir="5400000" algn="ctr" rotWithShape="0">
                    <a:schemeClr val="tx1"/>
                  </a:outerShdw>
                </a:effectLst>
                <a:latin typeface="Arial" pitchFamily="34" charset="0"/>
                <a:cs typeface="Arial" pitchFamily="34" charset="0"/>
              </a:rPr>
              <a:t>A troubled project in financial melt-down and no one cares to come to grips with reality</a:t>
            </a:r>
          </a:p>
          <a:p>
            <a:pPr marL="0" indent="0">
              <a:spcAft>
                <a:spcPts val="1200"/>
              </a:spcAft>
              <a:buClr>
                <a:srgbClr val="FFCC00"/>
              </a:buClr>
              <a:buNone/>
            </a:pPr>
            <a:endParaRPr lang="en-US" sz="3100" dirty="0" smtClean="0">
              <a:effectLst>
                <a:outerShdw blurRad="50800" dist="50800" dir="5400000" algn="ctr" rotWithShape="0">
                  <a:schemeClr val="tx1"/>
                </a:outerShdw>
              </a:effectLst>
              <a:latin typeface="Arial" pitchFamily="34" charset="0"/>
              <a:cs typeface="Arial" pitchFamily="34" charset="0"/>
            </a:endParaRPr>
          </a:p>
          <a:p>
            <a:pPr marL="0" indent="0">
              <a:spcAft>
                <a:spcPts val="1200"/>
              </a:spcAft>
              <a:buClr>
                <a:srgbClr val="FFCC00"/>
              </a:buClr>
              <a:buNone/>
            </a:pPr>
            <a:r>
              <a:rPr lang="en-US" i="1" u="sng" dirty="0" smtClean="0">
                <a:solidFill>
                  <a:srgbClr val="FFCC00"/>
                </a:solidFill>
                <a:effectLst>
                  <a:outerShdw blurRad="50800" dist="50800" dir="5400000" algn="ctr" rotWithShape="0">
                    <a:schemeClr val="tx1"/>
                  </a:outerShdw>
                </a:effectLst>
                <a:latin typeface="Arial" pitchFamily="34" charset="0"/>
                <a:cs typeface="Arial" pitchFamily="34" charset="0"/>
              </a:rPr>
              <a:t>Question presented</a:t>
            </a:r>
            <a:endParaRPr lang="en-US" i="1" dirty="0" smtClean="0">
              <a:solidFill>
                <a:srgbClr val="FFCC00"/>
              </a:solidFill>
              <a:effectLst>
                <a:outerShdw blurRad="50800" dist="50800" dir="5400000" algn="ctr" rotWithShape="0">
                  <a:schemeClr val="tx1"/>
                </a:outerShdw>
              </a:effectLst>
              <a:latin typeface="Arial" pitchFamily="34" charset="0"/>
              <a:cs typeface="Arial" pitchFamily="34" charset="0"/>
            </a:endParaRPr>
          </a:p>
          <a:p>
            <a:pPr marL="0" indent="0">
              <a:spcAft>
                <a:spcPts val="1200"/>
              </a:spcAft>
              <a:buClr>
                <a:srgbClr val="FFCC00"/>
              </a:buClr>
              <a:buNone/>
            </a:pPr>
            <a:r>
              <a:rPr lang="en-US" sz="2800" dirty="0" smtClean="0">
                <a:effectLst>
                  <a:outerShdw blurRad="50800" dist="50800" dir="5400000" algn="ctr" rotWithShape="0">
                    <a:schemeClr val="tx1"/>
                  </a:outerShdw>
                </a:effectLst>
                <a:latin typeface="Arial" pitchFamily="34" charset="0"/>
                <a:cs typeface="Arial" pitchFamily="34" charset="0"/>
              </a:rPr>
              <a:t>What are the obligations of internal and external counsel when confronted with credible evidence of illegal conduct or breach of fiduciary duty under SOX Section 307 and the ABA Model Rules 1.13 and 1.6</a:t>
            </a:r>
          </a:p>
          <a:p>
            <a:pPr marL="0" indent="0">
              <a:spcAft>
                <a:spcPts val="1200"/>
              </a:spcAft>
              <a:buClr>
                <a:srgbClr val="FFCC00"/>
              </a:buClr>
              <a:buNone/>
            </a:pPr>
            <a:endParaRPr lang="en-US" sz="3100" dirty="0" smtClean="0">
              <a:effectLst>
                <a:outerShdw blurRad="50800" dist="50800" dir="5400000" algn="ctr" rotWithShape="0">
                  <a:schemeClr val="tx1"/>
                </a:outerShdw>
              </a:effectLst>
              <a:latin typeface="Arial Black" pitchFamily="34" charset="0"/>
            </a:endParaRPr>
          </a:p>
          <a:p>
            <a:pPr marL="506852" lvl="1" indent="0">
              <a:spcAft>
                <a:spcPts val="1200"/>
              </a:spcAft>
              <a:buClr>
                <a:srgbClr val="FFCC00"/>
              </a:buClr>
              <a:buNone/>
            </a:pPr>
            <a:endParaRPr lang="en-US" sz="2700" dirty="0">
              <a:effectLst>
                <a:outerShdw blurRad="50800" dist="50800" dir="5400000" algn="ctr" rotWithShape="0">
                  <a:schemeClr val="tx1"/>
                </a:outerShdw>
              </a:effectLst>
              <a:latin typeface="Arial Black" pitchFamily="34" charset="0"/>
            </a:endParaRPr>
          </a:p>
        </p:txBody>
      </p:sp>
    </p:spTree>
    <p:extLst>
      <p:ext uri="{BB962C8B-B14F-4D97-AF65-F5344CB8AC3E}">
        <p14:creationId xmlns:p14="http://schemas.microsoft.com/office/powerpoint/2010/main" val="2772832722"/>
      </p:ext>
    </p:extLst>
  </p:cSld>
  <p:clrMapOvr>
    <a:masterClrMapping/>
  </p:clrMapOvr>
  <p:transition>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077200" cy="1265238"/>
          </a:xfrm>
        </p:spPr>
        <p:txBody>
          <a:bodyPr>
            <a:normAutofit/>
          </a:bodyPr>
          <a:lstStyle/>
          <a:p>
            <a:pPr algn="l"/>
            <a:r>
              <a:rPr lang="en-US" sz="3600" i="1" dirty="0" smtClean="0">
                <a:solidFill>
                  <a:srgbClr val="FFCC00"/>
                </a:solidFill>
                <a:effectLst>
                  <a:outerShdw blurRad="50800" dist="50800" dir="5400000" algn="ctr" rotWithShape="0">
                    <a:schemeClr val="tx1"/>
                  </a:outerShdw>
                </a:effectLst>
                <a:latin typeface="Arial Black" pitchFamily="34" charset="0"/>
              </a:rPr>
              <a:t>Hypothetical 1 – The Pay-Offs</a:t>
            </a:r>
            <a:endParaRPr lang="en-US" sz="3600" i="1" dirty="0">
              <a:solidFill>
                <a:srgbClr val="FFCC00"/>
              </a:solidFill>
              <a:effectLst>
                <a:outerShdw blurRad="50800" dist="50800" dir="5400000" algn="ctr" rotWithShape="0">
                  <a:schemeClr val="tx1"/>
                </a:outerShdw>
              </a:effectLst>
              <a:latin typeface="Arial Black" pitchFamily="34" charset="0"/>
            </a:endParaRPr>
          </a:p>
        </p:txBody>
      </p:sp>
      <p:sp>
        <p:nvSpPr>
          <p:cNvPr id="3" name="Content Placeholder 2"/>
          <p:cNvSpPr txBox="1">
            <a:spLocks/>
          </p:cNvSpPr>
          <p:nvPr/>
        </p:nvSpPr>
        <p:spPr>
          <a:xfrm>
            <a:off x="507524" y="2199587"/>
            <a:ext cx="9135428" cy="5565881"/>
          </a:xfrm>
          <a:prstGeom prst="rect">
            <a:avLst/>
          </a:prstGeom>
        </p:spPr>
        <p:txBody>
          <a:bodyPr lIns="101370" tIns="50685" rIns="101370" bIns="50685">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3000"/>
              </a:spcAft>
              <a:buClr>
                <a:srgbClr val="FFCC00"/>
              </a:buClr>
            </a:pPr>
            <a:r>
              <a:rPr lang="en-US" sz="3000" dirty="0" smtClean="0">
                <a:solidFill>
                  <a:srgbClr val="FFFFFF"/>
                </a:solidFill>
                <a:effectLst>
                  <a:outerShdw blurRad="50800" dist="50800" dir="5400000" algn="ctr" rotWithShape="0">
                    <a:schemeClr val="tx1"/>
                  </a:outerShdw>
                </a:effectLst>
                <a:cs typeface="Arial" pitchFamily="34" charset="0"/>
              </a:rPr>
              <a:t>Bribes paid to private company executives to secure a privately financed project</a:t>
            </a:r>
          </a:p>
          <a:p>
            <a:pPr>
              <a:spcAft>
                <a:spcPts val="3000"/>
              </a:spcAft>
              <a:buClr>
                <a:srgbClr val="FFCC00"/>
              </a:buClr>
            </a:pPr>
            <a:r>
              <a:rPr lang="en-US" sz="3000" dirty="0" smtClean="0">
                <a:solidFill>
                  <a:srgbClr val="FFFFFF"/>
                </a:solidFill>
                <a:effectLst>
                  <a:outerShdw blurRad="50800" dist="50800" dir="5400000" algn="ctr" rotWithShape="0">
                    <a:schemeClr val="tx1"/>
                  </a:outerShdw>
                </a:effectLst>
                <a:cs typeface="Arial" pitchFamily="34" charset="0"/>
              </a:rPr>
              <a:t>Bribes paid to government officials to secure business licenses, building permits, and entry visas for foreign workers</a:t>
            </a:r>
          </a:p>
          <a:p>
            <a:pPr>
              <a:spcAft>
                <a:spcPts val="3000"/>
              </a:spcAft>
              <a:buClr>
                <a:srgbClr val="FFCC00"/>
              </a:buClr>
            </a:pPr>
            <a:r>
              <a:rPr lang="en-US" sz="3000" dirty="0" smtClean="0">
                <a:solidFill>
                  <a:srgbClr val="FFFFFF"/>
                </a:solidFill>
                <a:effectLst>
                  <a:outerShdw blurRad="50800" dist="50800" dir="5400000" algn="ctr" rotWithShape="0">
                    <a:schemeClr val="tx1"/>
                  </a:outerShdw>
                </a:effectLst>
                <a:cs typeface="Arial" pitchFamily="34" charset="0"/>
              </a:rPr>
              <a:t>Bribes paid to union officials to allow foreign workers on the project and to ensure labor peace</a:t>
            </a:r>
          </a:p>
          <a:p>
            <a:pPr marL="0" indent="0">
              <a:spcAft>
                <a:spcPts val="3000"/>
              </a:spcAft>
              <a:buClr>
                <a:srgbClr val="FFCC00"/>
              </a:buClr>
              <a:buNone/>
            </a:pPr>
            <a:endParaRPr lang="en-US" sz="3000" dirty="0" smtClean="0">
              <a:solidFill>
                <a:srgbClr val="FFFFFF"/>
              </a:solidFill>
              <a:effectLst>
                <a:outerShdw blurRad="50800" dist="50800" dir="5400000" algn="ctr" rotWithShape="0">
                  <a:schemeClr val="tx1"/>
                </a:outerShdw>
              </a:effectLst>
            </a:endParaRPr>
          </a:p>
          <a:p>
            <a:pPr marL="506852" lvl="1" indent="0">
              <a:spcAft>
                <a:spcPts val="3000"/>
              </a:spcAft>
              <a:buClr>
                <a:srgbClr val="FFCC00"/>
              </a:buClr>
              <a:buNone/>
            </a:pPr>
            <a:endParaRPr lang="en-US" sz="3000" dirty="0">
              <a:solidFill>
                <a:srgbClr val="FFFFFF"/>
              </a:solidFill>
              <a:effectLst>
                <a:outerShdw blurRad="50800" dist="50800" dir="5400000" algn="ctr" rotWithShape="0">
                  <a:schemeClr val="tx1"/>
                </a:outerShdw>
              </a:effectLst>
            </a:endParaRPr>
          </a:p>
        </p:txBody>
      </p:sp>
    </p:spTree>
    <p:extLst>
      <p:ext uri="{BB962C8B-B14F-4D97-AF65-F5344CB8AC3E}">
        <p14:creationId xmlns:p14="http://schemas.microsoft.com/office/powerpoint/2010/main" val="2610055106"/>
      </p:ext>
    </p:extLst>
  </p:cSld>
  <p:clrMapOvr>
    <a:masterClrMapping/>
  </p:clrMapOvr>
  <p:transition>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txBox="1">
            <a:spLocks/>
          </p:cNvSpPr>
          <p:nvPr/>
        </p:nvSpPr>
        <p:spPr>
          <a:xfrm>
            <a:off x="507524" y="1770962"/>
            <a:ext cx="9135428" cy="5565881"/>
          </a:xfrm>
          <a:prstGeom prst="rect">
            <a:avLst/>
          </a:prstGeom>
        </p:spPr>
        <p:txBody>
          <a:bodyPr lIns="101370" tIns="50685" rIns="101370" bIns="50685">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Clr>
                <a:srgbClr val="FFCC00"/>
              </a:buClr>
              <a:buNone/>
            </a:pPr>
            <a:r>
              <a:rPr lang="en-US" i="1" dirty="0" smtClean="0">
                <a:solidFill>
                  <a:srgbClr val="FFCC00"/>
                </a:solidFill>
                <a:effectLst>
                  <a:outerShdw blurRad="50800" dist="50800" dir="5400000" algn="ctr" rotWithShape="0">
                    <a:schemeClr val="tx1"/>
                  </a:outerShdw>
                </a:effectLst>
                <a:latin typeface="Arial" pitchFamily="34" charset="0"/>
                <a:cs typeface="Arial" pitchFamily="34" charset="0"/>
              </a:rPr>
              <a:t>Is commercial bribery illegal?</a:t>
            </a:r>
          </a:p>
          <a:p>
            <a:pPr>
              <a:buClr>
                <a:srgbClr val="FFCC00"/>
              </a:buClr>
            </a:pPr>
            <a:r>
              <a:rPr lang="en-US" sz="3000" dirty="0" smtClean="0">
                <a:solidFill>
                  <a:srgbClr val="FFFFFF"/>
                </a:solidFill>
                <a:effectLst>
                  <a:outerShdw blurRad="50800" dist="50800" dir="5400000" algn="ctr" rotWithShape="0">
                    <a:schemeClr val="tx1"/>
                  </a:outerShdw>
                </a:effectLst>
                <a:latin typeface="Arial" pitchFamily="34" charset="0"/>
                <a:cs typeface="Arial" pitchFamily="34" charset="0"/>
              </a:rPr>
              <a:t>Yes – The Travel Act</a:t>
            </a:r>
          </a:p>
          <a:p>
            <a:pPr>
              <a:buClr>
                <a:srgbClr val="FFCC00"/>
              </a:buClr>
            </a:pPr>
            <a:endParaRPr lang="en-US" sz="3100" dirty="0">
              <a:solidFill>
                <a:srgbClr val="FFFFFF"/>
              </a:solidFill>
              <a:effectLst>
                <a:outerShdw blurRad="50800" dist="50800" dir="5400000" algn="ctr" rotWithShape="0">
                  <a:schemeClr val="tx1"/>
                </a:outerShdw>
              </a:effectLst>
              <a:latin typeface="Arial" pitchFamily="34" charset="0"/>
              <a:cs typeface="Arial" pitchFamily="34" charset="0"/>
            </a:endParaRPr>
          </a:p>
          <a:p>
            <a:pPr marL="0" indent="0">
              <a:buClr>
                <a:srgbClr val="FFCC00"/>
              </a:buClr>
              <a:buNone/>
            </a:pPr>
            <a:r>
              <a:rPr lang="en-US" i="1" dirty="0" smtClean="0">
                <a:solidFill>
                  <a:srgbClr val="FFCC00"/>
                </a:solidFill>
                <a:effectLst>
                  <a:outerShdw blurRad="50800" dist="50800" dir="5400000" algn="ctr" rotWithShape="0">
                    <a:schemeClr val="tx1"/>
                  </a:outerShdw>
                </a:effectLst>
                <a:latin typeface="Arial" pitchFamily="34" charset="0"/>
                <a:cs typeface="Arial" pitchFamily="34" charset="0"/>
              </a:rPr>
              <a:t>Is bribery of foreign government officials illegal?</a:t>
            </a:r>
          </a:p>
          <a:p>
            <a:pPr>
              <a:buClr>
                <a:srgbClr val="FFCC00"/>
              </a:buClr>
            </a:pPr>
            <a:r>
              <a:rPr lang="en-US" sz="3000" dirty="0" smtClean="0">
                <a:solidFill>
                  <a:srgbClr val="FFFFFF"/>
                </a:solidFill>
                <a:effectLst>
                  <a:outerShdw blurRad="50800" dist="50800" dir="5400000" algn="ctr" rotWithShape="0">
                    <a:schemeClr val="tx1"/>
                  </a:outerShdw>
                </a:effectLst>
                <a:latin typeface="Arial" pitchFamily="34" charset="0"/>
                <a:cs typeface="Arial" pitchFamily="34" charset="0"/>
              </a:rPr>
              <a:t>Of course – FCPA, subject to a “facilitating” defense</a:t>
            </a:r>
          </a:p>
          <a:p>
            <a:pPr>
              <a:buClr>
                <a:srgbClr val="FFCC00"/>
              </a:buClr>
            </a:pPr>
            <a:endParaRPr lang="en-US" sz="3100" dirty="0">
              <a:solidFill>
                <a:srgbClr val="FFFFFF"/>
              </a:solidFill>
              <a:effectLst>
                <a:outerShdw blurRad="50800" dist="50800" dir="5400000" algn="ctr" rotWithShape="0">
                  <a:schemeClr val="tx1"/>
                </a:outerShdw>
              </a:effectLst>
              <a:latin typeface="Arial" pitchFamily="34" charset="0"/>
              <a:cs typeface="Arial" pitchFamily="34" charset="0"/>
            </a:endParaRPr>
          </a:p>
          <a:p>
            <a:pPr marL="0" indent="0">
              <a:buClr>
                <a:srgbClr val="FFCC00"/>
              </a:buClr>
              <a:buNone/>
            </a:pPr>
            <a:r>
              <a:rPr lang="en-US" i="1" dirty="0" smtClean="0">
                <a:solidFill>
                  <a:srgbClr val="FFCC00"/>
                </a:solidFill>
                <a:effectLst>
                  <a:outerShdw blurRad="50800" dist="50800" dir="5400000" algn="ctr" rotWithShape="0">
                    <a:schemeClr val="tx1"/>
                  </a:outerShdw>
                </a:effectLst>
                <a:latin typeface="Arial" pitchFamily="34" charset="0"/>
                <a:cs typeface="Arial" pitchFamily="34" charset="0"/>
              </a:rPr>
              <a:t>Is bribery of foreign union officials illegal?</a:t>
            </a:r>
          </a:p>
          <a:p>
            <a:pPr>
              <a:buClr>
                <a:srgbClr val="FFCC00"/>
              </a:buClr>
            </a:pPr>
            <a:r>
              <a:rPr lang="en-US" sz="3000" dirty="0" smtClean="0">
                <a:solidFill>
                  <a:srgbClr val="FFFFFF"/>
                </a:solidFill>
                <a:effectLst>
                  <a:outerShdw blurRad="50800" dist="50800" dir="5400000" algn="ctr" rotWithShape="0">
                    <a:schemeClr val="tx1"/>
                  </a:outerShdw>
                </a:effectLst>
                <a:latin typeface="Arial" pitchFamily="34" charset="0"/>
                <a:cs typeface="Arial" pitchFamily="34" charset="0"/>
              </a:rPr>
              <a:t>Probably – Taft Hartley and the Travel Act</a:t>
            </a:r>
          </a:p>
          <a:p>
            <a:pPr>
              <a:buClr>
                <a:srgbClr val="FFCC00"/>
              </a:buClr>
            </a:pPr>
            <a:endParaRPr lang="en-US" sz="3100" dirty="0" smtClean="0">
              <a:solidFill>
                <a:srgbClr val="FFFFFF"/>
              </a:solidFill>
              <a:effectLst>
                <a:outerShdw blurRad="50800" dist="50800" dir="5400000" algn="ctr" rotWithShape="0">
                  <a:schemeClr val="tx1"/>
                </a:outerShdw>
              </a:effectLst>
              <a:latin typeface="Arial Black" pitchFamily="34" charset="0"/>
            </a:endParaRPr>
          </a:p>
          <a:p>
            <a:pPr marL="0" indent="0">
              <a:buClr>
                <a:srgbClr val="FFCC00"/>
              </a:buClr>
              <a:buNone/>
            </a:pPr>
            <a:endParaRPr lang="en-US" sz="3100" dirty="0" smtClean="0">
              <a:solidFill>
                <a:srgbClr val="FFFFFF"/>
              </a:solidFill>
              <a:effectLst>
                <a:outerShdw blurRad="50800" dist="50800" dir="5400000" algn="ctr" rotWithShape="0">
                  <a:schemeClr val="tx1"/>
                </a:outerShdw>
              </a:effectLst>
              <a:latin typeface="Arial Black" pitchFamily="34" charset="0"/>
            </a:endParaRPr>
          </a:p>
          <a:p>
            <a:pPr marL="506852" lvl="1" indent="0">
              <a:buClr>
                <a:srgbClr val="FFCC00"/>
              </a:buClr>
              <a:buNone/>
            </a:pPr>
            <a:endParaRPr lang="en-US" sz="2700" dirty="0">
              <a:solidFill>
                <a:srgbClr val="FFFFFF"/>
              </a:solidFill>
              <a:effectLst>
                <a:outerShdw blurRad="50800" dist="50800" dir="5400000" algn="ctr" rotWithShape="0">
                  <a:schemeClr val="tx1"/>
                </a:outerShdw>
              </a:effectLst>
              <a:latin typeface="Arial Black" pitchFamily="34" charset="0"/>
            </a:endParaRPr>
          </a:p>
        </p:txBody>
      </p:sp>
      <p:sp>
        <p:nvSpPr>
          <p:cNvPr id="5" name="Title 1"/>
          <p:cNvSpPr>
            <a:spLocks noGrp="1"/>
          </p:cNvSpPr>
          <p:nvPr>
            <p:ph type="title"/>
          </p:nvPr>
        </p:nvSpPr>
        <p:spPr>
          <a:xfrm>
            <a:off x="228600" y="152400"/>
            <a:ext cx="8077200" cy="1265238"/>
          </a:xfrm>
        </p:spPr>
        <p:txBody>
          <a:bodyPr>
            <a:normAutofit/>
          </a:bodyPr>
          <a:lstStyle/>
          <a:p>
            <a:pPr algn="l"/>
            <a:r>
              <a:rPr lang="en-US" sz="3600" i="1" dirty="0" smtClean="0">
                <a:solidFill>
                  <a:srgbClr val="FFCC00"/>
                </a:solidFill>
                <a:effectLst>
                  <a:outerShdw blurRad="50800" dist="50800" dir="5400000" algn="ctr" rotWithShape="0">
                    <a:schemeClr val="tx1"/>
                  </a:outerShdw>
                </a:effectLst>
                <a:latin typeface="Arial Black" pitchFamily="34" charset="0"/>
              </a:rPr>
              <a:t>Hypothetical 1 – The Pay-Offs</a:t>
            </a:r>
            <a:endParaRPr lang="en-US" sz="3600" i="1" dirty="0">
              <a:solidFill>
                <a:srgbClr val="FFCC00"/>
              </a:solidFill>
              <a:effectLst>
                <a:outerShdw blurRad="50800" dist="50800" dir="5400000" algn="ctr" rotWithShape="0">
                  <a:schemeClr val="tx1"/>
                </a:outerShdw>
              </a:effectLst>
              <a:latin typeface="Arial Black" pitchFamily="34" charset="0"/>
            </a:endParaRPr>
          </a:p>
        </p:txBody>
      </p:sp>
    </p:spTree>
    <p:extLst>
      <p:ext uri="{BB962C8B-B14F-4D97-AF65-F5344CB8AC3E}">
        <p14:creationId xmlns:p14="http://schemas.microsoft.com/office/powerpoint/2010/main" val="1726967077"/>
      </p:ext>
    </p:extLst>
  </p:cSld>
  <p:clrMapOvr>
    <a:masterClrMapping/>
  </p:clrMapOvr>
  <p:transition>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125" y="56356"/>
            <a:ext cx="8077200" cy="1265238"/>
          </a:xfrm>
        </p:spPr>
        <p:txBody>
          <a:bodyPr>
            <a:normAutofit/>
          </a:bodyPr>
          <a:lstStyle/>
          <a:p>
            <a:pPr algn="l"/>
            <a:r>
              <a:rPr lang="en-US" sz="3600" i="1" dirty="0" smtClean="0">
                <a:solidFill>
                  <a:srgbClr val="FFCC00"/>
                </a:solidFill>
                <a:effectLst>
                  <a:outerShdw blurRad="50800" dist="50800" dir="5400000" algn="ctr" rotWithShape="0">
                    <a:schemeClr val="tx1"/>
                  </a:outerShdw>
                </a:effectLst>
                <a:latin typeface="Arial Black" pitchFamily="34" charset="0"/>
              </a:rPr>
              <a:t>Hypothetical 2 - Burying the Bad News</a:t>
            </a:r>
            <a:endParaRPr lang="en-US" sz="3600" i="1" dirty="0">
              <a:solidFill>
                <a:srgbClr val="FFCC00"/>
              </a:solidFill>
              <a:effectLst>
                <a:outerShdw blurRad="50800" dist="50800" dir="5400000" algn="ctr" rotWithShape="0">
                  <a:schemeClr val="tx1"/>
                </a:outerShdw>
              </a:effectLst>
              <a:latin typeface="Arial Black" pitchFamily="34" charset="0"/>
            </a:endParaRPr>
          </a:p>
        </p:txBody>
      </p:sp>
      <p:sp>
        <p:nvSpPr>
          <p:cNvPr id="3" name="Content Placeholder 2"/>
          <p:cNvSpPr txBox="1">
            <a:spLocks/>
          </p:cNvSpPr>
          <p:nvPr/>
        </p:nvSpPr>
        <p:spPr>
          <a:xfrm>
            <a:off x="507524" y="1770962"/>
            <a:ext cx="9135428" cy="5565881"/>
          </a:xfrm>
          <a:prstGeom prst="rect">
            <a:avLst/>
          </a:prstGeom>
        </p:spPr>
        <p:txBody>
          <a:bodyPr lIns="101370" tIns="50685" rIns="101370" bIns="50685">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buClr>
                <a:srgbClr val="FFCC00"/>
              </a:buClr>
            </a:pPr>
            <a:r>
              <a:rPr lang="en-US" sz="2800" dirty="0" smtClean="0">
                <a:solidFill>
                  <a:srgbClr val="FFFFFF"/>
                </a:solidFill>
                <a:effectLst>
                  <a:outerShdw blurRad="50800" dist="50800" dir="5400000" algn="ctr" rotWithShape="0">
                    <a:schemeClr val="tx1"/>
                  </a:outerShdw>
                </a:effectLst>
                <a:latin typeface="Arial" pitchFamily="34" charset="0"/>
                <a:cs typeface="Arial" pitchFamily="34" charset="0"/>
              </a:rPr>
              <a:t>The project is a year late, but the official project schedule shows on time</a:t>
            </a:r>
          </a:p>
          <a:p>
            <a:pPr>
              <a:spcAft>
                <a:spcPts val="1200"/>
              </a:spcAft>
              <a:buClr>
                <a:srgbClr val="FFCC00"/>
              </a:buClr>
            </a:pPr>
            <a:r>
              <a:rPr lang="en-US" sz="2800" dirty="0" smtClean="0">
                <a:solidFill>
                  <a:srgbClr val="FFFFFF"/>
                </a:solidFill>
                <a:effectLst>
                  <a:outerShdw blurRad="50800" dist="50800" dir="5400000" algn="ctr" rotWithShape="0">
                    <a:schemeClr val="tx1"/>
                  </a:outerShdw>
                </a:effectLst>
                <a:latin typeface="Arial" pitchFamily="34" charset="0"/>
                <a:cs typeface="Arial" pitchFamily="34" charset="0"/>
              </a:rPr>
              <a:t>Cost increase = $180m, offset by “claims” against the owner</a:t>
            </a:r>
          </a:p>
          <a:p>
            <a:pPr>
              <a:spcAft>
                <a:spcPts val="1200"/>
              </a:spcAft>
              <a:buClr>
                <a:srgbClr val="FFCC00"/>
              </a:buClr>
            </a:pPr>
            <a:r>
              <a:rPr lang="en-US" sz="2800" dirty="0" smtClean="0">
                <a:solidFill>
                  <a:srgbClr val="FFFFFF"/>
                </a:solidFill>
                <a:effectLst>
                  <a:outerShdw blurRad="50800" dist="50800" dir="5400000" algn="ctr" rotWithShape="0">
                    <a:schemeClr val="tx1"/>
                  </a:outerShdw>
                </a:effectLst>
                <a:latin typeface="Arial" pitchFamily="34" charset="0"/>
                <a:cs typeface="Arial" pitchFamily="34" charset="0"/>
              </a:rPr>
              <a:t>Liquidated damage exposure $110</a:t>
            </a:r>
            <a:endParaRPr lang="en-US" sz="2800" dirty="0">
              <a:solidFill>
                <a:srgbClr val="FFFFFF"/>
              </a:solidFill>
              <a:effectLst>
                <a:outerShdw blurRad="50800" dist="50800" dir="5400000" algn="ctr" rotWithShape="0">
                  <a:schemeClr val="tx1"/>
                </a:outerShdw>
              </a:effectLst>
              <a:latin typeface="Arial" pitchFamily="34" charset="0"/>
              <a:cs typeface="Arial" pitchFamily="34" charset="0"/>
            </a:endParaRPr>
          </a:p>
          <a:p>
            <a:pPr>
              <a:spcAft>
                <a:spcPts val="1200"/>
              </a:spcAft>
              <a:buClr>
                <a:srgbClr val="FFCC00"/>
              </a:buClr>
            </a:pPr>
            <a:r>
              <a:rPr lang="en-US" sz="2800" dirty="0" smtClean="0">
                <a:solidFill>
                  <a:srgbClr val="FFFFFF"/>
                </a:solidFill>
                <a:effectLst>
                  <a:outerShdw blurRad="50800" dist="50800" dir="5400000" algn="ctr" rotWithShape="0">
                    <a:schemeClr val="tx1"/>
                  </a:outerShdw>
                </a:effectLst>
                <a:latin typeface="Arial" pitchFamily="34" charset="0"/>
                <a:cs typeface="Arial" pitchFamily="34" charset="0"/>
              </a:rPr>
              <a:t>Banking covenants will be breached if claims are not recovered and liquidated damages are paid</a:t>
            </a:r>
          </a:p>
          <a:p>
            <a:pPr>
              <a:spcAft>
                <a:spcPts val="1200"/>
              </a:spcAft>
              <a:buClr>
                <a:srgbClr val="FFCC00"/>
              </a:buClr>
            </a:pPr>
            <a:r>
              <a:rPr lang="en-US" sz="2800" dirty="0" smtClean="0">
                <a:solidFill>
                  <a:srgbClr val="FFFFFF"/>
                </a:solidFill>
                <a:effectLst>
                  <a:outerShdw blurRad="50800" dist="50800" dir="5400000" algn="ctr" rotWithShape="0">
                    <a:schemeClr val="tx1"/>
                  </a:outerShdw>
                </a:effectLst>
                <a:latin typeface="Arial" pitchFamily="34" charset="0"/>
                <a:cs typeface="Arial" pitchFamily="34" charset="0"/>
              </a:rPr>
              <a:t>Senior project personnel have over-stated the chances of success on the claim, and under estimated the chances of payment of liquidated damages</a:t>
            </a:r>
          </a:p>
          <a:p>
            <a:pPr marL="0" indent="0">
              <a:spcAft>
                <a:spcPts val="1200"/>
              </a:spcAft>
              <a:buClr>
                <a:srgbClr val="FFCC00"/>
              </a:buClr>
              <a:buNone/>
            </a:pPr>
            <a:endParaRPr lang="en-US" sz="2800" dirty="0" smtClean="0">
              <a:solidFill>
                <a:srgbClr val="FFFFFF"/>
              </a:solidFill>
              <a:effectLst>
                <a:outerShdw blurRad="50800" dist="50800" dir="5400000" algn="ctr" rotWithShape="0">
                  <a:schemeClr val="tx1"/>
                </a:outerShdw>
              </a:effectLst>
              <a:latin typeface="Arial Black" pitchFamily="34" charset="0"/>
            </a:endParaRPr>
          </a:p>
          <a:p>
            <a:pPr marL="506852" lvl="1" indent="0">
              <a:spcAft>
                <a:spcPts val="1200"/>
              </a:spcAft>
              <a:buClr>
                <a:srgbClr val="FFCC00"/>
              </a:buClr>
              <a:buNone/>
            </a:pPr>
            <a:endParaRPr lang="en-US" dirty="0">
              <a:solidFill>
                <a:srgbClr val="FFFFFF"/>
              </a:solidFill>
              <a:effectLst>
                <a:outerShdw blurRad="50800" dist="50800" dir="5400000" algn="ctr" rotWithShape="0">
                  <a:schemeClr val="tx1"/>
                </a:outerShdw>
              </a:effectLst>
              <a:latin typeface="Arial Black" pitchFamily="34" charset="0"/>
            </a:endParaRPr>
          </a:p>
        </p:txBody>
      </p:sp>
    </p:spTree>
    <p:extLst>
      <p:ext uri="{BB962C8B-B14F-4D97-AF65-F5344CB8AC3E}">
        <p14:creationId xmlns:p14="http://schemas.microsoft.com/office/powerpoint/2010/main" val="1801283503"/>
      </p:ext>
    </p:extLst>
  </p:cSld>
  <p:clrMapOvr>
    <a:masterClrMapping/>
  </p:clrMapOvr>
  <p:transition>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500" i="1" dirty="0" smtClean="0">
                <a:solidFill>
                  <a:srgbClr val="FFCC00"/>
                </a:solidFill>
                <a:effectLst>
                  <a:outerShdw blurRad="50800" dist="50800" dir="5400000" algn="ctr" rotWithShape="0">
                    <a:schemeClr val="tx1"/>
                  </a:outerShdw>
                </a:effectLst>
                <a:latin typeface="Arial Black" pitchFamily="34" charset="0"/>
              </a:rPr>
              <a:t>The Obligations of Counsel</a:t>
            </a:r>
            <a:endParaRPr lang="en-US" sz="3500" i="1" dirty="0">
              <a:solidFill>
                <a:srgbClr val="FFCC00"/>
              </a:solidFill>
              <a:effectLst>
                <a:outerShdw blurRad="50800" dist="50800" dir="5400000" algn="ctr" rotWithShape="0">
                  <a:schemeClr val="tx1"/>
                </a:outerShdw>
              </a:effectLst>
              <a:latin typeface="Arial Black" pitchFamily="34" charset="0"/>
            </a:endParaRPr>
          </a:p>
        </p:txBody>
      </p:sp>
      <p:sp>
        <p:nvSpPr>
          <p:cNvPr id="3" name="Content Placeholder 2"/>
          <p:cNvSpPr txBox="1">
            <a:spLocks/>
          </p:cNvSpPr>
          <p:nvPr/>
        </p:nvSpPr>
        <p:spPr>
          <a:xfrm>
            <a:off x="507524" y="1770962"/>
            <a:ext cx="9135428" cy="5565881"/>
          </a:xfrm>
          <a:prstGeom prst="rect">
            <a:avLst/>
          </a:prstGeom>
        </p:spPr>
        <p:txBody>
          <a:bodyPr lIns="101370" tIns="50685" rIns="101370" bIns="50685">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800"/>
              </a:spcAft>
              <a:buClr>
                <a:srgbClr val="FFCC00"/>
              </a:buClr>
            </a:pPr>
            <a:r>
              <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rPr>
              <a:t>SOX 307 – minimum standard of professional conduct</a:t>
            </a:r>
          </a:p>
          <a:p>
            <a:pPr>
              <a:spcAft>
                <a:spcPts val="1800"/>
              </a:spcAft>
              <a:buClr>
                <a:srgbClr val="FFCC00"/>
              </a:buClr>
            </a:pPr>
            <a:r>
              <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rPr>
              <a:t>Lawyers as “gatekeepers” of corporate legality</a:t>
            </a:r>
          </a:p>
          <a:p>
            <a:pPr lvl="1">
              <a:spcAft>
                <a:spcPts val="1800"/>
              </a:spcAft>
              <a:buClr>
                <a:srgbClr val="FFCC00"/>
              </a:buClr>
            </a:pPr>
            <a:r>
              <a:rPr lang="en-US" sz="2700" dirty="0" smtClean="0">
                <a:solidFill>
                  <a:srgbClr val="FFFFFF"/>
                </a:solidFill>
                <a:effectLst>
                  <a:outerShdw blurRad="50800" dist="50800" dir="5400000" algn="ctr" rotWithShape="0">
                    <a:schemeClr val="tx1"/>
                  </a:outerShdw>
                </a:effectLst>
                <a:latin typeface="Arial" pitchFamily="34" charset="0"/>
                <a:cs typeface="Arial" pitchFamily="34" charset="0"/>
              </a:rPr>
              <a:t>Material violations of securities law or breaches of fiduciary duty must be reported “up the ladder”</a:t>
            </a:r>
          </a:p>
          <a:p>
            <a:pPr>
              <a:spcAft>
                <a:spcPts val="1800"/>
              </a:spcAft>
              <a:buClr>
                <a:srgbClr val="FFCC00"/>
              </a:buClr>
            </a:pPr>
            <a:r>
              <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rPr>
              <a:t>ABA model rules of professional conduct</a:t>
            </a:r>
            <a:endParaRPr lang="en-US" sz="3100" dirty="0">
              <a:solidFill>
                <a:srgbClr val="FFFFFF"/>
              </a:solidFill>
              <a:effectLst>
                <a:outerShdw blurRad="50800" dist="50800" dir="5400000" algn="ctr" rotWithShape="0">
                  <a:schemeClr val="tx1"/>
                </a:outerShdw>
              </a:effectLst>
              <a:latin typeface="Arial" pitchFamily="34" charset="0"/>
              <a:cs typeface="Arial" pitchFamily="34" charset="0"/>
            </a:endParaRPr>
          </a:p>
          <a:p>
            <a:pPr lvl="1">
              <a:spcAft>
                <a:spcPts val="1800"/>
              </a:spcAft>
              <a:buClr>
                <a:srgbClr val="FFCC00"/>
              </a:buClr>
            </a:pPr>
            <a:r>
              <a:rPr lang="en-US" sz="2700" dirty="0" smtClean="0">
                <a:solidFill>
                  <a:srgbClr val="FFFFFF"/>
                </a:solidFill>
                <a:effectLst>
                  <a:outerShdw blurRad="50800" dist="50800" dir="5400000" algn="ctr" rotWithShape="0">
                    <a:schemeClr val="tx1"/>
                  </a:outerShdw>
                </a:effectLst>
                <a:latin typeface="Arial" pitchFamily="34" charset="0"/>
                <a:cs typeface="Arial" pitchFamily="34" charset="0"/>
              </a:rPr>
              <a:t>1.13 (organization as client)</a:t>
            </a:r>
          </a:p>
          <a:p>
            <a:pPr lvl="1">
              <a:spcAft>
                <a:spcPts val="1800"/>
              </a:spcAft>
              <a:buClr>
                <a:srgbClr val="FFCC00"/>
              </a:buClr>
            </a:pPr>
            <a:r>
              <a:rPr lang="en-US" sz="2700" dirty="0" smtClean="0">
                <a:solidFill>
                  <a:srgbClr val="FFFFFF"/>
                </a:solidFill>
                <a:effectLst>
                  <a:outerShdw blurRad="50800" dist="50800" dir="5400000" algn="ctr" rotWithShape="0">
                    <a:schemeClr val="tx1"/>
                  </a:outerShdw>
                </a:effectLst>
                <a:latin typeface="Arial" pitchFamily="34" charset="0"/>
                <a:cs typeface="Arial" pitchFamily="34" charset="0"/>
              </a:rPr>
              <a:t>1.6 (confidentiality of information)</a:t>
            </a:r>
          </a:p>
          <a:p>
            <a:pPr marL="0" indent="0">
              <a:spcAft>
                <a:spcPts val="1800"/>
              </a:spcAft>
              <a:buClr>
                <a:srgbClr val="FFCC00"/>
              </a:buClr>
              <a:buNone/>
            </a:pPr>
            <a:endParaRPr lang="en-US" sz="3100" dirty="0" smtClean="0">
              <a:solidFill>
                <a:srgbClr val="FFFFFF"/>
              </a:solidFill>
              <a:effectLst>
                <a:outerShdw blurRad="50800" dist="50800" dir="5400000" algn="ctr" rotWithShape="0">
                  <a:schemeClr val="tx1"/>
                </a:outerShdw>
              </a:effectLst>
              <a:latin typeface="Arial Black" pitchFamily="34" charset="0"/>
            </a:endParaRPr>
          </a:p>
          <a:p>
            <a:pPr marL="506852" lvl="1" indent="0">
              <a:spcAft>
                <a:spcPts val="1800"/>
              </a:spcAft>
              <a:buClr>
                <a:srgbClr val="FFCC00"/>
              </a:buClr>
              <a:buNone/>
            </a:pPr>
            <a:endParaRPr lang="en-US" sz="2700" dirty="0">
              <a:solidFill>
                <a:srgbClr val="FFFFFF"/>
              </a:solidFill>
              <a:effectLst>
                <a:outerShdw blurRad="50800" dist="50800" dir="5400000" algn="ctr" rotWithShape="0">
                  <a:schemeClr val="tx1"/>
                </a:outerShdw>
              </a:effectLst>
              <a:latin typeface="Arial Black" pitchFamily="34" charset="0"/>
            </a:endParaRPr>
          </a:p>
        </p:txBody>
      </p:sp>
    </p:spTree>
    <p:extLst>
      <p:ext uri="{BB962C8B-B14F-4D97-AF65-F5344CB8AC3E}">
        <p14:creationId xmlns:p14="http://schemas.microsoft.com/office/powerpoint/2010/main" val="3913877633"/>
      </p:ext>
    </p:extLst>
  </p:cSld>
  <p:clrMapOvr>
    <a:masterClrMapping/>
  </p:clrMapOvr>
  <p:transition>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399" y="152400"/>
            <a:ext cx="9515475" cy="1265238"/>
          </a:xfrm>
        </p:spPr>
        <p:txBody>
          <a:bodyPr>
            <a:noAutofit/>
          </a:bodyPr>
          <a:lstStyle/>
          <a:p>
            <a:pPr algn="l"/>
            <a:r>
              <a:rPr lang="en-US" sz="3600" i="1" dirty="0" smtClean="0">
                <a:solidFill>
                  <a:srgbClr val="FFCC00"/>
                </a:solidFill>
                <a:effectLst>
                  <a:outerShdw blurRad="50800" dist="50800" dir="3000000" algn="ctr" rotWithShape="0">
                    <a:schemeClr val="tx1"/>
                  </a:outerShdw>
                </a:effectLst>
                <a:latin typeface="Arial Black" pitchFamily="34" charset="0"/>
              </a:rPr>
              <a:t>Consequences if SOX is followed, consequences if it is not.</a:t>
            </a:r>
            <a:endParaRPr lang="en-US" sz="3600" i="1" dirty="0">
              <a:solidFill>
                <a:srgbClr val="FFCC00"/>
              </a:solidFill>
              <a:effectLst>
                <a:outerShdw blurRad="50800" dist="50800" dir="3000000" algn="ctr" rotWithShape="0">
                  <a:schemeClr val="tx1"/>
                </a:outerShdw>
              </a:effectLst>
              <a:latin typeface="Arial Black" pitchFamily="34" charset="0"/>
            </a:endParaRPr>
          </a:p>
        </p:txBody>
      </p:sp>
      <p:sp>
        <p:nvSpPr>
          <p:cNvPr id="3" name="Content Placeholder 2"/>
          <p:cNvSpPr txBox="1">
            <a:spLocks/>
          </p:cNvSpPr>
          <p:nvPr/>
        </p:nvSpPr>
        <p:spPr>
          <a:xfrm>
            <a:off x="507524" y="2380562"/>
            <a:ext cx="9135428" cy="5565881"/>
          </a:xfrm>
          <a:prstGeom prst="rect">
            <a:avLst/>
          </a:prstGeom>
        </p:spPr>
        <p:txBody>
          <a:bodyPr lIns="101370" tIns="50685" rIns="101370" bIns="50685">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3600"/>
              </a:spcAft>
              <a:buClr>
                <a:srgbClr val="FFCC00"/>
              </a:buClr>
            </a:pPr>
            <a:r>
              <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rPr>
              <a:t>Resist</a:t>
            </a:r>
          </a:p>
          <a:p>
            <a:pPr>
              <a:spcAft>
                <a:spcPts val="3600"/>
              </a:spcAft>
              <a:buClr>
                <a:srgbClr val="FFCC00"/>
              </a:buClr>
            </a:pPr>
            <a:r>
              <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rPr>
              <a:t>Retire</a:t>
            </a:r>
          </a:p>
          <a:p>
            <a:pPr>
              <a:spcAft>
                <a:spcPts val="3600"/>
              </a:spcAft>
              <a:buClr>
                <a:srgbClr val="FFCC00"/>
              </a:buClr>
            </a:pPr>
            <a:r>
              <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rPr>
              <a:t>Resign</a:t>
            </a:r>
          </a:p>
          <a:p>
            <a:pPr>
              <a:spcAft>
                <a:spcPts val="3600"/>
              </a:spcAft>
              <a:buClr>
                <a:srgbClr val="FFCC00"/>
              </a:buClr>
            </a:pPr>
            <a:r>
              <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rPr>
              <a:t>Sued by Shareholders</a:t>
            </a:r>
            <a:endParaRPr lang="en-US" sz="3100" dirty="0">
              <a:solidFill>
                <a:srgbClr val="FFFFFF"/>
              </a:solidFill>
              <a:effectLst>
                <a:outerShdw blurRad="50800" dist="50800" dir="5400000" algn="ctr" rotWithShape="0">
                  <a:schemeClr val="tx1"/>
                </a:outerShdw>
              </a:effectLst>
              <a:latin typeface="Arial" pitchFamily="34" charset="0"/>
              <a:cs typeface="Arial" pitchFamily="34" charset="0"/>
            </a:endParaRPr>
          </a:p>
          <a:p>
            <a:pPr marL="0" indent="0">
              <a:spcAft>
                <a:spcPts val="3600"/>
              </a:spcAft>
              <a:buClr>
                <a:srgbClr val="FFCC00"/>
              </a:buClr>
              <a:buNone/>
            </a:pPr>
            <a:endParaRPr lang="en-US" sz="3100" dirty="0" smtClean="0">
              <a:solidFill>
                <a:srgbClr val="FFFFFF"/>
              </a:solidFill>
              <a:effectLst>
                <a:outerShdw blurRad="50800" dist="50800" dir="5400000" algn="ctr" rotWithShape="0">
                  <a:schemeClr val="tx1"/>
                </a:outerShdw>
              </a:effectLst>
              <a:latin typeface="Arial" pitchFamily="34" charset="0"/>
              <a:cs typeface="Arial" pitchFamily="34" charset="0"/>
            </a:endParaRPr>
          </a:p>
          <a:p>
            <a:pPr marL="506852" lvl="1" indent="0">
              <a:spcAft>
                <a:spcPts val="3600"/>
              </a:spcAft>
              <a:buClr>
                <a:srgbClr val="FFCC00"/>
              </a:buClr>
              <a:buNone/>
            </a:pPr>
            <a:endParaRPr lang="en-US" sz="2700" dirty="0">
              <a:solidFill>
                <a:srgbClr val="FFFFFF"/>
              </a:solidFill>
              <a:effectLst>
                <a:outerShdw blurRad="50800" dist="50800" dir="5400000" algn="ctr" rotWithShape="0">
                  <a:schemeClr val="tx1"/>
                </a:outerShdw>
              </a:effectLst>
              <a:latin typeface="Arial Black" pitchFamily="34" charset="0"/>
            </a:endParaRPr>
          </a:p>
        </p:txBody>
      </p:sp>
    </p:spTree>
    <p:extLst>
      <p:ext uri="{BB962C8B-B14F-4D97-AF65-F5344CB8AC3E}">
        <p14:creationId xmlns:p14="http://schemas.microsoft.com/office/powerpoint/2010/main" val="3072691362"/>
      </p:ext>
    </p:extLst>
  </p:cSld>
  <p:clrMapOvr>
    <a:masterClrMapping/>
  </p:clrMapOvr>
  <p:transition>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7"/>
          <p:cNvGrpSpPr/>
          <p:nvPr/>
        </p:nvGrpSpPr>
        <p:grpSpPr>
          <a:xfrm>
            <a:off x="7513320" y="0"/>
            <a:ext cx="2789555" cy="1210339"/>
            <a:chOff x="271665" y="-146021"/>
            <a:chExt cx="2595561" cy="1219200"/>
          </a:xfrm>
        </p:grpSpPr>
        <p:pic>
          <p:nvPicPr>
            <p:cNvPr id="9" name="Picture 8" descr="ABA"/>
            <p:cNvPicPr>
              <a:picLocks noChangeAspect="1" noChangeArrowheads="1"/>
            </p:cNvPicPr>
            <p:nvPr/>
          </p:nvPicPr>
          <p:blipFill>
            <a:blip r:embed="rId3" cstate="print"/>
            <a:srcRect/>
            <a:stretch>
              <a:fillRect/>
            </a:stretch>
          </p:blipFill>
          <p:spPr bwMode="auto">
            <a:xfrm>
              <a:off x="271665" y="168302"/>
              <a:ext cx="1350963" cy="638175"/>
            </a:xfrm>
            <a:prstGeom prst="rect">
              <a:avLst/>
            </a:prstGeom>
            <a:noFill/>
            <a:effectLst/>
          </p:spPr>
        </p:pic>
        <p:pic>
          <p:nvPicPr>
            <p:cNvPr id="10" name="Picture 9" descr="white-Forum-Logo"/>
            <p:cNvPicPr>
              <a:picLocks noChangeAspect="1" noChangeArrowheads="1"/>
            </p:cNvPicPr>
            <p:nvPr/>
          </p:nvPicPr>
          <p:blipFill>
            <a:blip r:embed="rId4" cstate="print"/>
            <a:srcRect/>
            <a:stretch>
              <a:fillRect/>
            </a:stretch>
          </p:blipFill>
          <p:spPr bwMode="auto">
            <a:xfrm>
              <a:off x="1241626" y="-146021"/>
              <a:ext cx="1625600" cy="1219200"/>
            </a:xfrm>
            <a:prstGeom prst="rect">
              <a:avLst/>
            </a:prstGeom>
            <a:noFill/>
            <a:effectLst/>
          </p:spPr>
        </p:pic>
      </p:grpSp>
      <p:sp>
        <p:nvSpPr>
          <p:cNvPr id="11" name="Rectangle 10"/>
          <p:cNvSpPr>
            <a:spLocks noChangeArrowheads="1"/>
          </p:cNvSpPr>
          <p:nvPr/>
        </p:nvSpPr>
        <p:spPr bwMode="auto">
          <a:xfrm>
            <a:off x="4998720" y="1082040"/>
            <a:ext cx="4918869" cy="685800"/>
          </a:xfrm>
          <a:prstGeom prst="rect">
            <a:avLst/>
          </a:prstGeom>
          <a:noFill/>
          <a:ln w="9525">
            <a:noFill/>
            <a:miter lim="800000"/>
            <a:headEnd/>
            <a:tailEnd/>
          </a:ln>
          <a:effectLst/>
        </p:spPr>
        <p:txBody>
          <a:bodyPr lIns="91189" tIns="45595" rIns="91189" bIns="45595"/>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a:lnSpc>
                <a:spcPct val="80000"/>
              </a:lnSpc>
              <a:spcBef>
                <a:spcPct val="30000"/>
              </a:spcBef>
            </a:pPr>
            <a:r>
              <a:rPr lang="en-US" sz="1800" dirty="0">
                <a:solidFill>
                  <a:srgbClr val="FFFFFF"/>
                </a:solidFill>
                <a:effectLst>
                  <a:outerShdw dist="63500" dir="2700000" algn="tl">
                    <a:srgbClr val="000000">
                      <a:alpha val="43137"/>
                    </a:srgbClr>
                  </a:outerShdw>
                </a:effectLst>
                <a:latin typeface="Arial Black" pitchFamily="34" charset="0"/>
              </a:rPr>
              <a:t>American Bar Association</a:t>
            </a:r>
          </a:p>
          <a:p>
            <a:pPr algn="r">
              <a:lnSpc>
                <a:spcPct val="80000"/>
              </a:lnSpc>
              <a:spcBef>
                <a:spcPct val="30000"/>
              </a:spcBef>
            </a:pPr>
            <a:r>
              <a:rPr lang="en-US" sz="2000" b="1" dirty="0">
                <a:solidFill>
                  <a:srgbClr val="FFCC00"/>
                </a:solidFill>
                <a:effectLst>
                  <a:outerShdw dist="63500" dir="2700000" algn="tl">
                    <a:srgbClr val="000000">
                      <a:alpha val="43137"/>
                    </a:srgbClr>
                  </a:outerShdw>
                </a:effectLst>
              </a:rPr>
              <a:t>Forum on the Construction Industry</a:t>
            </a:r>
          </a:p>
        </p:txBody>
      </p:sp>
      <p:sp>
        <p:nvSpPr>
          <p:cNvPr id="12" name="Text Box 7"/>
          <p:cNvSpPr txBox="1">
            <a:spLocks noChangeArrowheads="1"/>
          </p:cNvSpPr>
          <p:nvPr/>
        </p:nvSpPr>
        <p:spPr bwMode="black">
          <a:xfrm>
            <a:off x="7409223" y="1768340"/>
            <a:ext cx="2526147" cy="430635"/>
          </a:xfrm>
          <a:prstGeom prst="rect">
            <a:avLst/>
          </a:prstGeom>
          <a:noFill/>
          <a:ln w="12700">
            <a:noFill/>
            <a:miter lim="800000"/>
            <a:headEnd/>
            <a:tailEnd/>
          </a:ln>
          <a:effectLst/>
        </p:spPr>
        <p:txBody>
          <a:bodyPr wrap="none" lIns="91189" tIns="45595" rIns="91189" bIns="45595">
            <a:spAutoFit/>
          </a:bodyPr>
          <a:ls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r" eaLnBrk="0" hangingPunct="0"/>
            <a:r>
              <a:rPr lang="en-US" sz="2200" b="1" dirty="0" smtClean="0">
                <a:solidFill>
                  <a:srgbClr val="FFFFFF"/>
                </a:solidFill>
                <a:effectLst>
                  <a:outerShdw dist="63500" dir="2700000" algn="tl">
                    <a:srgbClr val="000000">
                      <a:alpha val="43137"/>
                    </a:srgbClr>
                  </a:outerShdw>
                </a:effectLst>
              </a:rPr>
              <a:t>2012 Fall Meeting</a:t>
            </a:r>
            <a:endParaRPr lang="en-US" sz="2200" b="1" dirty="0">
              <a:solidFill>
                <a:srgbClr val="FFFFFF"/>
              </a:solidFill>
              <a:effectLst>
                <a:outerShdw dist="63500" dir="2700000" algn="tl">
                  <a:srgbClr val="000000">
                    <a:alpha val="43137"/>
                  </a:srgbClr>
                </a:outerShdw>
              </a:effectLst>
            </a:endParaRPr>
          </a:p>
        </p:txBody>
      </p:sp>
      <p:sp>
        <p:nvSpPr>
          <p:cNvPr id="19" name="Rectangle 18"/>
          <p:cNvSpPr/>
          <p:nvPr/>
        </p:nvSpPr>
        <p:spPr>
          <a:xfrm>
            <a:off x="0" y="0"/>
            <a:ext cx="4314825" cy="7589838"/>
          </a:xfrm>
          <a:prstGeom prst="rect">
            <a:avLst/>
          </a:prstGeom>
          <a:solidFill>
            <a:srgbClr val="0000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33350" y="3213011"/>
            <a:ext cx="9693275" cy="1446550"/>
          </a:xfrm>
          <a:prstGeom prst="rect">
            <a:avLst/>
          </a:prstGeom>
        </p:spPr>
        <p:txBody>
          <a:bodyPr wrap="square">
            <a:spAutoFit/>
          </a:bodyPr>
          <a:lstStyle/>
          <a:p>
            <a:pPr algn="r"/>
            <a:r>
              <a:rPr lang="en-US" sz="8800" i="1" dirty="0" smtClean="0">
                <a:solidFill>
                  <a:srgbClr val="FFCC00"/>
                </a:solidFill>
                <a:effectLst>
                  <a:outerShdw blurRad="50800" dist="50800" dir="5400000" algn="ctr" rotWithShape="0">
                    <a:schemeClr val="tx1"/>
                  </a:outerShdw>
                </a:effectLst>
                <a:latin typeface="Arial Black" pitchFamily="34" charset="0"/>
              </a:rPr>
              <a:t>Break…</a:t>
            </a:r>
          </a:p>
        </p:txBody>
      </p:sp>
    </p:spTree>
  </p:cSld>
  <p:clrMapOvr>
    <a:masterClrMapping/>
  </p:clrMapOvr>
  <p:transition>
    <p:randomBar dir="vert"/>
  </p:transition>
  <p:timing>
    <p:tnLst>
      <p:par>
        <p:cTn id="1" dur="indefinite" restart="never" nodeType="tmRoot"/>
      </p:par>
    </p:tnLst>
  </p:timing>
</p:sld>
</file>

<file path=ppt/theme/theme1.xml><?xml version="1.0" encoding="utf-8"?>
<a:theme xmlns:a="http://schemas.openxmlformats.org/drawingml/2006/main" name="PPP_SGENE_TXT_Which_Ways_Purple">
  <a:themeElements>
    <a:clrScheme name="">
      <a:dk1>
        <a:srgbClr val="000000"/>
      </a:dk1>
      <a:lt1>
        <a:srgbClr val="C0C0C0"/>
      </a:lt1>
      <a:dk2>
        <a:srgbClr val="000000"/>
      </a:dk2>
      <a:lt2>
        <a:srgbClr val="808080"/>
      </a:lt2>
      <a:accent1>
        <a:srgbClr val="00CC99"/>
      </a:accent1>
      <a:accent2>
        <a:srgbClr val="3333CC"/>
      </a:accent2>
      <a:accent3>
        <a:srgbClr val="DCDCDC"/>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PPP_SGENE_TXT_Which_Ways_Purple</Template>
  <TotalTime>363</TotalTime>
  <Words>459</Words>
  <Application>Microsoft Office PowerPoint</Application>
  <PresentationFormat>Custom</PresentationFormat>
  <Paragraphs>98</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PPP_SGENE_TXT_Which_Ways_Purple</vt:lpstr>
      <vt:lpstr>Staying The Course In Strong Currents: Saying No To The CEO and The Art &amp;  Ethics Of Advising Strong  Corporate Clients</vt:lpstr>
      <vt:lpstr>PowerPoint Presentation</vt:lpstr>
      <vt:lpstr> A Visit to a Mega Mining Project Goes South</vt:lpstr>
      <vt:lpstr>Hypothetical 1 – The Pay-Offs</vt:lpstr>
      <vt:lpstr>Hypothetical 1 – The Pay-Offs</vt:lpstr>
      <vt:lpstr>Hypothetical 2 - Burying the Bad News</vt:lpstr>
      <vt:lpstr>The Obligations of Counsel</vt:lpstr>
      <vt:lpstr>Consequences if SOX is followed, consequences if it is not.</vt:lpstr>
      <vt:lpstr>PowerPoint Presentation</vt:lpstr>
    </vt:vector>
  </TitlesOfParts>
  <Company>PRESENTATIONPRO,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ABA FORUM ON THE CONSTRUCTION INDUSTRY  Annual Meeting-Spring 2009  “LEGAL ETHICS IN NATURAL DISASTERS”</dc:title>
  <dc:creator>ejosiah</dc:creator>
  <cp:lastModifiedBy>Windows User</cp:lastModifiedBy>
  <cp:revision>43</cp:revision>
  <dcterms:created xsi:type="dcterms:W3CDTF">2009-03-10T23:35:57Z</dcterms:created>
  <dcterms:modified xsi:type="dcterms:W3CDTF">2012-10-19T13:22:01Z</dcterms:modified>
</cp:coreProperties>
</file>