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-702" y="-174"/>
      </p:cViewPr>
      <p:guideLst>
        <p:guide orient="horz" pos="1596"/>
        <p:guide pos="1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8866B1F-ED03-419D-A05F-9A6ACE1BD5A3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C16AEF-77C5-41B2-88D6-AA944E518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825" y="317500"/>
            <a:ext cx="8455025" cy="10001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>
            <a:lvl1pPr algn="l">
              <a:defRPr sz="46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825" y="1316038"/>
            <a:ext cx="6400800" cy="57943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FF330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BA0C09-49F5-4BCF-8C41-AB63CBB0D1CB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648A53-FBCC-4273-B3EC-9574B6DEE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F0630-B40B-4C46-9D0D-CB7EC1A82B0B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EF4A1-0208-468C-ABB8-7C940C1F0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6563"/>
            <a:ext cx="2057400" cy="568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6563"/>
            <a:ext cx="6019800" cy="568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64B5C-6744-4786-871F-2F0AD8F067D9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2F0AD-EA59-4418-94C7-7CF0D81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4FDAE-C2EF-4B28-8491-2A0D3F0D8166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59AF5-2B69-43D4-BF2A-B2CB11500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82C55-6DDE-433C-8E4B-F935FC060008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27605-E17C-4E90-B573-B41A709F1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3432B-DD89-48A5-9C03-98D00DB6F374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64861-46F8-4FD0-AA1A-4D973A2FE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9FC62-AD48-4C33-AE65-D8A6B2CD2896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3CF0-98EC-4A15-8A2C-D67943A92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27E30-1572-4BCB-A462-A34D38C6827C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CEEAB-D73A-496B-B3C5-A7CE4F007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15E8-0FC0-4682-815C-920BDCE898D1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C97E5-4E9E-408F-9529-75A5C793F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CC7FF-B245-4A8E-A83D-531F46631700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916F2-FE3B-4D29-B350-6A068EDAC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2485E-97A7-4877-A8F4-B59461BAEF6F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839AC-2091-4BEF-9260-DBBA1291C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36563"/>
            <a:ext cx="82296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919700-5D2C-49C0-A859-BB4A241F8F5F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4498572-A149-4DD1-8C22-D17963DCB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>
    <p:randomBar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josiah\Documents\ABA%20Boston,%20MA\video%20clips\Bogart%201.wmv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2133600" y="3419475"/>
            <a:ext cx="5848350" cy="1228725"/>
          </a:xfrm>
          <a:custGeom>
            <a:avLst/>
            <a:gdLst>
              <a:gd name="connsiteX0" fmla="*/ 514350 w 5848350"/>
              <a:gd name="connsiteY0" fmla="*/ 0 h 1228725"/>
              <a:gd name="connsiteX1" fmla="*/ 5848350 w 5848350"/>
              <a:gd name="connsiteY1" fmla="*/ 638175 h 1228725"/>
              <a:gd name="connsiteX2" fmla="*/ 5772150 w 5848350"/>
              <a:gd name="connsiteY2" fmla="*/ 1228725 h 1228725"/>
              <a:gd name="connsiteX3" fmla="*/ 0 w 5848350"/>
              <a:gd name="connsiteY3" fmla="*/ 542925 h 1228725"/>
              <a:gd name="connsiteX4" fmla="*/ 514350 w 5848350"/>
              <a:gd name="connsiteY4" fmla="*/ 0 h 122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48350" h="1228725">
                <a:moveTo>
                  <a:pt x="514350" y="0"/>
                </a:moveTo>
                <a:lnTo>
                  <a:pt x="5848350" y="638175"/>
                </a:lnTo>
                <a:lnTo>
                  <a:pt x="5772150" y="1228725"/>
                </a:lnTo>
                <a:lnTo>
                  <a:pt x="0" y="542925"/>
                </a:lnTo>
                <a:lnTo>
                  <a:pt x="514350" y="0"/>
                </a:lnTo>
                <a:close/>
              </a:path>
            </a:pathLst>
          </a:cu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42875" y="2971800"/>
            <a:ext cx="9220200" cy="1905000"/>
          </a:xfrm>
        </p:spPr>
        <p:txBody>
          <a:bodyPr/>
          <a:lstStyle/>
          <a:p>
            <a:pPr>
              <a:defRPr/>
            </a:pPr>
            <a:r>
              <a:rPr lang="en-US" sz="3200" b="0" i="1" dirty="0" smtClean="0">
                <a:solidFill>
                  <a:srgbClr val="FFCC00"/>
                </a:solidFill>
                <a:latin typeface="Arial Black" pitchFamily="34" charset="0"/>
              </a:rPr>
              <a:t/>
            </a:r>
            <a:br>
              <a:rPr lang="en-US" sz="3200" b="0" i="1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en-US" sz="3200" b="0" i="1" dirty="0" smtClean="0">
                <a:solidFill>
                  <a:srgbClr val="FFCC00"/>
                </a:solidFill>
                <a:latin typeface="Arial Black" pitchFamily="34" charset="0"/>
              </a:rPr>
              <a:t>Who’s on the Client’s Team:</a:t>
            </a:r>
            <a:r>
              <a:rPr lang="en-US" sz="2800" b="0" i="1" dirty="0" smtClean="0">
                <a:solidFill>
                  <a:srgbClr val="FFCC00"/>
                </a:solidFill>
                <a:latin typeface="Arial Black" pitchFamily="34" charset="0"/>
              </a:rPr>
              <a:t/>
            </a:r>
            <a:br>
              <a:rPr lang="en-US" sz="2800" b="0" i="1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en-US" sz="3600" b="0" i="1" dirty="0" smtClean="0">
                <a:solidFill>
                  <a:schemeClr val="tx1"/>
                </a:solidFill>
                <a:latin typeface="Arial Black" pitchFamily="34" charset="0"/>
              </a:rPr>
              <a:t>How Outside Counsel Get Picked</a:t>
            </a:r>
            <a:br>
              <a:rPr lang="en-US" sz="3600" b="0" i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600" b="0" i="1" dirty="0" smtClean="0">
                <a:solidFill>
                  <a:schemeClr val="tx1"/>
                </a:solidFill>
                <a:latin typeface="Arial Black" pitchFamily="34" charset="0"/>
              </a:rPr>
              <a:t>&amp;</a:t>
            </a:r>
            <a:r>
              <a:rPr lang="en-US" sz="2800" b="0" i="1" dirty="0" smtClean="0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en-US" sz="3600" b="0" i="1" dirty="0" smtClean="0">
                <a:solidFill>
                  <a:schemeClr val="tx1"/>
                </a:solidFill>
                <a:latin typeface="Arial Black" pitchFamily="34" charset="0"/>
              </a:rPr>
              <a:t>Why They Get Cut</a:t>
            </a:r>
            <a:r>
              <a:rPr lang="en-US" sz="2800" b="0" i="1" dirty="0" smtClean="0">
                <a:solidFill>
                  <a:srgbClr val="FFCC00"/>
                </a:solidFill>
                <a:latin typeface="Arial Black" pitchFamily="34" charset="0"/>
              </a:rPr>
              <a:t/>
            </a:r>
            <a:br>
              <a:rPr lang="en-US" sz="2800" b="0" i="1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en-US" sz="3200" b="0" i="1" dirty="0" smtClean="0">
                <a:solidFill>
                  <a:srgbClr val="FFCC00"/>
                </a:solidFill>
                <a:latin typeface="Arial Black" pitchFamily="34" charset="0"/>
              </a:rPr>
              <a:t/>
            </a:r>
            <a:br>
              <a:rPr lang="en-US" sz="3200" b="0" i="1" dirty="0" smtClean="0">
                <a:solidFill>
                  <a:srgbClr val="FFCC00"/>
                </a:solidFill>
                <a:latin typeface="Arial Black" pitchFamily="34" charset="0"/>
              </a:rPr>
            </a:br>
            <a:r>
              <a:rPr lang="en-US" sz="3200" b="0" i="1" dirty="0" smtClean="0">
                <a:solidFill>
                  <a:srgbClr val="FFCC00"/>
                </a:solidFill>
                <a:latin typeface="Arial Black" pitchFamily="34" charset="0"/>
              </a:rPr>
              <a:t/>
            </a:r>
            <a:br>
              <a:rPr lang="en-US" sz="3200" b="0" i="1" dirty="0" smtClean="0">
                <a:solidFill>
                  <a:srgbClr val="FFCC00"/>
                </a:solidFill>
                <a:latin typeface="Arial Black" pitchFamily="34" charset="0"/>
              </a:rPr>
            </a:br>
            <a:endParaRPr lang="en-US" sz="3200" b="0" i="1" dirty="0" smtClean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80975" y="4629150"/>
            <a:ext cx="5410200" cy="1752600"/>
          </a:xfrm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rgbClr val="FFFFFF"/>
                </a:solidFill>
              </a:rPr>
              <a:t>Moderator:</a:t>
            </a:r>
          </a:p>
          <a:p>
            <a:pPr>
              <a:defRPr/>
            </a:pPr>
            <a:r>
              <a:rPr lang="en-US" sz="1800" dirty="0" smtClean="0">
                <a:solidFill>
                  <a:srgbClr val="FFCC00"/>
                </a:solidFill>
              </a:rPr>
              <a:t>PENNY COBEY</a:t>
            </a:r>
          </a:p>
          <a:p>
            <a:pPr>
              <a:defRPr/>
            </a:pPr>
            <a:r>
              <a:rPr lang="en-US" sz="1600" dirty="0" err="1" smtClean="0">
                <a:solidFill>
                  <a:schemeClr val="tx1"/>
                </a:solidFill>
              </a:rPr>
              <a:t>McKENNA</a:t>
            </a:r>
            <a:r>
              <a:rPr lang="en-US" sz="1600" dirty="0" smtClean="0">
                <a:solidFill>
                  <a:schemeClr val="tx1"/>
                </a:solidFill>
              </a:rPr>
              <a:t> LONG &amp; ALDRIDGE LLP</a:t>
            </a:r>
          </a:p>
          <a:p>
            <a:pPr>
              <a:defRPr/>
            </a:pPr>
            <a:endParaRPr lang="en-US" sz="1600" dirty="0" smtClean="0">
              <a:solidFill>
                <a:srgbClr val="FFC000"/>
              </a:solidFill>
            </a:endParaRPr>
          </a:p>
          <a:p>
            <a:pPr>
              <a:defRPr/>
            </a:pPr>
            <a:r>
              <a:rPr lang="en-US" sz="1800" dirty="0" smtClean="0">
                <a:solidFill>
                  <a:srgbClr val="FFCC00"/>
                </a:solidFill>
              </a:rPr>
              <a:t>JONI ARMSTRONG COFFEY </a:t>
            </a:r>
          </a:p>
          <a:p>
            <a:pPr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BROWARD COUNTY ATTORNEY</a:t>
            </a:r>
          </a:p>
          <a:p>
            <a:pPr>
              <a:defRPr/>
            </a:pPr>
            <a:endParaRPr lang="en-US" sz="1800" dirty="0" smtClean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0500" y="838200"/>
            <a:ext cx="78247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/>
          <a:lstStyle/>
          <a:p>
            <a:pPr fontAlgn="auto">
              <a:lnSpc>
                <a:spcPct val="80000"/>
              </a:lnSpc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  <a:cs typeface="+mn-cs"/>
              </a:rPr>
              <a:t>American Bar Association</a:t>
            </a:r>
          </a:p>
          <a:p>
            <a:pPr fontAlgn="auto">
              <a:lnSpc>
                <a:spcPct val="80000"/>
              </a:lnSpc>
              <a:spcBef>
                <a:spcPct val="3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/>
                <a:cs typeface="+mn-cs"/>
              </a:rPr>
              <a:t>Forum on the Construction Industry</a:t>
            </a:r>
          </a:p>
          <a:p>
            <a:pPr fontAlgn="auto">
              <a:lnSpc>
                <a:spcPct val="80000"/>
              </a:lnSpc>
              <a:spcBef>
                <a:spcPct val="30000"/>
              </a:spcBef>
              <a:spcAft>
                <a:spcPts val="0"/>
              </a:spcAft>
              <a:defRPr/>
            </a:pPr>
            <a:r>
              <a:rPr lang="en-US" b="1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/>
                <a:cs typeface="+mn-cs"/>
              </a:rPr>
              <a:t>2012 Fall Meeting</a:t>
            </a:r>
          </a:p>
        </p:txBody>
      </p:sp>
      <p:grpSp>
        <p:nvGrpSpPr>
          <p:cNvPr id="3078" name="Group 7"/>
          <p:cNvGrpSpPr>
            <a:grpSpLocks/>
          </p:cNvGrpSpPr>
          <p:nvPr/>
        </p:nvGrpSpPr>
        <p:grpSpPr bwMode="auto">
          <a:xfrm>
            <a:off x="207963" y="-133350"/>
            <a:ext cx="2463800" cy="1092200"/>
            <a:chOff x="-690373" y="31804"/>
            <a:chExt cx="2589028" cy="1219200"/>
          </a:xfrm>
        </p:grpSpPr>
        <p:pic>
          <p:nvPicPr>
            <p:cNvPr id="3080" name="Picture 7" descr="AB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90373" y="385817"/>
              <a:ext cx="13509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8" descr="white-Forum-Log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3055" y="31804"/>
              <a:ext cx="16256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Subtitle 2"/>
          <p:cNvSpPr txBox="1">
            <a:spLocks/>
          </p:cNvSpPr>
          <p:nvPr/>
        </p:nvSpPr>
        <p:spPr bwMode="auto">
          <a:xfrm>
            <a:off x="4343400" y="4953000"/>
            <a:ext cx="4648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r">
              <a:spcBef>
                <a:spcPct val="20000"/>
              </a:spcBef>
              <a:defRPr/>
            </a:pPr>
            <a:r>
              <a:rPr lang="en-US" kern="0" dirty="0" smtClean="0">
                <a:solidFill>
                  <a:srgbClr val="FFCC00"/>
                </a:solidFill>
                <a:latin typeface="+mn-lt"/>
                <a:cs typeface="+mn-cs"/>
              </a:rPr>
              <a:t>TREY MOYE</a:t>
            </a:r>
          </a:p>
          <a:p>
            <a:pPr algn="r">
              <a:spcBef>
                <a:spcPct val="20000"/>
              </a:spcBef>
              <a:defRPr/>
            </a:pPr>
            <a:r>
              <a:rPr lang="en-US" sz="1600" kern="0" dirty="0" smtClean="0">
                <a:latin typeface="+mn-lt"/>
                <a:cs typeface="+mn-cs"/>
              </a:rPr>
              <a:t>KBR</a:t>
            </a:r>
            <a:r>
              <a:rPr lang="en-US" sz="1600" kern="0" dirty="0" smtClean="0">
                <a:latin typeface="+mn-lt"/>
                <a:cs typeface="+mn-cs"/>
              </a:rPr>
              <a:t>, Inc.</a:t>
            </a:r>
            <a:endParaRPr lang="en-US" sz="1600" kern="0" dirty="0">
              <a:latin typeface="+mn-lt"/>
              <a:cs typeface="+mn-cs"/>
            </a:endParaRPr>
          </a:p>
          <a:p>
            <a:pPr algn="r">
              <a:spcBef>
                <a:spcPct val="20000"/>
              </a:spcBef>
              <a:defRPr/>
            </a:pPr>
            <a:endParaRPr lang="en-US" sz="1600" kern="0" dirty="0">
              <a:solidFill>
                <a:srgbClr val="FFCC00"/>
              </a:solidFill>
              <a:latin typeface="+mn-lt"/>
              <a:cs typeface="+mn-cs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kern="0" dirty="0">
                <a:solidFill>
                  <a:srgbClr val="FFCC00"/>
                </a:solidFill>
                <a:latin typeface="+mn-lt"/>
                <a:cs typeface="+mn-cs"/>
              </a:rPr>
              <a:t>THOMAS HILL </a:t>
            </a:r>
          </a:p>
          <a:p>
            <a:pPr algn="r">
              <a:spcBef>
                <a:spcPct val="20000"/>
              </a:spcBef>
              <a:defRPr/>
            </a:pPr>
            <a:r>
              <a:rPr lang="en-US" sz="1600" kern="0" dirty="0">
                <a:latin typeface="+mn-lt"/>
                <a:cs typeface="+mn-cs"/>
              </a:rPr>
              <a:t>GENERAL ELECTRIC CORP.</a:t>
            </a:r>
          </a:p>
          <a:p>
            <a:pPr algn="r">
              <a:spcBef>
                <a:spcPct val="20000"/>
              </a:spcBef>
              <a:defRPr/>
            </a:pPr>
            <a:endParaRPr lang="en-US" kern="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1825" y="438150"/>
            <a:ext cx="1971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Plenary 2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ogart 1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85751" y="214313"/>
            <a:ext cx="8582024" cy="6436518"/>
          </a:xfrm>
          <a:prstGeom prst="rect">
            <a:avLst/>
          </a:prstGeom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2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2133600" y="3419475"/>
            <a:ext cx="5848350" cy="1228725"/>
          </a:xfrm>
          <a:custGeom>
            <a:avLst/>
            <a:gdLst>
              <a:gd name="connsiteX0" fmla="*/ 514350 w 5848350"/>
              <a:gd name="connsiteY0" fmla="*/ 0 h 1228725"/>
              <a:gd name="connsiteX1" fmla="*/ 5848350 w 5848350"/>
              <a:gd name="connsiteY1" fmla="*/ 638175 h 1228725"/>
              <a:gd name="connsiteX2" fmla="*/ 5772150 w 5848350"/>
              <a:gd name="connsiteY2" fmla="*/ 1228725 h 1228725"/>
              <a:gd name="connsiteX3" fmla="*/ 0 w 5848350"/>
              <a:gd name="connsiteY3" fmla="*/ 542925 h 1228725"/>
              <a:gd name="connsiteX4" fmla="*/ 514350 w 5848350"/>
              <a:gd name="connsiteY4" fmla="*/ 0 h 122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48350" h="1228725">
                <a:moveTo>
                  <a:pt x="514350" y="0"/>
                </a:moveTo>
                <a:lnTo>
                  <a:pt x="5848350" y="638175"/>
                </a:lnTo>
                <a:lnTo>
                  <a:pt x="5772150" y="1228725"/>
                </a:lnTo>
                <a:lnTo>
                  <a:pt x="0" y="542925"/>
                </a:lnTo>
                <a:lnTo>
                  <a:pt x="514350" y="0"/>
                </a:lnTo>
                <a:close/>
              </a:path>
            </a:pathLst>
          </a:cu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838200"/>
            <a:ext cx="78247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/>
          <a:lstStyle/>
          <a:p>
            <a:pPr fontAlgn="auto">
              <a:lnSpc>
                <a:spcPct val="80000"/>
              </a:lnSpc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  <a:cs typeface="+mn-cs"/>
              </a:rPr>
              <a:t>American Bar Association</a:t>
            </a:r>
          </a:p>
          <a:p>
            <a:pPr fontAlgn="auto">
              <a:lnSpc>
                <a:spcPct val="80000"/>
              </a:lnSpc>
              <a:spcBef>
                <a:spcPct val="3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/>
                <a:cs typeface="+mn-cs"/>
              </a:rPr>
              <a:t>Forum on the Construction Industry</a:t>
            </a:r>
          </a:p>
          <a:p>
            <a:pPr fontAlgn="auto">
              <a:lnSpc>
                <a:spcPct val="80000"/>
              </a:lnSpc>
              <a:spcBef>
                <a:spcPct val="30000"/>
              </a:spcBef>
              <a:spcAft>
                <a:spcPts val="0"/>
              </a:spcAft>
              <a:defRPr/>
            </a:pPr>
            <a:r>
              <a:rPr lang="en-US" b="1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/>
                <a:cs typeface="+mn-cs"/>
              </a:rPr>
              <a:t>2012 Fall Meeting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7963" y="-133350"/>
            <a:ext cx="2463800" cy="1092200"/>
            <a:chOff x="-690373" y="31804"/>
            <a:chExt cx="2589028" cy="1219200"/>
          </a:xfrm>
        </p:grpSpPr>
        <p:pic>
          <p:nvPicPr>
            <p:cNvPr id="3080" name="Picture 7" descr="AB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90373" y="385817"/>
              <a:ext cx="1350963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8" descr="white-Forum-Log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3055" y="31804"/>
              <a:ext cx="16256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130175" y="3146425"/>
            <a:ext cx="8455025" cy="1000125"/>
          </a:xfrm>
        </p:spPr>
        <p:txBody>
          <a:bodyPr/>
          <a:lstStyle/>
          <a:p>
            <a:pPr>
              <a:defRPr/>
            </a:pPr>
            <a:r>
              <a:rPr lang="en-US" sz="8000" b="0" i="1" dirty="0" smtClean="0">
                <a:solidFill>
                  <a:srgbClr val="FFCC00"/>
                </a:solidFill>
                <a:latin typeface="Arial Black" pitchFamily="34" charset="0"/>
              </a:rPr>
              <a:t>Break…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Outside Counsel Marketing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076450"/>
            <a:ext cx="8229600" cy="4525963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What kinds of outside counsel marketing have you found to be most effective?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Choosing Outside Counsel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2085975"/>
            <a:ext cx="8229600" cy="4525963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What are the most important qualities you look for in choosing outside counsel?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Outside “MVP” Counsel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085975"/>
            <a:ext cx="8210550" cy="4525963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Think of a long-term outside counsel relationship that has been particularly valuable to your firm.  How would you describe it?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Alternative Fee Arrangements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095500"/>
            <a:ext cx="8229600" cy="4525963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How important are alternative fee arrangements to you in choosing outside counsel, and which have worked best for you?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Communication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2085975"/>
            <a:ext cx="8229600" cy="4525963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Communication between in-house counsel and outside counsel is key.  What works best, and what doesn’t work?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Termination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095500"/>
            <a:ext cx="8229600" cy="4525963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Think of situations where you decided to terminate the services of outside counsel.  What led you to those decisions?  How did the counsel respond?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Lessons Learned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743075"/>
            <a:ext cx="8229600" cy="4525963"/>
          </a:xfrm>
        </p:spPr>
        <p:txBody>
          <a:bodyPr/>
          <a:lstStyle/>
          <a:p>
            <a:pPr>
              <a:spcAft>
                <a:spcPts val="1800"/>
              </a:spcAft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Favorable word of mouth is key to successful marketing to inside counsel</a:t>
            </a:r>
          </a:p>
          <a:p>
            <a:pPr>
              <a:spcAft>
                <a:spcPts val="1800"/>
              </a:spcAft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Substantive speaking and writing helps build favorable word of mouth</a:t>
            </a:r>
          </a:p>
          <a:p>
            <a:pPr>
              <a:spcAft>
                <a:spcPts val="1800"/>
              </a:spcAft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Maintaining quality control over existing matters is as important to a firm as bringing in new ones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Lessons Learned </a:t>
            </a:r>
            <a:r>
              <a:rPr lang="en-US" sz="2000" i="1" dirty="0" smtClean="0">
                <a:solidFill>
                  <a:srgbClr val="FFCC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(cont’d)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71675"/>
            <a:ext cx="8229600" cy="4525963"/>
          </a:xfrm>
        </p:spPr>
        <p:txBody>
          <a:bodyPr/>
          <a:lstStyle/>
          <a:p>
            <a:pPr>
              <a:spcAft>
                <a:spcPts val="1800"/>
              </a:spcAft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In-house counsel are accountable for performance, and expect outside counsel to be accountable as well – “you own the result”</a:t>
            </a:r>
          </a:p>
          <a:p>
            <a:pPr>
              <a:spcAft>
                <a:spcPts val="1800"/>
              </a:spcAft>
              <a:buClr>
                <a:srgbClr val="FFCC00"/>
              </a:buClr>
            </a:pP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  terminated relationship may be salvageable, depending on the grounds for termination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ctory_co_33 PowerPlugs Templates for PowerPoint">
  <a:themeElements>
    <a:clrScheme name="Default Design 13">
      <a:dk1>
        <a:srgbClr val="777777"/>
      </a:dk1>
      <a:lt1>
        <a:srgbClr val="FFFFFF"/>
      </a:lt1>
      <a:dk2>
        <a:srgbClr val="000000"/>
      </a:dk2>
      <a:lt2>
        <a:srgbClr val="FF3300"/>
      </a:lt2>
      <a:accent1>
        <a:srgbClr val="FF3300"/>
      </a:accent1>
      <a:accent2>
        <a:srgbClr val="FFCC00"/>
      </a:accent2>
      <a:accent3>
        <a:srgbClr val="AAAAAA"/>
      </a:accent3>
      <a:accent4>
        <a:srgbClr val="DADADA"/>
      </a:accent4>
      <a:accent5>
        <a:srgbClr val="FFADAA"/>
      </a:accent5>
      <a:accent6>
        <a:srgbClr val="E7B900"/>
      </a:accent6>
      <a:hlink>
        <a:srgbClr val="FF9933"/>
      </a:hlink>
      <a:folHlink>
        <a:srgbClr val="808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77777"/>
        </a:dk1>
        <a:lt1>
          <a:srgbClr val="FFFFFF"/>
        </a:lt1>
        <a:dk2>
          <a:srgbClr val="000000"/>
        </a:dk2>
        <a:lt2>
          <a:srgbClr val="FF3300"/>
        </a:lt2>
        <a:accent1>
          <a:srgbClr val="FF33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B900"/>
        </a:accent6>
        <a:hlink>
          <a:srgbClr val="FF9933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Victory_co_33 PowerPlugs Templates for PowerPoint</Template>
  <TotalTime>71</TotalTime>
  <Words>268</Words>
  <Application>Microsoft Office PowerPoint</Application>
  <PresentationFormat>On-screen Show (4:3)</PresentationFormat>
  <Paragraphs>39</Paragraphs>
  <Slides>11</Slides>
  <Notes>11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Victory_co_33 PowerPlugs Templates for PowerPoint</vt:lpstr>
      <vt:lpstr> Who’s on the Client’s Team: How Outside Counsel Get Picked &amp; Why They Get Cut   </vt:lpstr>
      <vt:lpstr>Outside Counsel Marketing</vt:lpstr>
      <vt:lpstr>Choosing Outside Counsel</vt:lpstr>
      <vt:lpstr>Outside “MVP” Counsel</vt:lpstr>
      <vt:lpstr>Alternative Fee Arrangements</vt:lpstr>
      <vt:lpstr>Communication</vt:lpstr>
      <vt:lpstr>Termination</vt:lpstr>
      <vt:lpstr>Lessons Learned</vt:lpstr>
      <vt:lpstr>Lessons Learned (cont’d)</vt:lpstr>
      <vt:lpstr>Slide 10</vt:lpstr>
      <vt:lpstr>Break…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 Forum on the Construction Industry Fall 2012 Meeting  “Who’s on the Client’s Team: How Outside Counsel Get Picked and  Why They Get Cut”  PRESENTERS:</dc:title>
  <dc:creator>ejosiah</dc:creator>
  <cp:lastModifiedBy>ejosiah</cp:lastModifiedBy>
  <cp:revision>20</cp:revision>
  <dcterms:created xsi:type="dcterms:W3CDTF">2012-08-14T15:18:21Z</dcterms:created>
  <dcterms:modified xsi:type="dcterms:W3CDTF">2012-10-17T19:59:46Z</dcterms:modified>
</cp:coreProperties>
</file>