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0"/>
  </p:notesMasterIdLst>
  <p:sldIdLst>
    <p:sldId id="259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6" r:id="rId16"/>
    <p:sldId id="277" r:id="rId17"/>
    <p:sldId id="278" r:id="rId18"/>
    <p:sldId id="280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1" r:id="rId48"/>
    <p:sldId id="310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2600"/>
    <a:srgbClr val="CCFFCC"/>
    <a:srgbClr val="E6BA00"/>
    <a:srgbClr val="FF9900"/>
    <a:srgbClr val="006600"/>
    <a:srgbClr val="003300"/>
    <a:srgbClr val="A6A6A6"/>
    <a:srgbClr val="42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-702" y="-174"/>
      </p:cViewPr>
      <p:guideLst>
        <p:guide orient="horz" pos="473"/>
        <p:guide pos="1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1C3FB-1ECA-4BD5-AF45-ED987EA35B4B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56D90-1EAC-4193-B9B4-DB408401C2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F91DA4-A283-4A07-A190-4AB253D33774}" type="slidenum">
              <a:rPr lang="en-US"/>
              <a:pPr/>
              <a:t>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F91DA4-A283-4A07-A190-4AB253D33774}" type="slidenum">
              <a:rPr lang="en-US"/>
              <a:pPr/>
              <a:t>48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38" y="3136900"/>
            <a:ext cx="8455025" cy="936625"/>
          </a:xfrm>
        </p:spPr>
        <p:txBody>
          <a:bodyPr/>
          <a:lstStyle>
            <a:lvl1pPr algn="l">
              <a:defRPr sz="46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838" y="4084638"/>
            <a:ext cx="6400800" cy="549275"/>
          </a:xfrm>
          <a:effectLst>
            <a:outerShdw dist="17961" dir="2700000" algn="ctr" rotWithShape="0">
              <a:srgbClr val="FFFFFF"/>
            </a:outerShdw>
          </a:effectLst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FF33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effectLst>
            <a:outerShdw dist="17961" dir="2700000" algn="ctr" rotWithShape="0">
              <a:srgbClr val="FFFFFF"/>
            </a:outerShdw>
          </a:effec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effectLst>
            <a:outerShdw dist="17961" dir="2700000" algn="ctr" rotWithShape="0">
              <a:srgbClr val="FFFFFF"/>
            </a:outerShdw>
          </a:effec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effectLst>
            <a:outerShdw dist="17961" dir="2700000" algn="ctr" rotWithShape="0">
              <a:srgbClr val="FFFFFF"/>
            </a:outerShdw>
          </a:effec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21318E5-E970-4C74-B4EE-1400DF037E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C8084-978A-41DC-88BD-FD74311F17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59470-43E1-47B3-881C-6FE01289B9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FFCC00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9586" y="6459384"/>
            <a:ext cx="2133600" cy="476250"/>
          </a:xfrm>
        </p:spPr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FC58879D-C205-4815-9AED-942B390468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685472"/>
            <a:ext cx="9144000" cy="172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FBBA-4A6B-4C4C-90C5-2E5E8167B4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123258" y="34247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CLICK TO EDIT MASTER TITLE STYLE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29CD9-452D-4CD9-98B5-105ED03DFC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5A3CE-78B3-400B-826D-C4C3A707E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58" y="10957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8498F-D9F9-4866-B6B1-24D3DB4D0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6B1EC-F6D6-47FD-9042-DBCF0D166F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3258" y="10957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E7A8E-DAE8-4589-AAE1-A7E9CCD86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B5573-4F6C-4A8F-A8A1-546FFE22D0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449"/>
            <a:ext cx="9144000" cy="1381675"/>
          </a:xfrm>
          <a:prstGeom prst="rect">
            <a:avLst/>
          </a:prstGeom>
          <a:solidFill>
            <a:srgbClr val="0026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258" y="18720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9204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2487A4FA-6810-43EA-931D-259468770E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85472"/>
            <a:ext cx="9144000" cy="172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i="1">
          <a:solidFill>
            <a:srgbClr val="FFCC00"/>
          </a:solidFill>
          <a:effectLst>
            <a:outerShdw blurRad="25400" dist="76200" dir="2400000" algn="ctr" rotWithShape="0">
              <a:schemeClr val="bg1"/>
            </a:outerShdw>
          </a:effectLst>
          <a:latin typeface="Arial Black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8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2600">
          <a:solidFill>
            <a:schemeClr val="accent2">
              <a:lumMod val="20000"/>
              <a:lumOff val="80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400">
          <a:solidFill>
            <a:schemeClr val="accent2">
              <a:lumMod val="20000"/>
              <a:lumOff val="8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2200">
          <a:solidFill>
            <a:schemeClr val="accent2">
              <a:lumMod val="20000"/>
              <a:lumOff val="80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»"/>
        <a:defRPr sz="2200">
          <a:solidFill>
            <a:schemeClr val="accent2">
              <a:lumMod val="20000"/>
              <a:lumOff val="8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-1"/>
            <a:ext cx="3875964" cy="197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723075"/>
            <a:ext cx="9144000" cy="21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1965279"/>
            <a:ext cx="9144000" cy="2779249"/>
          </a:xfrm>
          <a:prstGeom prst="rect">
            <a:avLst/>
          </a:prstGeom>
          <a:solidFill>
            <a:srgbClr val="0026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100" y="905282"/>
            <a:ext cx="78247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lIns="91432" tIns="45716" rIns="91432" bIns="45716"/>
          <a:lstStyle/>
          <a:p>
            <a:pPr>
              <a:spcBef>
                <a:spcPct val="30000"/>
              </a:spcBef>
              <a:defRPr/>
            </a:pPr>
            <a:r>
              <a:rPr lang="en-US" sz="16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American Bar Association</a:t>
            </a:r>
          </a:p>
          <a:p>
            <a:pPr>
              <a:spcBef>
                <a:spcPct val="30000"/>
              </a:spcBef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Forum on the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Construction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Industry</a:t>
            </a:r>
          </a:p>
          <a:p>
            <a:pPr>
              <a:spcBef>
                <a:spcPct val="30000"/>
              </a:spcBef>
              <a:defRPr/>
            </a:pPr>
            <a:r>
              <a:rPr lang="en-US" sz="1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Fall Meeting </a:t>
            </a:r>
            <a:r>
              <a:rPr lang="en-US" sz="16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– </a:t>
            </a:r>
            <a:r>
              <a:rPr lang="en-US" sz="1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2012</a:t>
            </a:r>
            <a:endParaRPr lang="en-US" sz="16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7" descr="A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398" y="246278"/>
            <a:ext cx="13509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white-Forum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7548" y="-107735"/>
            <a:ext cx="162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Grp="1" noRot="1" noChangeArrowheads="1"/>
          </p:cNvSpPr>
          <p:nvPr>
            <p:ph type="ctrTitle"/>
          </p:nvPr>
        </p:nvSpPr>
        <p:spPr>
          <a:xfrm>
            <a:off x="151077" y="1990737"/>
            <a:ext cx="9143999" cy="2590800"/>
          </a:xfrm>
          <a:effectLst/>
        </p:spPr>
        <p:txBody>
          <a:bodyPr/>
          <a:lstStyle/>
          <a:p>
            <a:pPr eaLnBrk="1" hangingPunct="1"/>
            <a:r>
              <a:rPr lang="en-US" sz="3600" b="0" i="1" dirty="0" smtClean="0">
                <a:solidFill>
                  <a:srgbClr val="FFCC00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  <a:latin typeface="Arial Black" pitchFamily="34" charset="0"/>
              </a:rPr>
              <a:t>Staying On An Even Keel:</a:t>
            </a:r>
            <a:br>
              <a:rPr lang="en-US" sz="3600" b="0" i="1" dirty="0" smtClean="0">
                <a:solidFill>
                  <a:srgbClr val="FFCC00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  <a:latin typeface="Arial Black" pitchFamily="34" charset="0"/>
              </a:rPr>
            </a:br>
            <a:r>
              <a:rPr lang="en-US" sz="4000" b="0" i="1" dirty="0" smtClean="0">
                <a:solidFill>
                  <a:schemeClr val="tx1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  <a:latin typeface="Arial Black" pitchFamily="34" charset="0"/>
              </a:rPr>
              <a:t>Avoiding Problems On Green Projects</a:t>
            </a:r>
          </a:p>
        </p:txBody>
      </p:sp>
      <p:sp>
        <p:nvSpPr>
          <p:cNvPr id="9" name="Rectangle 7"/>
          <p:cNvSpPr>
            <a:spLocks noGrp="1" noRot="1" noChangeArrowheads="1"/>
          </p:cNvSpPr>
          <p:nvPr>
            <p:ph type="subTitle" idx="1"/>
          </p:nvPr>
        </p:nvSpPr>
        <p:spPr>
          <a:xfrm>
            <a:off x="0" y="5852791"/>
            <a:ext cx="7696200" cy="881959"/>
          </a:xfrm>
          <a:noFill/>
          <a:effectLst/>
        </p:spPr>
        <p:txBody>
          <a:bodyPr/>
          <a:lstStyle/>
          <a:p>
            <a:pPr algn="l" eaLnBrk="1" hangingPunct="1">
              <a:lnSpc>
                <a:spcPts val="2100"/>
              </a:lnSpc>
              <a:buClr>
                <a:schemeClr val="tx1"/>
              </a:buClr>
            </a:pPr>
            <a:r>
              <a:rPr lang="en-US" sz="2400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 </a:t>
            </a:r>
            <a:r>
              <a:rPr lang="en-US" sz="2000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Edward B. </a:t>
            </a:r>
            <a:r>
              <a:rPr lang="en-US" sz="2000" dirty="0" err="1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Gentilcore</a:t>
            </a:r>
            <a:endParaRPr lang="en-US" sz="2000" dirty="0" smtClean="0">
              <a:solidFill>
                <a:srgbClr val="FFCC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algn="l" eaLnBrk="1" hangingPunct="1">
              <a:lnSpc>
                <a:spcPts val="2100"/>
              </a:lnSpc>
              <a:buClr>
                <a:schemeClr val="tx1"/>
              </a:buClr>
            </a:pPr>
            <a:r>
              <a:rPr lang="en-US" sz="2400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Sherrard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, German &amp; Kelly, P.C.</a:t>
            </a:r>
          </a:p>
          <a:p>
            <a:pPr algn="l" eaLnBrk="1" hangingPunct="1">
              <a:lnSpc>
                <a:spcPts val="2100"/>
              </a:lnSpc>
              <a:buClr>
                <a:schemeClr val="tx1"/>
              </a:buClr>
            </a:pPr>
            <a:r>
              <a:rPr lang="en-US" sz="2400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  </a:t>
            </a:r>
            <a:endParaRPr lang="en-US" sz="1200" dirty="0" smtClean="0"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903058" y="6381750"/>
            <a:ext cx="2133600" cy="476250"/>
          </a:xfrm>
          <a:effectLst/>
        </p:spPr>
        <p:txBody>
          <a:bodyPr/>
          <a:lstStyle/>
          <a:p>
            <a:pPr>
              <a:defRPr/>
            </a:pPr>
            <a:fld id="{121318E5-E970-4C74-B4EE-1400DF037EA1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7"/>
          <p:cNvSpPr txBox="1">
            <a:spLocks noRot="1" noChangeArrowheads="1"/>
          </p:cNvSpPr>
          <p:nvPr/>
        </p:nvSpPr>
        <p:spPr bwMode="auto">
          <a:xfrm>
            <a:off x="0" y="4906612"/>
            <a:ext cx="7696200" cy="138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Steven M.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Charney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CC00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Peckar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&amp; Abramson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65301" y="4397670"/>
            <a:ext cx="197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Plenary 4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82221" y="490013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i="1" dirty="0" smtClean="0"/>
              <a:t>Moderator:</a:t>
            </a:r>
          </a:p>
          <a:p>
            <a:pPr algn="r"/>
            <a:r>
              <a:rPr lang="en-US" sz="2000" dirty="0" smtClean="0">
                <a:solidFill>
                  <a:srgbClr val="FFCC00"/>
                </a:solidFill>
              </a:rPr>
              <a:t>Joseph L. </a:t>
            </a:r>
            <a:r>
              <a:rPr lang="en-US" sz="2000" dirty="0" err="1" smtClean="0">
                <a:solidFill>
                  <a:srgbClr val="FFCC00"/>
                </a:solidFill>
              </a:rPr>
              <a:t>Seibold</a:t>
            </a:r>
            <a:r>
              <a:rPr lang="en-US" dirty="0" smtClean="0">
                <a:solidFill>
                  <a:srgbClr val="FFCC00"/>
                </a:solidFill>
              </a:rPr>
              <a:t> </a:t>
            </a:r>
          </a:p>
          <a:p>
            <a:pPr algn="r"/>
            <a:r>
              <a:rPr lang="en-US" dirty="0" smtClean="0"/>
              <a:t>ARCADIS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3534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Watch Your Reps!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55614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Representations Remain a Key Concern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Objective of the Project?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Have We Learned Our </a:t>
            </a:r>
            <a:r>
              <a:rPr lang="en-US" sz="2400" i="1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Shaw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Lesson?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Are We Tying Obligations to Actual/Objective Project-Based Performance Criteria?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Are We Equilibrating Our Performance Obligations to Suppliers’/Manufacturers’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Have the Parties Embraced Truly Collaborative Model and Avoided Quick Fix?</a:t>
            </a: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487549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2160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Watch Your Reps!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75588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Is anyone truly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immune? </a:t>
            </a: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r>
              <a:rPr lang="en-US" i="1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Gifford</a:t>
            </a:r>
            <a:r>
              <a:rPr lang="en-US" i="1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et al. v. USGBC, et al.</a:t>
            </a:r>
            <a:endParaRPr lang="en-US" i="1" u="sng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Originally began as a class action against USGBC and high ranking officials in October 2010</a:t>
            </a: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Allegations of misrepresentation, false advertising, monopolization and conspiracy</a:t>
            </a: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35097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58336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Gifford’s First Amended Complaint (FAC)</a:t>
            </a: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 longer class action </a:t>
            </a: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Only involves USGBC as Defendant, but more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Plaintiffs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Counts for False Advertising (Lanham Act § 43(a) and NY Consumer Protection Act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violations, and common law claims for false advertising, and unfair competition and business practices</a:t>
            </a: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12160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Watch Your Reps!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38138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98744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Core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allegations: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buildings not more energy efficient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does not verify that buildings designed/built to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actually lead to energy savings</a:t>
            </a:r>
          </a:p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USGBC Files Motion to Dismiss 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Gifford is a “gadfly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”/“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critic,” not a competitor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lacks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standing to sue USGBC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emphasizes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is “purely voluntary”</a:t>
            </a:r>
          </a:p>
          <a:p>
            <a:pPr>
              <a:spcAft>
                <a:spcPts val="1800"/>
              </a:spcAft>
            </a:pPr>
            <a:endParaRPr lang="en-US" sz="24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12160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Watch Your Reps!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2095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2160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Watch Your Reps!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93630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Other Arguments of Note: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Says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is “aimed at improving environmental performance” and “does not assess actual…performance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”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AP’s “offer expertise that the FAC does not allege the plaintiffs possess or market”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does not verify building performance just that they are “designed and built using strategies aimed at improving” performance</a:t>
            </a:r>
          </a:p>
          <a:p>
            <a:pPr lvl="1">
              <a:spcAft>
                <a:spcPts val="1800"/>
              </a:spcAft>
            </a:pPr>
            <a:endParaRPr lang="en-US" sz="31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56378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8038" y="31636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RESULT:  CASE DISMISSED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89950"/>
            <a:ext cx="8229600" cy="51816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Lack of Standing Over Federal Claims and Lack of Jurisdiction Over Remaining State Claims</a:t>
            </a:r>
          </a:p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So why do you still care about </a:t>
            </a:r>
            <a:r>
              <a:rPr lang="en-US" i="1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Gifford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?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USGBC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already has been forced to state what LEED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is/is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not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and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purpose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e.g., “LEED is a voluntary nongovernmental rating system”)  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Speaks to broader concern of representing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as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something it isn’t</a:t>
            </a:r>
          </a:p>
          <a:p>
            <a:pPr lvl="1">
              <a:spcAft>
                <a:spcPts val="1800"/>
              </a:spcAft>
            </a:pPr>
            <a:endParaRPr lang="en-US" sz="31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11646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8038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Is THAT  Enough?  NO. Why?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85172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Green is NOW Required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No Longer a Purely Voluntary Realm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If You Don’t Go Green, You Violate Laws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New York City Local Law 86 of 2005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New Mexico Executive Order 2006-0001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Illinois Green Building Act/Green Guidelines for State Construction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And, of course, CalGreen (Eff. 1/1/11)</a:t>
            </a:r>
          </a:p>
          <a:p>
            <a:pPr lvl="2">
              <a:spcAft>
                <a:spcPts val="1200"/>
              </a:spcAft>
            </a:pPr>
            <a:r>
              <a:rPr lang="en-US" sz="22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California Green Building Standards Code</a:t>
            </a:r>
            <a:endParaRPr lang="en-US" sz="22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2">
              <a:spcAft>
                <a:spcPts val="1200"/>
              </a:spcAft>
            </a:pPr>
            <a:endParaRPr lang="en-US" sz="27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96928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8038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Enter the IgCC (2012)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26700"/>
            <a:ext cx="8229600" cy="51054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International Green Construction Code</a:t>
            </a:r>
          </a:p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Developed by the International Code Committee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 Close Cooperation with ASTM, ASHRAE, AIA, the Green Building Initiative (read Green Globes) and … the USGBC</a:t>
            </a:r>
          </a:p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Applicable to Both New Construction and Alteration-Additions</a:t>
            </a:r>
          </a:p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Mandatory Minimums/Voluntary Options</a:t>
            </a: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57971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6664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IgCC In Profile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66318"/>
            <a:ext cx="8229600" cy="51054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Regulatory Framework Establishing Minimum Green Requirements with Customizable Baselines</a:t>
            </a:r>
          </a:p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Overlay to Existing Codes, E.g., Int’l Energy Conserv Code and Nat’l Green Bldg Stndrd</a:t>
            </a:r>
          </a:p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ASHRAE 189.1 is  Alt. Compliance Path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Developed with ANSI and IES (USGBC too!)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Performance based requirements/protocols</a:t>
            </a: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46245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84" y="9231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itchFamily="34" charset="0"/>
              </a:rPr>
              <a:t>In ASHRAE’s Own Words</a:t>
            </a:r>
            <a:endParaRPr lang="en-US" sz="3600" dirty="0"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870" y="1636142"/>
            <a:ext cx="7464535" cy="486817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387171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9794" y="-178256"/>
            <a:ext cx="8229600" cy="1828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CC00"/>
                </a:solidFill>
                <a:latin typeface="Arial Black" pitchFamily="34" charset="0"/>
              </a:rPr>
              <a:t>AKA: THROUGH THE GREEN LOOKING GLASS</a:t>
            </a:r>
            <a:endParaRPr lang="en-US" sz="32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44786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/>
              <a:t>OBJECTIVE: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Discussing Strategies to Pursue Green/Sustainable Construction Without Falling Into the Rabbit Hole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Addressing Both Owner and Contractor Perspectives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Focusing on Key Case/Statute/Document Developments on Our Journey</a:t>
            </a:r>
          </a:p>
          <a:p>
            <a:pPr>
              <a:spcAft>
                <a:spcPts val="1800"/>
              </a:spcAft>
            </a:pPr>
            <a:endParaRPr lang="en-US" dirty="0" smtClean="0"/>
          </a:p>
          <a:p>
            <a:pPr>
              <a:spcAft>
                <a:spcPts val="1800"/>
              </a:spcAft>
            </a:pP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41231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6664" y="5758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In IgCC’s Own Words </a:t>
            </a:r>
            <a:endParaRPr lang="en-US" sz="3600" dirty="0">
              <a:latin typeface="Arial Black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954" y="1621766"/>
            <a:ext cx="7555258" cy="489692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934443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8038" y="14384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In IgCC’s Own Words </a:t>
            </a:r>
            <a:endParaRPr lang="en-US" sz="3600" dirty="0">
              <a:latin typeface="Arial Black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387" y="1598469"/>
            <a:ext cx="7644442" cy="49547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13580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8038" y="-2868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IgCC: Coming </a:t>
            </a:r>
            <a:r>
              <a:rPr lang="en-US" sz="3600" i="1" dirty="0">
                <a:latin typeface="Arial Black" pitchFamily="34" charset="0"/>
              </a:rPr>
              <a:t>Soon to a Jurisdiction Near You . . . 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800032"/>
            <a:ext cx="8229600" cy="51054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However, already “adopted” </a:t>
            </a:r>
          </a:p>
          <a:p>
            <a:pPr lvl="1">
              <a:spcAft>
                <a:spcPts val="2400"/>
              </a:spcAft>
            </a:pPr>
            <a:r>
              <a:rPr lang="en-US" sz="31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 Rhode Island –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Jan. 2011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(as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alternative requirement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for new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public buildings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)</a:t>
            </a:r>
          </a:p>
          <a:p>
            <a:pPr lvl="1">
              <a:spcAft>
                <a:spcPts val="24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in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Kayenta Township, Ariz. (first tribal community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enactment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as an optional requirement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with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mandatory applications still under consideration)</a:t>
            </a:r>
          </a:p>
          <a:p>
            <a:pPr lvl="1">
              <a:spcAft>
                <a:spcPts val="24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in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Richland, Washington (optional code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)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24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24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7517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340" y="-2868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IgCC: Coming </a:t>
            </a:r>
            <a:r>
              <a:rPr lang="en-US" sz="3600" i="1" dirty="0">
                <a:latin typeface="Arial Black" pitchFamily="34" charset="0"/>
              </a:rPr>
              <a:t>Soon to a Jurisdiction Near You . . </a:t>
            </a:r>
            <a:r>
              <a:rPr lang="en-US" sz="3600" i="1" dirty="0" smtClean="0">
                <a:latin typeface="Arial Black" pitchFamily="34" charset="0"/>
              </a:rPr>
              <a:t>.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39650"/>
            <a:ext cx="8229600" cy="51054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 Maryland (Adopting MD. H.B. 972)</a:t>
            </a: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Signed into law on 5/10/11/Effective Mar. 2012</a:t>
            </a: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Optional requirement for new construction involving commercial buildings and residential buildings more than 3 stories http://www.iccsafe.org/newsroom/News%20Releases/NR-05102011-MdAdoptsIGCC.pdf</a:t>
            </a:r>
          </a:p>
          <a:p>
            <a:pPr>
              <a:spcAft>
                <a:spcPts val="24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 AZ -- Phoenix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Green Construction Code </a:t>
            </a: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24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90388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Why Do You Care?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811518"/>
            <a:ext cx="8229600" cy="51054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Must be aware of potentially mandatory codification of </a:t>
            </a:r>
            <a:r>
              <a:rPr lang="en-US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aspirational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/consensus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standards in play for your planned project </a:t>
            </a:r>
          </a:p>
          <a:p>
            <a:pPr>
              <a:spcAft>
                <a:spcPts val="24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Certain contracts obligating Owner to identify laws and codes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impacting project construction takes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on significantly new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meaning</a:t>
            </a:r>
          </a:p>
          <a:p>
            <a:pPr lvl="1">
              <a:spcAft>
                <a:spcPts val="24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Q: Is the Owner best equipped party in this new paradigm to bear this responsibility?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24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35086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Why Do You Care</a:t>
            </a:r>
            <a:r>
              <a:rPr lang="en-US" sz="3600" i="1" dirty="0" smtClean="0">
                <a:latin typeface="Arial Black" pitchFamily="34" charset="0"/>
              </a:rPr>
              <a:t>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94274"/>
            <a:ext cx="8229600" cy="51054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Satisfying building code inspector now not only requirement for compliance (e.g., does green failure translate to no occupancy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?)</a:t>
            </a:r>
          </a:p>
          <a:p>
            <a:pPr lvl="1">
              <a:spcAft>
                <a:spcPts val="1800"/>
              </a:spcAft>
            </a:pPr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Q: What is the consequence in traditional project completion terms?</a:t>
            </a:r>
            <a:endParaRPr lang="en-US" sz="28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Changing codes (LEED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beyond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v2.2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/ v3 / v4)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vs. static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laws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Q: Can statutes/regulations keep pace?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82793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Do We Do?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3978"/>
            <a:ext cx="8229600" cy="5334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Make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sure Project’s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goals/objectives clearly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defined:</a:t>
            </a:r>
          </a:p>
          <a:p>
            <a:pPr lvl="1">
              <a:spcAft>
                <a:spcPts val="6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Leafy-plaque/actual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building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performance/both</a:t>
            </a:r>
          </a:p>
          <a:p>
            <a:pPr lvl="1">
              <a:spcAft>
                <a:spcPts val="6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without the label (e.g., several communities in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Minn. opting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for this approach to save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costs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3">
              <a:spcAft>
                <a:spcPts val="6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Does it conflict with 2009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Online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LOL3) ?</a:t>
            </a:r>
          </a:p>
          <a:p>
            <a:pPr>
              <a:spcAft>
                <a:spcPts val="6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Confirm what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legal/code requirements for green building exist in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jurisdiction</a:t>
            </a:r>
          </a:p>
          <a:p>
            <a:pPr lvl="1">
              <a:spcAft>
                <a:spcPts val="6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Assess req’d, not just incentive elements</a:t>
            </a:r>
          </a:p>
          <a:p>
            <a:pPr>
              <a:spcAft>
                <a:spcPts val="6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ConsensusDOCS’ GBA supports approach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967843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3714" y="-70442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Speaking of Contracts…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830212"/>
            <a:ext cx="82296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ConsensusDOCS 310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reated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for instances where (most likely) separate underlying agreement is in place with entity who will become the GBF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If no separate agreement, commercial terms must be addressed in separate agreement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GBA accommodates attachment to separate underlying agreement forms in place</a:t>
            </a: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12328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ConsensusDOCS 310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61204"/>
            <a:ext cx="82296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Adapts itself to multiple applications: GBF in hands of A/E, Contractor, CM or even third party consultant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(hired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by owner)</a:t>
            </a:r>
          </a:p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Adaptable to projects seeking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rating or other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ratings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such as Green Globes, Energy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Star, and other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high performance building goals</a:t>
            </a:r>
          </a:p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GBA designed for application in design/bid/build delivery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model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066684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6462" y="-70442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ConsensusDOCS </a:t>
            </a:r>
            <a:r>
              <a:rPr lang="en-US" sz="3600" i="1" dirty="0" smtClean="0">
                <a:latin typeface="Arial Black" pitchFamily="34" charset="0"/>
              </a:rPr>
              <a:t>310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79268"/>
            <a:ext cx="82296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Key feature of GBA is creation of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Green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Building Facilitator (GBF)</a:t>
            </a:r>
          </a:p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Emphasis on coordination, cooperation, collaboration and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documentation required for/by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various project participants</a:t>
            </a:r>
          </a:p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Intent is all primary project design/construction participants will have knowledge of roles/responsibilities of each as well as the GBF under the GBA</a:t>
            </a:r>
          </a:p>
          <a:p>
            <a:pPr lvl="1">
              <a:spcAft>
                <a:spcPts val="18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689033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004249"/>
            <a:ext cx="8229600" cy="3916363"/>
          </a:xfrm>
        </p:spPr>
        <p:txBody>
          <a:bodyPr>
            <a:noAutofit/>
          </a:bodyPr>
          <a:lstStyle/>
          <a:p>
            <a:pPr>
              <a:spcAft>
                <a:spcPts val="3600"/>
              </a:spcAft>
            </a:pPr>
            <a:r>
              <a:rPr lang="en-US" i="1" dirty="0" smtClean="0"/>
              <a:t>Everybody is Doing It!</a:t>
            </a:r>
          </a:p>
          <a:p>
            <a:pPr>
              <a:spcAft>
                <a:spcPts val="3600"/>
              </a:spcAft>
            </a:pPr>
            <a:r>
              <a:rPr lang="en-US" i="1" dirty="0" smtClean="0"/>
              <a:t>Green … Is Good</a:t>
            </a:r>
          </a:p>
          <a:p>
            <a:pPr>
              <a:spcAft>
                <a:spcPts val="3600"/>
              </a:spcAft>
            </a:pPr>
            <a:r>
              <a:rPr lang="en-US" i="1" dirty="0" smtClean="0"/>
              <a:t>Green is New Wine in Old Bottles</a:t>
            </a:r>
          </a:p>
          <a:p>
            <a:pPr>
              <a:spcAft>
                <a:spcPts val="3600"/>
              </a:spcAft>
            </a:pPr>
            <a:r>
              <a:rPr lang="en-US" i="1" dirty="0" smtClean="0"/>
              <a:t>Green is Full of Risk/Added Cost</a:t>
            </a:r>
          </a:p>
          <a:p>
            <a:pPr>
              <a:spcAft>
                <a:spcPts val="3600"/>
              </a:spcAft>
            </a:pPr>
            <a:endParaRPr lang="en-US" dirty="0" smtClean="0"/>
          </a:p>
          <a:p>
            <a:pPr>
              <a:spcAft>
                <a:spcPts val="3600"/>
              </a:spcAft>
            </a:pP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2542" y="-195508"/>
            <a:ext cx="8850688" cy="18288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solidFill>
                  <a:srgbClr val="FFCC00"/>
                </a:solidFill>
                <a:latin typeface="Arial Black" pitchFamily="34" charset="0"/>
              </a:rPr>
              <a:t>WHERE DO WE BEGIN?</a:t>
            </a:r>
            <a:br>
              <a:rPr lang="en-US" sz="3000" i="1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en-US" sz="3000" dirty="0" smtClean="0">
                <a:solidFill>
                  <a:srgbClr val="FFCC00"/>
                </a:solidFill>
                <a:latin typeface="Arial Black" pitchFamily="34" charset="0"/>
              </a:rPr>
              <a:t>IS THERE ANYTHING ELSE TO SAY ABOUT GREEN?</a:t>
            </a:r>
            <a:endParaRPr lang="en-US" sz="3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1558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77812"/>
            <a:ext cx="8229600" cy="53340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Emphasizes facilitative role of GBF </a:t>
            </a:r>
          </a:p>
          <a:p>
            <a:pPr lvl="1">
              <a:spcAft>
                <a:spcPts val="24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Project participants encouraged to communicate terms of GBA to specialty contractors, subcontractors, material suppliers or others who may  be assisting achievement of green building goals</a:t>
            </a:r>
          </a:p>
          <a:p>
            <a:pPr>
              <a:spcAft>
                <a:spcPts val="24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Desired goal is all project participants are aware of each other’s roles and responsibilities as relate to achievement  of green building  objectives</a:t>
            </a:r>
          </a:p>
          <a:p>
            <a:pPr lvl="1">
              <a:spcAft>
                <a:spcPts val="24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16462" y="-70442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ConsensusDOCS </a:t>
            </a:r>
            <a:r>
              <a:rPr lang="en-US" sz="3600" i="1" dirty="0" smtClean="0">
                <a:latin typeface="Arial Black" pitchFamily="34" charset="0"/>
              </a:rPr>
              <a:t>310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14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95064"/>
            <a:ext cx="82296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Key Concepts Addressed: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Who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bears responsibility for various elements of green performance?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Can it be answered by imposing responsibility in one place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?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Owner, Architect, Contractor, Etc.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What are the consequences –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who becomes     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liable for what?</a:t>
            </a:r>
          </a:p>
          <a:p>
            <a:pPr lvl="1">
              <a:spcAft>
                <a:spcPts val="1800"/>
              </a:spcAft>
            </a:pPr>
            <a:endParaRPr lang="en-US" sz="24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16462" y="-70442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ConsensusDOCS </a:t>
            </a:r>
            <a:r>
              <a:rPr lang="en-US" sz="3600" i="1" dirty="0" smtClean="0">
                <a:latin typeface="Arial Black" pitchFamily="34" charset="0"/>
              </a:rPr>
              <a:t>310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884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5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1</a:t>
            </a:r>
            <a:r>
              <a:rPr lang="en-US" i="1" dirty="0">
                <a:solidFill>
                  <a:srgbClr val="FFCC00"/>
                </a:solidFill>
              </a:rPr>
              <a:t>.</a:t>
            </a:r>
            <a:r>
              <a:rPr lang="en-US" sz="35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General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2.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Definitions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3.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Green </a:t>
            </a:r>
            <a:r>
              <a:rPr lang="en-US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Reqmts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/Procedures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4.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Green Building Facilitator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5.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Green Status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6.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Green Measures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7.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Plans And Specifications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5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i="1" dirty="0" smtClean="0">
                <a:solidFill>
                  <a:srgbClr val="FFCC00"/>
                </a:solidFill>
              </a:rPr>
              <a:t>8.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Risk Allocation </a:t>
            </a:r>
          </a:p>
          <a:p>
            <a:pPr lvl="1">
              <a:spcAft>
                <a:spcPts val="6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16462" y="-70442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ConsensusDOCS </a:t>
            </a:r>
            <a:r>
              <a:rPr lang="en-US" sz="3600" i="1" dirty="0" smtClean="0">
                <a:latin typeface="Arial Black" pitchFamily="34" charset="0"/>
              </a:rPr>
              <a:t>310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72781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24622"/>
            <a:ext cx="83820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 Plain Terms, the GBA: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Guides the Green Process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Commits to Key Definitions in Green Terms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Sets Forth How Green Objective Selected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Defines How Green Performance Measured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Identifies Who Does What for Everyone to See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Has Procedures Where Architect and Contractor Can Raise Concerns</a:t>
            </a:r>
          </a:p>
          <a:p>
            <a:pPr>
              <a:spcAft>
                <a:spcPts val="1800"/>
              </a:spcAft>
            </a:pP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endParaRPr lang="en-US" sz="24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16462" y="-70442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ConsensusDOCS </a:t>
            </a:r>
            <a:r>
              <a:rPr lang="en-US" sz="3600" i="1" dirty="0" smtClean="0">
                <a:latin typeface="Arial Black" pitchFamily="34" charset="0"/>
              </a:rPr>
              <a:t>310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42381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67752"/>
            <a:ext cx="8382000" cy="5334000"/>
          </a:xfrm>
        </p:spPr>
        <p:txBody>
          <a:bodyPr>
            <a:noAutofit/>
          </a:bodyPr>
          <a:lstStyle/>
          <a:p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 Plain Terms, the GBA: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Provides Parameters of Collaborative GBF Role 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Allows for Changes on the Project Consistent with Specified Green Goals/Objectives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Provides for Risk Allocation, But Only on Well-Defined Roles/Responsibilities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Commits to Green-Based Liabilities Being Consequential Damages…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But Allows Those to Be Adjusted/Disclaimed</a:t>
            </a:r>
          </a:p>
          <a:p>
            <a:pPr lvl="1"/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en-US" sz="35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/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16462" y="-70442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ConsensusDOCS </a:t>
            </a:r>
            <a:r>
              <a:rPr lang="en-US" sz="3600" i="1" dirty="0" smtClean="0">
                <a:latin typeface="Arial Black" pitchFamily="34" charset="0"/>
              </a:rPr>
              <a:t>310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8619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</a:t>
            </a:r>
            <a:endParaRPr lang="en-US" sz="3600" i="1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81492"/>
            <a:ext cx="8382000" cy="53340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 First Steps – B214-2007 Standard Form of Architect’s Services: LEED Certification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To be used with existing Architect Agreement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Specifically tied to LEED Certification Process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Focus on process and procedures, but not in collaborative sense of ConsensusDOCS GBA 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No specific elaboration on requirements to include in construction documentation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Does not set forth consequences for failure to achieve LEED Certification</a:t>
            </a:r>
          </a:p>
          <a:p>
            <a:pPr>
              <a:spcAft>
                <a:spcPts val="1200"/>
              </a:spcAft>
            </a:pP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922568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8804"/>
            <a:ext cx="83820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 Next Generation – B214-2012</a:t>
            </a:r>
            <a:endParaRPr lang="en-US" sz="20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Requires Owner active performance of certain functions, e.g., to advise Architect of proposed changes to project impacting LEED Certification Plan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Qualifies that LEED beyond Architect’s control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Broad waiver of consequential damages</a:t>
            </a:r>
          </a:p>
          <a:p>
            <a:pPr lvl="1">
              <a:spcAft>
                <a:spcPts val="1800"/>
              </a:spcAft>
            </a:pPr>
            <a:r>
              <a:rPr lang="en-US" sz="2400" i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Modifies </a:t>
            </a:r>
            <a:r>
              <a:rPr lang="en-US" sz="2400" i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Architect’s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Instruments of Service control to allow for submission to GBCI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Owner bears most responsibility for failure</a:t>
            </a:r>
          </a:p>
          <a:p>
            <a:pPr>
              <a:spcAft>
                <a:spcPts val="1800"/>
              </a:spcAft>
            </a:pPr>
            <a:endParaRPr lang="en-US" sz="35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52402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57048"/>
            <a:ext cx="83820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Does AIA Have an Agenda?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B101 – Basic design agreement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makes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Architect an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advocate for green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Architect “shall” discuss with Owner whether feasible to incorporate sustainable elements 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Does this raise the standard of care? 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AIA recognizes standard of care issue, but considers it  an “evolving concept” as sustainable design practices become more “accepted baseline standard”</a:t>
            </a: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34817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46820"/>
            <a:ext cx="8458200" cy="53340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D503-2011, Guide for Sustainable Projects, including Agreement Amendments and Supplementary Conditions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(May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2011)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Provides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issues to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consider/suggested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language to modify existing AIA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documents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Focuses on “sustainability” as the key term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Appears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to embrace rated/non-rated approaches</a:t>
            </a: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Says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no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specific certification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program endorsed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76778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51144"/>
            <a:ext cx="8458200" cy="51054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D503-2011, Guide for Sustainable Projects, including Agreement Amendments and Supplementary Conditions </a:t>
            </a:r>
            <a:r>
              <a:rPr lang="en-US" sz="20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(cont.)</a:t>
            </a:r>
            <a:endParaRPr lang="en-US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Recognizes possible impact of codification of sustainable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requirements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Acknowledges/allows for Architect to limit liability for failure of product performance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Provides warnings on LOL3 conditions of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registration </a:t>
            </a:r>
            <a:endParaRPr lang="en-US" sz="24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5453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8038" y="-261648"/>
            <a:ext cx="8229600" cy="18288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solidFill>
                  <a:srgbClr val="FFCC00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  <a:latin typeface="Arial Black" pitchFamily="34" charset="0"/>
              </a:rPr>
              <a:t>BUT WHAT IF…</a:t>
            </a:r>
            <a:r>
              <a:rPr lang="en-US" sz="3600" dirty="0" smtClean="0">
                <a:solidFill>
                  <a:srgbClr val="FFCC00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  <a:latin typeface="Arial Black" pitchFamily="34" charset="0"/>
              </a:rPr>
              <a:t>?</a:t>
            </a:r>
            <a:endParaRPr lang="en-US" sz="3600" dirty="0">
              <a:solidFill>
                <a:srgbClr val="FFCC00"/>
              </a:solidFill>
              <a:effectLst>
                <a:outerShdw blurRad="25400" dist="76200" dir="2400000" algn="ctr" rotWithShape="0">
                  <a:schemeClr val="bg1"/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 smtClean="0"/>
              <a:t>…You No Longer Have a Choice to Go Green?</a:t>
            </a:r>
          </a:p>
          <a:p>
            <a:pPr>
              <a:spcAft>
                <a:spcPts val="2400"/>
              </a:spcAft>
            </a:pPr>
            <a:r>
              <a:rPr lang="en-US" i="1" dirty="0" smtClean="0"/>
              <a:t>…Laws/Codes Now Specify Green?</a:t>
            </a:r>
          </a:p>
          <a:p>
            <a:pPr>
              <a:spcAft>
                <a:spcPts val="2400"/>
              </a:spcAft>
            </a:pPr>
            <a:r>
              <a:rPr lang="en-US" i="1" dirty="0" smtClean="0"/>
              <a:t>…What Products You Specify or Use are Not Tested/Proven?</a:t>
            </a:r>
          </a:p>
          <a:p>
            <a:pPr>
              <a:spcAft>
                <a:spcPts val="2400"/>
              </a:spcAft>
            </a:pPr>
            <a:r>
              <a:rPr lang="en-US" i="1" dirty="0" smtClean="0"/>
              <a:t>…Contracts Create Issues?</a:t>
            </a:r>
          </a:p>
          <a:p>
            <a:pPr>
              <a:spcAft>
                <a:spcPts val="2400"/>
              </a:spcAft>
            </a:pPr>
            <a:r>
              <a:rPr lang="en-US" i="1" dirty="0" smtClean="0"/>
              <a:t>…Insurance and Surety Options Not Fully Defined?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79771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79511"/>
            <a:ext cx="8458200" cy="57150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D503-2011 notes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LOL3 issues not covered by c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urrent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AIA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Family of Documents 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Project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Registration Agreement, GBCI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limits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its monetary exposure and excludes simple negligence and breach of contract liabilities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Project Certification Agreement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contains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similar limitations on liability, plus indemnity </a:t>
            </a:r>
          </a:p>
          <a:p>
            <a:pPr lvl="1">
              <a:spcAft>
                <a:spcPts val="12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Confirmation of Agent’s Authority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places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great  deal of responsibility on Owner and makes Owner answerable for Agent’s actions</a:t>
            </a:r>
          </a:p>
          <a:p>
            <a:pPr lvl="1">
              <a:spcAft>
                <a:spcPts val="12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34800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84192"/>
            <a:ext cx="8458200" cy="57150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A101-2007 SP Standard Form of Agreement Between Owner and Contractor for use on a Sustainable Project Where the Basis Of Payment Is a Stipulated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Sum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B101-2007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SP Standard Form of Agreement Between Owner and Architect for use on a Sustainable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Project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A201-2007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SP General Conditions of Contract For Construction for use on a Sustainable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Project</a:t>
            </a:r>
          </a:p>
          <a:p>
            <a:pPr lvl="1">
              <a:spcAft>
                <a:spcPts val="12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0826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06558"/>
            <a:ext cx="8458200" cy="57150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C401-2007 SP Standard Form of Agreement Between Architect and Consultant for use on a Sustainable Project</a:t>
            </a:r>
          </a:p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A401-2007 SP Standard Form of Agreement Between Contractor and Subcontractor for use on a Sustainable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Project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Not to be Used with the D503-2011 Guide 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Commits to Sustainable Measures and     Sustainable Objectives Definitions</a:t>
            </a:r>
          </a:p>
          <a:p>
            <a:pPr>
              <a:spcAft>
                <a:spcPts val="1200"/>
              </a:spcAft>
            </a:pP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07836" y="-61816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About the AIA?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625076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8218" y="0"/>
            <a:ext cx="84582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DBIA Presents a Design-Build Approach to Green</a:t>
            </a:r>
            <a:endParaRPr lang="en-US" sz="3600" i="1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1551952"/>
            <a:ext cx="8458200" cy="57150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Sustainable Project Goals Exhibit</a:t>
            </a:r>
          </a:p>
          <a:p>
            <a:pPr lvl="1">
              <a:spcAft>
                <a:spcPts val="12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Use with 525 (Lump Sum 2009 Ed.) or 530 (Cost Plus/With GMP Option 2009 Ed.)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- centric with credits to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be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identified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 Basis of Design Docs.</a:t>
            </a:r>
          </a:p>
          <a:p>
            <a:pPr lvl="1">
              <a:spcAft>
                <a:spcPts val="12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Does have “Legal Requirements” section</a:t>
            </a:r>
          </a:p>
          <a:p>
            <a:pPr lvl="1">
              <a:spcAft>
                <a:spcPts val="12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Places burden on Owner to identify sustainable laws, codes, rules or standards</a:t>
            </a:r>
          </a:p>
          <a:p>
            <a:pPr lvl="1">
              <a:spcAft>
                <a:spcPts val="1200"/>
              </a:spcAft>
            </a:pP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“Remedies” section addresses consequences (e.g., waiver of claims, LD’s, cure … to a point)</a:t>
            </a:r>
          </a:p>
          <a:p>
            <a:pPr>
              <a:spcAft>
                <a:spcPts val="1200"/>
              </a:spcAft>
            </a:pPr>
            <a:endParaRPr lang="en-US" sz="35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56544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5088" y="-69008"/>
            <a:ext cx="86106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Special Insurance Considerations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1618864"/>
            <a:ext cx="8458200" cy="57150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Be aware of possible limits of traditional coverages</a:t>
            </a:r>
          </a:p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May not reach warranties and guaranties</a:t>
            </a:r>
          </a:p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Some carriers are reacting with green-related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policies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Some include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apparent coverage for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LEED certification guarantees</a:t>
            </a:r>
          </a:p>
          <a:p>
            <a:pPr lvl="1">
              <a:spcAft>
                <a:spcPts val="12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Another designed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to handle reputational crisis</a:t>
            </a:r>
          </a:p>
          <a:p>
            <a:pPr lvl="2">
              <a:spcAft>
                <a:spcPts val="1200"/>
              </a:spcAft>
            </a:pPr>
            <a:r>
              <a:rPr lang="en-US" sz="22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Not clear whether failure to achieve certifications covered</a:t>
            </a:r>
          </a:p>
          <a:p>
            <a:pPr>
              <a:spcAft>
                <a:spcPts val="1200"/>
              </a:spcAft>
            </a:pPr>
            <a:endParaRPr lang="en-US" sz="35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18838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5088" y="-60382"/>
            <a:ext cx="8610600" cy="1295400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Arial Black" pitchFamily="34" charset="0"/>
              </a:rPr>
              <a:t>Special Bonding Considerations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1636116"/>
            <a:ext cx="8458200" cy="57150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NASBP suggests full disclaimer</a:t>
            </a:r>
          </a:p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Alternative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approach: only </a:t>
            </a: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bond objective and verifiable performance requirements set forth in contract documents and not ratings or consensus standards</a:t>
            </a:r>
          </a:p>
          <a:p>
            <a:pPr>
              <a:spcAft>
                <a:spcPts val="1200"/>
              </a:spcAft>
            </a:pPr>
            <a:r>
              <a:rPr lang="en-US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Revisit surety bonds regarding coverage for failure to achieve “green” objectives required by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law/code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Be cautious in statutory bond scenarios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04029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836" y="-60382"/>
            <a:ext cx="8610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Concluding Thoughts</a:t>
            </a:r>
            <a:endParaRPr lang="en-US" sz="3600" i="1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1582926"/>
            <a:ext cx="8458200" cy="5715000"/>
          </a:xfrm>
        </p:spPr>
        <p:txBody>
          <a:bodyPr>
            <a:noAutofit/>
          </a:bodyPr>
          <a:lstStyle/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Green Still in Evolutionary Motion</a:t>
            </a:r>
          </a:p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Latest Trends Point in Mandatory Direction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Documents are Starting to Catch Up</a:t>
            </a:r>
          </a:p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Increased Risk/Liability Still Inevitable?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Is the Standard of Care Changing?</a:t>
            </a:r>
          </a:p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What Are You Actually Representing?</a:t>
            </a:r>
          </a:p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Most Trends Point to Owner Responsibility</a:t>
            </a:r>
          </a:p>
          <a:p>
            <a:pPr>
              <a:spcAft>
                <a:spcPts val="9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Will the Pendulum Swing Back? And When?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900"/>
              </a:spcAft>
            </a:pP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1">
              <a:spcAft>
                <a:spcPts val="900"/>
              </a:spcAft>
            </a:pP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9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900"/>
              </a:spcAft>
              <a:buNone/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900"/>
              </a:spcAft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900"/>
              </a:spcAft>
            </a:pP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081751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/>
              <a:t>Thank You For Attending!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211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Look to Your Written Materials for Articles Discussing These Points in Greater Detail</a:t>
            </a:r>
          </a:p>
          <a:p>
            <a:pPr>
              <a:spcAft>
                <a:spcPts val="300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Also, You Will Find a Copy of This PowerPoint Presentation  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144562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-1"/>
            <a:ext cx="3875964" cy="197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723075"/>
            <a:ext cx="9144000" cy="21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1965279"/>
            <a:ext cx="9144000" cy="2779249"/>
          </a:xfrm>
          <a:prstGeom prst="rect">
            <a:avLst/>
          </a:prstGeom>
          <a:solidFill>
            <a:srgbClr val="0026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100" y="905282"/>
            <a:ext cx="78247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lIns="91432" tIns="45716" rIns="91432" bIns="45716"/>
          <a:lstStyle/>
          <a:p>
            <a:pPr>
              <a:spcBef>
                <a:spcPct val="30000"/>
              </a:spcBef>
              <a:defRPr/>
            </a:pPr>
            <a:r>
              <a:rPr lang="en-US" sz="16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American Bar Association</a:t>
            </a:r>
          </a:p>
          <a:p>
            <a:pPr>
              <a:spcBef>
                <a:spcPct val="30000"/>
              </a:spcBef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Forum on the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Construction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Industry</a:t>
            </a:r>
          </a:p>
          <a:p>
            <a:pPr>
              <a:spcBef>
                <a:spcPct val="30000"/>
              </a:spcBef>
              <a:defRPr/>
            </a:pPr>
            <a:r>
              <a:rPr lang="en-US" sz="1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Fall Meeting </a:t>
            </a:r>
            <a:r>
              <a:rPr lang="en-US" sz="16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– </a:t>
            </a:r>
            <a:r>
              <a:rPr lang="en-US" sz="1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2012</a:t>
            </a:r>
            <a:endParaRPr lang="en-US" sz="16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7" descr="A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398" y="246278"/>
            <a:ext cx="13509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white-Forum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7548" y="-107735"/>
            <a:ext cx="162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Grp="1" noRot="1" noChangeArrowheads="1"/>
          </p:cNvSpPr>
          <p:nvPr>
            <p:ph type="ctrTitle"/>
          </p:nvPr>
        </p:nvSpPr>
        <p:spPr>
          <a:xfrm>
            <a:off x="116573" y="2171760"/>
            <a:ext cx="9143999" cy="2590800"/>
          </a:xfrm>
          <a:effectLst/>
        </p:spPr>
        <p:txBody>
          <a:bodyPr/>
          <a:lstStyle/>
          <a:p>
            <a:pPr eaLnBrk="1" hangingPunct="1"/>
            <a:r>
              <a:rPr lang="en-US" sz="7200" b="0" i="1" dirty="0" smtClean="0">
                <a:solidFill>
                  <a:srgbClr val="FFCC00"/>
                </a:solidFill>
                <a:effectLst>
                  <a:outerShdw blurRad="25400" dist="76200" dir="2400000" algn="ctr" rotWithShape="0">
                    <a:schemeClr val="bg1"/>
                  </a:outerShdw>
                </a:effectLst>
                <a:latin typeface="Arial Black" pitchFamily="34" charset="0"/>
              </a:rPr>
              <a:t>Break…</a:t>
            </a:r>
            <a:endParaRPr lang="en-US" sz="7200" b="0" i="1" dirty="0" smtClean="0">
              <a:solidFill>
                <a:schemeClr val="tx1"/>
              </a:solidFill>
              <a:effectLst>
                <a:outerShdw blurRad="25400" dist="76200" dir="2400000" algn="ctr" rotWithShape="0">
                  <a:schemeClr val="bg1"/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903058" y="6381750"/>
            <a:ext cx="2133600" cy="476250"/>
          </a:xfrm>
          <a:effectLst/>
        </p:spPr>
        <p:txBody>
          <a:bodyPr/>
          <a:lstStyle/>
          <a:p>
            <a:pPr>
              <a:defRPr/>
            </a:pPr>
            <a:fld id="{121318E5-E970-4C74-B4EE-1400DF037EA1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287" y="-34504"/>
            <a:ext cx="8229600" cy="13716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How Did We Get to This Point?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68564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/>
              <a:t>USGBC’s LEED Program Has Defined the Dialog for Nearly Twenty Years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Began as Voluntary Program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Growth/Proliferation Exploded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Tax Incentives, Accelerated Permitting, Etc.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Hugely Successful Marketing Strategy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Focusing on Key Elements, Including Reduced Impact of Buildings and Increased Energy Efficiency</a:t>
            </a:r>
          </a:p>
          <a:p>
            <a:pPr>
              <a:spcAft>
                <a:spcPts val="1800"/>
              </a:spcAft>
            </a:pPr>
            <a:endParaRPr lang="en-US" sz="3500" dirty="0" smtClean="0"/>
          </a:p>
          <a:p>
            <a:pPr>
              <a:spcAft>
                <a:spcPts val="1800"/>
              </a:spcAft>
            </a:pPr>
            <a:endParaRPr lang="en-US" sz="35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16639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0786" y="35959"/>
            <a:ext cx="86868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Can Be Bad About Green/LEED?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001320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 smtClean="0"/>
              <a:t>Required a new Contractual Paradigm to Accommodate Key Collaborative Elements</a:t>
            </a:r>
          </a:p>
          <a:p>
            <a:pPr>
              <a:spcAft>
                <a:spcPts val="2400"/>
              </a:spcAft>
            </a:pPr>
            <a:r>
              <a:rPr lang="en-US" i="1" dirty="0" smtClean="0"/>
              <a:t>Saying to Comply with LEED or Achieve a Silver Rating Left Parties Adrift</a:t>
            </a:r>
          </a:p>
          <a:p>
            <a:pPr>
              <a:spcAft>
                <a:spcPts val="2400"/>
              </a:spcAft>
            </a:pPr>
            <a:r>
              <a:rPr lang="en-US" i="1" dirty="0" smtClean="0"/>
              <a:t>Roles of Owner, Designer, Contractor Not as Well Defined as on Traditional Projects</a:t>
            </a: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/>
          </a:p>
          <a:p>
            <a:pPr>
              <a:spcAft>
                <a:spcPts val="2400"/>
              </a:spcAft>
            </a:pPr>
            <a:endParaRPr lang="en-US" sz="3500" dirty="0" smtClean="0"/>
          </a:p>
          <a:p>
            <a:pPr>
              <a:spcAft>
                <a:spcPts val="2400"/>
              </a:spcAft>
            </a:pPr>
            <a:endParaRPr lang="en-US" sz="35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63581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0754" y="31636"/>
            <a:ext cx="7884559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What Can Be Bad About Green/LEED? </a:t>
            </a:r>
            <a:r>
              <a:rPr lang="en-US" sz="2000" i="1" dirty="0" smtClean="0">
                <a:latin typeface="Arial Black" pitchFamily="34" charset="0"/>
              </a:rPr>
              <a:t>(cont.)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/>
              <a:t>New Technologies Mean New Uncertainty</a:t>
            </a:r>
          </a:p>
          <a:p>
            <a:pPr lvl="1">
              <a:spcAft>
                <a:spcPts val="1800"/>
              </a:spcAft>
            </a:pPr>
            <a:r>
              <a:rPr lang="en-US" sz="2400" i="1" u="sng" dirty="0" smtClean="0"/>
              <a:t>Chesapeake </a:t>
            </a:r>
            <a:r>
              <a:rPr lang="en-US" sz="2400" i="1" u="sng" dirty="0"/>
              <a:t>Bay Fdtn., Inc., et al. v. Weyerhaeuser Co</a:t>
            </a:r>
            <a:r>
              <a:rPr lang="en-US" sz="2400" i="1" u="sng" dirty="0" smtClean="0"/>
              <a:t>.</a:t>
            </a:r>
            <a:r>
              <a:rPr lang="en-US" sz="2400" i="1" dirty="0" smtClean="0"/>
              <a:t> (MD 2010) (allegations Parallams/environmentally </a:t>
            </a:r>
            <a:r>
              <a:rPr lang="en-US" sz="2400" i="1" dirty="0"/>
              <a:t>neutral coatings did not prevent water </a:t>
            </a:r>
            <a:r>
              <a:rPr lang="en-US" sz="2400" i="1" dirty="0" smtClean="0"/>
              <a:t>infiltration/damage)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Dismissed on … statute of limitation defense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Still intriguing due to representation angle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Consequences of Non-Compliance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Often still beyond contract/parties’ control</a:t>
            </a:r>
          </a:p>
          <a:p>
            <a:pPr lvl="1">
              <a:spcAft>
                <a:spcPts val="1800"/>
              </a:spcAft>
            </a:pPr>
            <a:endParaRPr lang="en-US" sz="3100" i="1" dirty="0" smtClean="0"/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/>
          </a:p>
          <a:p>
            <a:pPr>
              <a:spcAft>
                <a:spcPts val="1800"/>
              </a:spcAft>
            </a:pPr>
            <a:endParaRPr lang="en-US" sz="3500" dirty="0" smtClean="0"/>
          </a:p>
          <a:p>
            <a:pPr>
              <a:spcAft>
                <a:spcPts val="1800"/>
              </a:spcAft>
            </a:pPr>
            <a:endParaRPr lang="en-US" sz="35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73996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6282" y="23010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The Industry Responds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i="1" dirty="0" smtClean="0"/>
              <a:t>American Institute of Architects (AIA) Develops the B214-2007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One of First Form Documents to Address Anything Regarding LEED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Longer on Protocol/Shorter on Responsibility for Consequences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ConsensusDOCS Launches the 310 Green Building Addendum in 2010</a:t>
            </a:r>
          </a:p>
          <a:p>
            <a:pPr lvl="1">
              <a:spcAft>
                <a:spcPts val="1800"/>
              </a:spcAft>
            </a:pPr>
            <a:r>
              <a:rPr lang="en-US" sz="2400" i="1" dirty="0" smtClean="0"/>
              <a:t>Embraces/Defines the Collaborative Model</a:t>
            </a:r>
          </a:p>
          <a:p>
            <a:pPr>
              <a:spcAft>
                <a:spcPts val="1800"/>
              </a:spcAft>
            </a:pPr>
            <a:endParaRPr lang="en-US" sz="3500" i="1" dirty="0" smtClean="0"/>
          </a:p>
          <a:p>
            <a:pPr marL="0" indent="0">
              <a:spcAft>
                <a:spcPts val="1800"/>
              </a:spcAft>
              <a:buNone/>
            </a:pPr>
            <a:endParaRPr lang="en-US" sz="3100" i="1" dirty="0" smtClean="0"/>
          </a:p>
          <a:p>
            <a:pPr>
              <a:spcAft>
                <a:spcPts val="1800"/>
              </a:spcAft>
            </a:pPr>
            <a:endParaRPr lang="en-US" sz="3500" dirty="0" smtClean="0"/>
          </a:p>
          <a:p>
            <a:pPr>
              <a:spcAft>
                <a:spcPts val="1800"/>
              </a:spcAft>
            </a:pPr>
            <a:endParaRPr lang="en-US" sz="35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122333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6664" y="23010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latin typeface="Arial Black" pitchFamily="34" charset="0"/>
              </a:rPr>
              <a:t>So Everything Is Good Now…?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Not Quite</a:t>
            </a:r>
          </a:p>
          <a:p>
            <a:pPr lvl="1">
              <a:spcAft>
                <a:spcPts val="24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Note Timeline of Contract Development v. How Long LEED Has Been Around</a:t>
            </a:r>
          </a:p>
          <a:p>
            <a:pPr lvl="1">
              <a:spcAft>
                <a:spcPts val="24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What Liabilities Are Still Lingering Out There/ What Can We Learn From Green Pioneers?</a:t>
            </a:r>
          </a:p>
          <a:p>
            <a:pPr lvl="1">
              <a:spcAft>
                <a:spcPts val="24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Buildings Are Now Expected to be “Super Buildings”</a:t>
            </a:r>
          </a:p>
          <a:p>
            <a:pPr lvl="1">
              <a:spcAft>
                <a:spcPts val="2400"/>
              </a:spcAft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Environment Is Shifting Again…Dramatically</a:t>
            </a: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Aft>
                <a:spcPts val="2400"/>
              </a:spcAft>
              <a:buNone/>
            </a:pPr>
            <a:endParaRPr lang="en-US" sz="31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2400"/>
              </a:spcAft>
            </a:pPr>
            <a:endParaRPr lang="en-US" sz="35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CAB7-FFF6-4522-8FEB-15B8E717AC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06903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tructionSite_co_26 PowerPlugs Templates for PowerPoint">
  <a:themeElements>
    <a:clrScheme name="Default Design 13">
      <a:dk1>
        <a:srgbClr val="777777"/>
      </a:dk1>
      <a:lt1>
        <a:srgbClr val="FFFFFF"/>
      </a:lt1>
      <a:dk2>
        <a:srgbClr val="000000"/>
      </a:dk2>
      <a:lt2>
        <a:srgbClr val="DA2A00"/>
      </a:lt2>
      <a:accent1>
        <a:srgbClr val="69C1FD"/>
      </a:accent1>
      <a:accent2>
        <a:srgbClr val="FFCC00"/>
      </a:accent2>
      <a:accent3>
        <a:srgbClr val="AAAAAA"/>
      </a:accent3>
      <a:accent4>
        <a:srgbClr val="DADADA"/>
      </a:accent4>
      <a:accent5>
        <a:srgbClr val="B9DDFE"/>
      </a:accent5>
      <a:accent6>
        <a:srgbClr val="E7B900"/>
      </a:accent6>
      <a:hlink>
        <a:srgbClr val="FF33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77777"/>
        </a:dk1>
        <a:lt1>
          <a:srgbClr val="FFFFFF"/>
        </a:lt1>
        <a:dk2>
          <a:srgbClr val="000000"/>
        </a:dk2>
        <a:lt2>
          <a:srgbClr val="DA2A00"/>
        </a:lt2>
        <a:accent1>
          <a:srgbClr val="69C1FD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B9DDFE"/>
        </a:accent5>
        <a:accent6>
          <a:srgbClr val="E7B900"/>
        </a:accent6>
        <a:hlink>
          <a:srgbClr val="FF33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ConstructionSite_co_26 PowerPlugs Templates for PowerPoint</Template>
  <TotalTime>630</TotalTime>
  <Words>2409</Words>
  <Application>Microsoft Office PowerPoint</Application>
  <PresentationFormat>On-screen Show (4:3)</PresentationFormat>
  <Paragraphs>440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ConstructionSite_co_26 PowerPlugs Templates for PowerPoint</vt:lpstr>
      <vt:lpstr>Staying On An Even Keel: Avoiding Problems On Green Projects</vt:lpstr>
      <vt:lpstr>AKA: THROUGH THE GREEN LOOKING GLASS</vt:lpstr>
      <vt:lpstr>WHERE DO WE BEGIN? IS THERE ANYTHING ELSE TO SAY ABOUT GREEN?</vt:lpstr>
      <vt:lpstr>BUT WHAT IF…?</vt:lpstr>
      <vt:lpstr>How Did We Get to This Point?</vt:lpstr>
      <vt:lpstr>What Can Be Bad About Green/LEED?</vt:lpstr>
      <vt:lpstr>What Can Be Bad About Green/LEED? (cont.)</vt:lpstr>
      <vt:lpstr>The Industry Responds</vt:lpstr>
      <vt:lpstr>So Everything Is Good Now…?</vt:lpstr>
      <vt:lpstr>Watch Your Reps!</vt:lpstr>
      <vt:lpstr>Watch Your Reps! (cont.)</vt:lpstr>
      <vt:lpstr>Watch Your Reps! (cont.)</vt:lpstr>
      <vt:lpstr>Watch Your Reps! (cont.)</vt:lpstr>
      <vt:lpstr>Watch Your Reps! (cont.)</vt:lpstr>
      <vt:lpstr>RESULT:  CASE DISMISSED</vt:lpstr>
      <vt:lpstr>Is THAT  Enough?  NO. Why?</vt:lpstr>
      <vt:lpstr>Enter the IgCC (2012)</vt:lpstr>
      <vt:lpstr>IgCC In Profile</vt:lpstr>
      <vt:lpstr>In ASHRAE’s Own Words</vt:lpstr>
      <vt:lpstr>In IgCC’s Own Words </vt:lpstr>
      <vt:lpstr>In IgCC’s Own Words </vt:lpstr>
      <vt:lpstr>IgCC: Coming Soon to a Jurisdiction Near You . . . </vt:lpstr>
      <vt:lpstr>IgCC: Coming Soon to a Jurisdiction Near You . . . (cont.)</vt:lpstr>
      <vt:lpstr>Why Do You Care?</vt:lpstr>
      <vt:lpstr>Why Do You Care? (cont.)</vt:lpstr>
      <vt:lpstr>What Do We Do?</vt:lpstr>
      <vt:lpstr>Speaking of Contracts…</vt:lpstr>
      <vt:lpstr>ConsensusDOCS 310</vt:lpstr>
      <vt:lpstr>ConsensusDOCS 310 (cont.)</vt:lpstr>
      <vt:lpstr>ConsensusDOCS 310 (cont.)</vt:lpstr>
      <vt:lpstr>ConsensusDOCS 310 (cont.)</vt:lpstr>
      <vt:lpstr>ConsensusDOCS 310 (cont.)</vt:lpstr>
      <vt:lpstr>ConsensusDOCS 310 (cont.)</vt:lpstr>
      <vt:lpstr>ConsensusDOCS 310 (cont.)</vt:lpstr>
      <vt:lpstr>What About the AIA?</vt:lpstr>
      <vt:lpstr>What About the AIA? (cont.)</vt:lpstr>
      <vt:lpstr>What About the AIA? (cont.)</vt:lpstr>
      <vt:lpstr>What About the AIA? (cont.)</vt:lpstr>
      <vt:lpstr>What About the AIA? (cont.)</vt:lpstr>
      <vt:lpstr>What About the AIA? (cont.)</vt:lpstr>
      <vt:lpstr>What About the AIA? (cont.)</vt:lpstr>
      <vt:lpstr>What About the AIA? (cont.)</vt:lpstr>
      <vt:lpstr>DBIA Presents a Design-Build Approach to Green</vt:lpstr>
      <vt:lpstr>Special Insurance Considerations</vt:lpstr>
      <vt:lpstr>Special Bonding Considerations</vt:lpstr>
      <vt:lpstr>Concluding Thoughts</vt:lpstr>
      <vt:lpstr>Thank You For Attending!</vt:lpstr>
      <vt:lpstr>Break…</vt:lpstr>
    </vt:vector>
  </TitlesOfParts>
  <Company>Nautilus 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LIABILITY FOR CONSTRUCTION DEFECTS:  LENDER LIABILITY AND LIABILITY OF THE COMPLETING CONTRACTOR</dc:title>
  <dc:creator>Ed Josiah</dc:creator>
  <cp:lastModifiedBy>ejosiah</cp:lastModifiedBy>
  <cp:revision>70</cp:revision>
  <dcterms:created xsi:type="dcterms:W3CDTF">2010-07-30T13:15:12Z</dcterms:created>
  <dcterms:modified xsi:type="dcterms:W3CDTF">2012-10-17T18:47:14Z</dcterms:modified>
</cp:coreProperties>
</file>