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theme/themeOverride4.xml" ContentType="application/vnd.openxmlformats-officedocument.themeOverride+xml"/>
  <Override PartName="/ppt/notesSlides/notesSlide22.xml" ContentType="application/vnd.openxmlformats-officedocument.presentationml.notesSlide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charts/chart13.xml" ContentType="application/vnd.openxmlformats-officedocument.drawingml.chart+xml"/>
  <Override PartName="/ppt/theme/themeOverride7.xml" ContentType="application/vnd.openxmlformats-officedocument.themeOverride+xml"/>
  <Override PartName="/ppt/charts/chart14.xml" ContentType="application/vnd.openxmlformats-officedocument.drawingml.chart+xml"/>
  <Override PartName="/ppt/theme/themeOverride8.xml" ContentType="application/vnd.openxmlformats-officedocument.themeOverride+xml"/>
  <Override PartName="/ppt/charts/chart15.xml" ContentType="application/vnd.openxmlformats-officedocument.drawingml.chart+xml"/>
  <Override PartName="/ppt/theme/themeOverride9.xml" ContentType="application/vnd.openxmlformats-officedocument.themeOverride+xml"/>
  <Override PartName="/ppt/charts/chart16.xml" ContentType="application/vnd.openxmlformats-officedocument.drawingml.chart+xml"/>
  <Override PartName="/ppt/theme/themeOverride10.xml" ContentType="application/vnd.openxmlformats-officedocument.themeOverride+xml"/>
  <Override PartName="/ppt/charts/chart17.xml" ContentType="application/vnd.openxmlformats-officedocument.drawingml.chart+xml"/>
  <Override PartName="/ppt/theme/themeOverride11.xml" ContentType="application/vnd.openxmlformats-officedocument.themeOverride+xml"/>
  <Override PartName="/ppt/charts/chart18.xml" ContentType="application/vnd.openxmlformats-officedocument.drawingml.chart+xml"/>
  <Override PartName="/ppt/theme/themeOverride12.xml" ContentType="application/vnd.openxmlformats-officedocument.themeOverride+xml"/>
  <Override PartName="/ppt/charts/chart19.xml" ContentType="application/vnd.openxmlformats-officedocument.drawingml.chart+xml"/>
  <Override PartName="/ppt/theme/themeOverride13.xml" ContentType="application/vnd.openxmlformats-officedocument.themeOverride+xml"/>
  <Override PartName="/ppt/charts/chart20.xml" ContentType="application/vnd.openxmlformats-officedocument.drawingml.chart+xml"/>
  <Override PartName="/ppt/theme/themeOverride14.xml" ContentType="application/vnd.openxmlformats-officedocument.themeOverride+xml"/>
  <Override PartName="/ppt/charts/chart21.xml" ContentType="application/vnd.openxmlformats-officedocument.drawingml.chart+xml"/>
  <Override PartName="/ppt/theme/themeOverride15.xml" ContentType="application/vnd.openxmlformats-officedocument.themeOverride+xml"/>
  <Override PartName="/ppt/charts/chart22.xml" ContentType="application/vnd.openxmlformats-officedocument.drawingml.chart+xml"/>
  <Override PartName="/ppt/theme/themeOverride16.xml" ContentType="application/vnd.openxmlformats-officedocument.themeOverride+xml"/>
  <Override PartName="/ppt/charts/chart23.xml" ContentType="application/vnd.openxmlformats-officedocument.drawingml.chart+xml"/>
  <Override PartName="/ppt/theme/themeOverride17.xml" ContentType="application/vnd.openxmlformats-officedocument.themeOverride+xml"/>
  <Override PartName="/ppt/charts/chart24.xml" ContentType="application/vnd.openxmlformats-officedocument.drawingml.chart+xml"/>
  <Override PartName="/ppt/theme/themeOverride18.xml" ContentType="application/vnd.openxmlformats-officedocument.themeOverride+xml"/>
  <Override PartName="/ppt/charts/chart25.xml" ContentType="application/vnd.openxmlformats-officedocument.drawingml.chart+xml"/>
  <Override PartName="/ppt/theme/themeOverride19.xml" ContentType="application/vnd.openxmlformats-officedocument.themeOverride+xml"/>
  <Override PartName="/ppt/charts/chart26.xml" ContentType="application/vnd.openxmlformats-officedocument.drawingml.chart+xml"/>
  <Override PartName="/ppt/theme/themeOverride20.xml" ContentType="application/vnd.openxmlformats-officedocument.themeOverride+xml"/>
  <Override PartName="/ppt/charts/chart27.xml" ContentType="application/vnd.openxmlformats-officedocument.drawingml.chart+xml"/>
  <Override PartName="/ppt/theme/themeOverride21.xml" ContentType="application/vnd.openxmlformats-officedocument.themeOverride+xml"/>
  <Override PartName="/ppt/charts/chart28.xml" ContentType="application/vnd.openxmlformats-officedocument.drawingml.chart+xml"/>
  <Override PartName="/ppt/theme/themeOverride22.xml" ContentType="application/vnd.openxmlformats-officedocument.themeOverride+xml"/>
  <Override PartName="/ppt/charts/chart29.xml" ContentType="application/vnd.openxmlformats-officedocument.drawingml.chart+xml"/>
  <Override PartName="/ppt/theme/themeOverride23.xml" ContentType="application/vnd.openxmlformats-officedocument.themeOverride+xml"/>
  <Override PartName="/ppt/charts/chart30.xml" ContentType="application/vnd.openxmlformats-officedocument.drawingml.chart+xml"/>
  <Override PartName="/ppt/theme/themeOverride24.xml" ContentType="application/vnd.openxmlformats-officedocument.themeOverride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theme/themeOverride25.xml" ContentType="application/vnd.openxmlformats-officedocument.themeOverride+xml"/>
  <Override PartName="/ppt/charts/chart32.xml" ContentType="application/vnd.openxmlformats-officedocument.drawingml.chart+xml"/>
  <Override PartName="/ppt/theme/themeOverride26.xml" ContentType="application/vnd.openxmlformats-officedocument.themeOverride+xml"/>
  <Override PartName="/ppt/notesSlides/notesSlide24.xml" ContentType="application/vnd.openxmlformats-officedocument.presentationml.notesSl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theme/themeOverride27.xml" ContentType="application/vnd.openxmlformats-officedocument.themeOverride+xml"/>
  <Override PartName="/ppt/charts/chart35.xml" ContentType="application/vnd.openxmlformats-officedocument.drawingml.chart+xml"/>
  <Override PartName="/ppt/theme/themeOverride28.xml" ContentType="application/vnd.openxmlformats-officedocument.themeOverride+xml"/>
  <Override PartName="/ppt/charts/chart36.xml" ContentType="application/vnd.openxmlformats-officedocument.drawingml.chart+xml"/>
  <Override PartName="/ppt/theme/themeOverride29.xml" ContentType="application/vnd.openxmlformats-officedocument.themeOverride+xml"/>
  <Override PartName="/ppt/charts/chart37.xml" ContentType="application/vnd.openxmlformats-officedocument.drawingml.chart+xml"/>
  <Override PartName="/ppt/theme/themeOverride30.xml" ContentType="application/vnd.openxmlformats-officedocument.themeOverride+xml"/>
  <Override PartName="/ppt/charts/chart38.xml" ContentType="application/vnd.openxmlformats-officedocument.drawingml.chart+xml"/>
  <Override PartName="/ppt/theme/themeOverride31.xml" ContentType="application/vnd.openxmlformats-officedocument.themeOverride+xml"/>
  <Override PartName="/ppt/charts/chart39.xml" ContentType="application/vnd.openxmlformats-officedocument.drawingml.chart+xml"/>
  <Override PartName="/ppt/theme/themeOverride32.xml" ContentType="application/vnd.openxmlformats-officedocument.themeOverride+xml"/>
  <Override PartName="/ppt/charts/chart40.xml" ContentType="application/vnd.openxmlformats-officedocument.drawingml.chart+xml"/>
  <Override PartName="/ppt/theme/themeOverride33.xml" ContentType="application/vnd.openxmlformats-officedocument.themeOverride+xml"/>
  <Override PartName="/ppt/charts/chart41.xml" ContentType="application/vnd.openxmlformats-officedocument.drawingml.chart+xml"/>
  <Override PartName="/ppt/theme/themeOverride34.xml" ContentType="application/vnd.openxmlformats-officedocument.themeOverride+xml"/>
  <Override PartName="/ppt/charts/chart42.xml" ContentType="application/vnd.openxmlformats-officedocument.drawingml.chart+xml"/>
  <Override PartName="/ppt/theme/themeOverride35.xml" ContentType="application/vnd.openxmlformats-officedocument.themeOverride+xml"/>
  <Override PartName="/ppt/charts/chart43.xml" ContentType="application/vnd.openxmlformats-officedocument.drawingml.chart+xml"/>
  <Override PartName="/ppt/theme/themeOverride36.xml" ContentType="application/vnd.openxmlformats-officedocument.themeOverride+xml"/>
  <Override PartName="/ppt/charts/chart44.xml" ContentType="application/vnd.openxmlformats-officedocument.drawingml.chart+xml"/>
  <Override PartName="/ppt/theme/themeOverride37.xml" ContentType="application/vnd.openxmlformats-officedocument.themeOverride+xml"/>
  <Override PartName="/ppt/charts/chart45.xml" ContentType="application/vnd.openxmlformats-officedocument.drawingml.chart+xml"/>
  <Override PartName="/ppt/theme/themeOverride38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4" r:id="rId2"/>
  </p:sldMasterIdLst>
  <p:notesMasterIdLst>
    <p:notesMasterId r:id="rId49"/>
  </p:notesMasterIdLst>
  <p:handoutMasterIdLst>
    <p:handoutMasterId r:id="rId50"/>
  </p:handoutMasterIdLst>
  <p:sldIdLst>
    <p:sldId id="476" r:id="rId3"/>
    <p:sldId id="314" r:id="rId4"/>
    <p:sldId id="341" r:id="rId5"/>
    <p:sldId id="437" r:id="rId6"/>
    <p:sldId id="436" r:id="rId7"/>
    <p:sldId id="438" r:id="rId8"/>
    <p:sldId id="445" r:id="rId9"/>
    <p:sldId id="450" r:id="rId10"/>
    <p:sldId id="269" r:id="rId11"/>
    <p:sldId id="373" r:id="rId12"/>
    <p:sldId id="374" r:id="rId13"/>
    <p:sldId id="432" r:id="rId14"/>
    <p:sldId id="433" r:id="rId15"/>
    <p:sldId id="446" r:id="rId16"/>
    <p:sldId id="448" r:id="rId17"/>
    <p:sldId id="449" r:id="rId18"/>
    <p:sldId id="443" r:id="rId19"/>
    <p:sldId id="342" r:id="rId20"/>
    <p:sldId id="308" r:id="rId21"/>
    <p:sldId id="309" r:id="rId22"/>
    <p:sldId id="419" r:id="rId23"/>
    <p:sldId id="477" r:id="rId24"/>
    <p:sldId id="478" r:id="rId25"/>
    <p:sldId id="479" r:id="rId26"/>
    <p:sldId id="480" r:id="rId27"/>
    <p:sldId id="481" r:id="rId28"/>
    <p:sldId id="482" r:id="rId29"/>
    <p:sldId id="483" r:id="rId30"/>
    <p:sldId id="484" r:id="rId31"/>
    <p:sldId id="485" r:id="rId32"/>
    <p:sldId id="486" r:id="rId33"/>
    <p:sldId id="487" r:id="rId34"/>
    <p:sldId id="488" r:id="rId35"/>
    <p:sldId id="489" r:id="rId36"/>
    <p:sldId id="490" r:id="rId37"/>
    <p:sldId id="491" r:id="rId38"/>
    <p:sldId id="492" r:id="rId39"/>
    <p:sldId id="493" r:id="rId40"/>
    <p:sldId id="494" r:id="rId41"/>
    <p:sldId id="495" r:id="rId42"/>
    <p:sldId id="496" r:id="rId43"/>
    <p:sldId id="497" r:id="rId44"/>
    <p:sldId id="498" r:id="rId45"/>
    <p:sldId id="499" r:id="rId46"/>
    <p:sldId id="500" r:id="rId47"/>
    <p:sldId id="501" r:id="rId4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7200"/>
    <a:srgbClr val="760000"/>
    <a:srgbClr val="EB2D2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70" autoAdjust="0"/>
    <p:restoredTop sz="98778" autoAdjust="0"/>
  </p:normalViewPr>
  <p:slideViewPr>
    <p:cSldViewPr>
      <p:cViewPr>
        <p:scale>
          <a:sx n="43" d="100"/>
          <a:sy n="43" d="100"/>
        </p:scale>
        <p:origin x="-148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4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6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7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8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9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0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1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2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4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15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16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17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18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19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0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1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2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2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24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25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26.xm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27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28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29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30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31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3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0.xlsx"/><Relationship Id="rId1" Type="http://schemas.openxmlformats.org/officeDocument/2006/relationships/themeOverride" Target="../theme/themeOverride33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34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2.xlsx"/><Relationship Id="rId1" Type="http://schemas.openxmlformats.org/officeDocument/2006/relationships/themeOverride" Target="../theme/themeOverride35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36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4.xlsx"/><Relationship Id="rId1" Type="http://schemas.openxmlformats.org/officeDocument/2006/relationships/themeOverride" Target="../theme/themeOverride37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5.xlsx"/><Relationship Id="rId1" Type="http://schemas.openxmlformats.org/officeDocument/2006/relationships/themeOverride" Target="../theme/themeOverride38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15884125595401E-2"/>
          <c:y val="7.45484256487942E-2"/>
          <c:w val="0.88566868377563901"/>
          <c:h val="0.73185949538565798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Sheet1!$A$3:$A$92</c:f>
              <c:numCache>
                <c:formatCode>mmm\-yy</c:formatCode>
                <c:ptCount val="90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</c:numCache>
            </c:numRef>
          </c:cat>
          <c:val>
            <c:numRef>
              <c:f>Sheet1!$B$3:$B$92</c:f>
              <c:numCache>
                <c:formatCode>General</c:formatCode>
                <c:ptCount val="90"/>
                <c:pt idx="0">
                  <c:v>172.67169999999999</c:v>
                </c:pt>
                <c:pt idx="1">
                  <c:v>175.97640000000001</c:v>
                </c:pt>
                <c:pt idx="2">
                  <c:v>179.86449999999999</c:v>
                </c:pt>
                <c:pt idx="3">
                  <c:v>182.6521000000003</c:v>
                </c:pt>
                <c:pt idx="4">
                  <c:v>184.59530000000001</c:v>
                </c:pt>
                <c:pt idx="5">
                  <c:v>186.5615</c:v>
                </c:pt>
                <c:pt idx="6">
                  <c:v>188.4517000000001</c:v>
                </c:pt>
                <c:pt idx="7">
                  <c:v>190.3159</c:v>
                </c:pt>
                <c:pt idx="8">
                  <c:v>192.6267</c:v>
                </c:pt>
                <c:pt idx="9">
                  <c:v>194.1164</c:v>
                </c:pt>
                <c:pt idx="10">
                  <c:v>195.3159</c:v>
                </c:pt>
                <c:pt idx="11">
                  <c:v>196.44130000000001</c:v>
                </c:pt>
                <c:pt idx="12">
                  <c:v>198.31809999999999</c:v>
                </c:pt>
                <c:pt idx="13">
                  <c:v>199.36369999999999</c:v>
                </c:pt>
                <c:pt idx="14">
                  <c:v>200.59020000000001</c:v>
                </c:pt>
                <c:pt idx="15">
                  <c:v>200.90649999999999</c:v>
                </c:pt>
                <c:pt idx="16">
                  <c:v>200.3657</c:v>
                </c:pt>
                <c:pt idx="17">
                  <c:v>199.2724</c:v>
                </c:pt>
                <c:pt idx="18">
                  <c:v>198.4804000000004</c:v>
                </c:pt>
                <c:pt idx="19">
                  <c:v>198.2155999999996</c:v>
                </c:pt>
                <c:pt idx="20">
                  <c:v>198.85290000000049</c:v>
                </c:pt>
                <c:pt idx="21">
                  <c:v>199.30710000000039</c:v>
                </c:pt>
                <c:pt idx="22">
                  <c:v>199.28989999999999</c:v>
                </c:pt>
                <c:pt idx="23">
                  <c:v>199.2336999999996</c:v>
                </c:pt>
                <c:pt idx="24">
                  <c:v>197.12780000000001</c:v>
                </c:pt>
                <c:pt idx="25">
                  <c:v>195.43790000000001</c:v>
                </c:pt>
                <c:pt idx="26">
                  <c:v>193.7329</c:v>
                </c:pt>
                <c:pt idx="27">
                  <c:v>193.28840000000039</c:v>
                </c:pt>
                <c:pt idx="28">
                  <c:v>192.01490000000001</c:v>
                </c:pt>
                <c:pt idx="29">
                  <c:v>190.9109</c:v>
                </c:pt>
                <c:pt idx="30">
                  <c:v>189.71659999999969</c:v>
                </c:pt>
                <c:pt idx="31">
                  <c:v>188.35990000000001</c:v>
                </c:pt>
                <c:pt idx="32">
                  <c:v>186.9631</c:v>
                </c:pt>
                <c:pt idx="33">
                  <c:v>184.8514000000005</c:v>
                </c:pt>
                <c:pt idx="34">
                  <c:v>182.57660000000001</c:v>
                </c:pt>
                <c:pt idx="35">
                  <c:v>180.3836</c:v>
                </c:pt>
                <c:pt idx="36">
                  <c:v>176.31960000000001</c:v>
                </c:pt>
                <c:pt idx="37">
                  <c:v>172.3639</c:v>
                </c:pt>
                <c:pt idx="38">
                  <c:v>169.1669</c:v>
                </c:pt>
                <c:pt idx="39">
                  <c:v>167.41929999999999</c:v>
                </c:pt>
                <c:pt idx="40">
                  <c:v>166.26329999999999</c:v>
                </c:pt>
                <c:pt idx="41">
                  <c:v>165.43790000000001</c:v>
                </c:pt>
                <c:pt idx="42">
                  <c:v>164.06870000000001</c:v>
                </c:pt>
                <c:pt idx="43">
                  <c:v>162.50550000000001</c:v>
                </c:pt>
                <c:pt idx="44">
                  <c:v>160.0968</c:v>
                </c:pt>
                <c:pt idx="45">
                  <c:v>156.911</c:v>
                </c:pt>
                <c:pt idx="46">
                  <c:v>153.72800000000001</c:v>
                </c:pt>
                <c:pt idx="47">
                  <c:v>150.12540000000001</c:v>
                </c:pt>
                <c:pt idx="48">
                  <c:v>144.46120000000039</c:v>
                </c:pt>
                <c:pt idx="49">
                  <c:v>140.97450000000001</c:v>
                </c:pt>
                <c:pt idx="50">
                  <c:v>139.0643</c:v>
                </c:pt>
                <c:pt idx="51">
                  <c:v>139.7569</c:v>
                </c:pt>
                <c:pt idx="52">
                  <c:v>141.84289999999999</c:v>
                </c:pt>
                <c:pt idx="53">
                  <c:v>144.4333</c:v>
                </c:pt>
                <c:pt idx="54">
                  <c:v>146.2893</c:v>
                </c:pt>
                <c:pt idx="55">
                  <c:v>147.17379999999969</c:v>
                </c:pt>
                <c:pt idx="56">
                  <c:v>146.92570000000001</c:v>
                </c:pt>
                <c:pt idx="57">
                  <c:v>146.42270000000039</c:v>
                </c:pt>
                <c:pt idx="58">
                  <c:v>146.52959999999999</c:v>
                </c:pt>
                <c:pt idx="59">
                  <c:v>145.4851000000001</c:v>
                </c:pt>
                <c:pt idx="60">
                  <c:v>143.4041</c:v>
                </c:pt>
                <c:pt idx="61">
                  <c:v>141.41730000000001</c:v>
                </c:pt>
                <c:pt idx="62">
                  <c:v>141.92010000000039</c:v>
                </c:pt>
                <c:pt idx="63">
                  <c:v>143.87440000000001</c:v>
                </c:pt>
                <c:pt idx="64">
                  <c:v>146.0026</c:v>
                </c:pt>
                <c:pt idx="65">
                  <c:v>147.20439999999999</c:v>
                </c:pt>
                <c:pt idx="66">
                  <c:v>147.089</c:v>
                </c:pt>
                <c:pt idx="67">
                  <c:v>145.9408</c:v>
                </c:pt>
                <c:pt idx="68">
                  <c:v>143.9657</c:v>
                </c:pt>
                <c:pt idx="69">
                  <c:v>142.309</c:v>
                </c:pt>
                <c:pt idx="70">
                  <c:v>141.22569999999999</c:v>
                </c:pt>
                <c:pt idx="71">
                  <c:v>139.7363</c:v>
                </c:pt>
                <c:pt idx="72">
                  <c:v>136.95180000000039</c:v>
                </c:pt>
                <c:pt idx="73">
                  <c:v>134.74639999999999</c:v>
                </c:pt>
                <c:pt idx="74">
                  <c:v>134.14709999999999</c:v>
                </c:pt>
                <c:pt idx="75">
                  <c:v>135.8348</c:v>
                </c:pt>
                <c:pt idx="76">
                  <c:v>137.7593</c:v>
                </c:pt>
                <c:pt idx="77">
                  <c:v>139.60230000000001</c:v>
                </c:pt>
                <c:pt idx="78">
                  <c:v>140.75360000000001</c:v>
                </c:pt>
                <c:pt idx="79">
                  <c:v>140.52730000000039</c:v>
                </c:pt>
                <c:pt idx="80">
                  <c:v>139.49850000000001</c:v>
                </c:pt>
                <c:pt idx="81">
                  <c:v>137.7987</c:v>
                </c:pt>
                <c:pt idx="82">
                  <c:v>136.31630000000001</c:v>
                </c:pt>
                <c:pt idx="83">
                  <c:v>135.0556</c:v>
                </c:pt>
                <c:pt idx="84">
                  <c:v>133.87360000000001</c:v>
                </c:pt>
                <c:pt idx="85">
                  <c:v>133.25899999999999</c:v>
                </c:pt>
                <c:pt idx="86">
                  <c:v>134.94030000000001</c:v>
                </c:pt>
                <c:pt idx="87">
                  <c:v>138.02120000000039</c:v>
                </c:pt>
                <c:pt idx="88">
                  <c:v>141.22710000000001</c:v>
                </c:pt>
                <c:pt idx="89">
                  <c:v>143.0514000000004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29312"/>
        <c:axId val="20830848"/>
      </c:lineChart>
      <c:dateAx>
        <c:axId val="2082931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20830848"/>
        <c:crosses val="autoZero"/>
        <c:auto val="1"/>
        <c:lblOffset val="100"/>
        <c:baseTimeUnit val="months"/>
        <c:majorUnit val="6"/>
        <c:majorTimeUnit val="months"/>
      </c:dateAx>
      <c:valAx>
        <c:axId val="20830848"/>
        <c:scaling>
          <c:orientation val="minMax"/>
          <c:max val="210"/>
          <c:min val="1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2931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23677303494959"/>
          <c:y val="0.19149648632630731"/>
          <c:w val="0.73172813924575264"/>
          <c:h val="0.548928964524599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28575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numRef>
              <c:f>Sheet1!$A$2:$A$21</c:f>
              <c:numCache>
                <c:formatCode>m/d/yyyy</c:formatCode>
                <c:ptCount val="20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</c:numCache>
            </c:numRef>
          </c:cat>
          <c:val>
            <c:numRef>
              <c:f>Sheet1!$B$2:$B$21</c:f>
              <c:numCache>
                <c:formatCode>0.0%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Private Nonres </c:v>
                </c:pt>
              </c:strCache>
            </c:strRef>
          </c:tx>
          <c:spPr>
            <a:ln w="38100">
              <a:solidFill>
                <a:srgbClr val="9BBB59"/>
              </a:solidFill>
            </a:ln>
          </c:spPr>
          <c:marker>
            <c:symbol val="none"/>
          </c:marker>
          <c:cat>
            <c:numRef>
              <c:f>Sheet1!$A$2:$A$21</c:f>
              <c:numCache>
                <c:formatCode>m/d/yyyy</c:formatCode>
                <c:ptCount val="20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</c:numCache>
            </c:numRef>
          </c:cat>
          <c:val>
            <c:numRef>
              <c:f>Sheet1!$C$2:$C$21</c:f>
              <c:numCache>
                <c:formatCode>0.0%</c:formatCode>
                <c:ptCount val="20"/>
                <c:pt idx="0">
                  <c:v>-0.14475579317261514</c:v>
                </c:pt>
                <c:pt idx="1">
                  <c:v>-0.12944741694628348</c:v>
                </c:pt>
                <c:pt idx="2">
                  <c:v>-9.4821188410492571E-2</c:v>
                </c:pt>
                <c:pt idx="3">
                  <c:v>-9.9904072227969612E-2</c:v>
                </c:pt>
                <c:pt idx="4">
                  <c:v>-3.9952960697825786E-2</c:v>
                </c:pt>
                <c:pt idx="5">
                  <c:v>9.0700877333150728E-3</c:v>
                </c:pt>
                <c:pt idx="6">
                  <c:v>5.1548737932301136E-2</c:v>
                </c:pt>
                <c:pt idx="7">
                  <c:v>6.0830375398385567E-2</c:v>
                </c:pt>
                <c:pt idx="8">
                  <c:v>7.1229580853488683E-2</c:v>
                </c:pt>
                <c:pt idx="9">
                  <c:v>4.6715850798626384E-2</c:v>
                </c:pt>
                <c:pt idx="10">
                  <c:v>3.2022412276711251E-2</c:v>
                </c:pt>
                <c:pt idx="11">
                  <c:v>0.10045998657086185</c:v>
                </c:pt>
                <c:pt idx="12">
                  <c:v>0.31327452354816115</c:v>
                </c:pt>
                <c:pt idx="13">
                  <c:v>0.26702547853639474</c:v>
                </c:pt>
                <c:pt idx="14">
                  <c:v>0.22918548175647288</c:v>
                </c:pt>
                <c:pt idx="15">
                  <c:v>0.24623016868114428</c:v>
                </c:pt>
                <c:pt idx="16">
                  <c:v>0.1872980761988576</c:v>
                </c:pt>
                <c:pt idx="17">
                  <c:v>0.11262093459917201</c:v>
                </c:pt>
                <c:pt idx="18">
                  <c:v>0.1151864465985504</c:v>
                </c:pt>
                <c:pt idx="19">
                  <c:v>7.2241326807240103E-2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Public        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none"/>
          </c:marker>
          <c:cat>
            <c:numRef>
              <c:f>Sheet1!$A$2:$A$21</c:f>
              <c:numCache>
                <c:formatCode>m/d/yyyy</c:formatCode>
                <c:ptCount val="20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</c:numCache>
            </c:numRef>
          </c:cat>
          <c:val>
            <c:numRef>
              <c:f>Sheet1!$D$2:$D$21</c:f>
              <c:numCache>
                <c:formatCode>0.0%</c:formatCode>
                <c:ptCount val="20"/>
                <c:pt idx="0">
                  <c:v>-2.6289727807690892E-2</c:v>
                </c:pt>
                <c:pt idx="1">
                  <c:v>-1.982326494754794E-2</c:v>
                </c:pt>
                <c:pt idx="2">
                  <c:v>-3.8434541381614985E-2</c:v>
                </c:pt>
                <c:pt idx="3">
                  <c:v>-8.5619825000571165E-2</c:v>
                </c:pt>
                <c:pt idx="4">
                  <c:v>-9.3102801683725922E-2</c:v>
                </c:pt>
                <c:pt idx="5">
                  <c:v>-8.7880817409528217E-2</c:v>
                </c:pt>
                <c:pt idx="6">
                  <c:v>-8.749231846099749E-2</c:v>
                </c:pt>
                <c:pt idx="7">
                  <c:v>-7.6382268054609723E-2</c:v>
                </c:pt>
                <c:pt idx="8">
                  <c:v>-0.10144076485282864</c:v>
                </c:pt>
                <c:pt idx="9">
                  <c:v>-7.7102232138488533E-2</c:v>
                </c:pt>
                <c:pt idx="10">
                  <c:v>-5.0949425325816013E-2</c:v>
                </c:pt>
                <c:pt idx="11">
                  <c:v>-1.8665587188978362E-2</c:v>
                </c:pt>
                <c:pt idx="12">
                  <c:v>-3.7666751134237474E-2</c:v>
                </c:pt>
                <c:pt idx="13">
                  <c:v>-2.9468104923886948E-2</c:v>
                </c:pt>
                <c:pt idx="14">
                  <c:v>-4.6327569164783505E-2</c:v>
                </c:pt>
                <c:pt idx="15">
                  <c:v>-2.6277184679137811E-2</c:v>
                </c:pt>
                <c:pt idx="16">
                  <c:v>-1.3842347673572987E-2</c:v>
                </c:pt>
                <c:pt idx="17">
                  <c:v>-2.0932070897816502E-2</c:v>
                </c:pt>
                <c:pt idx="18">
                  <c:v>-1.7358297590365779E-3</c:v>
                </c:pt>
                <c:pt idx="19">
                  <c:v>-3.4857592270097194E-2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Private Residential</c:v>
                </c:pt>
              </c:strCache>
            </c:strRef>
          </c:tx>
          <c:spPr>
            <a:ln w="38100">
              <a:solidFill>
                <a:srgbClr val="4F81BD"/>
              </a:solidFill>
            </a:ln>
          </c:spPr>
          <c:marker>
            <c:symbol val="none"/>
          </c:marker>
          <c:cat>
            <c:numRef>
              <c:f>Sheet1!$A$2:$A$21</c:f>
              <c:numCache>
                <c:formatCode>m/d/yyyy</c:formatCode>
                <c:ptCount val="20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</c:numCache>
            </c:numRef>
          </c:cat>
          <c:val>
            <c:numRef>
              <c:f>Sheet1!$E$2:$E$21</c:f>
              <c:numCache>
                <c:formatCode>0.0%</c:formatCode>
                <c:ptCount val="20"/>
                <c:pt idx="0">
                  <c:v>-6.7920281985030403E-2</c:v>
                </c:pt>
                <c:pt idx="1">
                  <c:v>-4.0432721445947242E-2</c:v>
                </c:pt>
                <c:pt idx="2">
                  <c:v>-6.5642440842720931E-2</c:v>
                </c:pt>
                <c:pt idx="3">
                  <c:v>-6.2740783693830404E-2</c:v>
                </c:pt>
                <c:pt idx="4">
                  <c:v>-4.8516858072836727E-3</c:v>
                </c:pt>
                <c:pt idx="5">
                  <c:v>-1.8545981772990886E-2</c:v>
                </c:pt>
                <c:pt idx="6">
                  <c:v>-4.8532267862184633E-2</c:v>
                </c:pt>
                <c:pt idx="7">
                  <c:v>1.2068199053372041E-2</c:v>
                </c:pt>
                <c:pt idx="8">
                  <c:v>2.3086905740364247E-2</c:v>
                </c:pt>
                <c:pt idx="9">
                  <c:v>2.9974214820137804E-2</c:v>
                </c:pt>
                <c:pt idx="10">
                  <c:v>5.3033999635096918E-2</c:v>
                </c:pt>
                <c:pt idx="11">
                  <c:v>8.7791920020239264E-2</c:v>
                </c:pt>
                <c:pt idx="12">
                  <c:v>4.9805237963033128E-2</c:v>
                </c:pt>
                <c:pt idx="13">
                  <c:v>9.2951019666542664E-2</c:v>
                </c:pt>
                <c:pt idx="14">
                  <c:v>9.9643814360276556E-2</c:v>
                </c:pt>
                <c:pt idx="15">
                  <c:v>7.6954043689217488E-2</c:v>
                </c:pt>
                <c:pt idx="16">
                  <c:v>8.0539784415370685E-2</c:v>
                </c:pt>
                <c:pt idx="17">
                  <c:v>0.1450935536018032</c:v>
                </c:pt>
                <c:pt idx="18">
                  <c:v>0.218944595062428</c:v>
                </c:pt>
                <c:pt idx="19">
                  <c:v>0.17765863531640941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939904"/>
        <c:axId val="148941440"/>
      </c:lineChart>
      <c:dateAx>
        <c:axId val="148939904"/>
        <c:scaling>
          <c:orientation val="minMax"/>
        </c:scaling>
        <c:delete val="0"/>
        <c:axPos val="b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yyyy" sourceLinked="0"/>
        <c:majorTickMark val="out"/>
        <c:minorTickMark val="none"/>
        <c:tickLblPos val="low"/>
        <c:txPr>
          <a:bodyPr rot="0"/>
          <a:lstStyle/>
          <a:p>
            <a:pPr>
              <a:defRPr/>
            </a:pPr>
            <a:endParaRPr lang="en-US"/>
          </a:p>
        </c:txPr>
        <c:crossAx val="148941440"/>
        <c:crossesAt val="0"/>
        <c:auto val="1"/>
        <c:lblOffset val="100"/>
        <c:baseTimeUnit val="months"/>
        <c:majorUnit val="12"/>
        <c:majorTimeUnit val="months"/>
        <c:minorUnit val="1"/>
        <c:minorTimeUnit val="months"/>
      </c:dateAx>
      <c:valAx>
        <c:axId val="148941440"/>
        <c:scaling>
          <c:orientation val="minMax"/>
          <c:max val="0.30000000000000032"/>
          <c:min val="-0.15000000000000024"/>
        </c:scaling>
        <c:delete val="0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 dirty="0" smtClean="0"/>
                  <a:t>12 month % change</a:t>
                </a:r>
                <a:endParaRPr lang="en-US" sz="1200" b="0" dirty="0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148939904"/>
        <c:crosses val="autoZero"/>
        <c:crossBetween val="midCat"/>
        <c:majorUnit val="0.15000000000000024"/>
      </c:valAx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5.0000000000000024E-2"/>
          <c:y val="0.84137879942426552"/>
          <c:w val="0.9"/>
          <c:h val="0.11023410380154119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/>
            </a:pPr>
            <a:r>
              <a:rPr lang="en-US" dirty="0" smtClean="0"/>
              <a:t>Highways (99.8% public)</a:t>
            </a:r>
            <a:endParaRPr lang="en-US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1775797762121842"/>
          <c:y val="0.15923842181019135"/>
          <c:w val="0.82320693465951866"/>
          <c:h val="0.543552620438584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</c:v>
                </c:pt>
              </c:strCache>
            </c:strRef>
          </c:tx>
          <c:spPr>
            <a:ln w="9525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Sheet1!$A$2:$A$57</c:f>
              <c:numCache>
                <c:formatCode>m/d/yyyy</c:formatCode>
                <c:ptCount val="5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</c:numCache>
            </c:numRef>
          </c:cat>
          <c:val>
            <c:numRef>
              <c:f>Sheet1!$B$2:$B$57</c:f>
              <c:numCache>
                <c:formatCode>General</c:formatCode>
                <c:ptCount val="56"/>
                <c:pt idx="0">
                  <c:v>80.968000000000004</c:v>
                </c:pt>
                <c:pt idx="1">
                  <c:v>80.968000000000004</c:v>
                </c:pt>
                <c:pt idx="2">
                  <c:v>80.968000000000004</c:v>
                </c:pt>
                <c:pt idx="3">
                  <c:v>80.968000000000004</c:v>
                </c:pt>
                <c:pt idx="4">
                  <c:v>80.968000000000004</c:v>
                </c:pt>
                <c:pt idx="5">
                  <c:v>80.968000000000004</c:v>
                </c:pt>
                <c:pt idx="6">
                  <c:v>80.968000000000004</c:v>
                </c:pt>
                <c:pt idx="7">
                  <c:v>80.968000000000004</c:v>
                </c:pt>
                <c:pt idx="8">
                  <c:v>80.968000000000004</c:v>
                </c:pt>
                <c:pt idx="9">
                  <c:v>80.968000000000004</c:v>
                </c:pt>
                <c:pt idx="10">
                  <c:v>80.968000000000004</c:v>
                </c:pt>
                <c:pt idx="11">
                  <c:v>80.968000000000004</c:v>
                </c:pt>
                <c:pt idx="12">
                  <c:v>80.968000000000004</c:v>
                </c:pt>
                <c:pt idx="13">
                  <c:v>80.968000000000004</c:v>
                </c:pt>
                <c:pt idx="14">
                  <c:v>80.968000000000004</c:v>
                </c:pt>
                <c:pt idx="15">
                  <c:v>80.968000000000004</c:v>
                </c:pt>
                <c:pt idx="16">
                  <c:v>80.968000000000004</c:v>
                </c:pt>
                <c:pt idx="17">
                  <c:v>80.968000000000004</c:v>
                </c:pt>
                <c:pt idx="18">
                  <c:v>80.968000000000004</c:v>
                </c:pt>
                <c:pt idx="19">
                  <c:v>80.968000000000004</c:v>
                </c:pt>
                <c:pt idx="20">
                  <c:v>80.968000000000004</c:v>
                </c:pt>
                <c:pt idx="21">
                  <c:v>80.968000000000004</c:v>
                </c:pt>
                <c:pt idx="22">
                  <c:v>80.968000000000004</c:v>
                </c:pt>
                <c:pt idx="23">
                  <c:v>80.968000000000004</c:v>
                </c:pt>
                <c:pt idx="24">
                  <c:v>80.968000000000004</c:v>
                </c:pt>
                <c:pt idx="25">
                  <c:v>80.968000000000004</c:v>
                </c:pt>
                <c:pt idx="26">
                  <c:v>80.968000000000004</c:v>
                </c:pt>
                <c:pt idx="27">
                  <c:v>80.968000000000004</c:v>
                </c:pt>
                <c:pt idx="28">
                  <c:v>80.968000000000004</c:v>
                </c:pt>
                <c:pt idx="29">
                  <c:v>80.968000000000004</c:v>
                </c:pt>
                <c:pt idx="30">
                  <c:v>80.968000000000004</c:v>
                </c:pt>
                <c:pt idx="31">
                  <c:v>80.968000000000004</c:v>
                </c:pt>
                <c:pt idx="32">
                  <c:v>80.968000000000004</c:v>
                </c:pt>
                <c:pt idx="33">
                  <c:v>80.968000000000004</c:v>
                </c:pt>
                <c:pt idx="34">
                  <c:v>80.968000000000004</c:v>
                </c:pt>
                <c:pt idx="35">
                  <c:v>80.968000000000004</c:v>
                </c:pt>
                <c:pt idx="36">
                  <c:v>80.968000000000004</c:v>
                </c:pt>
                <c:pt idx="37">
                  <c:v>80.968000000000004</c:v>
                </c:pt>
                <c:pt idx="38">
                  <c:v>80.968000000000004</c:v>
                </c:pt>
                <c:pt idx="39">
                  <c:v>80.968000000000004</c:v>
                </c:pt>
                <c:pt idx="40">
                  <c:v>80.968000000000004</c:v>
                </c:pt>
                <c:pt idx="41">
                  <c:v>80.968000000000004</c:v>
                </c:pt>
                <c:pt idx="42">
                  <c:v>80.968000000000004</c:v>
                </c:pt>
                <c:pt idx="43">
                  <c:v>80.968000000000004</c:v>
                </c:pt>
                <c:pt idx="44">
                  <c:v>80.968000000000004</c:v>
                </c:pt>
                <c:pt idx="45">
                  <c:v>80.968000000000004</c:v>
                </c:pt>
                <c:pt idx="46">
                  <c:v>80.968000000000004</c:v>
                </c:pt>
                <c:pt idx="47">
                  <c:v>80.968000000000004</c:v>
                </c:pt>
                <c:pt idx="48">
                  <c:v>80.968000000000004</c:v>
                </c:pt>
                <c:pt idx="49">
                  <c:v>80.968000000000004</c:v>
                </c:pt>
                <c:pt idx="50">
                  <c:v>80.968000000000004</c:v>
                </c:pt>
                <c:pt idx="51">
                  <c:v>80.968000000000004</c:v>
                </c:pt>
                <c:pt idx="52">
                  <c:v>80.968000000000004</c:v>
                </c:pt>
                <c:pt idx="53">
                  <c:v>80.968000000000004</c:v>
                </c:pt>
                <c:pt idx="54">
                  <c:v>80.968000000000004</c:v>
                </c:pt>
                <c:pt idx="55">
                  <c:v>80.968000000000004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Highways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Sheet1!$A$2:$A$57</c:f>
              <c:numCache>
                <c:formatCode>m/d/yyyy</c:formatCode>
                <c:ptCount val="5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</c:numCache>
            </c:numRef>
          </c:cat>
          <c:val>
            <c:numRef>
              <c:f>Sheet1!$C$2:$C$57</c:f>
              <c:numCache>
                <c:formatCode>General</c:formatCode>
                <c:ptCount val="56"/>
                <c:pt idx="0">
                  <c:v>76.266000000000005</c:v>
                </c:pt>
                <c:pt idx="1">
                  <c:v>78.084000000000003</c:v>
                </c:pt>
                <c:pt idx="2">
                  <c:v>82.641999999999996</c:v>
                </c:pt>
                <c:pt idx="3">
                  <c:v>82.221999999999994</c:v>
                </c:pt>
                <c:pt idx="4">
                  <c:v>78.668999999999983</c:v>
                </c:pt>
                <c:pt idx="5">
                  <c:v>79.418000000000006</c:v>
                </c:pt>
                <c:pt idx="6">
                  <c:v>80.263999999999996</c:v>
                </c:pt>
                <c:pt idx="7">
                  <c:v>81.947000000000045</c:v>
                </c:pt>
                <c:pt idx="8">
                  <c:v>81.771999999999991</c:v>
                </c:pt>
                <c:pt idx="9">
                  <c:v>83.074999999999989</c:v>
                </c:pt>
                <c:pt idx="10">
                  <c:v>84.013000000000005</c:v>
                </c:pt>
                <c:pt idx="11">
                  <c:v>81.003</c:v>
                </c:pt>
                <c:pt idx="12">
                  <c:v>80.846000000000004</c:v>
                </c:pt>
                <c:pt idx="13">
                  <c:v>81.85199999999999</c:v>
                </c:pt>
                <c:pt idx="14">
                  <c:v>80.22</c:v>
                </c:pt>
                <c:pt idx="15">
                  <c:v>80.423000000000002</c:v>
                </c:pt>
                <c:pt idx="16">
                  <c:v>80.498000000000005</c:v>
                </c:pt>
                <c:pt idx="17">
                  <c:v>82.98</c:v>
                </c:pt>
                <c:pt idx="18">
                  <c:v>83.85599999999998</c:v>
                </c:pt>
                <c:pt idx="19">
                  <c:v>83.32</c:v>
                </c:pt>
                <c:pt idx="20">
                  <c:v>83.418000000000006</c:v>
                </c:pt>
                <c:pt idx="21">
                  <c:v>83.753</c:v>
                </c:pt>
                <c:pt idx="22">
                  <c:v>80.417000000000044</c:v>
                </c:pt>
                <c:pt idx="23">
                  <c:v>78.510999999999996</c:v>
                </c:pt>
                <c:pt idx="24">
                  <c:v>77.440000000000026</c:v>
                </c:pt>
                <c:pt idx="25">
                  <c:v>77.88</c:v>
                </c:pt>
                <c:pt idx="26">
                  <c:v>79.617999999999995</c:v>
                </c:pt>
                <c:pt idx="27">
                  <c:v>81.664999999999992</c:v>
                </c:pt>
                <c:pt idx="28">
                  <c:v>86.346999999999994</c:v>
                </c:pt>
                <c:pt idx="29">
                  <c:v>83.977999999999994</c:v>
                </c:pt>
                <c:pt idx="30">
                  <c:v>78.606999999999999</c:v>
                </c:pt>
                <c:pt idx="31">
                  <c:v>83.787999999999997</c:v>
                </c:pt>
                <c:pt idx="32">
                  <c:v>84.543000000000006</c:v>
                </c:pt>
                <c:pt idx="33">
                  <c:v>85.482000000000014</c:v>
                </c:pt>
                <c:pt idx="34">
                  <c:v>83.313000000000002</c:v>
                </c:pt>
                <c:pt idx="35">
                  <c:v>81.019000000000005</c:v>
                </c:pt>
                <c:pt idx="36">
                  <c:v>80.172999999999988</c:v>
                </c:pt>
                <c:pt idx="37">
                  <c:v>78.715000000000003</c:v>
                </c:pt>
                <c:pt idx="38">
                  <c:v>78.144000000000005</c:v>
                </c:pt>
                <c:pt idx="39">
                  <c:v>75.087999999999994</c:v>
                </c:pt>
                <c:pt idx="40">
                  <c:v>76.812000000000012</c:v>
                </c:pt>
                <c:pt idx="41">
                  <c:v>77.349000000000004</c:v>
                </c:pt>
                <c:pt idx="42">
                  <c:v>77.149000000000001</c:v>
                </c:pt>
                <c:pt idx="43">
                  <c:v>78.040999999999997</c:v>
                </c:pt>
                <c:pt idx="44" formatCode="#,###.000">
                  <c:v>80.307999999999993</c:v>
                </c:pt>
                <c:pt idx="45">
                  <c:v>80.760000000000005</c:v>
                </c:pt>
                <c:pt idx="46">
                  <c:v>82.822999999999979</c:v>
                </c:pt>
                <c:pt idx="47">
                  <c:v>82.35</c:v>
                </c:pt>
                <c:pt idx="48">
                  <c:v>76.120999999999981</c:v>
                </c:pt>
                <c:pt idx="49">
                  <c:v>77.545000000000002</c:v>
                </c:pt>
                <c:pt idx="50">
                  <c:v>77.796999999999997</c:v>
                </c:pt>
                <c:pt idx="51">
                  <c:v>79.552999999999983</c:v>
                </c:pt>
                <c:pt idx="52">
                  <c:v>80.382999999999981</c:v>
                </c:pt>
                <c:pt idx="53">
                  <c:v>82.29</c:v>
                </c:pt>
                <c:pt idx="54">
                  <c:v>81.504999999999995</c:v>
                </c:pt>
                <c:pt idx="55">
                  <c:v>80.968000000000004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908480"/>
        <c:axId val="149938944"/>
      </c:lineChart>
      <c:dateAx>
        <c:axId val="149908480"/>
        <c:scaling>
          <c:orientation val="minMax"/>
        </c:scaling>
        <c:delete val="0"/>
        <c:axPos val="b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yyyy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49938944"/>
        <c:crosses val="autoZero"/>
        <c:auto val="1"/>
        <c:lblOffset val="100"/>
        <c:baseTimeUnit val="months"/>
        <c:majorUnit val="12"/>
        <c:majorTimeUnit val="months"/>
        <c:minorUnit val="1"/>
        <c:minorTimeUnit val="months"/>
      </c:dateAx>
      <c:valAx>
        <c:axId val="149938944"/>
        <c:scaling>
          <c:orientation val="minMax"/>
          <c:max val="90"/>
          <c:min val="45"/>
        </c:scaling>
        <c:delete val="0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&quot;$&quot;#,##0" sourceLinked="0"/>
        <c:majorTickMark val="out"/>
        <c:minorTickMark val="none"/>
        <c:tickLblPos val="nextTo"/>
        <c:crossAx val="149908480"/>
        <c:crosses val="autoZero"/>
        <c:crossBetween val="between"/>
        <c:majorUnit val="15"/>
        <c:minorUnit val="10"/>
      </c:valAx>
    </c:plotArea>
    <c:plotVisOnly val="1"/>
    <c:dispBlanksAs val="gap"/>
    <c:showDLblsOverMax val="0"/>
  </c:chart>
  <c:spPr>
    <a:noFill/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75797762121842"/>
          <c:y val="0.19149648632631863"/>
          <c:w val="0.82320693465951877"/>
          <c:h val="0.511294555922436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 month</c:v>
                </c:pt>
              </c:strCache>
            </c:strRef>
          </c:tx>
          <c:spPr>
            <a:ln w="9525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Sheet1!$A$2:$A$57</c:f>
              <c:numCache>
                <c:formatCode>m/d/yyyy</c:formatCode>
                <c:ptCount val="5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</c:numCache>
            </c:numRef>
          </c:cat>
          <c:val>
            <c:numRef>
              <c:f>Sheet1!$B$2:$B$57</c:f>
              <c:numCache>
                <c:formatCode>General</c:formatCode>
                <c:ptCount val="56"/>
                <c:pt idx="0">
                  <c:v>15.255000000000004</c:v>
                </c:pt>
                <c:pt idx="1">
                  <c:v>15.255000000000004</c:v>
                </c:pt>
                <c:pt idx="2">
                  <c:v>15.255000000000004</c:v>
                </c:pt>
                <c:pt idx="3">
                  <c:v>15.255000000000004</c:v>
                </c:pt>
                <c:pt idx="4">
                  <c:v>15.255000000000004</c:v>
                </c:pt>
                <c:pt idx="5">
                  <c:v>15.255000000000004</c:v>
                </c:pt>
                <c:pt idx="6">
                  <c:v>15.255000000000004</c:v>
                </c:pt>
                <c:pt idx="7">
                  <c:v>15.255000000000004</c:v>
                </c:pt>
                <c:pt idx="8">
                  <c:v>15.255000000000004</c:v>
                </c:pt>
                <c:pt idx="9">
                  <c:v>15.255000000000004</c:v>
                </c:pt>
                <c:pt idx="10">
                  <c:v>15.255000000000004</c:v>
                </c:pt>
                <c:pt idx="11">
                  <c:v>15.255000000000004</c:v>
                </c:pt>
                <c:pt idx="12">
                  <c:v>15.255000000000004</c:v>
                </c:pt>
                <c:pt idx="13">
                  <c:v>15.255000000000004</c:v>
                </c:pt>
                <c:pt idx="14">
                  <c:v>15.255000000000004</c:v>
                </c:pt>
                <c:pt idx="15">
                  <c:v>15.255000000000004</c:v>
                </c:pt>
                <c:pt idx="16">
                  <c:v>15.255000000000004</c:v>
                </c:pt>
                <c:pt idx="17">
                  <c:v>15.255000000000004</c:v>
                </c:pt>
                <c:pt idx="18">
                  <c:v>15.255000000000004</c:v>
                </c:pt>
                <c:pt idx="19">
                  <c:v>15.255000000000004</c:v>
                </c:pt>
                <c:pt idx="20">
                  <c:v>15.255000000000004</c:v>
                </c:pt>
                <c:pt idx="21">
                  <c:v>15.255000000000004</c:v>
                </c:pt>
                <c:pt idx="22">
                  <c:v>15.255000000000004</c:v>
                </c:pt>
                <c:pt idx="23">
                  <c:v>15.255000000000004</c:v>
                </c:pt>
                <c:pt idx="24">
                  <c:v>15.255000000000004</c:v>
                </c:pt>
                <c:pt idx="25">
                  <c:v>15.255000000000004</c:v>
                </c:pt>
                <c:pt idx="26">
                  <c:v>15.255000000000004</c:v>
                </c:pt>
                <c:pt idx="27">
                  <c:v>15.255000000000004</c:v>
                </c:pt>
                <c:pt idx="28">
                  <c:v>15.255000000000004</c:v>
                </c:pt>
                <c:pt idx="29">
                  <c:v>15.255000000000004</c:v>
                </c:pt>
                <c:pt idx="30">
                  <c:v>15.255000000000004</c:v>
                </c:pt>
                <c:pt idx="31">
                  <c:v>15.255000000000004</c:v>
                </c:pt>
                <c:pt idx="32">
                  <c:v>15.255000000000004</c:v>
                </c:pt>
                <c:pt idx="33">
                  <c:v>15.255000000000004</c:v>
                </c:pt>
                <c:pt idx="34">
                  <c:v>15.255000000000004</c:v>
                </c:pt>
                <c:pt idx="35">
                  <c:v>15.255000000000004</c:v>
                </c:pt>
                <c:pt idx="36">
                  <c:v>15.255000000000004</c:v>
                </c:pt>
                <c:pt idx="37">
                  <c:v>15.255000000000004</c:v>
                </c:pt>
                <c:pt idx="38">
                  <c:v>15.255000000000004</c:v>
                </c:pt>
                <c:pt idx="39">
                  <c:v>15.255000000000004</c:v>
                </c:pt>
                <c:pt idx="40">
                  <c:v>15.255000000000004</c:v>
                </c:pt>
                <c:pt idx="41">
                  <c:v>15.255000000000004</c:v>
                </c:pt>
                <c:pt idx="42">
                  <c:v>15.255000000000004</c:v>
                </c:pt>
                <c:pt idx="43">
                  <c:v>15.255000000000004</c:v>
                </c:pt>
                <c:pt idx="44">
                  <c:v>15.255000000000004</c:v>
                </c:pt>
                <c:pt idx="45">
                  <c:v>15.255000000000004</c:v>
                </c:pt>
                <c:pt idx="46">
                  <c:v>15.255000000000004</c:v>
                </c:pt>
                <c:pt idx="47">
                  <c:v>15.255000000000004</c:v>
                </c:pt>
                <c:pt idx="48">
                  <c:v>15.255000000000004</c:v>
                </c:pt>
                <c:pt idx="49">
                  <c:v>15.255000000000004</c:v>
                </c:pt>
                <c:pt idx="50">
                  <c:v>15.255000000000004</c:v>
                </c:pt>
                <c:pt idx="51">
                  <c:v>15.255000000000004</c:v>
                </c:pt>
                <c:pt idx="52">
                  <c:v>15.255000000000004</c:v>
                </c:pt>
                <c:pt idx="53">
                  <c:v>15.255000000000004</c:v>
                </c:pt>
                <c:pt idx="54">
                  <c:v>15.255000000000004</c:v>
                </c:pt>
                <c:pt idx="55">
                  <c:v>15.255000000000004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Amusement &amp; recreation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Sheet1!$A$2:$A$57</c:f>
              <c:numCache>
                <c:formatCode>m/d/yyyy</c:formatCode>
                <c:ptCount val="5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</c:numCache>
            </c:numRef>
          </c:cat>
          <c:val>
            <c:numRef>
              <c:f>Sheet1!$C$2:$C$57</c:f>
              <c:numCache>
                <c:formatCode>General</c:formatCode>
                <c:ptCount val="56"/>
                <c:pt idx="0">
                  <c:v>22.189</c:v>
                </c:pt>
                <c:pt idx="1">
                  <c:v>22.047000000000001</c:v>
                </c:pt>
                <c:pt idx="2">
                  <c:v>22.29</c:v>
                </c:pt>
                <c:pt idx="3">
                  <c:v>22.353000000000005</c:v>
                </c:pt>
                <c:pt idx="4">
                  <c:v>22.931000000000001</c:v>
                </c:pt>
                <c:pt idx="5">
                  <c:v>21.931999999999999</c:v>
                </c:pt>
                <c:pt idx="6">
                  <c:v>21.664999999999999</c:v>
                </c:pt>
                <c:pt idx="7">
                  <c:v>21.614000000000011</c:v>
                </c:pt>
                <c:pt idx="8">
                  <c:v>21.487999999999989</c:v>
                </c:pt>
                <c:pt idx="9">
                  <c:v>21.824000000000005</c:v>
                </c:pt>
                <c:pt idx="10">
                  <c:v>21.08799999999999</c:v>
                </c:pt>
                <c:pt idx="11">
                  <c:v>20.838000000000001</c:v>
                </c:pt>
                <c:pt idx="12">
                  <c:v>19.45</c:v>
                </c:pt>
                <c:pt idx="13">
                  <c:v>20.419</c:v>
                </c:pt>
                <c:pt idx="14">
                  <c:v>20.419</c:v>
                </c:pt>
                <c:pt idx="15">
                  <c:v>20.236999999999988</c:v>
                </c:pt>
                <c:pt idx="16">
                  <c:v>20.626999999999999</c:v>
                </c:pt>
                <c:pt idx="17">
                  <c:v>20.507000000000001</c:v>
                </c:pt>
                <c:pt idx="18">
                  <c:v>20.648</c:v>
                </c:pt>
                <c:pt idx="19">
                  <c:v>19.058</c:v>
                </c:pt>
                <c:pt idx="20">
                  <c:v>18.738</c:v>
                </c:pt>
                <c:pt idx="21">
                  <c:v>18.798999999999989</c:v>
                </c:pt>
                <c:pt idx="22">
                  <c:v>16.949000000000002</c:v>
                </c:pt>
                <c:pt idx="23">
                  <c:v>16.914999999999999</c:v>
                </c:pt>
                <c:pt idx="24">
                  <c:v>16.407999999999991</c:v>
                </c:pt>
                <c:pt idx="25">
                  <c:v>16.018999999999988</c:v>
                </c:pt>
                <c:pt idx="26">
                  <c:v>16.846</c:v>
                </c:pt>
                <c:pt idx="27">
                  <c:v>17.600999999999999</c:v>
                </c:pt>
                <c:pt idx="28">
                  <c:v>16.76199999999999</c:v>
                </c:pt>
                <c:pt idx="29">
                  <c:v>16.856000000000005</c:v>
                </c:pt>
                <c:pt idx="30">
                  <c:v>16.835999999999999</c:v>
                </c:pt>
                <c:pt idx="31">
                  <c:v>17.454000000000001</c:v>
                </c:pt>
                <c:pt idx="32">
                  <c:v>18.064</c:v>
                </c:pt>
                <c:pt idx="33">
                  <c:v>16.916</c:v>
                </c:pt>
                <c:pt idx="34">
                  <c:v>16.75</c:v>
                </c:pt>
                <c:pt idx="35">
                  <c:v>16.157000000000011</c:v>
                </c:pt>
                <c:pt idx="36">
                  <c:v>15.712</c:v>
                </c:pt>
                <c:pt idx="37">
                  <c:v>16.126999999999999</c:v>
                </c:pt>
                <c:pt idx="38">
                  <c:v>15.961</c:v>
                </c:pt>
                <c:pt idx="39">
                  <c:v>16.183</c:v>
                </c:pt>
                <c:pt idx="40">
                  <c:v>16.792000000000002</c:v>
                </c:pt>
                <c:pt idx="41">
                  <c:v>16.353999999999999</c:v>
                </c:pt>
                <c:pt idx="42">
                  <c:v>16.38</c:v>
                </c:pt>
                <c:pt idx="43">
                  <c:v>15.895000000000005</c:v>
                </c:pt>
                <c:pt idx="44">
                  <c:v>16.027999999999999</c:v>
                </c:pt>
                <c:pt idx="45">
                  <c:v>16.07</c:v>
                </c:pt>
                <c:pt idx="46">
                  <c:v>16.564999999999991</c:v>
                </c:pt>
                <c:pt idx="47">
                  <c:v>16.690999999999999</c:v>
                </c:pt>
                <c:pt idx="48">
                  <c:v>16.407999999999991</c:v>
                </c:pt>
                <c:pt idx="49">
                  <c:v>15.812000000000005</c:v>
                </c:pt>
                <c:pt idx="50">
                  <c:v>15.82</c:v>
                </c:pt>
                <c:pt idx="51">
                  <c:v>15.566000000000004</c:v>
                </c:pt>
                <c:pt idx="52">
                  <c:v>16.16</c:v>
                </c:pt>
                <c:pt idx="53">
                  <c:v>15.784000000000001</c:v>
                </c:pt>
                <c:pt idx="54">
                  <c:v>15.571</c:v>
                </c:pt>
                <c:pt idx="55">
                  <c:v>15.255000000000004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111744"/>
        <c:axId val="150113280"/>
      </c:lineChart>
      <c:dateAx>
        <c:axId val="150111744"/>
        <c:scaling>
          <c:orientation val="minMax"/>
        </c:scaling>
        <c:delete val="0"/>
        <c:axPos val="b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yyyy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50113280"/>
        <c:crosses val="autoZero"/>
        <c:auto val="1"/>
        <c:lblOffset val="100"/>
        <c:baseTimeUnit val="months"/>
        <c:majorUnit val="12"/>
        <c:majorTimeUnit val="months"/>
        <c:minorUnit val="1"/>
        <c:minorTimeUnit val="months"/>
      </c:dateAx>
      <c:valAx>
        <c:axId val="150113280"/>
        <c:scaling>
          <c:orientation val="minMax"/>
          <c:max val="24"/>
          <c:min val="12"/>
        </c:scaling>
        <c:delete val="0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&quot;$&quot;#,##0" sourceLinked="0"/>
        <c:majorTickMark val="out"/>
        <c:minorTickMark val="none"/>
        <c:tickLblPos val="nextTo"/>
        <c:crossAx val="150111744"/>
        <c:crosses val="autoZero"/>
        <c:crossBetween val="between"/>
        <c:majorUnit val="4"/>
      </c:valAx>
    </c:plotArea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/>
            </a:pPr>
            <a:r>
              <a:rPr lang="en-US" dirty="0" smtClean="0"/>
              <a:t>Sewage/waste (97% public)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4114979048671591"/>
          <c:y val="0.15923842181019143"/>
          <c:w val="0.79981512179398639"/>
          <c:h val="0.543552620438584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</c:v>
                </c:pt>
              </c:strCache>
            </c:strRef>
          </c:tx>
          <c:spPr>
            <a:ln w="9525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Sheet1!$A$2:$A$57</c:f>
              <c:numCache>
                <c:formatCode>m/d/yyyy</c:formatCode>
                <c:ptCount val="5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</c:numCache>
            </c:numRef>
          </c:cat>
          <c:val>
            <c:numRef>
              <c:f>Sheet1!$B$2:$B$57</c:f>
              <c:numCache>
                <c:formatCode>General</c:formatCode>
                <c:ptCount val="56"/>
                <c:pt idx="0">
                  <c:v>22.105</c:v>
                </c:pt>
                <c:pt idx="1">
                  <c:v>22.105</c:v>
                </c:pt>
                <c:pt idx="2">
                  <c:v>22.105</c:v>
                </c:pt>
                <c:pt idx="3">
                  <c:v>22.105</c:v>
                </c:pt>
                <c:pt idx="4">
                  <c:v>22.105</c:v>
                </c:pt>
                <c:pt idx="5">
                  <c:v>22.105</c:v>
                </c:pt>
                <c:pt idx="6">
                  <c:v>22.105</c:v>
                </c:pt>
                <c:pt idx="7">
                  <c:v>22.105</c:v>
                </c:pt>
                <c:pt idx="8">
                  <c:v>22.105</c:v>
                </c:pt>
                <c:pt idx="9">
                  <c:v>22.105</c:v>
                </c:pt>
                <c:pt idx="10">
                  <c:v>22.105</c:v>
                </c:pt>
                <c:pt idx="11">
                  <c:v>22.105</c:v>
                </c:pt>
                <c:pt idx="12">
                  <c:v>22.105</c:v>
                </c:pt>
                <c:pt idx="13">
                  <c:v>22.105</c:v>
                </c:pt>
                <c:pt idx="14">
                  <c:v>22.105</c:v>
                </c:pt>
                <c:pt idx="15">
                  <c:v>22.105</c:v>
                </c:pt>
                <c:pt idx="16">
                  <c:v>22.105</c:v>
                </c:pt>
                <c:pt idx="17">
                  <c:v>22.105</c:v>
                </c:pt>
                <c:pt idx="18">
                  <c:v>22.105</c:v>
                </c:pt>
                <c:pt idx="19">
                  <c:v>22.105</c:v>
                </c:pt>
                <c:pt idx="20">
                  <c:v>22.105</c:v>
                </c:pt>
                <c:pt idx="21">
                  <c:v>22.105</c:v>
                </c:pt>
                <c:pt idx="22">
                  <c:v>22.105</c:v>
                </c:pt>
                <c:pt idx="23">
                  <c:v>22.105</c:v>
                </c:pt>
                <c:pt idx="24">
                  <c:v>22.105</c:v>
                </c:pt>
                <c:pt idx="25">
                  <c:v>22.105</c:v>
                </c:pt>
                <c:pt idx="26">
                  <c:v>22.105</c:v>
                </c:pt>
                <c:pt idx="27">
                  <c:v>22.105</c:v>
                </c:pt>
                <c:pt idx="28">
                  <c:v>22.105</c:v>
                </c:pt>
                <c:pt idx="29">
                  <c:v>22.105</c:v>
                </c:pt>
                <c:pt idx="30">
                  <c:v>22.105</c:v>
                </c:pt>
                <c:pt idx="31">
                  <c:v>22.105</c:v>
                </c:pt>
                <c:pt idx="32">
                  <c:v>22.105</c:v>
                </c:pt>
                <c:pt idx="33">
                  <c:v>22.105</c:v>
                </c:pt>
                <c:pt idx="34">
                  <c:v>22.105</c:v>
                </c:pt>
                <c:pt idx="35">
                  <c:v>22.105</c:v>
                </c:pt>
                <c:pt idx="36">
                  <c:v>22.105</c:v>
                </c:pt>
                <c:pt idx="37">
                  <c:v>22.105</c:v>
                </c:pt>
                <c:pt idx="38">
                  <c:v>22.105</c:v>
                </c:pt>
                <c:pt idx="39">
                  <c:v>22.105</c:v>
                </c:pt>
                <c:pt idx="40">
                  <c:v>22.105</c:v>
                </c:pt>
                <c:pt idx="41">
                  <c:v>22.105</c:v>
                </c:pt>
                <c:pt idx="42">
                  <c:v>22.105</c:v>
                </c:pt>
                <c:pt idx="43">
                  <c:v>22.105</c:v>
                </c:pt>
                <c:pt idx="44">
                  <c:v>22.105</c:v>
                </c:pt>
                <c:pt idx="45">
                  <c:v>22.105</c:v>
                </c:pt>
                <c:pt idx="46">
                  <c:v>22.105</c:v>
                </c:pt>
                <c:pt idx="47">
                  <c:v>22.105</c:v>
                </c:pt>
                <c:pt idx="48">
                  <c:v>22.105</c:v>
                </c:pt>
                <c:pt idx="49">
                  <c:v>22.105</c:v>
                </c:pt>
                <c:pt idx="50">
                  <c:v>22.105</c:v>
                </c:pt>
                <c:pt idx="51">
                  <c:v>22.105</c:v>
                </c:pt>
                <c:pt idx="52">
                  <c:v>22.105</c:v>
                </c:pt>
                <c:pt idx="53">
                  <c:v>22.105</c:v>
                </c:pt>
                <c:pt idx="54">
                  <c:v>22.105</c:v>
                </c:pt>
                <c:pt idx="55">
                  <c:v>22.105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Sewage/waste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Sheet1!$A$2:$A$57</c:f>
              <c:numCache>
                <c:formatCode>m/d/yyyy</c:formatCode>
                <c:ptCount val="5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</c:numCache>
            </c:numRef>
          </c:cat>
          <c:val>
            <c:numRef>
              <c:f>Sheet1!$C$2:$C$57</c:f>
              <c:numCache>
                <c:formatCode>General</c:formatCode>
                <c:ptCount val="56"/>
                <c:pt idx="0">
                  <c:v>25.14</c:v>
                </c:pt>
                <c:pt idx="1">
                  <c:v>25.373999999999999</c:v>
                </c:pt>
                <c:pt idx="2">
                  <c:v>25.733000000000001</c:v>
                </c:pt>
                <c:pt idx="3">
                  <c:v>25.384</c:v>
                </c:pt>
                <c:pt idx="4">
                  <c:v>25.091000000000001</c:v>
                </c:pt>
                <c:pt idx="5">
                  <c:v>25.15100000000001</c:v>
                </c:pt>
                <c:pt idx="6">
                  <c:v>25.553000000000001</c:v>
                </c:pt>
                <c:pt idx="7">
                  <c:v>24.939</c:v>
                </c:pt>
                <c:pt idx="8">
                  <c:v>25.484000000000002</c:v>
                </c:pt>
                <c:pt idx="9">
                  <c:v>26.728999999999989</c:v>
                </c:pt>
                <c:pt idx="10">
                  <c:v>26.923999999999989</c:v>
                </c:pt>
                <c:pt idx="11">
                  <c:v>26.628</c:v>
                </c:pt>
                <c:pt idx="12">
                  <c:v>25.134000000000011</c:v>
                </c:pt>
                <c:pt idx="13">
                  <c:v>24.829000000000001</c:v>
                </c:pt>
                <c:pt idx="14">
                  <c:v>26.710999999999999</c:v>
                </c:pt>
                <c:pt idx="15">
                  <c:v>25.18</c:v>
                </c:pt>
                <c:pt idx="16">
                  <c:v>25.053000000000001</c:v>
                </c:pt>
                <c:pt idx="17">
                  <c:v>24.244</c:v>
                </c:pt>
                <c:pt idx="18">
                  <c:v>24.367999999999999</c:v>
                </c:pt>
                <c:pt idx="19">
                  <c:v>23.971</c:v>
                </c:pt>
                <c:pt idx="20">
                  <c:v>24.321000000000005</c:v>
                </c:pt>
                <c:pt idx="21">
                  <c:v>24.087</c:v>
                </c:pt>
                <c:pt idx="22">
                  <c:v>25.456</c:v>
                </c:pt>
                <c:pt idx="23">
                  <c:v>25.140999999999988</c:v>
                </c:pt>
                <c:pt idx="24">
                  <c:v>27.366</c:v>
                </c:pt>
                <c:pt idx="25">
                  <c:v>23.407</c:v>
                </c:pt>
                <c:pt idx="26">
                  <c:v>25.251999999999999</c:v>
                </c:pt>
                <c:pt idx="27">
                  <c:v>26.597000000000001</c:v>
                </c:pt>
                <c:pt idx="28">
                  <c:v>25.962999999999983</c:v>
                </c:pt>
                <c:pt idx="29">
                  <c:v>26.103999999999999</c:v>
                </c:pt>
                <c:pt idx="30">
                  <c:v>26.544</c:v>
                </c:pt>
                <c:pt idx="31">
                  <c:v>27.556999999999999</c:v>
                </c:pt>
                <c:pt idx="32">
                  <c:v>26.899000000000001</c:v>
                </c:pt>
                <c:pt idx="33">
                  <c:v>26.600999999999999</c:v>
                </c:pt>
                <c:pt idx="34">
                  <c:v>24.931000000000001</c:v>
                </c:pt>
                <c:pt idx="35">
                  <c:v>24.155999999999999</c:v>
                </c:pt>
                <c:pt idx="36">
                  <c:v>23.033999999999999</c:v>
                </c:pt>
                <c:pt idx="37">
                  <c:v>22.370999999999999</c:v>
                </c:pt>
                <c:pt idx="38">
                  <c:v>23.481999999999989</c:v>
                </c:pt>
                <c:pt idx="39">
                  <c:v>21.946000000000002</c:v>
                </c:pt>
                <c:pt idx="40">
                  <c:v>22.25</c:v>
                </c:pt>
                <c:pt idx="41">
                  <c:v>23.184000000000001</c:v>
                </c:pt>
                <c:pt idx="42">
                  <c:v>22.062999999999985</c:v>
                </c:pt>
                <c:pt idx="43">
                  <c:v>21.952999999999989</c:v>
                </c:pt>
                <c:pt idx="44">
                  <c:v>22.027000000000001</c:v>
                </c:pt>
                <c:pt idx="45">
                  <c:v>22.347000000000001</c:v>
                </c:pt>
                <c:pt idx="46">
                  <c:v>22.9</c:v>
                </c:pt>
                <c:pt idx="47">
                  <c:v>23.815999999999999</c:v>
                </c:pt>
                <c:pt idx="48">
                  <c:v>23.567</c:v>
                </c:pt>
                <c:pt idx="49">
                  <c:v>23.66</c:v>
                </c:pt>
                <c:pt idx="50">
                  <c:v>22.914999999999999</c:v>
                </c:pt>
                <c:pt idx="51">
                  <c:v>22.324999999999999</c:v>
                </c:pt>
                <c:pt idx="52">
                  <c:v>22.013000000000005</c:v>
                </c:pt>
                <c:pt idx="53">
                  <c:v>21.369</c:v>
                </c:pt>
                <c:pt idx="54">
                  <c:v>21.591999999999999</c:v>
                </c:pt>
                <c:pt idx="55">
                  <c:v>22.105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125568"/>
        <c:axId val="150172416"/>
      </c:lineChart>
      <c:dateAx>
        <c:axId val="150125568"/>
        <c:scaling>
          <c:orientation val="minMax"/>
        </c:scaling>
        <c:delete val="0"/>
        <c:axPos val="b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yyyy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50172416"/>
        <c:crosses val="autoZero"/>
        <c:auto val="1"/>
        <c:lblOffset val="100"/>
        <c:baseTimeUnit val="months"/>
        <c:majorUnit val="12"/>
        <c:majorTimeUnit val="months"/>
        <c:minorUnit val="1"/>
        <c:minorTimeUnit val="months"/>
      </c:dateAx>
      <c:valAx>
        <c:axId val="150172416"/>
        <c:scaling>
          <c:orientation val="minMax"/>
          <c:max val="30"/>
          <c:min val="15"/>
        </c:scaling>
        <c:delete val="0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&quot;$&quot;#,##0" sourceLinked="0"/>
        <c:majorTickMark val="out"/>
        <c:minorTickMark val="none"/>
        <c:tickLblPos val="nextTo"/>
        <c:crossAx val="150125568"/>
        <c:crosses val="autoZero"/>
        <c:crossBetween val="between"/>
        <c:majorUnit val="5"/>
      </c:valAx>
    </c:plotArea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/>
            </a:pPr>
            <a:r>
              <a:rPr lang="en-US" dirty="0" smtClean="0"/>
              <a:t>Water supply (97% public)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1775797762121842"/>
          <c:y val="0.1914964863263113"/>
          <c:w val="0.82320693465951877"/>
          <c:h val="0.511294555922436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 Month</c:v>
                </c:pt>
              </c:strCache>
            </c:strRef>
          </c:tx>
          <c:spPr>
            <a:ln w="9525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Sheet1!$A$2:$A$57</c:f>
              <c:numCache>
                <c:formatCode>m/d/yyyy</c:formatCode>
                <c:ptCount val="5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</c:numCache>
            </c:numRef>
          </c:cat>
          <c:val>
            <c:numRef>
              <c:f>Sheet1!$B$2:$B$57</c:f>
              <c:numCache>
                <c:formatCode>#,##0.000</c:formatCode>
                <c:ptCount val="56"/>
                <c:pt idx="0">
                  <c:v>12.785</c:v>
                </c:pt>
                <c:pt idx="1">
                  <c:v>12.785</c:v>
                </c:pt>
                <c:pt idx="2">
                  <c:v>12.785</c:v>
                </c:pt>
                <c:pt idx="3">
                  <c:v>12.785</c:v>
                </c:pt>
                <c:pt idx="4">
                  <c:v>12.785</c:v>
                </c:pt>
                <c:pt idx="5">
                  <c:v>12.785</c:v>
                </c:pt>
                <c:pt idx="6">
                  <c:v>12.785</c:v>
                </c:pt>
                <c:pt idx="7">
                  <c:v>12.785</c:v>
                </c:pt>
                <c:pt idx="8">
                  <c:v>12.785</c:v>
                </c:pt>
                <c:pt idx="9">
                  <c:v>12.785</c:v>
                </c:pt>
                <c:pt idx="10">
                  <c:v>12.785</c:v>
                </c:pt>
                <c:pt idx="11">
                  <c:v>12.785</c:v>
                </c:pt>
                <c:pt idx="12">
                  <c:v>12.785</c:v>
                </c:pt>
                <c:pt idx="13">
                  <c:v>12.785</c:v>
                </c:pt>
                <c:pt idx="14">
                  <c:v>12.785</c:v>
                </c:pt>
                <c:pt idx="15">
                  <c:v>12.785</c:v>
                </c:pt>
                <c:pt idx="16">
                  <c:v>12.785</c:v>
                </c:pt>
                <c:pt idx="17">
                  <c:v>12.785</c:v>
                </c:pt>
                <c:pt idx="18">
                  <c:v>12.785</c:v>
                </c:pt>
                <c:pt idx="19">
                  <c:v>12.785</c:v>
                </c:pt>
                <c:pt idx="20">
                  <c:v>12.785</c:v>
                </c:pt>
                <c:pt idx="21">
                  <c:v>12.785</c:v>
                </c:pt>
                <c:pt idx="22">
                  <c:v>12.785</c:v>
                </c:pt>
                <c:pt idx="23">
                  <c:v>12.785</c:v>
                </c:pt>
                <c:pt idx="24">
                  <c:v>12.785</c:v>
                </c:pt>
                <c:pt idx="25">
                  <c:v>12.785</c:v>
                </c:pt>
                <c:pt idx="26">
                  <c:v>12.785</c:v>
                </c:pt>
                <c:pt idx="27">
                  <c:v>12.785</c:v>
                </c:pt>
                <c:pt idx="28">
                  <c:v>12.785</c:v>
                </c:pt>
                <c:pt idx="29">
                  <c:v>12.785</c:v>
                </c:pt>
                <c:pt idx="30">
                  <c:v>12.785</c:v>
                </c:pt>
                <c:pt idx="31">
                  <c:v>12.785</c:v>
                </c:pt>
                <c:pt idx="32">
                  <c:v>12.785</c:v>
                </c:pt>
                <c:pt idx="33">
                  <c:v>12.785</c:v>
                </c:pt>
                <c:pt idx="34">
                  <c:v>12.785</c:v>
                </c:pt>
                <c:pt idx="35">
                  <c:v>12.785</c:v>
                </c:pt>
                <c:pt idx="36">
                  <c:v>12.785</c:v>
                </c:pt>
                <c:pt idx="37">
                  <c:v>12.785</c:v>
                </c:pt>
                <c:pt idx="38">
                  <c:v>12.785</c:v>
                </c:pt>
                <c:pt idx="39">
                  <c:v>12.785</c:v>
                </c:pt>
                <c:pt idx="40">
                  <c:v>12.785</c:v>
                </c:pt>
                <c:pt idx="41">
                  <c:v>12.785</c:v>
                </c:pt>
                <c:pt idx="42">
                  <c:v>12.785</c:v>
                </c:pt>
                <c:pt idx="43">
                  <c:v>12.785</c:v>
                </c:pt>
                <c:pt idx="44">
                  <c:v>12.785</c:v>
                </c:pt>
                <c:pt idx="45">
                  <c:v>12.785</c:v>
                </c:pt>
                <c:pt idx="46">
                  <c:v>12.785</c:v>
                </c:pt>
                <c:pt idx="47">
                  <c:v>12.785</c:v>
                </c:pt>
                <c:pt idx="48">
                  <c:v>12.785</c:v>
                </c:pt>
                <c:pt idx="49">
                  <c:v>12.785</c:v>
                </c:pt>
                <c:pt idx="50">
                  <c:v>12.785</c:v>
                </c:pt>
                <c:pt idx="51">
                  <c:v>12.785</c:v>
                </c:pt>
                <c:pt idx="52">
                  <c:v>12.785</c:v>
                </c:pt>
                <c:pt idx="53">
                  <c:v>12.785</c:v>
                </c:pt>
                <c:pt idx="54">
                  <c:v>12.785</c:v>
                </c:pt>
                <c:pt idx="55">
                  <c:v>12.785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Water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Sheet1!$A$2:$A$57</c:f>
              <c:numCache>
                <c:formatCode>m/d/yyyy</c:formatCode>
                <c:ptCount val="5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</c:numCache>
            </c:numRef>
          </c:cat>
          <c:val>
            <c:numRef>
              <c:f>Sheet1!$C$2:$C$57</c:f>
              <c:numCache>
                <c:formatCode>#,##0.000</c:formatCode>
                <c:ptCount val="56"/>
                <c:pt idx="0">
                  <c:v>13.995000000000005</c:v>
                </c:pt>
                <c:pt idx="1">
                  <c:v>16.443999999999988</c:v>
                </c:pt>
                <c:pt idx="2">
                  <c:v>15.957000000000004</c:v>
                </c:pt>
                <c:pt idx="3">
                  <c:v>15.653</c:v>
                </c:pt>
                <c:pt idx="4">
                  <c:v>16.904</c:v>
                </c:pt>
                <c:pt idx="5">
                  <c:v>17.366</c:v>
                </c:pt>
                <c:pt idx="6">
                  <c:v>18.042000000000002</c:v>
                </c:pt>
                <c:pt idx="7">
                  <c:v>17.015999999999988</c:v>
                </c:pt>
                <c:pt idx="8">
                  <c:v>16.821000000000005</c:v>
                </c:pt>
                <c:pt idx="9">
                  <c:v>17.152999999999999</c:v>
                </c:pt>
                <c:pt idx="10">
                  <c:v>17.681999999999999</c:v>
                </c:pt>
                <c:pt idx="11">
                  <c:v>17.42499999999999</c:v>
                </c:pt>
                <c:pt idx="12">
                  <c:v>15.626000000000001</c:v>
                </c:pt>
                <c:pt idx="13">
                  <c:v>16.398</c:v>
                </c:pt>
                <c:pt idx="14">
                  <c:v>16.118000000000009</c:v>
                </c:pt>
                <c:pt idx="15">
                  <c:v>16.303999999999988</c:v>
                </c:pt>
                <c:pt idx="16">
                  <c:v>15.217000000000001</c:v>
                </c:pt>
                <c:pt idx="17">
                  <c:v>15.487</c:v>
                </c:pt>
                <c:pt idx="18">
                  <c:v>15.531000000000001</c:v>
                </c:pt>
                <c:pt idx="19">
                  <c:v>14.969000000000005</c:v>
                </c:pt>
                <c:pt idx="20">
                  <c:v>14.847</c:v>
                </c:pt>
                <c:pt idx="21">
                  <c:v>14.829000000000002</c:v>
                </c:pt>
                <c:pt idx="22">
                  <c:v>15.532</c:v>
                </c:pt>
                <c:pt idx="23">
                  <c:v>15.574</c:v>
                </c:pt>
                <c:pt idx="24">
                  <c:v>13.07</c:v>
                </c:pt>
                <c:pt idx="25">
                  <c:v>13.546000000000001</c:v>
                </c:pt>
                <c:pt idx="26">
                  <c:v>14.971</c:v>
                </c:pt>
                <c:pt idx="27">
                  <c:v>15.127999999999998</c:v>
                </c:pt>
                <c:pt idx="28">
                  <c:v>16.041</c:v>
                </c:pt>
                <c:pt idx="29">
                  <c:v>16.271999999999988</c:v>
                </c:pt>
                <c:pt idx="30">
                  <c:v>16.016999999999999</c:v>
                </c:pt>
                <c:pt idx="31">
                  <c:v>16.100999999999999</c:v>
                </c:pt>
                <c:pt idx="32">
                  <c:v>15.774000000000001</c:v>
                </c:pt>
                <c:pt idx="33">
                  <c:v>15.723000000000001</c:v>
                </c:pt>
                <c:pt idx="34" formatCode="General">
                  <c:v>15.389000000000005</c:v>
                </c:pt>
                <c:pt idx="35" formatCode="General">
                  <c:v>15.104000000000001</c:v>
                </c:pt>
                <c:pt idx="36" formatCode="General">
                  <c:v>14.966000000000006</c:v>
                </c:pt>
                <c:pt idx="37" formatCode="General">
                  <c:v>14.744999999999999</c:v>
                </c:pt>
                <c:pt idx="38">
                  <c:v>13.868</c:v>
                </c:pt>
                <c:pt idx="39" formatCode="General">
                  <c:v>14.148999999999999</c:v>
                </c:pt>
                <c:pt idx="40" formatCode="General">
                  <c:v>13.209</c:v>
                </c:pt>
                <c:pt idx="41" formatCode="General">
                  <c:v>13.539</c:v>
                </c:pt>
                <c:pt idx="42" formatCode="General">
                  <c:v>14.684000000000001</c:v>
                </c:pt>
                <c:pt idx="43" formatCode="General">
                  <c:v>14.659000000000002</c:v>
                </c:pt>
                <c:pt idx="44" formatCode="General">
                  <c:v>14.239999999999998</c:v>
                </c:pt>
                <c:pt idx="45" formatCode="General">
                  <c:v>14.608000000000001</c:v>
                </c:pt>
                <c:pt idx="46" formatCode="General">
                  <c:v>14.333</c:v>
                </c:pt>
                <c:pt idx="47">
                  <c:v>13.293000000000001</c:v>
                </c:pt>
                <c:pt idx="48">
                  <c:v>14.333</c:v>
                </c:pt>
                <c:pt idx="49">
                  <c:v>13.636999999999999</c:v>
                </c:pt>
                <c:pt idx="50">
                  <c:v>13.446</c:v>
                </c:pt>
                <c:pt idx="51">
                  <c:v>13.522</c:v>
                </c:pt>
                <c:pt idx="52">
                  <c:v>13.663</c:v>
                </c:pt>
                <c:pt idx="53">
                  <c:v>12.874000000000002</c:v>
                </c:pt>
                <c:pt idx="54">
                  <c:v>12.798999999999999</c:v>
                </c:pt>
                <c:pt idx="55">
                  <c:v>12.785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033536"/>
        <c:axId val="150035072"/>
      </c:lineChart>
      <c:dateAx>
        <c:axId val="150033536"/>
        <c:scaling>
          <c:orientation val="minMax"/>
        </c:scaling>
        <c:delete val="0"/>
        <c:axPos val="b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yyyy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50035072"/>
        <c:crosses val="autoZero"/>
        <c:auto val="1"/>
        <c:lblOffset val="100"/>
        <c:baseTimeUnit val="months"/>
        <c:majorUnit val="12"/>
        <c:majorTimeUnit val="months"/>
        <c:minorUnit val="1"/>
        <c:minorTimeUnit val="months"/>
      </c:dateAx>
      <c:valAx>
        <c:axId val="150035072"/>
        <c:scaling>
          <c:orientation val="minMax"/>
          <c:max val="24"/>
          <c:min val="12"/>
        </c:scaling>
        <c:delete val="0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&quot;$&quot;#,##0" sourceLinked="0"/>
        <c:majorTickMark val="out"/>
        <c:minorTickMark val="none"/>
        <c:tickLblPos val="nextTo"/>
        <c:crossAx val="150033536"/>
        <c:crosses val="autoZero"/>
        <c:crossBetween val="between"/>
        <c:majorUnit val="4"/>
      </c:valAx>
    </c:plotArea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/>
            </a:pPr>
            <a:r>
              <a:rPr lang="en-US" dirty="0" smtClean="0"/>
              <a:t>Power </a:t>
            </a:r>
            <a:r>
              <a:rPr lang="en-US" baseline="0" dirty="0" smtClean="0"/>
              <a:t>(89% private)</a:t>
            </a:r>
            <a:endParaRPr lang="en-US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1775797762121842"/>
          <c:y val="0.15923842181019177"/>
          <c:w val="0.82320693465951933"/>
          <c:h val="0.543552620438584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 month</c:v>
                </c:pt>
              </c:strCache>
            </c:strRef>
          </c:tx>
          <c:spPr>
            <a:ln w="9525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Sheet1!$A$2:$A$57</c:f>
              <c:numCache>
                <c:formatCode>m/d/yyyy</c:formatCode>
                <c:ptCount val="5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</c:numCache>
            </c:numRef>
          </c:cat>
          <c:val>
            <c:numRef>
              <c:f>Sheet1!$B$2:$B$57</c:f>
              <c:numCache>
                <c:formatCode>General</c:formatCode>
                <c:ptCount val="56"/>
                <c:pt idx="0">
                  <c:v>85.099000000000004</c:v>
                </c:pt>
                <c:pt idx="1">
                  <c:v>85.099000000000004</c:v>
                </c:pt>
                <c:pt idx="2">
                  <c:v>85.099000000000004</c:v>
                </c:pt>
                <c:pt idx="3">
                  <c:v>85.099000000000004</c:v>
                </c:pt>
                <c:pt idx="4">
                  <c:v>85.099000000000004</c:v>
                </c:pt>
                <c:pt idx="5">
                  <c:v>85.099000000000004</c:v>
                </c:pt>
                <c:pt idx="6">
                  <c:v>85.099000000000004</c:v>
                </c:pt>
                <c:pt idx="7">
                  <c:v>85.099000000000004</c:v>
                </c:pt>
                <c:pt idx="8">
                  <c:v>85.099000000000004</c:v>
                </c:pt>
                <c:pt idx="9">
                  <c:v>85.099000000000004</c:v>
                </c:pt>
                <c:pt idx="10">
                  <c:v>85.099000000000004</c:v>
                </c:pt>
                <c:pt idx="11">
                  <c:v>85.099000000000004</c:v>
                </c:pt>
                <c:pt idx="12">
                  <c:v>85.099000000000004</c:v>
                </c:pt>
                <c:pt idx="13">
                  <c:v>85.099000000000004</c:v>
                </c:pt>
                <c:pt idx="14">
                  <c:v>85.099000000000004</c:v>
                </c:pt>
                <c:pt idx="15">
                  <c:v>85.099000000000004</c:v>
                </c:pt>
                <c:pt idx="16">
                  <c:v>85.099000000000004</c:v>
                </c:pt>
                <c:pt idx="17">
                  <c:v>85.099000000000004</c:v>
                </c:pt>
                <c:pt idx="18">
                  <c:v>85.099000000000004</c:v>
                </c:pt>
                <c:pt idx="19">
                  <c:v>85.099000000000004</c:v>
                </c:pt>
                <c:pt idx="20">
                  <c:v>85.099000000000004</c:v>
                </c:pt>
                <c:pt idx="21">
                  <c:v>85.099000000000004</c:v>
                </c:pt>
                <c:pt idx="22">
                  <c:v>85.099000000000004</c:v>
                </c:pt>
                <c:pt idx="23">
                  <c:v>85.099000000000004</c:v>
                </c:pt>
                <c:pt idx="24">
                  <c:v>85.099000000000004</c:v>
                </c:pt>
                <c:pt idx="25">
                  <c:v>85.099000000000004</c:v>
                </c:pt>
                <c:pt idx="26">
                  <c:v>85.099000000000004</c:v>
                </c:pt>
                <c:pt idx="27">
                  <c:v>85.099000000000004</c:v>
                </c:pt>
                <c:pt idx="28">
                  <c:v>85.099000000000004</c:v>
                </c:pt>
                <c:pt idx="29">
                  <c:v>85.099000000000004</c:v>
                </c:pt>
                <c:pt idx="30">
                  <c:v>85.099000000000004</c:v>
                </c:pt>
                <c:pt idx="31">
                  <c:v>85.099000000000004</c:v>
                </c:pt>
                <c:pt idx="32">
                  <c:v>85.099000000000004</c:v>
                </c:pt>
                <c:pt idx="33">
                  <c:v>85.099000000000004</c:v>
                </c:pt>
                <c:pt idx="34">
                  <c:v>85.099000000000004</c:v>
                </c:pt>
                <c:pt idx="35">
                  <c:v>85.099000000000004</c:v>
                </c:pt>
                <c:pt idx="36">
                  <c:v>85.099000000000004</c:v>
                </c:pt>
                <c:pt idx="37">
                  <c:v>85.099000000000004</c:v>
                </c:pt>
                <c:pt idx="38">
                  <c:v>85.099000000000004</c:v>
                </c:pt>
                <c:pt idx="39">
                  <c:v>85.099000000000004</c:v>
                </c:pt>
                <c:pt idx="40">
                  <c:v>85.099000000000004</c:v>
                </c:pt>
                <c:pt idx="41">
                  <c:v>85.099000000000004</c:v>
                </c:pt>
                <c:pt idx="42">
                  <c:v>85.099000000000004</c:v>
                </c:pt>
                <c:pt idx="43">
                  <c:v>85.099000000000004</c:v>
                </c:pt>
                <c:pt idx="44">
                  <c:v>85.099000000000004</c:v>
                </c:pt>
                <c:pt idx="45">
                  <c:v>85.099000000000004</c:v>
                </c:pt>
                <c:pt idx="46">
                  <c:v>85.099000000000004</c:v>
                </c:pt>
                <c:pt idx="47">
                  <c:v>85.099000000000004</c:v>
                </c:pt>
                <c:pt idx="48">
                  <c:v>85.099000000000004</c:v>
                </c:pt>
                <c:pt idx="49">
                  <c:v>85.099000000000004</c:v>
                </c:pt>
                <c:pt idx="50">
                  <c:v>85.099000000000004</c:v>
                </c:pt>
                <c:pt idx="51">
                  <c:v>85.099000000000004</c:v>
                </c:pt>
                <c:pt idx="52">
                  <c:v>85.099000000000004</c:v>
                </c:pt>
                <c:pt idx="53">
                  <c:v>85.099000000000004</c:v>
                </c:pt>
                <c:pt idx="54">
                  <c:v>85.099000000000004</c:v>
                </c:pt>
                <c:pt idx="55">
                  <c:v>85.099000000000004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Power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Sheet1!$A$2:$A$57</c:f>
              <c:numCache>
                <c:formatCode>m/d/yyyy</c:formatCode>
                <c:ptCount val="5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</c:numCache>
            </c:numRef>
          </c:cat>
          <c:val>
            <c:numRef>
              <c:f>Sheet1!$C$2:$C$57</c:f>
              <c:numCache>
                <c:formatCode>General</c:formatCode>
                <c:ptCount val="56"/>
                <c:pt idx="0">
                  <c:v>84.887</c:v>
                </c:pt>
                <c:pt idx="1">
                  <c:v>81.366</c:v>
                </c:pt>
                <c:pt idx="2">
                  <c:v>78.766999999999996</c:v>
                </c:pt>
                <c:pt idx="3">
                  <c:v>78.685999999999979</c:v>
                </c:pt>
                <c:pt idx="4">
                  <c:v>78.117000000000004</c:v>
                </c:pt>
                <c:pt idx="5">
                  <c:v>76.478999999999999</c:v>
                </c:pt>
                <c:pt idx="6">
                  <c:v>78.443000000000026</c:v>
                </c:pt>
                <c:pt idx="7">
                  <c:v>76.842000000000013</c:v>
                </c:pt>
                <c:pt idx="8">
                  <c:v>80.575999999999979</c:v>
                </c:pt>
                <c:pt idx="9">
                  <c:v>83.670999999999978</c:v>
                </c:pt>
                <c:pt idx="10">
                  <c:v>83.581000000000003</c:v>
                </c:pt>
                <c:pt idx="11">
                  <c:v>83.513999999999996</c:v>
                </c:pt>
                <c:pt idx="12">
                  <c:v>81.340999999999994</c:v>
                </c:pt>
                <c:pt idx="13">
                  <c:v>87.584999999999994</c:v>
                </c:pt>
                <c:pt idx="14">
                  <c:v>99.521999999999991</c:v>
                </c:pt>
                <c:pt idx="15">
                  <c:v>89.168999999999983</c:v>
                </c:pt>
                <c:pt idx="16">
                  <c:v>90.793000000000006</c:v>
                </c:pt>
                <c:pt idx="17">
                  <c:v>92.114999999999995</c:v>
                </c:pt>
                <c:pt idx="18">
                  <c:v>92.950999999999993</c:v>
                </c:pt>
                <c:pt idx="19">
                  <c:v>92.521999999999991</c:v>
                </c:pt>
                <c:pt idx="20">
                  <c:v>89.228999999999999</c:v>
                </c:pt>
                <c:pt idx="21">
                  <c:v>83.301999999999992</c:v>
                </c:pt>
                <c:pt idx="22">
                  <c:v>81.83</c:v>
                </c:pt>
                <c:pt idx="23">
                  <c:v>79.492000000000004</c:v>
                </c:pt>
                <c:pt idx="24">
                  <c:v>66.903000000000006</c:v>
                </c:pt>
                <c:pt idx="25">
                  <c:v>65.504000000000005</c:v>
                </c:pt>
                <c:pt idx="26">
                  <c:v>67.974000000000004</c:v>
                </c:pt>
                <c:pt idx="27">
                  <c:v>73.47</c:v>
                </c:pt>
                <c:pt idx="28">
                  <c:v>73.949000000000026</c:v>
                </c:pt>
                <c:pt idx="29">
                  <c:v>78.200999999999993</c:v>
                </c:pt>
                <c:pt idx="30">
                  <c:v>73.157999999999987</c:v>
                </c:pt>
                <c:pt idx="31">
                  <c:v>73.994000000000042</c:v>
                </c:pt>
                <c:pt idx="32">
                  <c:v>74.918999999999997</c:v>
                </c:pt>
                <c:pt idx="33">
                  <c:v>84.057000000000002</c:v>
                </c:pt>
                <c:pt idx="34">
                  <c:v>92.051000000000002</c:v>
                </c:pt>
                <c:pt idx="35">
                  <c:v>90.603999999999999</c:v>
                </c:pt>
                <c:pt idx="36">
                  <c:v>64.653999999999982</c:v>
                </c:pt>
                <c:pt idx="37">
                  <c:v>65.27</c:v>
                </c:pt>
                <c:pt idx="38">
                  <c:v>69.433000000000007</c:v>
                </c:pt>
                <c:pt idx="39">
                  <c:v>67.724000000000004</c:v>
                </c:pt>
                <c:pt idx="40">
                  <c:v>71.863</c:v>
                </c:pt>
                <c:pt idx="41">
                  <c:v>76.149999999999991</c:v>
                </c:pt>
                <c:pt idx="42">
                  <c:v>73.972999999999999</c:v>
                </c:pt>
                <c:pt idx="43">
                  <c:v>76.319999999999993</c:v>
                </c:pt>
                <c:pt idx="44">
                  <c:v>75.283000000000001</c:v>
                </c:pt>
                <c:pt idx="45">
                  <c:v>77.164999999999992</c:v>
                </c:pt>
                <c:pt idx="46">
                  <c:v>79.664000000000001</c:v>
                </c:pt>
                <c:pt idx="47">
                  <c:v>84.350999999999999</c:v>
                </c:pt>
                <c:pt idx="48">
                  <c:v>100.664</c:v>
                </c:pt>
                <c:pt idx="49">
                  <c:v>95.206999999999994</c:v>
                </c:pt>
                <c:pt idx="50">
                  <c:v>94.194999999999993</c:v>
                </c:pt>
                <c:pt idx="51">
                  <c:v>94.09</c:v>
                </c:pt>
                <c:pt idx="52">
                  <c:v>92.07</c:v>
                </c:pt>
                <c:pt idx="53">
                  <c:v>88.824999999999989</c:v>
                </c:pt>
                <c:pt idx="54">
                  <c:v>87.742999999999995</c:v>
                </c:pt>
                <c:pt idx="55">
                  <c:v>85.099000000000004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321408"/>
        <c:axId val="150327296"/>
      </c:lineChart>
      <c:dateAx>
        <c:axId val="150321408"/>
        <c:scaling>
          <c:orientation val="minMax"/>
        </c:scaling>
        <c:delete val="0"/>
        <c:axPos val="b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yyyy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50327296"/>
        <c:crosses val="autoZero"/>
        <c:auto val="1"/>
        <c:lblOffset val="100"/>
        <c:baseTimeUnit val="months"/>
        <c:majorUnit val="12"/>
        <c:majorTimeUnit val="months"/>
        <c:minorUnit val="1"/>
        <c:minorTimeUnit val="months"/>
      </c:dateAx>
      <c:valAx>
        <c:axId val="15032729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&quot;$&quot;#,##0" sourceLinked="0"/>
        <c:majorTickMark val="out"/>
        <c:minorTickMark val="none"/>
        <c:tickLblPos val="nextTo"/>
        <c:crossAx val="150321408"/>
        <c:crosses val="autoZero"/>
        <c:crossBetween val="between"/>
        <c:majorUnit val="25"/>
      </c:valAx>
    </c:plotArea>
    <c:plotVisOnly val="1"/>
    <c:dispBlanksAs val="gap"/>
    <c:showDLblsOverMax val="0"/>
  </c:chart>
  <c:spPr>
    <a:noFill/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/>
            </a:pPr>
            <a:r>
              <a:rPr lang="en-US" baseline="0" dirty="0" smtClean="0"/>
              <a:t>Private transportation facilities</a:t>
            </a:r>
            <a:endParaRPr lang="en-US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1775797762121842"/>
          <c:y val="0.15923842181019185"/>
          <c:w val="0.82320693465951944"/>
          <c:h val="0.543552620438584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 month</c:v>
                </c:pt>
              </c:strCache>
            </c:strRef>
          </c:tx>
          <c:spPr>
            <a:ln w="9525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Sheet1!$A$2:$A$57</c:f>
              <c:numCache>
                <c:formatCode>m/d/yyyy</c:formatCode>
                <c:ptCount val="5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</c:numCache>
            </c:numRef>
          </c:cat>
          <c:val>
            <c:numRef>
              <c:f>Sheet1!$B$2:$B$57</c:f>
              <c:numCache>
                <c:formatCode>General</c:formatCode>
                <c:ptCount val="56"/>
                <c:pt idx="0">
                  <c:v>11521</c:v>
                </c:pt>
                <c:pt idx="1">
                  <c:v>11521</c:v>
                </c:pt>
                <c:pt idx="2">
                  <c:v>11521</c:v>
                </c:pt>
                <c:pt idx="3">
                  <c:v>11521</c:v>
                </c:pt>
                <c:pt idx="4">
                  <c:v>11521</c:v>
                </c:pt>
                <c:pt idx="5">
                  <c:v>11521</c:v>
                </c:pt>
                <c:pt idx="6">
                  <c:v>11521</c:v>
                </c:pt>
                <c:pt idx="7">
                  <c:v>11521</c:v>
                </c:pt>
                <c:pt idx="8">
                  <c:v>11521</c:v>
                </c:pt>
                <c:pt idx="9">
                  <c:v>11521</c:v>
                </c:pt>
                <c:pt idx="10">
                  <c:v>11521</c:v>
                </c:pt>
                <c:pt idx="11">
                  <c:v>11521</c:v>
                </c:pt>
                <c:pt idx="12">
                  <c:v>11521</c:v>
                </c:pt>
                <c:pt idx="13">
                  <c:v>11521</c:v>
                </c:pt>
                <c:pt idx="14">
                  <c:v>11521</c:v>
                </c:pt>
                <c:pt idx="15">
                  <c:v>11521</c:v>
                </c:pt>
                <c:pt idx="16">
                  <c:v>11521</c:v>
                </c:pt>
                <c:pt idx="17">
                  <c:v>11521</c:v>
                </c:pt>
                <c:pt idx="18">
                  <c:v>11521</c:v>
                </c:pt>
                <c:pt idx="19">
                  <c:v>11521</c:v>
                </c:pt>
                <c:pt idx="20">
                  <c:v>11521</c:v>
                </c:pt>
                <c:pt idx="21">
                  <c:v>11521</c:v>
                </c:pt>
                <c:pt idx="22">
                  <c:v>11521</c:v>
                </c:pt>
                <c:pt idx="23">
                  <c:v>11521</c:v>
                </c:pt>
                <c:pt idx="24">
                  <c:v>11521</c:v>
                </c:pt>
                <c:pt idx="25">
                  <c:v>11521</c:v>
                </c:pt>
                <c:pt idx="26">
                  <c:v>11521</c:v>
                </c:pt>
                <c:pt idx="27">
                  <c:v>11521</c:v>
                </c:pt>
                <c:pt idx="28">
                  <c:v>11521</c:v>
                </c:pt>
                <c:pt idx="29">
                  <c:v>11521</c:v>
                </c:pt>
                <c:pt idx="30">
                  <c:v>11521</c:v>
                </c:pt>
                <c:pt idx="31">
                  <c:v>11521</c:v>
                </c:pt>
                <c:pt idx="32">
                  <c:v>11521</c:v>
                </c:pt>
                <c:pt idx="33">
                  <c:v>11521</c:v>
                </c:pt>
                <c:pt idx="34">
                  <c:v>11521</c:v>
                </c:pt>
                <c:pt idx="35">
                  <c:v>11521</c:v>
                </c:pt>
                <c:pt idx="36">
                  <c:v>11521</c:v>
                </c:pt>
                <c:pt idx="37">
                  <c:v>11521</c:v>
                </c:pt>
                <c:pt idx="38">
                  <c:v>11521</c:v>
                </c:pt>
                <c:pt idx="39">
                  <c:v>11521</c:v>
                </c:pt>
                <c:pt idx="40">
                  <c:v>11521</c:v>
                </c:pt>
                <c:pt idx="41">
                  <c:v>11521</c:v>
                </c:pt>
                <c:pt idx="42">
                  <c:v>11521</c:v>
                </c:pt>
                <c:pt idx="43">
                  <c:v>11521</c:v>
                </c:pt>
                <c:pt idx="44">
                  <c:v>11521</c:v>
                </c:pt>
                <c:pt idx="45">
                  <c:v>11521</c:v>
                </c:pt>
                <c:pt idx="46">
                  <c:v>11521</c:v>
                </c:pt>
                <c:pt idx="47">
                  <c:v>11521</c:v>
                </c:pt>
                <c:pt idx="48">
                  <c:v>11521</c:v>
                </c:pt>
                <c:pt idx="49">
                  <c:v>11521</c:v>
                </c:pt>
                <c:pt idx="50">
                  <c:v>11521</c:v>
                </c:pt>
                <c:pt idx="51">
                  <c:v>11521</c:v>
                </c:pt>
                <c:pt idx="52">
                  <c:v>11521</c:v>
                </c:pt>
                <c:pt idx="53">
                  <c:v>11521</c:v>
                </c:pt>
                <c:pt idx="54">
                  <c:v>11521</c:v>
                </c:pt>
                <c:pt idx="55">
                  <c:v>11521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private trans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Sheet1!$A$2:$A$57</c:f>
              <c:numCache>
                <c:formatCode>m/d/yyyy</c:formatCode>
                <c:ptCount val="5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</c:numCache>
            </c:numRef>
          </c:cat>
          <c:val>
            <c:numRef>
              <c:f>Sheet1!$C$2:$C$57</c:f>
              <c:numCache>
                <c:formatCode>General</c:formatCode>
                <c:ptCount val="56"/>
                <c:pt idx="0">
                  <c:v>9794</c:v>
                </c:pt>
                <c:pt idx="1">
                  <c:v>10673</c:v>
                </c:pt>
                <c:pt idx="2">
                  <c:v>10718</c:v>
                </c:pt>
                <c:pt idx="3">
                  <c:v>10059</c:v>
                </c:pt>
                <c:pt idx="4">
                  <c:v>9097</c:v>
                </c:pt>
                <c:pt idx="5">
                  <c:v>9384</c:v>
                </c:pt>
                <c:pt idx="6">
                  <c:v>9864</c:v>
                </c:pt>
                <c:pt idx="7">
                  <c:v>10045</c:v>
                </c:pt>
                <c:pt idx="8">
                  <c:v>10064</c:v>
                </c:pt>
                <c:pt idx="9">
                  <c:v>9891</c:v>
                </c:pt>
                <c:pt idx="10">
                  <c:v>9665</c:v>
                </c:pt>
                <c:pt idx="11">
                  <c:v>9517</c:v>
                </c:pt>
                <c:pt idx="12">
                  <c:v>8801</c:v>
                </c:pt>
                <c:pt idx="13">
                  <c:v>9027</c:v>
                </c:pt>
                <c:pt idx="14">
                  <c:v>9231</c:v>
                </c:pt>
                <c:pt idx="15">
                  <c:v>9494</c:v>
                </c:pt>
                <c:pt idx="16">
                  <c:v>9639</c:v>
                </c:pt>
                <c:pt idx="17">
                  <c:v>9456</c:v>
                </c:pt>
                <c:pt idx="18">
                  <c:v>9323</c:v>
                </c:pt>
                <c:pt idx="19">
                  <c:v>9146</c:v>
                </c:pt>
                <c:pt idx="20">
                  <c:v>9082</c:v>
                </c:pt>
                <c:pt idx="21">
                  <c:v>8601</c:v>
                </c:pt>
                <c:pt idx="22">
                  <c:v>8503</c:v>
                </c:pt>
                <c:pt idx="23">
                  <c:v>8511</c:v>
                </c:pt>
                <c:pt idx="24">
                  <c:v>9184</c:v>
                </c:pt>
                <c:pt idx="25">
                  <c:v>9472</c:v>
                </c:pt>
                <c:pt idx="26">
                  <c:v>9531</c:v>
                </c:pt>
                <c:pt idx="27">
                  <c:v>9409</c:v>
                </c:pt>
                <c:pt idx="28">
                  <c:v>9630</c:v>
                </c:pt>
                <c:pt idx="29">
                  <c:v>10069</c:v>
                </c:pt>
                <c:pt idx="30">
                  <c:v>10151</c:v>
                </c:pt>
                <c:pt idx="31">
                  <c:v>10054</c:v>
                </c:pt>
                <c:pt idx="32">
                  <c:v>9735</c:v>
                </c:pt>
                <c:pt idx="33">
                  <c:v>10491</c:v>
                </c:pt>
                <c:pt idx="34">
                  <c:v>10229</c:v>
                </c:pt>
                <c:pt idx="35">
                  <c:v>10086</c:v>
                </c:pt>
                <c:pt idx="36">
                  <c:v>9442</c:v>
                </c:pt>
                <c:pt idx="37">
                  <c:v>9295</c:v>
                </c:pt>
                <c:pt idx="38">
                  <c:v>9189</c:v>
                </c:pt>
                <c:pt idx="39">
                  <c:v>9010</c:v>
                </c:pt>
                <c:pt idx="40">
                  <c:v>9155</c:v>
                </c:pt>
                <c:pt idx="41">
                  <c:v>9550</c:v>
                </c:pt>
                <c:pt idx="42">
                  <c:v>9649</c:v>
                </c:pt>
                <c:pt idx="43">
                  <c:v>10019</c:v>
                </c:pt>
                <c:pt idx="44">
                  <c:v>10327</c:v>
                </c:pt>
                <c:pt idx="45">
                  <c:v>10290</c:v>
                </c:pt>
                <c:pt idx="46">
                  <c:v>10635</c:v>
                </c:pt>
                <c:pt idx="47">
                  <c:v>11179</c:v>
                </c:pt>
                <c:pt idx="48">
                  <c:v>9973</c:v>
                </c:pt>
                <c:pt idx="49">
                  <c:v>8609</c:v>
                </c:pt>
                <c:pt idx="50">
                  <c:v>9346</c:v>
                </c:pt>
                <c:pt idx="51">
                  <c:v>10717</c:v>
                </c:pt>
                <c:pt idx="52">
                  <c:v>11032</c:v>
                </c:pt>
                <c:pt idx="53">
                  <c:v>11146</c:v>
                </c:pt>
                <c:pt idx="54">
                  <c:v>11499</c:v>
                </c:pt>
                <c:pt idx="55">
                  <c:v>11521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303488"/>
        <c:axId val="150305024"/>
      </c:lineChart>
      <c:dateAx>
        <c:axId val="150303488"/>
        <c:scaling>
          <c:orientation val="minMax"/>
        </c:scaling>
        <c:delete val="0"/>
        <c:axPos val="b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yyyy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50305024"/>
        <c:crosses val="autoZero"/>
        <c:auto val="1"/>
        <c:lblOffset val="100"/>
        <c:baseTimeUnit val="months"/>
        <c:majorUnit val="12"/>
        <c:majorTimeUnit val="months"/>
        <c:minorUnit val="1"/>
        <c:minorTimeUnit val="months"/>
      </c:dateAx>
      <c:valAx>
        <c:axId val="150305024"/>
        <c:scaling>
          <c:orientation val="minMax"/>
          <c:max val="30000"/>
          <c:min val="0"/>
        </c:scaling>
        <c:delete val="0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&quot;$&quot;#,##0" sourceLinked="0"/>
        <c:majorTickMark val="out"/>
        <c:minorTickMark val="none"/>
        <c:tickLblPos val="nextTo"/>
        <c:crossAx val="150303488"/>
        <c:crosses val="autoZero"/>
        <c:crossBetween val="between"/>
        <c:majorUnit val="10000"/>
        <c:dispUnits>
          <c:builtInUnit val="thousands"/>
          <c:dispUnitsLbl>
            <c:layout/>
          </c:dispUnitsLbl>
        </c:dispUnits>
      </c:valAx>
    </c:plotArea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/>
            </a:pPr>
            <a:r>
              <a:rPr lang="en-US" dirty="0" smtClean="0"/>
              <a:t>Manufacturing (98% private)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1775797762121842"/>
          <c:y val="0.15923842181018893"/>
          <c:w val="0.8056630750103605"/>
          <c:h val="0.543552620438584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</c:v>
                </c:pt>
              </c:strCache>
            </c:strRef>
          </c:tx>
          <c:spPr>
            <a:ln w="9525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Sheet1!$A$2:$A$57</c:f>
              <c:numCache>
                <c:formatCode>m/d/yyyy</c:formatCode>
                <c:ptCount val="5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</c:numCache>
            </c:numRef>
          </c:cat>
          <c:val>
            <c:numRef>
              <c:f>Sheet1!$B$2:$B$57</c:f>
              <c:numCache>
                <c:formatCode>General</c:formatCode>
                <c:ptCount val="56"/>
                <c:pt idx="0">
                  <c:v>47.876000000000005</c:v>
                </c:pt>
                <c:pt idx="1">
                  <c:v>47.876000000000005</c:v>
                </c:pt>
                <c:pt idx="2">
                  <c:v>47.876000000000005</c:v>
                </c:pt>
                <c:pt idx="3">
                  <c:v>47.876000000000005</c:v>
                </c:pt>
                <c:pt idx="4">
                  <c:v>47.876000000000005</c:v>
                </c:pt>
                <c:pt idx="5">
                  <c:v>47.876000000000005</c:v>
                </c:pt>
                <c:pt idx="6">
                  <c:v>47.876000000000005</c:v>
                </c:pt>
                <c:pt idx="7">
                  <c:v>47.876000000000005</c:v>
                </c:pt>
                <c:pt idx="8">
                  <c:v>47.876000000000005</c:v>
                </c:pt>
                <c:pt idx="9">
                  <c:v>47.876000000000005</c:v>
                </c:pt>
                <c:pt idx="10">
                  <c:v>47.876000000000005</c:v>
                </c:pt>
                <c:pt idx="11">
                  <c:v>47.876000000000005</c:v>
                </c:pt>
                <c:pt idx="12">
                  <c:v>47.876000000000005</c:v>
                </c:pt>
                <c:pt idx="13">
                  <c:v>47.876000000000005</c:v>
                </c:pt>
                <c:pt idx="14">
                  <c:v>47.876000000000005</c:v>
                </c:pt>
                <c:pt idx="15">
                  <c:v>47.876000000000005</c:v>
                </c:pt>
                <c:pt idx="16">
                  <c:v>47.876000000000005</c:v>
                </c:pt>
                <c:pt idx="17">
                  <c:v>47.876000000000005</c:v>
                </c:pt>
                <c:pt idx="18">
                  <c:v>47.876000000000005</c:v>
                </c:pt>
                <c:pt idx="19">
                  <c:v>47.876000000000005</c:v>
                </c:pt>
                <c:pt idx="20">
                  <c:v>47.876000000000005</c:v>
                </c:pt>
                <c:pt idx="21">
                  <c:v>47.876000000000005</c:v>
                </c:pt>
                <c:pt idx="22">
                  <c:v>47.876000000000005</c:v>
                </c:pt>
                <c:pt idx="23">
                  <c:v>47.876000000000005</c:v>
                </c:pt>
                <c:pt idx="24">
                  <c:v>47.876000000000005</c:v>
                </c:pt>
                <c:pt idx="25">
                  <c:v>47.876000000000005</c:v>
                </c:pt>
                <c:pt idx="26">
                  <c:v>47.876000000000005</c:v>
                </c:pt>
                <c:pt idx="27">
                  <c:v>47.876000000000005</c:v>
                </c:pt>
                <c:pt idx="28">
                  <c:v>47.876000000000005</c:v>
                </c:pt>
                <c:pt idx="29">
                  <c:v>47.876000000000005</c:v>
                </c:pt>
                <c:pt idx="30">
                  <c:v>47.876000000000005</c:v>
                </c:pt>
                <c:pt idx="31">
                  <c:v>47.876000000000005</c:v>
                </c:pt>
                <c:pt idx="32">
                  <c:v>47.876000000000005</c:v>
                </c:pt>
                <c:pt idx="33">
                  <c:v>47.876000000000005</c:v>
                </c:pt>
                <c:pt idx="34">
                  <c:v>47.876000000000005</c:v>
                </c:pt>
                <c:pt idx="35">
                  <c:v>47.876000000000005</c:v>
                </c:pt>
                <c:pt idx="36">
                  <c:v>47.876000000000005</c:v>
                </c:pt>
                <c:pt idx="37">
                  <c:v>47.876000000000005</c:v>
                </c:pt>
                <c:pt idx="38">
                  <c:v>47.876000000000005</c:v>
                </c:pt>
                <c:pt idx="39">
                  <c:v>47.876000000000005</c:v>
                </c:pt>
                <c:pt idx="40">
                  <c:v>47.876000000000005</c:v>
                </c:pt>
                <c:pt idx="41">
                  <c:v>47.876000000000005</c:v>
                </c:pt>
                <c:pt idx="42">
                  <c:v>47.876000000000005</c:v>
                </c:pt>
                <c:pt idx="43">
                  <c:v>47.876000000000005</c:v>
                </c:pt>
                <c:pt idx="44">
                  <c:v>47.876000000000005</c:v>
                </c:pt>
                <c:pt idx="45">
                  <c:v>47.876000000000005</c:v>
                </c:pt>
                <c:pt idx="46">
                  <c:v>47.876000000000005</c:v>
                </c:pt>
                <c:pt idx="47">
                  <c:v>47.876000000000005</c:v>
                </c:pt>
                <c:pt idx="48">
                  <c:v>47.876000000000005</c:v>
                </c:pt>
                <c:pt idx="49">
                  <c:v>47.876000000000005</c:v>
                </c:pt>
                <c:pt idx="50">
                  <c:v>47.876000000000005</c:v>
                </c:pt>
                <c:pt idx="51">
                  <c:v>47.876000000000005</c:v>
                </c:pt>
                <c:pt idx="52">
                  <c:v>47.876000000000005</c:v>
                </c:pt>
                <c:pt idx="53">
                  <c:v>47.876000000000005</c:v>
                </c:pt>
                <c:pt idx="54">
                  <c:v>47.876000000000005</c:v>
                </c:pt>
                <c:pt idx="55">
                  <c:v>47.876000000000005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Manufacturing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Sheet1!$A$2:$A$57</c:f>
              <c:numCache>
                <c:formatCode>m/d/yyyy</c:formatCode>
                <c:ptCount val="5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</c:numCache>
            </c:numRef>
          </c:cat>
          <c:val>
            <c:numRef>
              <c:f>Sheet1!$C$2:$C$57</c:f>
              <c:numCache>
                <c:formatCode>General</c:formatCode>
                <c:ptCount val="56"/>
                <c:pt idx="0">
                  <c:v>47.775000000000013</c:v>
                </c:pt>
                <c:pt idx="1">
                  <c:v>48.059000000000005</c:v>
                </c:pt>
                <c:pt idx="2">
                  <c:v>48.366</c:v>
                </c:pt>
                <c:pt idx="3">
                  <c:v>48.933</c:v>
                </c:pt>
                <c:pt idx="4">
                  <c:v>52.64</c:v>
                </c:pt>
                <c:pt idx="5">
                  <c:v>54.004000000000005</c:v>
                </c:pt>
                <c:pt idx="6">
                  <c:v>52.682000000000002</c:v>
                </c:pt>
                <c:pt idx="7">
                  <c:v>53.605000000000011</c:v>
                </c:pt>
                <c:pt idx="8">
                  <c:v>56.942</c:v>
                </c:pt>
                <c:pt idx="9">
                  <c:v>59.072000000000003</c:v>
                </c:pt>
                <c:pt idx="10">
                  <c:v>56.586000000000006</c:v>
                </c:pt>
                <c:pt idx="11">
                  <c:v>58.461000000000006</c:v>
                </c:pt>
                <c:pt idx="12">
                  <c:v>62.524000000000001</c:v>
                </c:pt>
                <c:pt idx="13">
                  <c:v>65.578999999999979</c:v>
                </c:pt>
                <c:pt idx="14">
                  <c:v>64.384</c:v>
                </c:pt>
                <c:pt idx="15">
                  <c:v>63.309999999999995</c:v>
                </c:pt>
                <c:pt idx="16">
                  <c:v>62.066000000000003</c:v>
                </c:pt>
                <c:pt idx="17">
                  <c:v>58.821000000000005</c:v>
                </c:pt>
                <c:pt idx="18">
                  <c:v>56.888999999999996</c:v>
                </c:pt>
                <c:pt idx="19">
                  <c:v>54.393000000000001</c:v>
                </c:pt>
                <c:pt idx="20">
                  <c:v>52.427</c:v>
                </c:pt>
                <c:pt idx="21">
                  <c:v>51.615000000000002</c:v>
                </c:pt>
                <c:pt idx="22">
                  <c:v>48.879000000000005</c:v>
                </c:pt>
                <c:pt idx="23">
                  <c:v>43.791000000000011</c:v>
                </c:pt>
                <c:pt idx="24">
                  <c:v>43.699000000000012</c:v>
                </c:pt>
                <c:pt idx="25">
                  <c:v>44.237000000000002</c:v>
                </c:pt>
                <c:pt idx="26">
                  <c:v>49.019000000000005</c:v>
                </c:pt>
                <c:pt idx="27">
                  <c:v>45.684000000000005</c:v>
                </c:pt>
                <c:pt idx="28">
                  <c:v>43.039000000000001</c:v>
                </c:pt>
                <c:pt idx="29">
                  <c:v>42.614000000000004</c:v>
                </c:pt>
                <c:pt idx="30">
                  <c:v>39.953999999999994</c:v>
                </c:pt>
                <c:pt idx="31">
                  <c:v>38.586999999999996</c:v>
                </c:pt>
                <c:pt idx="32">
                  <c:v>37.316999999999993</c:v>
                </c:pt>
                <c:pt idx="33">
                  <c:v>35.966000000000001</c:v>
                </c:pt>
                <c:pt idx="34">
                  <c:v>33.829000000000001</c:v>
                </c:pt>
                <c:pt idx="35">
                  <c:v>31.90499999999999</c:v>
                </c:pt>
                <c:pt idx="36">
                  <c:v>30.138999999999999</c:v>
                </c:pt>
                <c:pt idx="37">
                  <c:v>32.486000000000004</c:v>
                </c:pt>
                <c:pt idx="38">
                  <c:v>35.638000000000012</c:v>
                </c:pt>
                <c:pt idx="39">
                  <c:v>33.884999999999998</c:v>
                </c:pt>
                <c:pt idx="40">
                  <c:v>38.949000000000005</c:v>
                </c:pt>
                <c:pt idx="41">
                  <c:v>44.596000000000011</c:v>
                </c:pt>
                <c:pt idx="42">
                  <c:v>42.168000000000013</c:v>
                </c:pt>
                <c:pt idx="43">
                  <c:v>45.023000000000003</c:v>
                </c:pt>
                <c:pt idx="44">
                  <c:v>47.605000000000011</c:v>
                </c:pt>
                <c:pt idx="45">
                  <c:v>46.096000000000011</c:v>
                </c:pt>
                <c:pt idx="46">
                  <c:v>45.836000000000006</c:v>
                </c:pt>
                <c:pt idx="47">
                  <c:v>51.031000000000006</c:v>
                </c:pt>
                <c:pt idx="48">
                  <c:v>45.538000000000011</c:v>
                </c:pt>
                <c:pt idx="49">
                  <c:v>47.59</c:v>
                </c:pt>
                <c:pt idx="50">
                  <c:v>47.791000000000011</c:v>
                </c:pt>
                <c:pt idx="51">
                  <c:v>48.647000000000006</c:v>
                </c:pt>
                <c:pt idx="52">
                  <c:v>50.532000000000011</c:v>
                </c:pt>
                <c:pt idx="53">
                  <c:v>49.172000000000011</c:v>
                </c:pt>
                <c:pt idx="54">
                  <c:v>48.188000000000002</c:v>
                </c:pt>
                <c:pt idx="55">
                  <c:v>47.876000000000005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236160"/>
        <c:axId val="150360832"/>
      </c:lineChart>
      <c:dateAx>
        <c:axId val="150236160"/>
        <c:scaling>
          <c:orientation val="minMax"/>
        </c:scaling>
        <c:delete val="0"/>
        <c:axPos val="b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yyyy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50360832"/>
        <c:crosses val="autoZero"/>
        <c:auto val="1"/>
        <c:lblOffset val="100"/>
        <c:baseTimeUnit val="months"/>
        <c:majorUnit val="12"/>
        <c:majorTimeUnit val="months"/>
        <c:minorUnit val="1"/>
        <c:minorTimeUnit val="months"/>
      </c:dateAx>
      <c:valAx>
        <c:axId val="150360832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&quot;$&quot;#,##0" sourceLinked="0"/>
        <c:majorTickMark val="out"/>
        <c:minorTickMark val="none"/>
        <c:tickLblPos val="nextTo"/>
        <c:crossAx val="150236160"/>
        <c:crosses val="autoZero"/>
        <c:crossBetween val="between"/>
        <c:majorUnit val="25"/>
      </c:valAx>
    </c:plotArea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75797762121842"/>
          <c:y val="0.15923842181019185"/>
          <c:w val="0.82320693465951944"/>
          <c:h val="0.543552620438584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</c:v>
                </c:pt>
              </c:strCache>
            </c:strRef>
          </c:tx>
          <c:spPr>
            <a:ln w="9525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Sheet1!$A$2:$A$57</c:f>
              <c:numCache>
                <c:formatCode>m/d/yyyy</c:formatCode>
                <c:ptCount val="5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</c:numCache>
            </c:numRef>
          </c:cat>
          <c:val>
            <c:numRef>
              <c:f>Sheet1!$B$2:$B$57</c:f>
              <c:numCache>
                <c:formatCode>#,##0</c:formatCode>
                <c:ptCount val="56"/>
                <c:pt idx="0">
                  <c:v>25846</c:v>
                </c:pt>
                <c:pt idx="1">
                  <c:v>25846</c:v>
                </c:pt>
                <c:pt idx="2">
                  <c:v>25846</c:v>
                </c:pt>
                <c:pt idx="3">
                  <c:v>25846</c:v>
                </c:pt>
                <c:pt idx="4">
                  <c:v>25846</c:v>
                </c:pt>
                <c:pt idx="5">
                  <c:v>25846</c:v>
                </c:pt>
                <c:pt idx="6">
                  <c:v>25846</c:v>
                </c:pt>
                <c:pt idx="7">
                  <c:v>25846</c:v>
                </c:pt>
                <c:pt idx="8">
                  <c:v>25846</c:v>
                </c:pt>
                <c:pt idx="9">
                  <c:v>25846</c:v>
                </c:pt>
                <c:pt idx="10">
                  <c:v>25846</c:v>
                </c:pt>
                <c:pt idx="11">
                  <c:v>25846</c:v>
                </c:pt>
                <c:pt idx="12">
                  <c:v>25846</c:v>
                </c:pt>
                <c:pt idx="13">
                  <c:v>25846</c:v>
                </c:pt>
                <c:pt idx="14">
                  <c:v>25846</c:v>
                </c:pt>
                <c:pt idx="15">
                  <c:v>25846</c:v>
                </c:pt>
                <c:pt idx="16">
                  <c:v>25846</c:v>
                </c:pt>
                <c:pt idx="17">
                  <c:v>25846</c:v>
                </c:pt>
                <c:pt idx="18">
                  <c:v>25846</c:v>
                </c:pt>
                <c:pt idx="19">
                  <c:v>25846</c:v>
                </c:pt>
                <c:pt idx="20">
                  <c:v>25846</c:v>
                </c:pt>
                <c:pt idx="21">
                  <c:v>25846</c:v>
                </c:pt>
                <c:pt idx="22">
                  <c:v>25846</c:v>
                </c:pt>
                <c:pt idx="23">
                  <c:v>25846</c:v>
                </c:pt>
                <c:pt idx="24">
                  <c:v>25846</c:v>
                </c:pt>
                <c:pt idx="25">
                  <c:v>25846</c:v>
                </c:pt>
                <c:pt idx="26">
                  <c:v>25846</c:v>
                </c:pt>
                <c:pt idx="27">
                  <c:v>25846</c:v>
                </c:pt>
                <c:pt idx="28">
                  <c:v>25846</c:v>
                </c:pt>
                <c:pt idx="29">
                  <c:v>25846</c:v>
                </c:pt>
                <c:pt idx="30">
                  <c:v>25846</c:v>
                </c:pt>
                <c:pt idx="31">
                  <c:v>25846</c:v>
                </c:pt>
                <c:pt idx="32">
                  <c:v>25846</c:v>
                </c:pt>
                <c:pt idx="33">
                  <c:v>25846</c:v>
                </c:pt>
                <c:pt idx="34">
                  <c:v>25846</c:v>
                </c:pt>
                <c:pt idx="35">
                  <c:v>25846</c:v>
                </c:pt>
                <c:pt idx="36">
                  <c:v>25846</c:v>
                </c:pt>
                <c:pt idx="37">
                  <c:v>25846</c:v>
                </c:pt>
                <c:pt idx="38">
                  <c:v>25846</c:v>
                </c:pt>
                <c:pt idx="39">
                  <c:v>25846</c:v>
                </c:pt>
                <c:pt idx="40">
                  <c:v>25846</c:v>
                </c:pt>
                <c:pt idx="41">
                  <c:v>25846</c:v>
                </c:pt>
                <c:pt idx="42">
                  <c:v>25846</c:v>
                </c:pt>
                <c:pt idx="43">
                  <c:v>25846</c:v>
                </c:pt>
                <c:pt idx="44">
                  <c:v>25846</c:v>
                </c:pt>
                <c:pt idx="45">
                  <c:v>25846</c:v>
                </c:pt>
                <c:pt idx="46">
                  <c:v>25846</c:v>
                </c:pt>
                <c:pt idx="47">
                  <c:v>25846</c:v>
                </c:pt>
                <c:pt idx="48">
                  <c:v>25846</c:v>
                </c:pt>
                <c:pt idx="49">
                  <c:v>25846</c:v>
                </c:pt>
                <c:pt idx="50">
                  <c:v>25846</c:v>
                </c:pt>
                <c:pt idx="51">
                  <c:v>25846</c:v>
                </c:pt>
                <c:pt idx="52">
                  <c:v>25846</c:v>
                </c:pt>
                <c:pt idx="53">
                  <c:v>25846</c:v>
                </c:pt>
                <c:pt idx="54">
                  <c:v>25846</c:v>
                </c:pt>
                <c:pt idx="55">
                  <c:v>25846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Public Transportation Facilities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Sheet1!$A$2:$A$57</c:f>
              <c:numCache>
                <c:formatCode>m/d/yyyy</c:formatCode>
                <c:ptCount val="5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</c:numCache>
            </c:numRef>
          </c:cat>
          <c:val>
            <c:numRef>
              <c:f>Sheet1!$C$2:$C$57</c:f>
              <c:numCache>
                <c:formatCode>#,##0</c:formatCode>
                <c:ptCount val="56"/>
                <c:pt idx="0">
                  <c:v>24945</c:v>
                </c:pt>
                <c:pt idx="1">
                  <c:v>25604</c:v>
                </c:pt>
                <c:pt idx="2">
                  <c:v>25357</c:v>
                </c:pt>
                <c:pt idx="3">
                  <c:v>24969</c:v>
                </c:pt>
                <c:pt idx="4">
                  <c:v>25233</c:v>
                </c:pt>
                <c:pt idx="5">
                  <c:v>25729</c:v>
                </c:pt>
                <c:pt idx="6">
                  <c:v>25752</c:v>
                </c:pt>
                <c:pt idx="7">
                  <c:v>26020</c:v>
                </c:pt>
                <c:pt idx="8">
                  <c:v>25651</c:v>
                </c:pt>
                <c:pt idx="9">
                  <c:v>26427</c:v>
                </c:pt>
                <c:pt idx="10">
                  <c:v>25682</c:v>
                </c:pt>
                <c:pt idx="11">
                  <c:v>25342</c:v>
                </c:pt>
                <c:pt idx="12">
                  <c:v>26211</c:v>
                </c:pt>
                <c:pt idx="13">
                  <c:v>28088</c:v>
                </c:pt>
                <c:pt idx="14">
                  <c:v>25761</c:v>
                </c:pt>
                <c:pt idx="15">
                  <c:v>25190</c:v>
                </c:pt>
                <c:pt idx="16">
                  <c:v>26274</c:v>
                </c:pt>
                <c:pt idx="17">
                  <c:v>27023</c:v>
                </c:pt>
                <c:pt idx="18">
                  <c:v>28955</c:v>
                </c:pt>
                <c:pt idx="19">
                  <c:v>29150</c:v>
                </c:pt>
                <c:pt idx="20">
                  <c:v>29155</c:v>
                </c:pt>
                <c:pt idx="21">
                  <c:v>28136</c:v>
                </c:pt>
                <c:pt idx="22">
                  <c:v>27912</c:v>
                </c:pt>
                <c:pt idx="23">
                  <c:v>27137</c:v>
                </c:pt>
                <c:pt idx="24">
                  <c:v>26473</c:v>
                </c:pt>
                <c:pt idx="25">
                  <c:v>27878</c:v>
                </c:pt>
                <c:pt idx="26">
                  <c:v>29748</c:v>
                </c:pt>
                <c:pt idx="27">
                  <c:v>30462</c:v>
                </c:pt>
                <c:pt idx="28">
                  <c:v>30141</c:v>
                </c:pt>
                <c:pt idx="29">
                  <c:v>29256</c:v>
                </c:pt>
                <c:pt idx="30">
                  <c:v>28428</c:v>
                </c:pt>
                <c:pt idx="31">
                  <c:v>27399</c:v>
                </c:pt>
                <c:pt idx="32">
                  <c:v>31360</c:v>
                </c:pt>
                <c:pt idx="33">
                  <c:v>27027</c:v>
                </c:pt>
                <c:pt idx="34">
                  <c:v>26367</c:v>
                </c:pt>
                <c:pt idx="35">
                  <c:v>27450</c:v>
                </c:pt>
                <c:pt idx="36">
                  <c:v>26365</c:v>
                </c:pt>
                <c:pt idx="37">
                  <c:v>25793</c:v>
                </c:pt>
                <c:pt idx="38">
                  <c:v>26516</c:v>
                </c:pt>
                <c:pt idx="39">
                  <c:v>25979</c:v>
                </c:pt>
                <c:pt idx="40">
                  <c:v>25484</c:v>
                </c:pt>
                <c:pt idx="41">
                  <c:v>25639</c:v>
                </c:pt>
                <c:pt idx="42">
                  <c:v>23970</c:v>
                </c:pt>
                <c:pt idx="43">
                  <c:v>25796</c:v>
                </c:pt>
                <c:pt idx="44">
                  <c:v>24382</c:v>
                </c:pt>
                <c:pt idx="45">
                  <c:v>23869</c:v>
                </c:pt>
                <c:pt idx="46">
                  <c:v>23453</c:v>
                </c:pt>
                <c:pt idx="47">
                  <c:v>24423</c:v>
                </c:pt>
                <c:pt idx="48">
                  <c:v>24626</c:v>
                </c:pt>
                <c:pt idx="49">
                  <c:v>24442</c:v>
                </c:pt>
                <c:pt idx="50">
                  <c:v>23447</c:v>
                </c:pt>
                <c:pt idx="51">
                  <c:v>24271</c:v>
                </c:pt>
                <c:pt idx="52">
                  <c:v>26248</c:v>
                </c:pt>
                <c:pt idx="53">
                  <c:v>26472</c:v>
                </c:pt>
                <c:pt idx="54">
                  <c:v>26256</c:v>
                </c:pt>
                <c:pt idx="55">
                  <c:v>25846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393984"/>
        <c:axId val="150395520"/>
      </c:lineChart>
      <c:dateAx>
        <c:axId val="150393984"/>
        <c:scaling>
          <c:orientation val="minMax"/>
        </c:scaling>
        <c:delete val="0"/>
        <c:axPos val="b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yyyy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50395520"/>
        <c:crosses val="autoZero"/>
        <c:auto val="1"/>
        <c:lblOffset val="100"/>
        <c:baseTimeUnit val="months"/>
        <c:majorUnit val="12"/>
        <c:majorTimeUnit val="months"/>
        <c:minorUnit val="1"/>
        <c:minorTimeUnit val="months"/>
      </c:dateAx>
      <c:valAx>
        <c:axId val="150395520"/>
        <c:scaling>
          <c:orientation val="minMax"/>
          <c:max val="30000"/>
          <c:min val="0"/>
        </c:scaling>
        <c:delete val="0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&quot;$&quot;#,##0" sourceLinked="0"/>
        <c:majorTickMark val="out"/>
        <c:minorTickMark val="none"/>
        <c:tickLblPos val="nextTo"/>
        <c:crossAx val="150393984"/>
        <c:crosses val="autoZero"/>
        <c:crossBetween val="between"/>
        <c:majorUnit val="10000"/>
        <c:dispUnits>
          <c:builtInUnit val="thousands"/>
          <c:dispUnitsLbl>
            <c:layout/>
          </c:dispUnitsLbl>
        </c:dispUnits>
      </c:valAx>
    </c:plotArea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/>
            </a:pPr>
            <a:r>
              <a:rPr lang="en-US" dirty="0" smtClean="0"/>
              <a:t>State &amp; local higher</a:t>
            </a:r>
            <a:r>
              <a:rPr lang="en-US" baseline="0" dirty="0" smtClean="0"/>
              <a:t> education</a:t>
            </a:r>
            <a:endParaRPr lang="en-US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1775797762121842"/>
          <c:y val="0.1592384218101916"/>
          <c:w val="0.82320693465951911"/>
          <c:h val="0.543552620438584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 month</c:v>
                </c:pt>
              </c:strCache>
            </c:strRef>
          </c:tx>
          <c:spPr>
            <a:ln w="9525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Sheet1!$A$2:$A$57</c:f>
              <c:numCache>
                <c:formatCode>m/d/yyyy</c:formatCode>
                <c:ptCount val="5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</c:numCache>
            </c:numRef>
          </c:cat>
          <c:val>
            <c:numRef>
              <c:f>Sheet1!$B$2:$B$57</c:f>
              <c:numCache>
                <c:formatCode>General</c:formatCode>
                <c:ptCount val="56"/>
                <c:pt idx="0">
                  <c:v>22884</c:v>
                </c:pt>
                <c:pt idx="1">
                  <c:v>22884</c:v>
                </c:pt>
                <c:pt idx="2">
                  <c:v>22884</c:v>
                </c:pt>
                <c:pt idx="3">
                  <c:v>22884</c:v>
                </c:pt>
                <c:pt idx="4">
                  <c:v>22884</c:v>
                </c:pt>
                <c:pt idx="5">
                  <c:v>22884</c:v>
                </c:pt>
                <c:pt idx="6">
                  <c:v>22884</c:v>
                </c:pt>
                <c:pt idx="7">
                  <c:v>22884</c:v>
                </c:pt>
                <c:pt idx="8">
                  <c:v>22884</c:v>
                </c:pt>
                <c:pt idx="9">
                  <c:v>22884</c:v>
                </c:pt>
                <c:pt idx="10">
                  <c:v>22884</c:v>
                </c:pt>
                <c:pt idx="11">
                  <c:v>22884</c:v>
                </c:pt>
                <c:pt idx="12">
                  <c:v>22884</c:v>
                </c:pt>
                <c:pt idx="13">
                  <c:v>22884</c:v>
                </c:pt>
                <c:pt idx="14">
                  <c:v>22884</c:v>
                </c:pt>
                <c:pt idx="15">
                  <c:v>22884</c:v>
                </c:pt>
                <c:pt idx="16">
                  <c:v>22884</c:v>
                </c:pt>
                <c:pt idx="17">
                  <c:v>22884</c:v>
                </c:pt>
                <c:pt idx="18">
                  <c:v>22884</c:v>
                </c:pt>
                <c:pt idx="19">
                  <c:v>22884</c:v>
                </c:pt>
                <c:pt idx="20">
                  <c:v>22884</c:v>
                </c:pt>
                <c:pt idx="21">
                  <c:v>22884</c:v>
                </c:pt>
                <c:pt idx="22">
                  <c:v>22884</c:v>
                </c:pt>
                <c:pt idx="23">
                  <c:v>22884</c:v>
                </c:pt>
                <c:pt idx="24">
                  <c:v>22884</c:v>
                </c:pt>
                <c:pt idx="25">
                  <c:v>22884</c:v>
                </c:pt>
                <c:pt idx="26">
                  <c:v>22884</c:v>
                </c:pt>
                <c:pt idx="27">
                  <c:v>22884</c:v>
                </c:pt>
                <c:pt idx="28">
                  <c:v>22884</c:v>
                </c:pt>
                <c:pt idx="29">
                  <c:v>22884</c:v>
                </c:pt>
                <c:pt idx="30">
                  <c:v>22884</c:v>
                </c:pt>
                <c:pt idx="31">
                  <c:v>22884</c:v>
                </c:pt>
                <c:pt idx="32">
                  <c:v>22884</c:v>
                </c:pt>
                <c:pt idx="33">
                  <c:v>22884</c:v>
                </c:pt>
                <c:pt idx="34">
                  <c:v>22884</c:v>
                </c:pt>
                <c:pt idx="35">
                  <c:v>22884</c:v>
                </c:pt>
                <c:pt idx="36">
                  <c:v>22884</c:v>
                </c:pt>
                <c:pt idx="37">
                  <c:v>22884</c:v>
                </c:pt>
                <c:pt idx="38">
                  <c:v>22884</c:v>
                </c:pt>
                <c:pt idx="39">
                  <c:v>22884</c:v>
                </c:pt>
                <c:pt idx="40">
                  <c:v>22884</c:v>
                </c:pt>
                <c:pt idx="41">
                  <c:v>22884</c:v>
                </c:pt>
                <c:pt idx="42">
                  <c:v>22884</c:v>
                </c:pt>
                <c:pt idx="43">
                  <c:v>22884</c:v>
                </c:pt>
                <c:pt idx="44">
                  <c:v>22884</c:v>
                </c:pt>
                <c:pt idx="45">
                  <c:v>22884</c:v>
                </c:pt>
                <c:pt idx="46">
                  <c:v>22884</c:v>
                </c:pt>
                <c:pt idx="47">
                  <c:v>22884</c:v>
                </c:pt>
                <c:pt idx="48">
                  <c:v>22884</c:v>
                </c:pt>
                <c:pt idx="49">
                  <c:v>22884</c:v>
                </c:pt>
                <c:pt idx="50">
                  <c:v>22884</c:v>
                </c:pt>
                <c:pt idx="51">
                  <c:v>22884</c:v>
                </c:pt>
                <c:pt idx="52">
                  <c:v>22884</c:v>
                </c:pt>
                <c:pt idx="53">
                  <c:v>22884</c:v>
                </c:pt>
                <c:pt idx="54">
                  <c:v>22884</c:v>
                </c:pt>
                <c:pt idx="55">
                  <c:v>22884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Higher education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Sheet1!$A$2:$A$57</c:f>
              <c:numCache>
                <c:formatCode>m/d/yyyy</c:formatCode>
                <c:ptCount val="5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</c:numCache>
            </c:numRef>
          </c:cat>
          <c:val>
            <c:numRef>
              <c:f>Sheet1!$C$2:$C$57</c:f>
              <c:numCache>
                <c:formatCode>General</c:formatCode>
                <c:ptCount val="56"/>
                <c:pt idx="0">
                  <c:v>22096</c:v>
                </c:pt>
                <c:pt idx="1">
                  <c:v>20905</c:v>
                </c:pt>
                <c:pt idx="2">
                  <c:v>21903</c:v>
                </c:pt>
                <c:pt idx="3">
                  <c:v>22164</c:v>
                </c:pt>
                <c:pt idx="4">
                  <c:v>24549</c:v>
                </c:pt>
                <c:pt idx="5">
                  <c:v>23823</c:v>
                </c:pt>
                <c:pt idx="6">
                  <c:v>23666</c:v>
                </c:pt>
                <c:pt idx="7">
                  <c:v>25813</c:v>
                </c:pt>
                <c:pt idx="8">
                  <c:v>24753</c:v>
                </c:pt>
                <c:pt idx="9">
                  <c:v>24224</c:v>
                </c:pt>
                <c:pt idx="10">
                  <c:v>23826</c:v>
                </c:pt>
                <c:pt idx="11">
                  <c:v>23473</c:v>
                </c:pt>
                <c:pt idx="12">
                  <c:v>23902</c:v>
                </c:pt>
                <c:pt idx="13">
                  <c:v>25387</c:v>
                </c:pt>
                <c:pt idx="14">
                  <c:v>26501</c:v>
                </c:pt>
                <c:pt idx="15">
                  <c:v>26093</c:v>
                </c:pt>
                <c:pt idx="16">
                  <c:v>25121</c:v>
                </c:pt>
                <c:pt idx="17">
                  <c:v>25983</c:v>
                </c:pt>
                <c:pt idx="18">
                  <c:v>25047</c:v>
                </c:pt>
                <c:pt idx="19">
                  <c:v>25522</c:v>
                </c:pt>
                <c:pt idx="20">
                  <c:v>24603</c:v>
                </c:pt>
                <c:pt idx="21">
                  <c:v>24394</c:v>
                </c:pt>
                <c:pt idx="22">
                  <c:v>24386</c:v>
                </c:pt>
                <c:pt idx="23">
                  <c:v>24161</c:v>
                </c:pt>
                <c:pt idx="24">
                  <c:v>24324</c:v>
                </c:pt>
                <c:pt idx="25">
                  <c:v>24075</c:v>
                </c:pt>
                <c:pt idx="26">
                  <c:v>24168</c:v>
                </c:pt>
                <c:pt idx="27">
                  <c:v>23606</c:v>
                </c:pt>
                <c:pt idx="28">
                  <c:v>24389</c:v>
                </c:pt>
                <c:pt idx="29">
                  <c:v>24548</c:v>
                </c:pt>
                <c:pt idx="30">
                  <c:v>24842</c:v>
                </c:pt>
                <c:pt idx="31">
                  <c:v>25100</c:v>
                </c:pt>
                <c:pt idx="32">
                  <c:v>24398</c:v>
                </c:pt>
                <c:pt idx="33">
                  <c:v>24290</c:v>
                </c:pt>
                <c:pt idx="34">
                  <c:v>24559</c:v>
                </c:pt>
                <c:pt idx="35">
                  <c:v>24153</c:v>
                </c:pt>
                <c:pt idx="36">
                  <c:v>24284</c:v>
                </c:pt>
                <c:pt idx="37">
                  <c:v>24327</c:v>
                </c:pt>
                <c:pt idx="38">
                  <c:v>23896</c:v>
                </c:pt>
                <c:pt idx="39">
                  <c:v>24119</c:v>
                </c:pt>
                <c:pt idx="40">
                  <c:v>24247</c:v>
                </c:pt>
                <c:pt idx="41">
                  <c:v>23373</c:v>
                </c:pt>
                <c:pt idx="42">
                  <c:v>23755</c:v>
                </c:pt>
                <c:pt idx="43">
                  <c:v>24803</c:v>
                </c:pt>
                <c:pt idx="44">
                  <c:v>24377</c:v>
                </c:pt>
                <c:pt idx="45">
                  <c:v>24182</c:v>
                </c:pt>
                <c:pt idx="46">
                  <c:v>23435</c:v>
                </c:pt>
                <c:pt idx="47">
                  <c:v>24563</c:v>
                </c:pt>
                <c:pt idx="48">
                  <c:v>24796</c:v>
                </c:pt>
                <c:pt idx="49">
                  <c:v>23976</c:v>
                </c:pt>
                <c:pt idx="50">
                  <c:v>23953</c:v>
                </c:pt>
                <c:pt idx="51">
                  <c:v>24344</c:v>
                </c:pt>
                <c:pt idx="52">
                  <c:v>24095</c:v>
                </c:pt>
                <c:pt idx="53">
                  <c:v>22884</c:v>
                </c:pt>
                <c:pt idx="54">
                  <c:v>22884</c:v>
                </c:pt>
                <c:pt idx="55">
                  <c:v>22554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571264"/>
        <c:axId val="150573056"/>
      </c:lineChart>
      <c:dateAx>
        <c:axId val="150571264"/>
        <c:scaling>
          <c:orientation val="minMax"/>
        </c:scaling>
        <c:delete val="0"/>
        <c:axPos val="b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yyyy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50573056"/>
        <c:crosses val="autoZero"/>
        <c:auto val="1"/>
        <c:lblOffset val="100"/>
        <c:baseTimeUnit val="months"/>
        <c:majorUnit val="12"/>
        <c:majorTimeUnit val="months"/>
        <c:minorUnit val="1"/>
        <c:minorTimeUnit val="months"/>
      </c:dateAx>
      <c:valAx>
        <c:axId val="150573056"/>
        <c:scaling>
          <c:orientation val="minMax"/>
          <c:max val="32000"/>
          <c:min val="0"/>
        </c:scaling>
        <c:delete val="0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&quot;$&quot;#,##0" sourceLinked="0"/>
        <c:majorTickMark val="out"/>
        <c:minorTickMark val="none"/>
        <c:tickLblPos val="nextTo"/>
        <c:crossAx val="150571264"/>
        <c:crosses val="autoZero"/>
        <c:crossBetween val="between"/>
        <c:majorUnit val="8000"/>
        <c:dispUnits>
          <c:builtInUnit val="thousands"/>
          <c:dispUnitsLbl>
            <c:layout/>
          </c:dispUnitsLbl>
        </c:dispUnits>
      </c:valAx>
    </c:plotArea>
    <c:plotVisOnly val="1"/>
    <c:dispBlanksAs val="gap"/>
    <c:showDLblsOverMax val="0"/>
  </c:chart>
  <c:spPr>
    <a:noFill/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272674249052198E-2"/>
          <c:y val="4.1263440860215099E-2"/>
          <c:w val="0.88566868377563901"/>
          <c:h val="0.731859495385657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Single-Family HPI</c:v>
                </c:pt>
              </c:strCache>
            </c:strRef>
          </c:tx>
          <c:spPr>
            <a:ln>
              <a:solidFill>
                <a:srgbClr val="2D2D8A">
                  <a:lumMod val="75000"/>
                </a:srgbClr>
              </a:solidFill>
            </a:ln>
          </c:spPr>
          <c:marker>
            <c:symbol val="none"/>
          </c:marker>
          <c:cat>
            <c:numRef>
              <c:f>Sheet1!$A$3:$A$92</c:f>
              <c:numCache>
                <c:formatCode>mmm\-yy</c:formatCode>
                <c:ptCount val="90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</c:numCache>
            </c:numRef>
          </c:cat>
          <c:val>
            <c:numRef>
              <c:f>Sheet1!$B$3:$B$92</c:f>
              <c:numCache>
                <c:formatCode>General</c:formatCode>
                <c:ptCount val="90"/>
                <c:pt idx="0">
                  <c:v>172.67169999999999</c:v>
                </c:pt>
                <c:pt idx="1">
                  <c:v>175.97640000000001</c:v>
                </c:pt>
                <c:pt idx="2">
                  <c:v>179.86449999999999</c:v>
                </c:pt>
                <c:pt idx="3">
                  <c:v>182.6521000000003</c:v>
                </c:pt>
                <c:pt idx="4">
                  <c:v>184.59530000000001</c:v>
                </c:pt>
                <c:pt idx="5">
                  <c:v>186.5615</c:v>
                </c:pt>
                <c:pt idx="6">
                  <c:v>188.4517000000001</c:v>
                </c:pt>
                <c:pt idx="7">
                  <c:v>190.3159</c:v>
                </c:pt>
                <c:pt idx="8">
                  <c:v>192.6267</c:v>
                </c:pt>
                <c:pt idx="9">
                  <c:v>194.1164</c:v>
                </c:pt>
                <c:pt idx="10">
                  <c:v>195.3159</c:v>
                </c:pt>
                <c:pt idx="11">
                  <c:v>196.44130000000001</c:v>
                </c:pt>
                <c:pt idx="12">
                  <c:v>198.31809999999999</c:v>
                </c:pt>
                <c:pt idx="13">
                  <c:v>199.36369999999999</c:v>
                </c:pt>
                <c:pt idx="14">
                  <c:v>200.59020000000001</c:v>
                </c:pt>
                <c:pt idx="15">
                  <c:v>200.90649999999999</c:v>
                </c:pt>
                <c:pt idx="16">
                  <c:v>200.3657</c:v>
                </c:pt>
                <c:pt idx="17">
                  <c:v>199.2724</c:v>
                </c:pt>
                <c:pt idx="18">
                  <c:v>198.4804000000006</c:v>
                </c:pt>
                <c:pt idx="19">
                  <c:v>198.2155999999994</c:v>
                </c:pt>
                <c:pt idx="20">
                  <c:v>198.85290000000069</c:v>
                </c:pt>
                <c:pt idx="21">
                  <c:v>199.3071000000005</c:v>
                </c:pt>
                <c:pt idx="22">
                  <c:v>199.28989999999999</c:v>
                </c:pt>
                <c:pt idx="23">
                  <c:v>199.23369999999949</c:v>
                </c:pt>
                <c:pt idx="24">
                  <c:v>197.12780000000001</c:v>
                </c:pt>
                <c:pt idx="25">
                  <c:v>195.43790000000001</c:v>
                </c:pt>
                <c:pt idx="26">
                  <c:v>193.7329</c:v>
                </c:pt>
                <c:pt idx="27">
                  <c:v>193.28840000000059</c:v>
                </c:pt>
                <c:pt idx="28">
                  <c:v>192.01490000000001</c:v>
                </c:pt>
                <c:pt idx="29">
                  <c:v>190.9109</c:v>
                </c:pt>
                <c:pt idx="30">
                  <c:v>189.71659999999969</c:v>
                </c:pt>
                <c:pt idx="31">
                  <c:v>188.35990000000001</c:v>
                </c:pt>
                <c:pt idx="32">
                  <c:v>186.9631</c:v>
                </c:pt>
                <c:pt idx="33">
                  <c:v>184.85140000000081</c:v>
                </c:pt>
                <c:pt idx="34">
                  <c:v>182.57660000000001</c:v>
                </c:pt>
                <c:pt idx="35">
                  <c:v>180.3836</c:v>
                </c:pt>
                <c:pt idx="36">
                  <c:v>176.31960000000001</c:v>
                </c:pt>
                <c:pt idx="37">
                  <c:v>172.3639</c:v>
                </c:pt>
                <c:pt idx="38">
                  <c:v>169.1669</c:v>
                </c:pt>
                <c:pt idx="39">
                  <c:v>167.41929999999999</c:v>
                </c:pt>
                <c:pt idx="40">
                  <c:v>166.26329999999999</c:v>
                </c:pt>
                <c:pt idx="41">
                  <c:v>165.43790000000001</c:v>
                </c:pt>
                <c:pt idx="42">
                  <c:v>164.06870000000001</c:v>
                </c:pt>
                <c:pt idx="43">
                  <c:v>162.50550000000001</c:v>
                </c:pt>
                <c:pt idx="44">
                  <c:v>160.0968</c:v>
                </c:pt>
                <c:pt idx="45">
                  <c:v>156.911</c:v>
                </c:pt>
                <c:pt idx="46">
                  <c:v>153.72800000000001</c:v>
                </c:pt>
                <c:pt idx="47">
                  <c:v>150.12540000000001</c:v>
                </c:pt>
                <c:pt idx="48">
                  <c:v>144.4612000000005</c:v>
                </c:pt>
                <c:pt idx="49">
                  <c:v>140.97450000000001</c:v>
                </c:pt>
                <c:pt idx="50">
                  <c:v>139.0643</c:v>
                </c:pt>
                <c:pt idx="51">
                  <c:v>139.7569</c:v>
                </c:pt>
                <c:pt idx="52">
                  <c:v>141.84289999999999</c:v>
                </c:pt>
                <c:pt idx="53">
                  <c:v>144.4333</c:v>
                </c:pt>
                <c:pt idx="54">
                  <c:v>146.2893</c:v>
                </c:pt>
                <c:pt idx="55">
                  <c:v>147.17379999999969</c:v>
                </c:pt>
                <c:pt idx="56">
                  <c:v>146.92570000000001</c:v>
                </c:pt>
                <c:pt idx="57">
                  <c:v>146.42270000000059</c:v>
                </c:pt>
                <c:pt idx="58">
                  <c:v>146.52959999999999</c:v>
                </c:pt>
                <c:pt idx="59">
                  <c:v>145.4851000000001</c:v>
                </c:pt>
                <c:pt idx="60">
                  <c:v>143.4041</c:v>
                </c:pt>
                <c:pt idx="61">
                  <c:v>141.41730000000001</c:v>
                </c:pt>
                <c:pt idx="62">
                  <c:v>141.9201000000005</c:v>
                </c:pt>
                <c:pt idx="63">
                  <c:v>143.87440000000001</c:v>
                </c:pt>
                <c:pt idx="64">
                  <c:v>146.0026</c:v>
                </c:pt>
                <c:pt idx="65">
                  <c:v>147.20439999999999</c:v>
                </c:pt>
                <c:pt idx="66">
                  <c:v>147.089</c:v>
                </c:pt>
                <c:pt idx="67">
                  <c:v>145.9408</c:v>
                </c:pt>
                <c:pt idx="68">
                  <c:v>143.9657</c:v>
                </c:pt>
                <c:pt idx="69">
                  <c:v>142.309</c:v>
                </c:pt>
                <c:pt idx="70">
                  <c:v>141.22569999999999</c:v>
                </c:pt>
                <c:pt idx="71">
                  <c:v>139.7363</c:v>
                </c:pt>
                <c:pt idx="72">
                  <c:v>136.9518000000005</c:v>
                </c:pt>
                <c:pt idx="73">
                  <c:v>134.74639999999999</c:v>
                </c:pt>
                <c:pt idx="74">
                  <c:v>134.14709999999999</c:v>
                </c:pt>
                <c:pt idx="75">
                  <c:v>135.8348</c:v>
                </c:pt>
                <c:pt idx="76">
                  <c:v>137.7593</c:v>
                </c:pt>
                <c:pt idx="77">
                  <c:v>139.60230000000001</c:v>
                </c:pt>
                <c:pt idx="78">
                  <c:v>140.75360000000001</c:v>
                </c:pt>
                <c:pt idx="79">
                  <c:v>140.52730000000059</c:v>
                </c:pt>
                <c:pt idx="80">
                  <c:v>139.49850000000001</c:v>
                </c:pt>
                <c:pt idx="81">
                  <c:v>137.7987</c:v>
                </c:pt>
                <c:pt idx="82">
                  <c:v>136.31630000000001</c:v>
                </c:pt>
                <c:pt idx="83">
                  <c:v>135.0556</c:v>
                </c:pt>
                <c:pt idx="84">
                  <c:v>133.87360000000001</c:v>
                </c:pt>
                <c:pt idx="85">
                  <c:v>133.25899999999999</c:v>
                </c:pt>
                <c:pt idx="86">
                  <c:v>134.94030000000001</c:v>
                </c:pt>
                <c:pt idx="87">
                  <c:v>138.02120000000059</c:v>
                </c:pt>
                <c:pt idx="88">
                  <c:v>141.22710000000001</c:v>
                </c:pt>
                <c:pt idx="89">
                  <c:v>143.0514000000006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Single-Family HPI - Excluding Distressed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Sheet1!$A$3:$A$92</c:f>
              <c:numCache>
                <c:formatCode>mmm\-yy</c:formatCode>
                <c:ptCount val="90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</c:numCache>
            </c:numRef>
          </c:cat>
          <c:val>
            <c:numRef>
              <c:f>Sheet1!$C$3:$C$92</c:f>
              <c:numCache>
                <c:formatCode>0.0000</c:formatCode>
                <c:ptCount val="90"/>
                <c:pt idx="0">
                  <c:v>169.137</c:v>
                </c:pt>
                <c:pt idx="1">
                  <c:v>172.1624000000005</c:v>
                </c:pt>
                <c:pt idx="2">
                  <c:v>175.71129999999999</c:v>
                </c:pt>
                <c:pt idx="3">
                  <c:v>178.22409999999999</c:v>
                </c:pt>
                <c:pt idx="4">
                  <c:v>179.95480000000001</c:v>
                </c:pt>
                <c:pt idx="5">
                  <c:v>181.6833</c:v>
                </c:pt>
                <c:pt idx="6">
                  <c:v>183.2561</c:v>
                </c:pt>
                <c:pt idx="7">
                  <c:v>184.7124</c:v>
                </c:pt>
                <c:pt idx="8">
                  <c:v>186.416</c:v>
                </c:pt>
                <c:pt idx="9">
                  <c:v>187.50890000000001</c:v>
                </c:pt>
                <c:pt idx="10">
                  <c:v>188.33860000000001</c:v>
                </c:pt>
                <c:pt idx="11">
                  <c:v>188.94919999999999</c:v>
                </c:pt>
                <c:pt idx="12">
                  <c:v>191.19</c:v>
                </c:pt>
                <c:pt idx="13">
                  <c:v>192.64150000000001</c:v>
                </c:pt>
                <c:pt idx="14">
                  <c:v>194.10929999999999</c:v>
                </c:pt>
                <c:pt idx="15">
                  <c:v>194.42590000000001</c:v>
                </c:pt>
                <c:pt idx="16">
                  <c:v>194.09909999999999</c:v>
                </c:pt>
                <c:pt idx="17">
                  <c:v>193.2294</c:v>
                </c:pt>
                <c:pt idx="18">
                  <c:v>192.63040000000001</c:v>
                </c:pt>
                <c:pt idx="19">
                  <c:v>192.3841000000001</c:v>
                </c:pt>
                <c:pt idx="20">
                  <c:v>192.86429999999999</c:v>
                </c:pt>
                <c:pt idx="21">
                  <c:v>193.17689999999999</c:v>
                </c:pt>
                <c:pt idx="22">
                  <c:v>193.11750000000001</c:v>
                </c:pt>
                <c:pt idx="23">
                  <c:v>192.91480000000001</c:v>
                </c:pt>
                <c:pt idx="24">
                  <c:v>192.57499999999999</c:v>
                </c:pt>
                <c:pt idx="25">
                  <c:v>192.33260000000001</c:v>
                </c:pt>
                <c:pt idx="26">
                  <c:v>191.60990000000001</c:v>
                </c:pt>
                <c:pt idx="27">
                  <c:v>191.3113000000001</c:v>
                </c:pt>
                <c:pt idx="28">
                  <c:v>190.19569999999999</c:v>
                </c:pt>
                <c:pt idx="29">
                  <c:v>189.1431</c:v>
                </c:pt>
                <c:pt idx="30">
                  <c:v>188.09299999999999</c:v>
                </c:pt>
                <c:pt idx="31">
                  <c:v>186.9683000000006</c:v>
                </c:pt>
                <c:pt idx="32">
                  <c:v>185.7995999999994</c:v>
                </c:pt>
                <c:pt idx="33">
                  <c:v>184.22929999999999</c:v>
                </c:pt>
                <c:pt idx="34">
                  <c:v>182.5352</c:v>
                </c:pt>
                <c:pt idx="35">
                  <c:v>180.9552000000003</c:v>
                </c:pt>
                <c:pt idx="36">
                  <c:v>178.71420000000001</c:v>
                </c:pt>
                <c:pt idx="37">
                  <c:v>176.2236</c:v>
                </c:pt>
                <c:pt idx="38">
                  <c:v>173.7816</c:v>
                </c:pt>
                <c:pt idx="39">
                  <c:v>172.7234</c:v>
                </c:pt>
                <c:pt idx="40">
                  <c:v>172.08690000000001</c:v>
                </c:pt>
                <c:pt idx="41">
                  <c:v>171.66829999999999</c:v>
                </c:pt>
                <c:pt idx="42">
                  <c:v>170.7381</c:v>
                </c:pt>
                <c:pt idx="43">
                  <c:v>169.70660000000001</c:v>
                </c:pt>
                <c:pt idx="44">
                  <c:v>168.167</c:v>
                </c:pt>
                <c:pt idx="45">
                  <c:v>166.36580000000001</c:v>
                </c:pt>
                <c:pt idx="46">
                  <c:v>164.08880000000059</c:v>
                </c:pt>
                <c:pt idx="47">
                  <c:v>161.46600000000001</c:v>
                </c:pt>
                <c:pt idx="48">
                  <c:v>157.71409999999989</c:v>
                </c:pt>
                <c:pt idx="49">
                  <c:v>155.2201</c:v>
                </c:pt>
                <c:pt idx="50">
                  <c:v>153.33519999999999</c:v>
                </c:pt>
                <c:pt idx="51">
                  <c:v>153.35610000000059</c:v>
                </c:pt>
                <c:pt idx="52">
                  <c:v>154.63720000000001</c:v>
                </c:pt>
                <c:pt idx="53">
                  <c:v>156.04910000000001</c:v>
                </c:pt>
                <c:pt idx="54">
                  <c:v>156.78020000000001</c:v>
                </c:pt>
                <c:pt idx="55">
                  <c:v>156.9787</c:v>
                </c:pt>
                <c:pt idx="56">
                  <c:v>156.55179999999999</c:v>
                </c:pt>
                <c:pt idx="57">
                  <c:v>155.91959999999989</c:v>
                </c:pt>
                <c:pt idx="58">
                  <c:v>155.4786</c:v>
                </c:pt>
                <c:pt idx="59">
                  <c:v>154.5301</c:v>
                </c:pt>
                <c:pt idx="60">
                  <c:v>153.3904000000006</c:v>
                </c:pt>
                <c:pt idx="61">
                  <c:v>152.08290000000059</c:v>
                </c:pt>
                <c:pt idx="62">
                  <c:v>151.8353000000001</c:v>
                </c:pt>
                <c:pt idx="63">
                  <c:v>152.69919999999999</c:v>
                </c:pt>
                <c:pt idx="64">
                  <c:v>153.9855</c:v>
                </c:pt>
                <c:pt idx="65">
                  <c:v>154.8219000000006</c:v>
                </c:pt>
                <c:pt idx="66">
                  <c:v>155.30770000000001</c:v>
                </c:pt>
                <c:pt idx="67">
                  <c:v>154.7415</c:v>
                </c:pt>
                <c:pt idx="68">
                  <c:v>153.47049999999999</c:v>
                </c:pt>
                <c:pt idx="69">
                  <c:v>151.80630000000059</c:v>
                </c:pt>
                <c:pt idx="70">
                  <c:v>150.70240000000001</c:v>
                </c:pt>
                <c:pt idx="71">
                  <c:v>149.26050000000001</c:v>
                </c:pt>
                <c:pt idx="72">
                  <c:v>147.72819999999999</c:v>
                </c:pt>
                <c:pt idx="73">
                  <c:v>146.2577</c:v>
                </c:pt>
                <c:pt idx="74">
                  <c:v>145.44470000000001</c:v>
                </c:pt>
                <c:pt idx="75">
                  <c:v>146.31020000000001</c:v>
                </c:pt>
                <c:pt idx="76">
                  <c:v>147.39949999999999</c:v>
                </c:pt>
                <c:pt idx="77">
                  <c:v>148.34119999999999</c:v>
                </c:pt>
                <c:pt idx="78">
                  <c:v>148.81639999999999</c:v>
                </c:pt>
                <c:pt idx="79">
                  <c:v>148.23099999999999</c:v>
                </c:pt>
                <c:pt idx="80">
                  <c:v>147.1807</c:v>
                </c:pt>
                <c:pt idx="81">
                  <c:v>145.5761</c:v>
                </c:pt>
                <c:pt idx="82">
                  <c:v>144.1395</c:v>
                </c:pt>
                <c:pt idx="83">
                  <c:v>142.93549999999999</c:v>
                </c:pt>
                <c:pt idx="84">
                  <c:v>142.66149999999999</c:v>
                </c:pt>
                <c:pt idx="85">
                  <c:v>142.63380000000001</c:v>
                </c:pt>
                <c:pt idx="86">
                  <c:v>144.35900000000001</c:v>
                </c:pt>
                <c:pt idx="87">
                  <c:v>146.7783</c:v>
                </c:pt>
                <c:pt idx="88">
                  <c:v>150.1388</c:v>
                </c:pt>
                <c:pt idx="89">
                  <c:v>153.0702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311872"/>
        <c:axId val="25313664"/>
      </c:lineChart>
      <c:dateAx>
        <c:axId val="253118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25313664"/>
        <c:crosses val="autoZero"/>
        <c:auto val="1"/>
        <c:lblOffset val="100"/>
        <c:baseTimeUnit val="months"/>
        <c:majorUnit val="6"/>
        <c:majorTimeUnit val="months"/>
      </c:dateAx>
      <c:valAx>
        <c:axId val="25313664"/>
        <c:scaling>
          <c:orientation val="minMax"/>
          <c:max val="210"/>
          <c:min val="1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311872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55390432098764597"/>
          <c:y val="6.7938997544662094E-2"/>
          <c:w val="0.39362654320988699"/>
          <c:h val="0.15836618145793699"/>
        </c:manualLayout>
      </c:layout>
      <c:overlay val="0"/>
      <c:spPr>
        <a:solidFill>
          <a:schemeClr val="bg1"/>
        </a:solidFill>
        <a:ln>
          <a:solidFill>
            <a:schemeClr val="accent1">
              <a:shade val="95000"/>
              <a:satMod val="105000"/>
            </a:schemeClr>
          </a:solidFill>
        </a:ln>
      </c:spPr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/>
            </a:pPr>
            <a:r>
              <a:rPr lang="en-US" dirty="0" smtClean="0"/>
              <a:t>Hospitals (80% private) </a:t>
            </a:r>
            <a:endParaRPr lang="en-US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1775797762121842"/>
          <c:y val="0.15923842181019168"/>
          <c:w val="0.82320693465951922"/>
          <c:h val="0.543552620438584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 month</c:v>
                </c:pt>
              </c:strCache>
            </c:strRef>
          </c:tx>
          <c:spPr>
            <a:ln w="9525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Sheet1!$A$2:$A$57</c:f>
              <c:numCache>
                <c:formatCode>m/d/yyyy</c:formatCode>
                <c:ptCount val="5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</c:numCache>
            </c:numRef>
          </c:cat>
          <c:val>
            <c:numRef>
              <c:f>Sheet1!$B$2:$B$57</c:f>
              <c:numCache>
                <c:formatCode>General</c:formatCode>
                <c:ptCount val="56"/>
                <c:pt idx="0">
                  <c:v>26.436</c:v>
                </c:pt>
                <c:pt idx="1">
                  <c:v>26.436</c:v>
                </c:pt>
                <c:pt idx="2">
                  <c:v>26.436</c:v>
                </c:pt>
                <c:pt idx="3">
                  <c:v>26.436</c:v>
                </c:pt>
                <c:pt idx="4">
                  <c:v>26.436</c:v>
                </c:pt>
                <c:pt idx="5">
                  <c:v>26.436</c:v>
                </c:pt>
                <c:pt idx="6">
                  <c:v>26.436</c:v>
                </c:pt>
                <c:pt idx="7">
                  <c:v>26.436</c:v>
                </c:pt>
                <c:pt idx="8">
                  <c:v>26.436</c:v>
                </c:pt>
                <c:pt idx="9">
                  <c:v>26.436</c:v>
                </c:pt>
                <c:pt idx="10">
                  <c:v>26.436</c:v>
                </c:pt>
                <c:pt idx="11">
                  <c:v>26.436</c:v>
                </c:pt>
                <c:pt idx="12">
                  <c:v>26.436</c:v>
                </c:pt>
                <c:pt idx="13">
                  <c:v>26.436</c:v>
                </c:pt>
                <c:pt idx="14">
                  <c:v>26.436</c:v>
                </c:pt>
                <c:pt idx="15">
                  <c:v>26.436</c:v>
                </c:pt>
                <c:pt idx="16">
                  <c:v>26.436</c:v>
                </c:pt>
                <c:pt idx="17">
                  <c:v>26.436</c:v>
                </c:pt>
                <c:pt idx="18">
                  <c:v>26.436</c:v>
                </c:pt>
                <c:pt idx="19">
                  <c:v>26.436</c:v>
                </c:pt>
                <c:pt idx="20">
                  <c:v>26.436</c:v>
                </c:pt>
                <c:pt idx="21">
                  <c:v>26.436</c:v>
                </c:pt>
                <c:pt idx="22">
                  <c:v>26.436</c:v>
                </c:pt>
                <c:pt idx="23">
                  <c:v>26.436</c:v>
                </c:pt>
                <c:pt idx="24">
                  <c:v>26.436</c:v>
                </c:pt>
                <c:pt idx="25">
                  <c:v>26.436</c:v>
                </c:pt>
                <c:pt idx="26">
                  <c:v>26.436</c:v>
                </c:pt>
                <c:pt idx="27">
                  <c:v>26.436</c:v>
                </c:pt>
                <c:pt idx="28">
                  <c:v>26.436</c:v>
                </c:pt>
                <c:pt idx="29">
                  <c:v>26.436</c:v>
                </c:pt>
                <c:pt idx="30">
                  <c:v>26.436</c:v>
                </c:pt>
                <c:pt idx="31">
                  <c:v>26.436</c:v>
                </c:pt>
                <c:pt idx="32">
                  <c:v>26.436</c:v>
                </c:pt>
                <c:pt idx="33">
                  <c:v>26.436</c:v>
                </c:pt>
                <c:pt idx="34">
                  <c:v>26.436</c:v>
                </c:pt>
                <c:pt idx="35">
                  <c:v>26.436</c:v>
                </c:pt>
                <c:pt idx="36">
                  <c:v>26.436</c:v>
                </c:pt>
                <c:pt idx="37">
                  <c:v>26.436</c:v>
                </c:pt>
                <c:pt idx="38">
                  <c:v>26.436</c:v>
                </c:pt>
                <c:pt idx="39">
                  <c:v>26.436</c:v>
                </c:pt>
                <c:pt idx="40">
                  <c:v>26.436</c:v>
                </c:pt>
                <c:pt idx="41">
                  <c:v>26.436</c:v>
                </c:pt>
                <c:pt idx="42">
                  <c:v>26.436</c:v>
                </c:pt>
                <c:pt idx="43">
                  <c:v>26.436</c:v>
                </c:pt>
                <c:pt idx="44">
                  <c:v>26.436</c:v>
                </c:pt>
                <c:pt idx="45">
                  <c:v>26.436</c:v>
                </c:pt>
                <c:pt idx="46">
                  <c:v>26.436</c:v>
                </c:pt>
                <c:pt idx="47">
                  <c:v>26.436</c:v>
                </c:pt>
                <c:pt idx="48">
                  <c:v>26.436</c:v>
                </c:pt>
                <c:pt idx="49">
                  <c:v>26.436</c:v>
                </c:pt>
                <c:pt idx="50">
                  <c:v>26.436</c:v>
                </c:pt>
                <c:pt idx="51">
                  <c:v>26.436</c:v>
                </c:pt>
                <c:pt idx="52">
                  <c:v>26.436</c:v>
                </c:pt>
                <c:pt idx="53">
                  <c:v>26.436</c:v>
                </c:pt>
                <c:pt idx="54">
                  <c:v>26.436</c:v>
                </c:pt>
                <c:pt idx="55">
                  <c:v>26.436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Hospitals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Sheet1!$A$2:$A$57</c:f>
              <c:numCache>
                <c:formatCode>m/d/yyyy</c:formatCode>
                <c:ptCount val="5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</c:numCache>
            </c:numRef>
          </c:cat>
          <c:val>
            <c:numRef>
              <c:f>Sheet1!$C$2:$C$57</c:f>
              <c:numCache>
                <c:formatCode>General</c:formatCode>
                <c:ptCount val="56"/>
                <c:pt idx="0">
                  <c:v>30.321999999999999</c:v>
                </c:pt>
                <c:pt idx="1">
                  <c:v>29.832999999999988</c:v>
                </c:pt>
                <c:pt idx="2">
                  <c:v>29.468999999999983</c:v>
                </c:pt>
                <c:pt idx="3">
                  <c:v>29.650000000000009</c:v>
                </c:pt>
                <c:pt idx="4">
                  <c:v>30.184000000000001</c:v>
                </c:pt>
                <c:pt idx="5">
                  <c:v>29.494</c:v>
                </c:pt>
                <c:pt idx="6">
                  <c:v>30.722999999999985</c:v>
                </c:pt>
                <c:pt idx="7">
                  <c:v>31.01</c:v>
                </c:pt>
                <c:pt idx="8">
                  <c:v>31.507999999999999</c:v>
                </c:pt>
                <c:pt idx="9">
                  <c:v>32.153000000000006</c:v>
                </c:pt>
                <c:pt idx="10">
                  <c:v>33.428000000000011</c:v>
                </c:pt>
                <c:pt idx="11">
                  <c:v>32.539000000000001</c:v>
                </c:pt>
                <c:pt idx="12">
                  <c:v>32.033000000000001</c:v>
                </c:pt>
                <c:pt idx="13">
                  <c:v>32.75</c:v>
                </c:pt>
                <c:pt idx="14">
                  <c:v>32.276000000000003</c:v>
                </c:pt>
                <c:pt idx="15">
                  <c:v>32.001000000000005</c:v>
                </c:pt>
                <c:pt idx="16">
                  <c:v>31.047999999999988</c:v>
                </c:pt>
                <c:pt idx="17">
                  <c:v>31.216000000000001</c:v>
                </c:pt>
                <c:pt idx="18">
                  <c:v>29.962999999999983</c:v>
                </c:pt>
                <c:pt idx="19">
                  <c:v>29.376000000000001</c:v>
                </c:pt>
                <c:pt idx="20">
                  <c:v>28.474999999999991</c:v>
                </c:pt>
                <c:pt idx="21">
                  <c:v>28.28799999999999</c:v>
                </c:pt>
                <c:pt idx="22">
                  <c:v>26.861000000000001</c:v>
                </c:pt>
                <c:pt idx="23">
                  <c:v>27.044</c:v>
                </c:pt>
                <c:pt idx="24">
                  <c:v>27.245999999999984</c:v>
                </c:pt>
                <c:pt idx="25">
                  <c:v>26.050999999999988</c:v>
                </c:pt>
                <c:pt idx="26">
                  <c:v>27.109000000000005</c:v>
                </c:pt>
                <c:pt idx="27">
                  <c:v>26.221999999999991</c:v>
                </c:pt>
                <c:pt idx="28">
                  <c:v>26.408999999999985</c:v>
                </c:pt>
                <c:pt idx="29">
                  <c:v>25.695</c:v>
                </c:pt>
                <c:pt idx="30">
                  <c:v>26.033999999999999</c:v>
                </c:pt>
                <c:pt idx="31">
                  <c:v>26.1</c:v>
                </c:pt>
                <c:pt idx="32">
                  <c:v>26.405999999999985</c:v>
                </c:pt>
                <c:pt idx="33">
                  <c:v>25.869</c:v>
                </c:pt>
                <c:pt idx="34">
                  <c:v>26.315000000000001</c:v>
                </c:pt>
                <c:pt idx="35">
                  <c:v>26.498999999999985</c:v>
                </c:pt>
                <c:pt idx="36">
                  <c:v>25.343</c:v>
                </c:pt>
                <c:pt idx="37">
                  <c:v>25.832999999999988</c:v>
                </c:pt>
                <c:pt idx="38">
                  <c:v>26.193999999999999</c:v>
                </c:pt>
                <c:pt idx="39">
                  <c:v>25.952999999999989</c:v>
                </c:pt>
                <c:pt idx="40">
                  <c:v>25.056000000000001</c:v>
                </c:pt>
                <c:pt idx="41">
                  <c:v>26.280999999999985</c:v>
                </c:pt>
                <c:pt idx="42">
                  <c:v>26.056000000000001</c:v>
                </c:pt>
                <c:pt idx="43">
                  <c:v>25.5</c:v>
                </c:pt>
                <c:pt idx="44">
                  <c:v>25.885999999999989</c:v>
                </c:pt>
                <c:pt idx="45">
                  <c:v>24.404</c:v>
                </c:pt>
                <c:pt idx="46">
                  <c:v>25.407999999999991</c:v>
                </c:pt>
                <c:pt idx="47">
                  <c:v>25.68</c:v>
                </c:pt>
                <c:pt idx="48">
                  <c:v>25.544</c:v>
                </c:pt>
                <c:pt idx="49">
                  <c:v>25.879000000000001</c:v>
                </c:pt>
                <c:pt idx="50">
                  <c:v>25.533999999999999</c:v>
                </c:pt>
                <c:pt idx="51">
                  <c:v>25.960999999999984</c:v>
                </c:pt>
                <c:pt idx="52">
                  <c:v>25.936</c:v>
                </c:pt>
                <c:pt idx="53">
                  <c:v>25.870999999999999</c:v>
                </c:pt>
                <c:pt idx="54">
                  <c:v>26.436</c:v>
                </c:pt>
                <c:pt idx="55">
                  <c:v>26.260999999999989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606976"/>
        <c:axId val="150608512"/>
      </c:lineChart>
      <c:dateAx>
        <c:axId val="150606976"/>
        <c:scaling>
          <c:orientation val="minMax"/>
        </c:scaling>
        <c:delete val="0"/>
        <c:axPos val="b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yyyy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50608512"/>
        <c:crosses val="autoZero"/>
        <c:auto val="1"/>
        <c:lblOffset val="100"/>
        <c:baseTimeUnit val="months"/>
        <c:majorUnit val="12"/>
        <c:majorTimeUnit val="months"/>
        <c:minorUnit val="1"/>
        <c:minorTimeUnit val="months"/>
      </c:dateAx>
      <c:valAx>
        <c:axId val="150608512"/>
        <c:scaling>
          <c:orientation val="minMax"/>
          <c:max val="32"/>
          <c:min val="0"/>
        </c:scaling>
        <c:delete val="0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&quot;$&quot;#,##0" sourceLinked="0"/>
        <c:majorTickMark val="out"/>
        <c:minorTickMark val="none"/>
        <c:tickLblPos val="nextTo"/>
        <c:crossAx val="150606976"/>
        <c:crosses val="autoZero"/>
        <c:crossBetween val="between"/>
        <c:majorUnit val="8"/>
      </c:valAx>
    </c:plotArea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/>
            </a:pPr>
            <a:r>
              <a:rPr lang="en-US" dirty="0" smtClean="0"/>
              <a:t>Private higher education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2360593083759266"/>
          <c:y val="0.15923842181019168"/>
          <c:w val="0.81735898144310903"/>
          <c:h val="0.543552620438584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 month</c:v>
                </c:pt>
              </c:strCache>
            </c:strRef>
          </c:tx>
          <c:spPr>
            <a:ln w="9525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Sheet1!$A$2:$A$57</c:f>
              <c:numCache>
                <c:formatCode>m/d/yyyy</c:formatCode>
                <c:ptCount val="5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</c:numCache>
            </c:numRef>
          </c:cat>
          <c:val>
            <c:numRef>
              <c:f>Sheet1!$B$2:$B$57</c:f>
              <c:numCache>
                <c:formatCode>General</c:formatCode>
                <c:ptCount val="56"/>
                <c:pt idx="0">
                  <c:v>12025</c:v>
                </c:pt>
                <c:pt idx="1">
                  <c:v>12025</c:v>
                </c:pt>
                <c:pt idx="2">
                  <c:v>12025</c:v>
                </c:pt>
                <c:pt idx="3">
                  <c:v>12025</c:v>
                </c:pt>
                <c:pt idx="4">
                  <c:v>12025</c:v>
                </c:pt>
                <c:pt idx="5">
                  <c:v>12025</c:v>
                </c:pt>
                <c:pt idx="6">
                  <c:v>12025</c:v>
                </c:pt>
                <c:pt idx="7">
                  <c:v>12025</c:v>
                </c:pt>
                <c:pt idx="8">
                  <c:v>12025</c:v>
                </c:pt>
                <c:pt idx="9">
                  <c:v>12025</c:v>
                </c:pt>
                <c:pt idx="10">
                  <c:v>12025</c:v>
                </c:pt>
                <c:pt idx="11">
                  <c:v>12025</c:v>
                </c:pt>
                <c:pt idx="12">
                  <c:v>12025</c:v>
                </c:pt>
                <c:pt idx="13">
                  <c:v>12025</c:v>
                </c:pt>
                <c:pt idx="14">
                  <c:v>12025</c:v>
                </c:pt>
                <c:pt idx="15">
                  <c:v>12025</c:v>
                </c:pt>
                <c:pt idx="16">
                  <c:v>12025</c:v>
                </c:pt>
                <c:pt idx="17">
                  <c:v>12025</c:v>
                </c:pt>
                <c:pt idx="18">
                  <c:v>12025</c:v>
                </c:pt>
                <c:pt idx="19">
                  <c:v>12025</c:v>
                </c:pt>
                <c:pt idx="20">
                  <c:v>12025</c:v>
                </c:pt>
                <c:pt idx="21">
                  <c:v>12025</c:v>
                </c:pt>
                <c:pt idx="22">
                  <c:v>12025</c:v>
                </c:pt>
                <c:pt idx="23">
                  <c:v>12025</c:v>
                </c:pt>
                <c:pt idx="24">
                  <c:v>12025</c:v>
                </c:pt>
                <c:pt idx="25">
                  <c:v>12025</c:v>
                </c:pt>
                <c:pt idx="26">
                  <c:v>12025</c:v>
                </c:pt>
                <c:pt idx="27">
                  <c:v>12025</c:v>
                </c:pt>
                <c:pt idx="28">
                  <c:v>12025</c:v>
                </c:pt>
                <c:pt idx="29">
                  <c:v>12025</c:v>
                </c:pt>
                <c:pt idx="30">
                  <c:v>12025</c:v>
                </c:pt>
                <c:pt idx="31">
                  <c:v>12025</c:v>
                </c:pt>
                <c:pt idx="32">
                  <c:v>12025</c:v>
                </c:pt>
                <c:pt idx="33">
                  <c:v>12025</c:v>
                </c:pt>
                <c:pt idx="34">
                  <c:v>12025</c:v>
                </c:pt>
                <c:pt idx="35">
                  <c:v>12025</c:v>
                </c:pt>
                <c:pt idx="36">
                  <c:v>12025</c:v>
                </c:pt>
                <c:pt idx="37">
                  <c:v>12025</c:v>
                </c:pt>
                <c:pt idx="38">
                  <c:v>12025</c:v>
                </c:pt>
                <c:pt idx="39">
                  <c:v>12025</c:v>
                </c:pt>
                <c:pt idx="40">
                  <c:v>12025</c:v>
                </c:pt>
                <c:pt idx="41">
                  <c:v>12025</c:v>
                </c:pt>
                <c:pt idx="42">
                  <c:v>12025</c:v>
                </c:pt>
                <c:pt idx="43">
                  <c:v>12025</c:v>
                </c:pt>
                <c:pt idx="44">
                  <c:v>12025</c:v>
                </c:pt>
                <c:pt idx="45">
                  <c:v>12025</c:v>
                </c:pt>
                <c:pt idx="46">
                  <c:v>12025</c:v>
                </c:pt>
                <c:pt idx="47">
                  <c:v>12025</c:v>
                </c:pt>
                <c:pt idx="48">
                  <c:v>12025</c:v>
                </c:pt>
                <c:pt idx="49">
                  <c:v>12025</c:v>
                </c:pt>
                <c:pt idx="50">
                  <c:v>12025</c:v>
                </c:pt>
                <c:pt idx="51">
                  <c:v>12025</c:v>
                </c:pt>
                <c:pt idx="52">
                  <c:v>12025</c:v>
                </c:pt>
                <c:pt idx="53">
                  <c:v>12025</c:v>
                </c:pt>
                <c:pt idx="54">
                  <c:v>12025</c:v>
                </c:pt>
                <c:pt idx="55">
                  <c:v>12025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pvt higher ed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Sheet1!$A$2:$A$57</c:f>
              <c:numCache>
                <c:formatCode>m/d/yyyy</c:formatCode>
                <c:ptCount val="5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</c:numCache>
            </c:numRef>
          </c:cat>
          <c:val>
            <c:numRef>
              <c:f>Sheet1!$C$2:$C$57</c:f>
              <c:numCache>
                <c:formatCode>General</c:formatCode>
                <c:ptCount val="56"/>
                <c:pt idx="0">
                  <c:v>11113</c:v>
                </c:pt>
                <c:pt idx="1">
                  <c:v>10963</c:v>
                </c:pt>
                <c:pt idx="2">
                  <c:v>10823</c:v>
                </c:pt>
                <c:pt idx="3">
                  <c:v>10863</c:v>
                </c:pt>
                <c:pt idx="4">
                  <c:v>10994</c:v>
                </c:pt>
                <c:pt idx="5">
                  <c:v>11465</c:v>
                </c:pt>
                <c:pt idx="6">
                  <c:v>12206</c:v>
                </c:pt>
                <c:pt idx="7">
                  <c:v>12027</c:v>
                </c:pt>
                <c:pt idx="8">
                  <c:v>12271</c:v>
                </c:pt>
                <c:pt idx="9">
                  <c:v>12314</c:v>
                </c:pt>
                <c:pt idx="10">
                  <c:v>12285</c:v>
                </c:pt>
                <c:pt idx="11">
                  <c:v>11700</c:v>
                </c:pt>
                <c:pt idx="12">
                  <c:v>11760</c:v>
                </c:pt>
                <c:pt idx="13">
                  <c:v>11463</c:v>
                </c:pt>
                <c:pt idx="14">
                  <c:v>11099</c:v>
                </c:pt>
                <c:pt idx="15">
                  <c:v>11321</c:v>
                </c:pt>
                <c:pt idx="16">
                  <c:v>11617</c:v>
                </c:pt>
                <c:pt idx="17">
                  <c:v>11526</c:v>
                </c:pt>
                <c:pt idx="18">
                  <c:v>10749</c:v>
                </c:pt>
                <c:pt idx="19">
                  <c:v>10701</c:v>
                </c:pt>
                <c:pt idx="20">
                  <c:v>10393</c:v>
                </c:pt>
                <c:pt idx="21">
                  <c:v>9905</c:v>
                </c:pt>
                <c:pt idx="22">
                  <c:v>9522</c:v>
                </c:pt>
                <c:pt idx="23">
                  <c:v>9216</c:v>
                </c:pt>
                <c:pt idx="24">
                  <c:v>9164</c:v>
                </c:pt>
                <c:pt idx="25">
                  <c:v>9362</c:v>
                </c:pt>
                <c:pt idx="26">
                  <c:v>9424</c:v>
                </c:pt>
                <c:pt idx="27">
                  <c:v>8628</c:v>
                </c:pt>
                <c:pt idx="28">
                  <c:v>8375</c:v>
                </c:pt>
                <c:pt idx="29">
                  <c:v>8343</c:v>
                </c:pt>
                <c:pt idx="30">
                  <c:v>7820</c:v>
                </c:pt>
                <c:pt idx="31">
                  <c:v>8212</c:v>
                </c:pt>
                <c:pt idx="32">
                  <c:v>7837</c:v>
                </c:pt>
                <c:pt idx="33">
                  <c:v>7856</c:v>
                </c:pt>
                <c:pt idx="34">
                  <c:v>7696</c:v>
                </c:pt>
                <c:pt idx="35">
                  <c:v>7700</c:v>
                </c:pt>
                <c:pt idx="36">
                  <c:v>7108</c:v>
                </c:pt>
                <c:pt idx="37">
                  <c:v>6894</c:v>
                </c:pt>
                <c:pt idx="38">
                  <c:v>7533</c:v>
                </c:pt>
                <c:pt idx="39">
                  <c:v>7456</c:v>
                </c:pt>
                <c:pt idx="40">
                  <c:v>8128</c:v>
                </c:pt>
                <c:pt idx="41">
                  <c:v>8922</c:v>
                </c:pt>
                <c:pt idx="42">
                  <c:v>9309</c:v>
                </c:pt>
                <c:pt idx="43">
                  <c:v>9160</c:v>
                </c:pt>
                <c:pt idx="44">
                  <c:v>9479</c:v>
                </c:pt>
                <c:pt idx="45">
                  <c:v>9343</c:v>
                </c:pt>
                <c:pt idx="46">
                  <c:v>9862</c:v>
                </c:pt>
                <c:pt idx="47">
                  <c:v>10097</c:v>
                </c:pt>
                <c:pt idx="48">
                  <c:v>10885</c:v>
                </c:pt>
                <c:pt idx="49">
                  <c:v>11133</c:v>
                </c:pt>
                <c:pt idx="50">
                  <c:v>11704</c:v>
                </c:pt>
                <c:pt idx="51">
                  <c:v>11448</c:v>
                </c:pt>
                <c:pt idx="52">
                  <c:v>11605</c:v>
                </c:pt>
                <c:pt idx="53">
                  <c:v>12081</c:v>
                </c:pt>
                <c:pt idx="54">
                  <c:v>12193</c:v>
                </c:pt>
                <c:pt idx="55">
                  <c:v>12025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682624"/>
        <c:axId val="150684416"/>
      </c:lineChart>
      <c:dateAx>
        <c:axId val="150682624"/>
        <c:scaling>
          <c:orientation val="minMax"/>
        </c:scaling>
        <c:delete val="0"/>
        <c:axPos val="b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yyyy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50684416"/>
        <c:crosses val="autoZero"/>
        <c:auto val="1"/>
        <c:lblOffset val="100"/>
        <c:baseTimeUnit val="months"/>
        <c:majorUnit val="12"/>
        <c:majorTimeUnit val="months"/>
        <c:minorUnit val="1"/>
        <c:minorTimeUnit val="months"/>
      </c:dateAx>
      <c:valAx>
        <c:axId val="150684416"/>
        <c:scaling>
          <c:orientation val="minMax"/>
          <c:max val="32000"/>
          <c:min val="0"/>
        </c:scaling>
        <c:delete val="0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&quot;$&quot;#,##0" sourceLinked="0"/>
        <c:majorTickMark val="out"/>
        <c:minorTickMark val="none"/>
        <c:tickLblPos val="nextTo"/>
        <c:crossAx val="150682624"/>
        <c:crosses val="autoZero"/>
        <c:crossBetween val="between"/>
        <c:majorUnit val="8000"/>
        <c:dispUnits>
          <c:builtInUnit val="thousands"/>
          <c:dispUnitsLbl>
            <c:layout/>
          </c:dispUnitsLbl>
        </c:dispUnits>
      </c:valAx>
    </c:plotArea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680"/>
            </a:pPr>
            <a:r>
              <a:rPr lang="en-US" sz="1680" b="1" i="0" baseline="0" dirty="0" smtClean="0"/>
              <a:t>PreK-12 education (93% state/local)</a:t>
            </a:r>
            <a:endParaRPr lang="en-US" sz="1680" b="1" i="0" baseline="0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1775797762121842"/>
          <c:y val="0.15923842181019168"/>
          <c:w val="0.82320693465951922"/>
          <c:h val="0.543552620438584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 month</c:v>
                </c:pt>
              </c:strCache>
            </c:strRef>
          </c:tx>
          <c:spPr>
            <a:ln w="9525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Sheet1!$A$2:$A$57</c:f>
              <c:numCache>
                <c:formatCode>m/d/yyyy</c:formatCode>
                <c:ptCount val="5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</c:numCache>
            </c:numRef>
          </c:cat>
          <c:val>
            <c:numRef>
              <c:f>Sheet1!$B$2:$B$57</c:f>
              <c:numCache>
                <c:formatCode>#,##0.000</c:formatCode>
                <c:ptCount val="56"/>
                <c:pt idx="0">
                  <c:v>41.674000000000007</c:v>
                </c:pt>
                <c:pt idx="1">
                  <c:v>41.674000000000007</c:v>
                </c:pt>
                <c:pt idx="2">
                  <c:v>41.674000000000007</c:v>
                </c:pt>
                <c:pt idx="3">
                  <c:v>41.674000000000007</c:v>
                </c:pt>
                <c:pt idx="4">
                  <c:v>41.674000000000007</c:v>
                </c:pt>
                <c:pt idx="5">
                  <c:v>41.674000000000007</c:v>
                </c:pt>
                <c:pt idx="6">
                  <c:v>41.674000000000007</c:v>
                </c:pt>
                <c:pt idx="7">
                  <c:v>41.674000000000007</c:v>
                </c:pt>
                <c:pt idx="8">
                  <c:v>41.674000000000007</c:v>
                </c:pt>
                <c:pt idx="9">
                  <c:v>41.674000000000007</c:v>
                </c:pt>
                <c:pt idx="10">
                  <c:v>41.674000000000007</c:v>
                </c:pt>
                <c:pt idx="11">
                  <c:v>41.674000000000007</c:v>
                </c:pt>
                <c:pt idx="12">
                  <c:v>41.674000000000007</c:v>
                </c:pt>
                <c:pt idx="13">
                  <c:v>41.674000000000007</c:v>
                </c:pt>
                <c:pt idx="14">
                  <c:v>41.674000000000007</c:v>
                </c:pt>
                <c:pt idx="15">
                  <c:v>41.674000000000007</c:v>
                </c:pt>
                <c:pt idx="16">
                  <c:v>41.674000000000007</c:v>
                </c:pt>
                <c:pt idx="17">
                  <c:v>41.674000000000007</c:v>
                </c:pt>
                <c:pt idx="18">
                  <c:v>41.674000000000007</c:v>
                </c:pt>
                <c:pt idx="19">
                  <c:v>41.674000000000007</c:v>
                </c:pt>
                <c:pt idx="20">
                  <c:v>41.674000000000007</c:v>
                </c:pt>
                <c:pt idx="21">
                  <c:v>41.674000000000007</c:v>
                </c:pt>
                <c:pt idx="22">
                  <c:v>41.674000000000007</c:v>
                </c:pt>
                <c:pt idx="23">
                  <c:v>41.674000000000007</c:v>
                </c:pt>
                <c:pt idx="24">
                  <c:v>41.674000000000007</c:v>
                </c:pt>
                <c:pt idx="25">
                  <c:v>41.674000000000007</c:v>
                </c:pt>
                <c:pt idx="26">
                  <c:v>41.674000000000007</c:v>
                </c:pt>
                <c:pt idx="27">
                  <c:v>41.674000000000007</c:v>
                </c:pt>
                <c:pt idx="28">
                  <c:v>41.674000000000007</c:v>
                </c:pt>
                <c:pt idx="29">
                  <c:v>41.674000000000007</c:v>
                </c:pt>
                <c:pt idx="30">
                  <c:v>41.674000000000007</c:v>
                </c:pt>
                <c:pt idx="31">
                  <c:v>41.674000000000007</c:v>
                </c:pt>
                <c:pt idx="32">
                  <c:v>41.674000000000007</c:v>
                </c:pt>
                <c:pt idx="33">
                  <c:v>41.674000000000007</c:v>
                </c:pt>
                <c:pt idx="34">
                  <c:v>41.674000000000007</c:v>
                </c:pt>
                <c:pt idx="35">
                  <c:v>41.674000000000007</c:v>
                </c:pt>
                <c:pt idx="36">
                  <c:v>41.674000000000007</c:v>
                </c:pt>
                <c:pt idx="37">
                  <c:v>41.674000000000007</c:v>
                </c:pt>
                <c:pt idx="38">
                  <c:v>41.674000000000007</c:v>
                </c:pt>
                <c:pt idx="39">
                  <c:v>41.674000000000007</c:v>
                </c:pt>
                <c:pt idx="40">
                  <c:v>41.674000000000007</c:v>
                </c:pt>
                <c:pt idx="41">
                  <c:v>41.674000000000007</c:v>
                </c:pt>
                <c:pt idx="42">
                  <c:v>41.674000000000007</c:v>
                </c:pt>
                <c:pt idx="43">
                  <c:v>41.674000000000007</c:v>
                </c:pt>
                <c:pt idx="44">
                  <c:v>41.674000000000007</c:v>
                </c:pt>
                <c:pt idx="45">
                  <c:v>41.674000000000007</c:v>
                </c:pt>
                <c:pt idx="46">
                  <c:v>41.674000000000007</c:v>
                </c:pt>
                <c:pt idx="47">
                  <c:v>41.674000000000007</c:v>
                </c:pt>
                <c:pt idx="48">
                  <c:v>41.674000000000007</c:v>
                </c:pt>
                <c:pt idx="49">
                  <c:v>41.674000000000007</c:v>
                </c:pt>
                <c:pt idx="50">
                  <c:v>41.674000000000007</c:v>
                </c:pt>
                <c:pt idx="51">
                  <c:v>41.674000000000007</c:v>
                </c:pt>
                <c:pt idx="52">
                  <c:v>41.674000000000007</c:v>
                </c:pt>
                <c:pt idx="53">
                  <c:v>41.674000000000007</c:v>
                </c:pt>
                <c:pt idx="54">
                  <c:v>41.674000000000007</c:v>
                </c:pt>
                <c:pt idx="55">
                  <c:v>41.674000000000007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PreK-12 education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Sheet1!$A$2:$A$57</c:f>
              <c:numCache>
                <c:formatCode>m/d/yyyy</c:formatCode>
                <c:ptCount val="5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</c:numCache>
            </c:numRef>
          </c:cat>
          <c:val>
            <c:numRef>
              <c:f>Sheet1!$C$2:$C$57</c:f>
              <c:numCache>
                <c:formatCode>#,##0.000</c:formatCode>
                <c:ptCount val="56"/>
                <c:pt idx="0">
                  <c:v>60.789000000000001</c:v>
                </c:pt>
                <c:pt idx="1">
                  <c:v>60.886999999999993</c:v>
                </c:pt>
                <c:pt idx="2">
                  <c:v>61.503</c:v>
                </c:pt>
                <c:pt idx="3">
                  <c:v>61.946000000000005</c:v>
                </c:pt>
                <c:pt idx="4">
                  <c:v>61.949999999999996</c:v>
                </c:pt>
                <c:pt idx="5">
                  <c:v>61.952999999999996</c:v>
                </c:pt>
                <c:pt idx="6">
                  <c:v>62.721000000000011</c:v>
                </c:pt>
                <c:pt idx="7">
                  <c:v>62.639000000000003</c:v>
                </c:pt>
                <c:pt idx="8">
                  <c:v>60.049000000000007</c:v>
                </c:pt>
                <c:pt idx="9">
                  <c:v>62.023000000000003</c:v>
                </c:pt>
                <c:pt idx="10">
                  <c:v>61.744</c:v>
                </c:pt>
                <c:pt idx="11">
                  <c:v>61.213000000000001</c:v>
                </c:pt>
                <c:pt idx="12">
                  <c:v>62.405000000000001</c:v>
                </c:pt>
                <c:pt idx="13">
                  <c:v>63.063000000000002</c:v>
                </c:pt>
                <c:pt idx="14">
                  <c:v>64.35299999999998</c:v>
                </c:pt>
                <c:pt idx="15">
                  <c:v>62.576000000000001</c:v>
                </c:pt>
                <c:pt idx="16">
                  <c:v>62.997</c:v>
                </c:pt>
                <c:pt idx="17">
                  <c:v>61.556999999999995</c:v>
                </c:pt>
                <c:pt idx="18">
                  <c:v>60.635000000000012</c:v>
                </c:pt>
                <c:pt idx="19">
                  <c:v>55.297000000000011</c:v>
                </c:pt>
                <c:pt idx="20">
                  <c:v>52.555</c:v>
                </c:pt>
                <c:pt idx="21">
                  <c:v>51.873000000000005</c:v>
                </c:pt>
                <c:pt idx="22">
                  <c:v>50.406000000000006</c:v>
                </c:pt>
                <c:pt idx="23">
                  <c:v>49.838000000000001</c:v>
                </c:pt>
                <c:pt idx="24">
                  <c:v>50.300999999999995</c:v>
                </c:pt>
                <c:pt idx="25">
                  <c:v>49.328000000000003</c:v>
                </c:pt>
                <c:pt idx="26">
                  <c:v>47.681000000000004</c:v>
                </c:pt>
                <c:pt idx="27">
                  <c:v>47.344999999999999</c:v>
                </c:pt>
                <c:pt idx="28">
                  <c:v>47.776000000000003</c:v>
                </c:pt>
                <c:pt idx="29">
                  <c:v>49.265000000000022</c:v>
                </c:pt>
                <c:pt idx="30">
                  <c:v>49.673000000000002</c:v>
                </c:pt>
                <c:pt idx="31" formatCode="General">
                  <c:v>47.950999999999993</c:v>
                </c:pt>
                <c:pt idx="32" formatCode="General">
                  <c:v>48.098000000000013</c:v>
                </c:pt>
                <c:pt idx="33" formatCode="General">
                  <c:v>42.903000000000006</c:v>
                </c:pt>
                <c:pt idx="34" formatCode="General">
                  <c:v>42.212000000000003</c:v>
                </c:pt>
                <c:pt idx="35" formatCode="General">
                  <c:v>41.731000000000002</c:v>
                </c:pt>
                <c:pt idx="36" formatCode="General">
                  <c:v>42.207000000000001</c:v>
                </c:pt>
                <c:pt idx="37" formatCode="General">
                  <c:v>41.2</c:v>
                </c:pt>
                <c:pt idx="38">
                  <c:v>43.161000000000001</c:v>
                </c:pt>
                <c:pt idx="39" formatCode="#,###.000">
                  <c:v>41.715000000000003</c:v>
                </c:pt>
                <c:pt idx="40" formatCode="General">
                  <c:v>42.336000000000006</c:v>
                </c:pt>
                <c:pt idx="41" formatCode="General">
                  <c:v>43.463000000000001</c:v>
                </c:pt>
                <c:pt idx="42" formatCode="General">
                  <c:v>42.865000000000002</c:v>
                </c:pt>
                <c:pt idx="43" formatCode="General">
                  <c:v>44.402000000000001</c:v>
                </c:pt>
                <c:pt idx="44" formatCode="General">
                  <c:v>44.899000000000001</c:v>
                </c:pt>
                <c:pt idx="45" formatCode="General">
                  <c:v>44.928000000000011</c:v>
                </c:pt>
                <c:pt idx="46" formatCode="General">
                  <c:v>43.660000000000011</c:v>
                </c:pt>
                <c:pt idx="47">
                  <c:v>43.048000000000002</c:v>
                </c:pt>
                <c:pt idx="48">
                  <c:v>41.940999999999995</c:v>
                </c:pt>
                <c:pt idx="49">
                  <c:v>42.236000000000011</c:v>
                </c:pt>
                <c:pt idx="50">
                  <c:v>41.031000000000006</c:v>
                </c:pt>
                <c:pt idx="51">
                  <c:v>40.922000000000011</c:v>
                </c:pt>
                <c:pt idx="52">
                  <c:v>40.296000000000028</c:v>
                </c:pt>
                <c:pt idx="53">
                  <c:v>43.698000000000022</c:v>
                </c:pt>
                <c:pt idx="54">
                  <c:v>43.822000000000003</c:v>
                </c:pt>
                <c:pt idx="55">
                  <c:v>41.674000000000007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726144"/>
        <c:axId val="150727680"/>
      </c:lineChart>
      <c:dateAx>
        <c:axId val="150726144"/>
        <c:scaling>
          <c:orientation val="minMax"/>
        </c:scaling>
        <c:delete val="0"/>
        <c:axPos val="b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yyyy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50727680"/>
        <c:crosses val="autoZero"/>
        <c:auto val="1"/>
        <c:lblOffset val="100"/>
        <c:baseTimeUnit val="months"/>
        <c:majorUnit val="12"/>
        <c:majorTimeUnit val="months"/>
        <c:minorUnit val="1"/>
        <c:minorTimeUnit val="months"/>
      </c:dateAx>
      <c:valAx>
        <c:axId val="150727680"/>
        <c:scaling>
          <c:orientation val="minMax"/>
          <c:max val="64"/>
          <c:min val="0"/>
        </c:scaling>
        <c:delete val="0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&quot;$&quot;#,##0" sourceLinked="0"/>
        <c:majorTickMark val="out"/>
        <c:minorTickMark val="none"/>
        <c:tickLblPos val="nextTo"/>
        <c:crossAx val="150726144"/>
        <c:crosses val="autoZero"/>
        <c:crossBetween val="between"/>
        <c:majorUnit val="16"/>
      </c:valAx>
    </c:plotArea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/>
            </a:pPr>
            <a:r>
              <a:rPr lang="en-US" dirty="0" smtClean="0"/>
              <a:t>Retail (private)</a:t>
            </a:r>
            <a:endParaRPr lang="en-US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2214394253350042"/>
          <c:y val="0.15923842181019177"/>
          <c:w val="0.82613091126767069"/>
          <c:h val="0.543552620438584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 month</c:v>
                </c:pt>
              </c:strCache>
            </c:strRef>
          </c:tx>
          <c:spPr>
            <a:ln w="9525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Sheet1!$A$2:$A$57</c:f>
              <c:numCache>
                <c:formatCode>m/d/yyyy</c:formatCode>
                <c:ptCount val="5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</c:numCache>
            </c:numRef>
          </c:cat>
          <c:val>
            <c:numRef>
              <c:f>Sheet1!$B$2:$B$57</c:f>
              <c:numCache>
                <c:formatCode>General</c:formatCode>
                <c:ptCount val="56"/>
                <c:pt idx="0">
                  <c:v>29633</c:v>
                </c:pt>
                <c:pt idx="1">
                  <c:v>29633</c:v>
                </c:pt>
                <c:pt idx="2">
                  <c:v>29633</c:v>
                </c:pt>
                <c:pt idx="3">
                  <c:v>29633</c:v>
                </c:pt>
                <c:pt idx="4">
                  <c:v>29633</c:v>
                </c:pt>
                <c:pt idx="5">
                  <c:v>29633</c:v>
                </c:pt>
                <c:pt idx="6">
                  <c:v>29633</c:v>
                </c:pt>
                <c:pt idx="7">
                  <c:v>29633</c:v>
                </c:pt>
                <c:pt idx="8">
                  <c:v>29633</c:v>
                </c:pt>
                <c:pt idx="9">
                  <c:v>29633</c:v>
                </c:pt>
                <c:pt idx="10">
                  <c:v>29633</c:v>
                </c:pt>
                <c:pt idx="11">
                  <c:v>29633</c:v>
                </c:pt>
                <c:pt idx="12">
                  <c:v>29633</c:v>
                </c:pt>
                <c:pt idx="13">
                  <c:v>29633</c:v>
                </c:pt>
                <c:pt idx="14">
                  <c:v>29633</c:v>
                </c:pt>
                <c:pt idx="15">
                  <c:v>29633</c:v>
                </c:pt>
                <c:pt idx="16">
                  <c:v>29633</c:v>
                </c:pt>
                <c:pt idx="17">
                  <c:v>29633</c:v>
                </c:pt>
                <c:pt idx="18">
                  <c:v>29633</c:v>
                </c:pt>
                <c:pt idx="19">
                  <c:v>29633</c:v>
                </c:pt>
                <c:pt idx="20">
                  <c:v>29633</c:v>
                </c:pt>
                <c:pt idx="21">
                  <c:v>29633</c:v>
                </c:pt>
                <c:pt idx="22">
                  <c:v>29633</c:v>
                </c:pt>
                <c:pt idx="23">
                  <c:v>29633</c:v>
                </c:pt>
                <c:pt idx="24">
                  <c:v>29633</c:v>
                </c:pt>
                <c:pt idx="25">
                  <c:v>29633</c:v>
                </c:pt>
                <c:pt idx="26">
                  <c:v>29633</c:v>
                </c:pt>
                <c:pt idx="27">
                  <c:v>29633</c:v>
                </c:pt>
                <c:pt idx="28">
                  <c:v>29633</c:v>
                </c:pt>
                <c:pt idx="29">
                  <c:v>29633</c:v>
                </c:pt>
                <c:pt idx="30">
                  <c:v>29633</c:v>
                </c:pt>
                <c:pt idx="31">
                  <c:v>29633</c:v>
                </c:pt>
                <c:pt idx="32">
                  <c:v>29633</c:v>
                </c:pt>
                <c:pt idx="33">
                  <c:v>29633</c:v>
                </c:pt>
                <c:pt idx="34">
                  <c:v>29633</c:v>
                </c:pt>
                <c:pt idx="35">
                  <c:v>29633</c:v>
                </c:pt>
                <c:pt idx="36">
                  <c:v>29633</c:v>
                </c:pt>
                <c:pt idx="37">
                  <c:v>29633</c:v>
                </c:pt>
                <c:pt idx="38">
                  <c:v>29633</c:v>
                </c:pt>
                <c:pt idx="39">
                  <c:v>29633</c:v>
                </c:pt>
                <c:pt idx="40">
                  <c:v>29633</c:v>
                </c:pt>
                <c:pt idx="41">
                  <c:v>29633</c:v>
                </c:pt>
                <c:pt idx="42">
                  <c:v>29633</c:v>
                </c:pt>
                <c:pt idx="43">
                  <c:v>29633</c:v>
                </c:pt>
                <c:pt idx="44">
                  <c:v>29633</c:v>
                </c:pt>
                <c:pt idx="45">
                  <c:v>29633</c:v>
                </c:pt>
                <c:pt idx="46">
                  <c:v>29633</c:v>
                </c:pt>
                <c:pt idx="47">
                  <c:v>29633</c:v>
                </c:pt>
                <c:pt idx="48">
                  <c:v>29633</c:v>
                </c:pt>
                <c:pt idx="49">
                  <c:v>29633</c:v>
                </c:pt>
                <c:pt idx="50">
                  <c:v>29633</c:v>
                </c:pt>
                <c:pt idx="51">
                  <c:v>29633</c:v>
                </c:pt>
                <c:pt idx="52">
                  <c:v>29633</c:v>
                </c:pt>
                <c:pt idx="53">
                  <c:v>29633</c:v>
                </c:pt>
                <c:pt idx="54">
                  <c:v>29633</c:v>
                </c:pt>
                <c:pt idx="55">
                  <c:v>29633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Nonautomotive retail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Sheet1!$A$2:$A$57</c:f>
              <c:numCache>
                <c:formatCode>m/d/yyyy</c:formatCode>
                <c:ptCount val="5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</c:numCache>
            </c:numRef>
          </c:cat>
          <c:val>
            <c:numRef>
              <c:f>Sheet1!$C$2:$C$57</c:f>
              <c:numCache>
                <c:formatCode>General</c:formatCode>
                <c:ptCount val="56"/>
                <c:pt idx="0">
                  <c:v>63183</c:v>
                </c:pt>
                <c:pt idx="1">
                  <c:v>63294</c:v>
                </c:pt>
                <c:pt idx="2">
                  <c:v>60143</c:v>
                </c:pt>
                <c:pt idx="3">
                  <c:v>61679</c:v>
                </c:pt>
                <c:pt idx="4">
                  <c:v>61316</c:v>
                </c:pt>
                <c:pt idx="5">
                  <c:v>60205</c:v>
                </c:pt>
                <c:pt idx="6">
                  <c:v>60076</c:v>
                </c:pt>
                <c:pt idx="7">
                  <c:v>57023</c:v>
                </c:pt>
                <c:pt idx="8">
                  <c:v>55047</c:v>
                </c:pt>
                <c:pt idx="9">
                  <c:v>53264</c:v>
                </c:pt>
                <c:pt idx="10">
                  <c:v>51307</c:v>
                </c:pt>
                <c:pt idx="11">
                  <c:v>47219</c:v>
                </c:pt>
                <c:pt idx="12" formatCode="#,###">
                  <c:v>44011</c:v>
                </c:pt>
                <c:pt idx="13" formatCode="#,###">
                  <c:v>43477</c:v>
                </c:pt>
                <c:pt idx="14" formatCode="#,###">
                  <c:v>41357</c:v>
                </c:pt>
                <c:pt idx="15" formatCode="#,###">
                  <c:v>40242</c:v>
                </c:pt>
                <c:pt idx="16" formatCode="#,###">
                  <c:v>37254</c:v>
                </c:pt>
                <c:pt idx="17" formatCode="#,###">
                  <c:v>33610</c:v>
                </c:pt>
                <c:pt idx="18" formatCode="#,###">
                  <c:v>32095</c:v>
                </c:pt>
                <c:pt idx="19" formatCode="#,###">
                  <c:v>29904</c:v>
                </c:pt>
                <c:pt idx="20" formatCode="#,###">
                  <c:v>28782</c:v>
                </c:pt>
                <c:pt idx="21" formatCode="#,###">
                  <c:v>27037</c:v>
                </c:pt>
                <c:pt idx="22" formatCode="#,###">
                  <c:v>26861</c:v>
                </c:pt>
                <c:pt idx="23" formatCode="#,###">
                  <c:v>27959</c:v>
                </c:pt>
                <c:pt idx="24">
                  <c:v>26630</c:v>
                </c:pt>
                <c:pt idx="25">
                  <c:v>25668</c:v>
                </c:pt>
                <c:pt idx="26">
                  <c:v>25351</c:v>
                </c:pt>
                <c:pt idx="27">
                  <c:v>25328</c:v>
                </c:pt>
                <c:pt idx="28">
                  <c:v>24434</c:v>
                </c:pt>
                <c:pt idx="29">
                  <c:v>24829</c:v>
                </c:pt>
                <c:pt idx="30">
                  <c:v>23962</c:v>
                </c:pt>
                <c:pt idx="31">
                  <c:v>25146</c:v>
                </c:pt>
                <c:pt idx="32">
                  <c:v>24777</c:v>
                </c:pt>
                <c:pt idx="33">
                  <c:v>24436</c:v>
                </c:pt>
                <c:pt idx="34">
                  <c:v>23904</c:v>
                </c:pt>
                <c:pt idx="35">
                  <c:v>23418</c:v>
                </c:pt>
                <c:pt idx="36">
                  <c:v>23062</c:v>
                </c:pt>
                <c:pt idx="37">
                  <c:v>23954</c:v>
                </c:pt>
                <c:pt idx="38">
                  <c:v>24421</c:v>
                </c:pt>
                <c:pt idx="39">
                  <c:v>25755</c:v>
                </c:pt>
                <c:pt idx="40">
                  <c:v>26901</c:v>
                </c:pt>
                <c:pt idx="41">
                  <c:v>27354</c:v>
                </c:pt>
                <c:pt idx="42">
                  <c:v>27691</c:v>
                </c:pt>
                <c:pt idx="43">
                  <c:v>28518</c:v>
                </c:pt>
                <c:pt idx="44">
                  <c:v>27576</c:v>
                </c:pt>
                <c:pt idx="45">
                  <c:v>27799</c:v>
                </c:pt>
                <c:pt idx="46">
                  <c:v>28528</c:v>
                </c:pt>
                <c:pt idx="47">
                  <c:v>28117</c:v>
                </c:pt>
                <c:pt idx="48">
                  <c:v>27951</c:v>
                </c:pt>
                <c:pt idx="49" formatCode="0.0%">
                  <c:v>28188</c:v>
                </c:pt>
                <c:pt idx="50">
                  <c:v>28903</c:v>
                </c:pt>
                <c:pt idx="51">
                  <c:v>29536</c:v>
                </c:pt>
                <c:pt idx="52">
                  <c:v>30587</c:v>
                </c:pt>
                <c:pt idx="53">
                  <c:v>30194</c:v>
                </c:pt>
                <c:pt idx="54">
                  <c:v>29716</c:v>
                </c:pt>
                <c:pt idx="55">
                  <c:v>29633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866176"/>
        <c:axId val="150913024"/>
      </c:lineChart>
      <c:dateAx>
        <c:axId val="150866176"/>
        <c:scaling>
          <c:orientation val="minMax"/>
        </c:scaling>
        <c:delete val="0"/>
        <c:axPos val="b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yyyy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50913024"/>
        <c:crosses val="autoZero"/>
        <c:auto val="1"/>
        <c:lblOffset val="100"/>
        <c:baseTimeUnit val="months"/>
        <c:majorUnit val="12"/>
        <c:majorTimeUnit val="months"/>
        <c:minorUnit val="1"/>
        <c:minorTimeUnit val="months"/>
      </c:dateAx>
      <c:valAx>
        <c:axId val="150913024"/>
        <c:scaling>
          <c:orientation val="minMax"/>
          <c:max val="60000"/>
          <c:min val="0"/>
        </c:scaling>
        <c:delete val="0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&quot;$&quot;#,##0" sourceLinked="0"/>
        <c:majorTickMark val="out"/>
        <c:minorTickMark val="none"/>
        <c:tickLblPos val="nextTo"/>
        <c:crossAx val="150866176"/>
        <c:crosses val="autoZero"/>
        <c:crossBetween val="between"/>
        <c:majorUnit val="20000"/>
        <c:dispUnits>
          <c:builtInUnit val="thousands"/>
        </c:dispUnits>
      </c:valAx>
    </c:plotArea>
    <c:plotVisOnly val="1"/>
    <c:dispBlanksAs val="gap"/>
    <c:showDLblsOverMax val="0"/>
  </c:chart>
  <c:spPr>
    <a:noFill/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/>
            </a:pPr>
            <a:r>
              <a:rPr lang="en-US" baseline="0" dirty="0" smtClean="0"/>
              <a:t>Warehouse (private)</a:t>
            </a:r>
            <a:endParaRPr lang="en-US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1775797762121842"/>
          <c:y val="0.15923842181019185"/>
          <c:w val="0.82320693465951944"/>
          <c:h val="0.543552620438584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 month</c:v>
                </c:pt>
              </c:strCache>
            </c:strRef>
          </c:tx>
          <c:spPr>
            <a:ln w="9525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Sheet1!$A$2:$A$57</c:f>
              <c:numCache>
                <c:formatCode>m/d/yyyy</c:formatCode>
                <c:ptCount val="5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</c:numCache>
            </c:numRef>
          </c:cat>
          <c:val>
            <c:numRef>
              <c:f>Sheet1!$B$2:$B$57</c:f>
              <c:numCache>
                <c:formatCode>General</c:formatCode>
                <c:ptCount val="56"/>
                <c:pt idx="0">
                  <c:v>6.5190000000000001</c:v>
                </c:pt>
                <c:pt idx="1">
                  <c:v>6.5190000000000001</c:v>
                </c:pt>
                <c:pt idx="2">
                  <c:v>6.5190000000000001</c:v>
                </c:pt>
                <c:pt idx="3">
                  <c:v>6.5190000000000001</c:v>
                </c:pt>
                <c:pt idx="4">
                  <c:v>6.5190000000000001</c:v>
                </c:pt>
                <c:pt idx="5">
                  <c:v>6.5190000000000001</c:v>
                </c:pt>
                <c:pt idx="6">
                  <c:v>6.5190000000000001</c:v>
                </c:pt>
                <c:pt idx="7">
                  <c:v>6.5190000000000001</c:v>
                </c:pt>
                <c:pt idx="8">
                  <c:v>6.5190000000000001</c:v>
                </c:pt>
                <c:pt idx="9">
                  <c:v>6.5190000000000001</c:v>
                </c:pt>
                <c:pt idx="10">
                  <c:v>6.5190000000000001</c:v>
                </c:pt>
                <c:pt idx="11">
                  <c:v>6.5190000000000001</c:v>
                </c:pt>
                <c:pt idx="12">
                  <c:v>6.5190000000000001</c:v>
                </c:pt>
                <c:pt idx="13">
                  <c:v>6.5190000000000001</c:v>
                </c:pt>
                <c:pt idx="14">
                  <c:v>6.5190000000000001</c:v>
                </c:pt>
                <c:pt idx="15">
                  <c:v>6.5190000000000001</c:v>
                </c:pt>
                <c:pt idx="16">
                  <c:v>6.5190000000000001</c:v>
                </c:pt>
                <c:pt idx="17">
                  <c:v>6.5190000000000001</c:v>
                </c:pt>
                <c:pt idx="18">
                  <c:v>6.5190000000000001</c:v>
                </c:pt>
                <c:pt idx="19">
                  <c:v>6.5190000000000001</c:v>
                </c:pt>
                <c:pt idx="20">
                  <c:v>6.5190000000000001</c:v>
                </c:pt>
                <c:pt idx="21">
                  <c:v>6.5190000000000001</c:v>
                </c:pt>
                <c:pt idx="22">
                  <c:v>6.5190000000000001</c:v>
                </c:pt>
                <c:pt idx="23">
                  <c:v>6.5190000000000001</c:v>
                </c:pt>
                <c:pt idx="24">
                  <c:v>6.5190000000000001</c:v>
                </c:pt>
                <c:pt idx="25">
                  <c:v>6.5190000000000001</c:v>
                </c:pt>
                <c:pt idx="26">
                  <c:v>6.5190000000000001</c:v>
                </c:pt>
                <c:pt idx="27">
                  <c:v>6.5190000000000001</c:v>
                </c:pt>
                <c:pt idx="28">
                  <c:v>6.5190000000000001</c:v>
                </c:pt>
                <c:pt idx="29">
                  <c:v>6.5190000000000001</c:v>
                </c:pt>
                <c:pt idx="30">
                  <c:v>6.5190000000000001</c:v>
                </c:pt>
                <c:pt idx="31">
                  <c:v>6.5190000000000001</c:v>
                </c:pt>
                <c:pt idx="32">
                  <c:v>6.5190000000000001</c:v>
                </c:pt>
                <c:pt idx="33">
                  <c:v>6.5190000000000001</c:v>
                </c:pt>
                <c:pt idx="34">
                  <c:v>6.5190000000000001</c:v>
                </c:pt>
                <c:pt idx="35">
                  <c:v>6.5190000000000001</c:v>
                </c:pt>
                <c:pt idx="36">
                  <c:v>6.5190000000000001</c:v>
                </c:pt>
                <c:pt idx="37">
                  <c:v>6.5190000000000001</c:v>
                </c:pt>
                <c:pt idx="38">
                  <c:v>6.5190000000000001</c:v>
                </c:pt>
                <c:pt idx="39">
                  <c:v>6.5190000000000001</c:v>
                </c:pt>
                <c:pt idx="40">
                  <c:v>6.5190000000000001</c:v>
                </c:pt>
                <c:pt idx="41">
                  <c:v>6.5190000000000001</c:v>
                </c:pt>
                <c:pt idx="42">
                  <c:v>6.5190000000000001</c:v>
                </c:pt>
                <c:pt idx="43">
                  <c:v>6.5190000000000001</c:v>
                </c:pt>
                <c:pt idx="44">
                  <c:v>6.5190000000000001</c:v>
                </c:pt>
                <c:pt idx="45">
                  <c:v>6.5190000000000001</c:v>
                </c:pt>
                <c:pt idx="46">
                  <c:v>6.5190000000000001</c:v>
                </c:pt>
                <c:pt idx="47">
                  <c:v>6.5190000000000001</c:v>
                </c:pt>
                <c:pt idx="48">
                  <c:v>6.5190000000000001</c:v>
                </c:pt>
                <c:pt idx="49">
                  <c:v>6.5190000000000001</c:v>
                </c:pt>
                <c:pt idx="50">
                  <c:v>6.5190000000000001</c:v>
                </c:pt>
                <c:pt idx="51">
                  <c:v>6.5190000000000001</c:v>
                </c:pt>
                <c:pt idx="52">
                  <c:v>6.5190000000000001</c:v>
                </c:pt>
                <c:pt idx="53">
                  <c:v>6.5190000000000001</c:v>
                </c:pt>
                <c:pt idx="54">
                  <c:v>6.5190000000000001</c:v>
                </c:pt>
                <c:pt idx="55">
                  <c:v>6.5190000000000001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Warehouses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Sheet1!$A$2:$A$57</c:f>
              <c:numCache>
                <c:formatCode>m/d/yyyy</c:formatCode>
                <c:ptCount val="5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</c:numCache>
            </c:numRef>
          </c:cat>
          <c:val>
            <c:numRef>
              <c:f>Sheet1!$C$2:$C$57</c:f>
              <c:numCache>
                <c:formatCode>General</c:formatCode>
                <c:ptCount val="56"/>
                <c:pt idx="0">
                  <c:v>17.291</c:v>
                </c:pt>
                <c:pt idx="1">
                  <c:v>17.718</c:v>
                </c:pt>
                <c:pt idx="2">
                  <c:v>16.960999999999984</c:v>
                </c:pt>
                <c:pt idx="3">
                  <c:v>17.579000000000001</c:v>
                </c:pt>
                <c:pt idx="4">
                  <c:v>17.433</c:v>
                </c:pt>
                <c:pt idx="5">
                  <c:v>16.94799999999999</c:v>
                </c:pt>
                <c:pt idx="6">
                  <c:v>17.309000000000001</c:v>
                </c:pt>
                <c:pt idx="7">
                  <c:v>16.588999999999984</c:v>
                </c:pt>
                <c:pt idx="8">
                  <c:v>16.606999999999999</c:v>
                </c:pt>
                <c:pt idx="9">
                  <c:v>16.227</c:v>
                </c:pt>
                <c:pt idx="10">
                  <c:v>15.171000000000001</c:v>
                </c:pt>
                <c:pt idx="11">
                  <c:v>15.036</c:v>
                </c:pt>
                <c:pt idx="12">
                  <c:v>13.505000000000004</c:v>
                </c:pt>
                <c:pt idx="13">
                  <c:v>12.337</c:v>
                </c:pt>
                <c:pt idx="14">
                  <c:v>11.625</c:v>
                </c:pt>
                <c:pt idx="15">
                  <c:v>10.539</c:v>
                </c:pt>
                <c:pt idx="16">
                  <c:v>10.039</c:v>
                </c:pt>
                <c:pt idx="17">
                  <c:v>9.4860000000000007</c:v>
                </c:pt>
                <c:pt idx="18">
                  <c:v>9.1640000000000015</c:v>
                </c:pt>
                <c:pt idx="19">
                  <c:v>8.7260000000000009</c:v>
                </c:pt>
                <c:pt idx="20">
                  <c:v>9.6449999999999996</c:v>
                </c:pt>
                <c:pt idx="21">
                  <c:v>8.0400000000000009</c:v>
                </c:pt>
                <c:pt idx="22">
                  <c:v>8.055000000000005</c:v>
                </c:pt>
                <c:pt idx="23">
                  <c:v>6.8129999999999971</c:v>
                </c:pt>
                <c:pt idx="24">
                  <c:v>6.7069999999999999</c:v>
                </c:pt>
                <c:pt idx="25">
                  <c:v>6.3369999999999997</c:v>
                </c:pt>
                <c:pt idx="26">
                  <c:v>6.3849999999999971</c:v>
                </c:pt>
                <c:pt idx="27">
                  <c:v>6.0960000000000001</c:v>
                </c:pt>
                <c:pt idx="28">
                  <c:v>5.7889999999999997</c:v>
                </c:pt>
                <c:pt idx="29">
                  <c:v>6.3609999999999971</c:v>
                </c:pt>
                <c:pt idx="30">
                  <c:v>4.7309999999999999</c:v>
                </c:pt>
                <c:pt idx="31">
                  <c:v>5.0190000000000001</c:v>
                </c:pt>
                <c:pt idx="32">
                  <c:v>4.84</c:v>
                </c:pt>
                <c:pt idx="33">
                  <c:v>5.0599999999999996</c:v>
                </c:pt>
                <c:pt idx="34">
                  <c:v>5.4749999999999996</c:v>
                </c:pt>
                <c:pt idx="35">
                  <c:v>5.609</c:v>
                </c:pt>
                <c:pt idx="36">
                  <c:v>5.798</c:v>
                </c:pt>
                <c:pt idx="37">
                  <c:v>5.8529999999999971</c:v>
                </c:pt>
                <c:pt idx="38">
                  <c:v>6.0439999999999996</c:v>
                </c:pt>
                <c:pt idx="39">
                  <c:v>6.1019999999999985</c:v>
                </c:pt>
                <c:pt idx="40">
                  <c:v>6.258</c:v>
                </c:pt>
                <c:pt idx="41">
                  <c:v>6.7629999999999972</c:v>
                </c:pt>
                <c:pt idx="42">
                  <c:v>6.9359999999999999</c:v>
                </c:pt>
                <c:pt idx="43">
                  <c:v>6.9989999999999997</c:v>
                </c:pt>
                <c:pt idx="44">
                  <c:v>6.5209999999999972</c:v>
                </c:pt>
                <c:pt idx="45">
                  <c:v>6.1819999999999995</c:v>
                </c:pt>
                <c:pt idx="46">
                  <c:v>6.2119999999999997</c:v>
                </c:pt>
                <c:pt idx="47">
                  <c:v>6.5880000000000001</c:v>
                </c:pt>
                <c:pt idx="48">
                  <c:v>7.3369999999999997</c:v>
                </c:pt>
                <c:pt idx="49">
                  <c:v>6.9639999999999995</c:v>
                </c:pt>
                <c:pt idx="50">
                  <c:v>6.8460000000000001</c:v>
                </c:pt>
                <c:pt idx="51">
                  <c:v>6.7789999999999999</c:v>
                </c:pt>
                <c:pt idx="52">
                  <c:v>6.7069999999999999</c:v>
                </c:pt>
                <c:pt idx="53">
                  <c:v>6.4459999999999997</c:v>
                </c:pt>
                <c:pt idx="54">
                  <c:v>6.6569999999999974</c:v>
                </c:pt>
                <c:pt idx="55">
                  <c:v>6.5190000000000001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926464"/>
        <c:axId val="150928000"/>
      </c:lineChart>
      <c:dateAx>
        <c:axId val="150926464"/>
        <c:scaling>
          <c:orientation val="minMax"/>
        </c:scaling>
        <c:delete val="0"/>
        <c:axPos val="b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yyyy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50928000"/>
        <c:crosses val="autoZero"/>
        <c:auto val="1"/>
        <c:lblOffset val="100"/>
        <c:baseTimeUnit val="months"/>
        <c:majorUnit val="12"/>
        <c:majorTimeUnit val="months"/>
        <c:minorUnit val="1"/>
        <c:minorTimeUnit val="months"/>
      </c:dateAx>
      <c:valAx>
        <c:axId val="150928000"/>
        <c:scaling>
          <c:orientation val="minMax"/>
          <c:max val="40"/>
          <c:min val="0"/>
        </c:scaling>
        <c:delete val="0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&quot;$&quot;#,##0" sourceLinked="0"/>
        <c:majorTickMark val="out"/>
        <c:minorTickMark val="none"/>
        <c:tickLblPos val="nextTo"/>
        <c:crossAx val="150926464"/>
        <c:crosses val="autoZero"/>
        <c:crossBetween val="between"/>
        <c:majorUnit val="10"/>
      </c:valAx>
    </c:plotArea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/>
            </a:pPr>
            <a:r>
              <a:rPr lang="en-US" dirty="0" smtClean="0"/>
              <a:t>Office (private)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1775797762121842"/>
          <c:y val="0.15923842181019185"/>
          <c:w val="0.82320693465951944"/>
          <c:h val="0.543552620438584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</c:v>
                </c:pt>
              </c:strCache>
            </c:strRef>
          </c:tx>
          <c:spPr>
            <a:ln w="9525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Sheet1!$A$2:$A$57</c:f>
              <c:numCache>
                <c:formatCode>m/d/yyyy</c:formatCode>
                <c:ptCount val="5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</c:numCache>
            </c:numRef>
          </c:cat>
          <c:val>
            <c:numRef>
              <c:f>Sheet1!$B$2:$B$57</c:f>
              <c:numCache>
                <c:formatCode>General</c:formatCode>
                <c:ptCount val="56"/>
                <c:pt idx="0">
                  <c:v>25.464999999999989</c:v>
                </c:pt>
                <c:pt idx="1">
                  <c:v>25.464999999999989</c:v>
                </c:pt>
                <c:pt idx="2">
                  <c:v>25.464999999999989</c:v>
                </c:pt>
                <c:pt idx="3">
                  <c:v>25.464999999999989</c:v>
                </c:pt>
                <c:pt idx="4">
                  <c:v>25.464999999999989</c:v>
                </c:pt>
                <c:pt idx="5">
                  <c:v>25.464999999999989</c:v>
                </c:pt>
                <c:pt idx="6">
                  <c:v>25.464999999999989</c:v>
                </c:pt>
                <c:pt idx="7">
                  <c:v>25.464999999999989</c:v>
                </c:pt>
                <c:pt idx="8">
                  <c:v>25.464999999999989</c:v>
                </c:pt>
                <c:pt idx="9">
                  <c:v>25.464999999999989</c:v>
                </c:pt>
                <c:pt idx="10">
                  <c:v>25.464999999999989</c:v>
                </c:pt>
                <c:pt idx="11">
                  <c:v>25.464999999999989</c:v>
                </c:pt>
                <c:pt idx="12">
                  <c:v>25.464999999999989</c:v>
                </c:pt>
                <c:pt idx="13">
                  <c:v>25.464999999999989</c:v>
                </c:pt>
                <c:pt idx="14">
                  <c:v>25.464999999999989</c:v>
                </c:pt>
                <c:pt idx="15">
                  <c:v>25.464999999999989</c:v>
                </c:pt>
                <c:pt idx="16">
                  <c:v>25.464999999999989</c:v>
                </c:pt>
                <c:pt idx="17">
                  <c:v>25.464999999999989</c:v>
                </c:pt>
                <c:pt idx="18">
                  <c:v>25.464999999999989</c:v>
                </c:pt>
                <c:pt idx="19">
                  <c:v>25.464999999999989</c:v>
                </c:pt>
                <c:pt idx="20">
                  <c:v>25.464999999999989</c:v>
                </c:pt>
                <c:pt idx="21">
                  <c:v>25.464999999999989</c:v>
                </c:pt>
                <c:pt idx="22">
                  <c:v>25.464999999999989</c:v>
                </c:pt>
                <c:pt idx="23">
                  <c:v>25.464999999999989</c:v>
                </c:pt>
                <c:pt idx="24">
                  <c:v>25.464999999999989</c:v>
                </c:pt>
                <c:pt idx="25">
                  <c:v>25.464999999999989</c:v>
                </c:pt>
                <c:pt idx="26">
                  <c:v>25.464999999999989</c:v>
                </c:pt>
                <c:pt idx="27">
                  <c:v>25.464999999999989</c:v>
                </c:pt>
                <c:pt idx="28">
                  <c:v>25.464999999999989</c:v>
                </c:pt>
                <c:pt idx="29">
                  <c:v>25.464999999999989</c:v>
                </c:pt>
                <c:pt idx="30">
                  <c:v>25.464999999999989</c:v>
                </c:pt>
                <c:pt idx="31">
                  <c:v>25.464999999999989</c:v>
                </c:pt>
                <c:pt idx="32">
                  <c:v>25.464999999999989</c:v>
                </c:pt>
                <c:pt idx="33">
                  <c:v>25.464999999999989</c:v>
                </c:pt>
                <c:pt idx="34">
                  <c:v>25.464999999999989</c:v>
                </c:pt>
                <c:pt idx="35">
                  <c:v>25.464999999999989</c:v>
                </c:pt>
                <c:pt idx="36">
                  <c:v>25.464999999999989</c:v>
                </c:pt>
                <c:pt idx="37">
                  <c:v>25.464999999999989</c:v>
                </c:pt>
                <c:pt idx="38">
                  <c:v>25.464999999999989</c:v>
                </c:pt>
                <c:pt idx="39">
                  <c:v>25.464999999999989</c:v>
                </c:pt>
                <c:pt idx="40">
                  <c:v>25.464999999999989</c:v>
                </c:pt>
                <c:pt idx="41">
                  <c:v>25.464999999999989</c:v>
                </c:pt>
                <c:pt idx="42">
                  <c:v>25.464999999999989</c:v>
                </c:pt>
                <c:pt idx="43">
                  <c:v>25.464999999999989</c:v>
                </c:pt>
                <c:pt idx="44">
                  <c:v>25.464999999999989</c:v>
                </c:pt>
                <c:pt idx="45">
                  <c:v>25.464999999999989</c:v>
                </c:pt>
                <c:pt idx="46">
                  <c:v>25.464999999999989</c:v>
                </c:pt>
                <c:pt idx="47">
                  <c:v>25.464999999999989</c:v>
                </c:pt>
                <c:pt idx="48">
                  <c:v>25.464999999999989</c:v>
                </c:pt>
                <c:pt idx="49">
                  <c:v>25.464999999999989</c:v>
                </c:pt>
                <c:pt idx="50">
                  <c:v>25.464999999999989</c:v>
                </c:pt>
                <c:pt idx="51">
                  <c:v>25.464999999999989</c:v>
                </c:pt>
                <c:pt idx="52">
                  <c:v>25.464999999999989</c:v>
                </c:pt>
                <c:pt idx="53">
                  <c:v>25.464999999999989</c:v>
                </c:pt>
                <c:pt idx="54">
                  <c:v>25.464999999999989</c:v>
                </c:pt>
                <c:pt idx="55">
                  <c:v>25.464999999999989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Office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Sheet1!$A$2:$A$57</c:f>
              <c:numCache>
                <c:formatCode>m/d/yyyy</c:formatCode>
                <c:ptCount val="5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</c:numCache>
            </c:numRef>
          </c:cat>
          <c:val>
            <c:numRef>
              <c:f>Sheet1!$C$2:$C$57</c:f>
              <c:numCache>
                <c:formatCode>General</c:formatCode>
                <c:ptCount val="56"/>
                <c:pt idx="0">
                  <c:v>57.686</c:v>
                </c:pt>
                <c:pt idx="1">
                  <c:v>57.067</c:v>
                </c:pt>
                <c:pt idx="2">
                  <c:v>56.232000000000021</c:v>
                </c:pt>
                <c:pt idx="3">
                  <c:v>56.825000000000003</c:v>
                </c:pt>
                <c:pt idx="4">
                  <c:v>55.080999999999996</c:v>
                </c:pt>
                <c:pt idx="5">
                  <c:v>55.408000000000001</c:v>
                </c:pt>
                <c:pt idx="6">
                  <c:v>55.728000000000023</c:v>
                </c:pt>
                <c:pt idx="7">
                  <c:v>55.254000000000005</c:v>
                </c:pt>
                <c:pt idx="8">
                  <c:v>56.122000000000021</c:v>
                </c:pt>
                <c:pt idx="9">
                  <c:v>54.526000000000003</c:v>
                </c:pt>
                <c:pt idx="10">
                  <c:v>54.308</c:v>
                </c:pt>
                <c:pt idx="11">
                  <c:v>50.347999999999999</c:v>
                </c:pt>
                <c:pt idx="12">
                  <c:v>47.833999999999996</c:v>
                </c:pt>
                <c:pt idx="13">
                  <c:v>44.849000000000004</c:v>
                </c:pt>
                <c:pt idx="14">
                  <c:v>42.690000000000012</c:v>
                </c:pt>
                <c:pt idx="15">
                  <c:v>41.091000000000001</c:v>
                </c:pt>
                <c:pt idx="16">
                  <c:v>40.822000000000003</c:v>
                </c:pt>
                <c:pt idx="17">
                  <c:v>38.936</c:v>
                </c:pt>
                <c:pt idx="18">
                  <c:v>37.238000000000021</c:v>
                </c:pt>
                <c:pt idx="19">
                  <c:v>35.61</c:v>
                </c:pt>
                <c:pt idx="20">
                  <c:v>31.681000000000001</c:v>
                </c:pt>
                <c:pt idx="21">
                  <c:v>31.038</c:v>
                </c:pt>
                <c:pt idx="22">
                  <c:v>29.079000000000001</c:v>
                </c:pt>
                <c:pt idx="23">
                  <c:v>28.431000000000001</c:v>
                </c:pt>
                <c:pt idx="24">
                  <c:v>27.427</c:v>
                </c:pt>
                <c:pt idx="25">
                  <c:v>28.219000000000001</c:v>
                </c:pt>
                <c:pt idx="26">
                  <c:v>25.481999999999989</c:v>
                </c:pt>
                <c:pt idx="27">
                  <c:v>24.83700000000001</c:v>
                </c:pt>
                <c:pt idx="28">
                  <c:v>24.164000000000001</c:v>
                </c:pt>
                <c:pt idx="29">
                  <c:v>23.885000000000002</c:v>
                </c:pt>
                <c:pt idx="30">
                  <c:v>22.384</c:v>
                </c:pt>
                <c:pt idx="31">
                  <c:v>23.297000000000001</c:v>
                </c:pt>
                <c:pt idx="32">
                  <c:v>24.251000000000001</c:v>
                </c:pt>
                <c:pt idx="33">
                  <c:v>23.683</c:v>
                </c:pt>
                <c:pt idx="34">
                  <c:v>22.425999999999981</c:v>
                </c:pt>
                <c:pt idx="35">
                  <c:v>23.172999999999988</c:v>
                </c:pt>
                <c:pt idx="36">
                  <c:v>21.978999999999989</c:v>
                </c:pt>
                <c:pt idx="37">
                  <c:v>21.535</c:v>
                </c:pt>
                <c:pt idx="38">
                  <c:v>21.632999999999999</c:v>
                </c:pt>
                <c:pt idx="39">
                  <c:v>21.631000000000011</c:v>
                </c:pt>
                <c:pt idx="40">
                  <c:v>22.893999999999988</c:v>
                </c:pt>
                <c:pt idx="41">
                  <c:v>23.366</c:v>
                </c:pt>
                <c:pt idx="42">
                  <c:v>22.966999999999985</c:v>
                </c:pt>
                <c:pt idx="43">
                  <c:v>23.155999999999999</c:v>
                </c:pt>
                <c:pt idx="44">
                  <c:v>22.645</c:v>
                </c:pt>
                <c:pt idx="45">
                  <c:v>23.003</c:v>
                </c:pt>
                <c:pt idx="46">
                  <c:v>22.57</c:v>
                </c:pt>
                <c:pt idx="47">
                  <c:v>23.001000000000001</c:v>
                </c:pt>
                <c:pt idx="48">
                  <c:v>23.658000000000001</c:v>
                </c:pt>
                <c:pt idx="49">
                  <c:v>23.306000000000001</c:v>
                </c:pt>
                <c:pt idx="50">
                  <c:v>24.552</c:v>
                </c:pt>
                <c:pt idx="51">
                  <c:v>24.294</c:v>
                </c:pt>
                <c:pt idx="52">
                  <c:v>25.335000000000001</c:v>
                </c:pt>
                <c:pt idx="53">
                  <c:v>25.372</c:v>
                </c:pt>
                <c:pt idx="54">
                  <c:v>25.59</c:v>
                </c:pt>
                <c:pt idx="55">
                  <c:v>25.464999999999989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137280"/>
        <c:axId val="151143168"/>
      </c:lineChart>
      <c:dateAx>
        <c:axId val="151137280"/>
        <c:scaling>
          <c:orientation val="minMax"/>
        </c:scaling>
        <c:delete val="0"/>
        <c:axPos val="b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yyyy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51143168"/>
        <c:crosses val="autoZero"/>
        <c:auto val="1"/>
        <c:lblOffset val="100"/>
        <c:baseTimeUnit val="months"/>
        <c:majorUnit val="12"/>
        <c:majorTimeUnit val="months"/>
        <c:minorUnit val="1"/>
        <c:minorTimeUnit val="months"/>
      </c:dateAx>
      <c:valAx>
        <c:axId val="151143168"/>
        <c:scaling>
          <c:orientation val="minMax"/>
          <c:max val="60"/>
          <c:min val="0"/>
        </c:scaling>
        <c:delete val="0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&quot;$&quot;#,##0" sourceLinked="0"/>
        <c:majorTickMark val="out"/>
        <c:minorTickMark val="none"/>
        <c:tickLblPos val="nextTo"/>
        <c:crossAx val="151137280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680"/>
            </a:pPr>
            <a:r>
              <a:rPr lang="en-US" sz="1680" dirty="0" smtClean="0"/>
              <a:t>Lodging (private)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1775797762121842"/>
          <c:y val="0.15923842181019185"/>
          <c:w val="0.82320693465951944"/>
          <c:h val="0.543552620438584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 month</c:v>
                </c:pt>
              </c:strCache>
            </c:strRef>
          </c:tx>
          <c:spPr>
            <a:ln w="9525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Sheet1!$A$2:$A$57</c:f>
              <c:numCache>
                <c:formatCode>m/d/yyyy</c:formatCode>
                <c:ptCount val="5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</c:numCache>
            </c:numRef>
          </c:cat>
          <c:val>
            <c:numRef>
              <c:f>Sheet1!$B$2:$B$57</c:f>
              <c:numCache>
                <c:formatCode>#,##0.000</c:formatCode>
                <c:ptCount val="56"/>
                <c:pt idx="0">
                  <c:v>10.811</c:v>
                </c:pt>
                <c:pt idx="1">
                  <c:v>10.811</c:v>
                </c:pt>
                <c:pt idx="2">
                  <c:v>10.811</c:v>
                </c:pt>
                <c:pt idx="3">
                  <c:v>10.811</c:v>
                </c:pt>
                <c:pt idx="4">
                  <c:v>10.811</c:v>
                </c:pt>
                <c:pt idx="5">
                  <c:v>10.811</c:v>
                </c:pt>
                <c:pt idx="6">
                  <c:v>10.811</c:v>
                </c:pt>
                <c:pt idx="7">
                  <c:v>10.811</c:v>
                </c:pt>
                <c:pt idx="8">
                  <c:v>10.811</c:v>
                </c:pt>
                <c:pt idx="9">
                  <c:v>10.811</c:v>
                </c:pt>
                <c:pt idx="10">
                  <c:v>10.811</c:v>
                </c:pt>
                <c:pt idx="11">
                  <c:v>10.811</c:v>
                </c:pt>
                <c:pt idx="12">
                  <c:v>10.811</c:v>
                </c:pt>
                <c:pt idx="13">
                  <c:v>10.811</c:v>
                </c:pt>
                <c:pt idx="14">
                  <c:v>10.811</c:v>
                </c:pt>
                <c:pt idx="15">
                  <c:v>10.811</c:v>
                </c:pt>
                <c:pt idx="16">
                  <c:v>10.811</c:v>
                </c:pt>
                <c:pt idx="17">
                  <c:v>10.811</c:v>
                </c:pt>
                <c:pt idx="18">
                  <c:v>10.811</c:v>
                </c:pt>
                <c:pt idx="19">
                  <c:v>10.811</c:v>
                </c:pt>
                <c:pt idx="20">
                  <c:v>10.811</c:v>
                </c:pt>
                <c:pt idx="21">
                  <c:v>10.811</c:v>
                </c:pt>
                <c:pt idx="22">
                  <c:v>10.811</c:v>
                </c:pt>
                <c:pt idx="23">
                  <c:v>10.811</c:v>
                </c:pt>
                <c:pt idx="24">
                  <c:v>10.811</c:v>
                </c:pt>
                <c:pt idx="25">
                  <c:v>10.811</c:v>
                </c:pt>
                <c:pt idx="26">
                  <c:v>10.811</c:v>
                </c:pt>
                <c:pt idx="27">
                  <c:v>10.811</c:v>
                </c:pt>
                <c:pt idx="28">
                  <c:v>10.811</c:v>
                </c:pt>
                <c:pt idx="29">
                  <c:v>10.811</c:v>
                </c:pt>
                <c:pt idx="30">
                  <c:v>10.811</c:v>
                </c:pt>
                <c:pt idx="31">
                  <c:v>10.811</c:v>
                </c:pt>
                <c:pt idx="32">
                  <c:v>10.811</c:v>
                </c:pt>
                <c:pt idx="33">
                  <c:v>10.811</c:v>
                </c:pt>
                <c:pt idx="34">
                  <c:v>10.811</c:v>
                </c:pt>
                <c:pt idx="35">
                  <c:v>10.811</c:v>
                </c:pt>
                <c:pt idx="36">
                  <c:v>10.811</c:v>
                </c:pt>
                <c:pt idx="37">
                  <c:v>10.811</c:v>
                </c:pt>
                <c:pt idx="38">
                  <c:v>10.811</c:v>
                </c:pt>
                <c:pt idx="39">
                  <c:v>10.811</c:v>
                </c:pt>
                <c:pt idx="40">
                  <c:v>10.811</c:v>
                </c:pt>
                <c:pt idx="41">
                  <c:v>10.811</c:v>
                </c:pt>
                <c:pt idx="42">
                  <c:v>10.811</c:v>
                </c:pt>
                <c:pt idx="43">
                  <c:v>10.811</c:v>
                </c:pt>
                <c:pt idx="44">
                  <c:v>10.811</c:v>
                </c:pt>
                <c:pt idx="45">
                  <c:v>10.811</c:v>
                </c:pt>
                <c:pt idx="46">
                  <c:v>10.811</c:v>
                </c:pt>
                <c:pt idx="47">
                  <c:v>10.811</c:v>
                </c:pt>
                <c:pt idx="48">
                  <c:v>10.811</c:v>
                </c:pt>
                <c:pt idx="49">
                  <c:v>10.811</c:v>
                </c:pt>
                <c:pt idx="50">
                  <c:v>10.811</c:v>
                </c:pt>
                <c:pt idx="51">
                  <c:v>10.811</c:v>
                </c:pt>
                <c:pt idx="52">
                  <c:v>10.811</c:v>
                </c:pt>
                <c:pt idx="53">
                  <c:v>10.811</c:v>
                </c:pt>
                <c:pt idx="54">
                  <c:v>10.811</c:v>
                </c:pt>
                <c:pt idx="55">
                  <c:v>10.811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Lodging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Sheet1!$A$2:$A$57</c:f>
              <c:numCache>
                <c:formatCode>m/d/yyyy</c:formatCode>
                <c:ptCount val="5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</c:numCache>
            </c:numRef>
          </c:cat>
          <c:val>
            <c:numRef>
              <c:f>Sheet1!$C$2:$C$57</c:f>
              <c:numCache>
                <c:formatCode>#,##0.000</c:formatCode>
                <c:ptCount val="56"/>
                <c:pt idx="0">
                  <c:v>30.643000000000001</c:v>
                </c:pt>
                <c:pt idx="1">
                  <c:v>31.795999999999989</c:v>
                </c:pt>
                <c:pt idx="2">
                  <c:v>33.143000000000001</c:v>
                </c:pt>
                <c:pt idx="3">
                  <c:v>35.636000000000003</c:v>
                </c:pt>
                <c:pt idx="4">
                  <c:v>36.9</c:v>
                </c:pt>
                <c:pt idx="5">
                  <c:v>36.766000000000012</c:v>
                </c:pt>
                <c:pt idx="6">
                  <c:v>37.177</c:v>
                </c:pt>
                <c:pt idx="7">
                  <c:v>37.793000000000013</c:v>
                </c:pt>
                <c:pt idx="8">
                  <c:v>37.579000000000001</c:v>
                </c:pt>
                <c:pt idx="9">
                  <c:v>37.596000000000011</c:v>
                </c:pt>
                <c:pt idx="10">
                  <c:v>36.288000000000011</c:v>
                </c:pt>
                <c:pt idx="11">
                  <c:v>33.050000000000004</c:v>
                </c:pt>
                <c:pt idx="12">
                  <c:v>30.257999999999999</c:v>
                </c:pt>
                <c:pt idx="13">
                  <c:v>30.751000000000001</c:v>
                </c:pt>
                <c:pt idx="14">
                  <c:v>30.693999999999999</c:v>
                </c:pt>
                <c:pt idx="15">
                  <c:v>31.097999999999999</c:v>
                </c:pt>
                <c:pt idx="16">
                  <c:v>29.273</c:v>
                </c:pt>
                <c:pt idx="17">
                  <c:v>27.141999999999999</c:v>
                </c:pt>
                <c:pt idx="18">
                  <c:v>25.118000000000009</c:v>
                </c:pt>
                <c:pt idx="19">
                  <c:v>22.978000000000002</c:v>
                </c:pt>
                <c:pt idx="20">
                  <c:v>21.917999999999999</c:v>
                </c:pt>
                <c:pt idx="21">
                  <c:v>19.898</c:v>
                </c:pt>
                <c:pt idx="22">
                  <c:v>18.401</c:v>
                </c:pt>
                <c:pt idx="23">
                  <c:v>17.126000000000001</c:v>
                </c:pt>
                <c:pt idx="24">
                  <c:v>14.069000000000004</c:v>
                </c:pt>
                <c:pt idx="25">
                  <c:v>13.358000000000002</c:v>
                </c:pt>
                <c:pt idx="26">
                  <c:v>12.145</c:v>
                </c:pt>
                <c:pt idx="27">
                  <c:v>11.92</c:v>
                </c:pt>
                <c:pt idx="28">
                  <c:v>11.184000000000001</c:v>
                </c:pt>
                <c:pt idx="29">
                  <c:v>10.922000000000002</c:v>
                </c:pt>
                <c:pt idx="30">
                  <c:v>10.764000000000001</c:v>
                </c:pt>
                <c:pt idx="31" formatCode="General">
                  <c:v>10.772</c:v>
                </c:pt>
                <c:pt idx="32" formatCode="General">
                  <c:v>10.314</c:v>
                </c:pt>
                <c:pt idx="33" formatCode="General">
                  <c:v>9.7459999999999987</c:v>
                </c:pt>
                <c:pt idx="34" formatCode="General">
                  <c:v>9.6469999999999985</c:v>
                </c:pt>
                <c:pt idx="35" formatCode="General">
                  <c:v>9.5640000000000001</c:v>
                </c:pt>
                <c:pt idx="36" formatCode="General">
                  <c:v>7.9740000000000002</c:v>
                </c:pt>
                <c:pt idx="37">
                  <c:v>7.9939999999999998</c:v>
                </c:pt>
                <c:pt idx="38">
                  <c:v>8.1399999999999988</c:v>
                </c:pt>
                <c:pt idx="39" formatCode="General">
                  <c:v>7.8380000000000001</c:v>
                </c:pt>
                <c:pt idx="40" formatCode="General">
                  <c:v>7.968</c:v>
                </c:pt>
                <c:pt idx="41" formatCode="General">
                  <c:v>8.4080000000000013</c:v>
                </c:pt>
                <c:pt idx="42" formatCode="General">
                  <c:v>7.8519999999999985</c:v>
                </c:pt>
                <c:pt idx="43" formatCode="General">
                  <c:v>8.0890000000000004</c:v>
                </c:pt>
                <c:pt idx="44" formatCode="General">
                  <c:v>8.2379999999999995</c:v>
                </c:pt>
                <c:pt idx="45" formatCode="General">
                  <c:v>8.1760000000000002</c:v>
                </c:pt>
                <c:pt idx="46" formatCode="General">
                  <c:v>8.6960000000000015</c:v>
                </c:pt>
                <c:pt idx="47">
                  <c:v>9.2319999999999993</c:v>
                </c:pt>
                <c:pt idx="48">
                  <c:v>9.0530000000000008</c:v>
                </c:pt>
                <c:pt idx="49">
                  <c:v>8.9760000000000026</c:v>
                </c:pt>
                <c:pt idx="50">
                  <c:v>10.225</c:v>
                </c:pt>
                <c:pt idx="51">
                  <c:v>10.313000000000002</c:v>
                </c:pt>
                <c:pt idx="52">
                  <c:v>10.350000000000005</c:v>
                </c:pt>
                <c:pt idx="53">
                  <c:v>10.614000000000001</c:v>
                </c:pt>
                <c:pt idx="54">
                  <c:v>10.822000000000005</c:v>
                </c:pt>
                <c:pt idx="55">
                  <c:v>10.811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151744"/>
        <c:axId val="151153280"/>
      </c:lineChart>
      <c:dateAx>
        <c:axId val="151151744"/>
        <c:scaling>
          <c:orientation val="minMax"/>
        </c:scaling>
        <c:delete val="0"/>
        <c:axPos val="b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yyyy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51153280"/>
        <c:crosses val="autoZero"/>
        <c:auto val="1"/>
        <c:lblOffset val="100"/>
        <c:baseTimeUnit val="months"/>
        <c:majorUnit val="12"/>
        <c:majorTimeUnit val="months"/>
        <c:minorUnit val="1"/>
        <c:minorTimeUnit val="months"/>
      </c:dateAx>
      <c:valAx>
        <c:axId val="151153280"/>
        <c:scaling>
          <c:orientation val="minMax"/>
          <c:max val="40"/>
          <c:min val="0"/>
        </c:scaling>
        <c:delete val="0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&quot;$&quot;#,##0" sourceLinked="0"/>
        <c:majorTickMark val="out"/>
        <c:minorTickMark val="none"/>
        <c:tickLblPos val="nextTo"/>
        <c:crossAx val="151151744"/>
        <c:crosses val="autoZero"/>
        <c:crossBetween val="between"/>
        <c:majorUnit val="10"/>
      </c:valAx>
    </c:plotArea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/>
            </a:pPr>
            <a:r>
              <a:rPr lang="en-US" dirty="0"/>
              <a:t> Multi-family </a:t>
            </a:r>
            <a:r>
              <a:rPr lang="en-US" dirty="0" smtClean="0"/>
              <a:t>construction spending</a:t>
            </a:r>
            <a:endParaRPr lang="en-US" dirty="0"/>
          </a:p>
        </c:rich>
      </c:tx>
      <c:layout>
        <c:manualLayout>
          <c:xMode val="edge"/>
          <c:yMode val="edge"/>
          <c:x val="0.12547497352304637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8000468691413574"/>
          <c:y val="0.15923842181019135"/>
          <c:w val="0.75395364641923734"/>
          <c:h val="0.543552620438584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MF 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Sheet1!$A$2:$A$57</c:f>
              <c:numCache>
                <c:formatCode>m/d/yyyy</c:formatCode>
                <c:ptCount val="5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</c:numCache>
            </c:numRef>
          </c:cat>
          <c:val>
            <c:numRef>
              <c:f>Sheet1!$B$2:$B$57</c:f>
              <c:numCache>
                <c:formatCode>#,##0</c:formatCode>
                <c:ptCount val="56"/>
                <c:pt idx="0">
                  <c:v>45208</c:v>
                </c:pt>
                <c:pt idx="1">
                  <c:v>44637</c:v>
                </c:pt>
                <c:pt idx="2">
                  <c:v>45172</c:v>
                </c:pt>
                <c:pt idx="3">
                  <c:v>45311</c:v>
                </c:pt>
                <c:pt idx="4">
                  <c:v>46073</c:v>
                </c:pt>
                <c:pt idx="5">
                  <c:v>45888</c:v>
                </c:pt>
                <c:pt idx="6">
                  <c:v>46317</c:v>
                </c:pt>
                <c:pt idx="7">
                  <c:v>43679</c:v>
                </c:pt>
                <c:pt idx="8">
                  <c:v>44498</c:v>
                </c:pt>
                <c:pt idx="9">
                  <c:v>43886</c:v>
                </c:pt>
                <c:pt idx="10">
                  <c:v>41733</c:v>
                </c:pt>
                <c:pt idx="11">
                  <c:v>39057</c:v>
                </c:pt>
                <c:pt idx="12" formatCode="#,###">
                  <c:v>38729</c:v>
                </c:pt>
                <c:pt idx="13" formatCode="#,###">
                  <c:v>38082</c:v>
                </c:pt>
                <c:pt idx="14" formatCode="#,###">
                  <c:v>36918</c:v>
                </c:pt>
                <c:pt idx="15" formatCode="#,###">
                  <c:v>34705</c:v>
                </c:pt>
                <c:pt idx="16" formatCode="#,###">
                  <c:v>31142</c:v>
                </c:pt>
                <c:pt idx="17" formatCode="#,###">
                  <c:v>28097</c:v>
                </c:pt>
                <c:pt idx="18" formatCode="#,###">
                  <c:v>27058</c:v>
                </c:pt>
                <c:pt idx="19" formatCode="#,###">
                  <c:v>24938</c:v>
                </c:pt>
                <c:pt idx="20" formatCode="#,###">
                  <c:v>23421</c:v>
                </c:pt>
                <c:pt idx="21" formatCode="#,###">
                  <c:v>21771</c:v>
                </c:pt>
                <c:pt idx="22" formatCode="#,###">
                  <c:v>20308</c:v>
                </c:pt>
                <c:pt idx="23" formatCode="#,###">
                  <c:v>18616</c:v>
                </c:pt>
                <c:pt idx="24" formatCode="#,###">
                  <c:v>17145</c:v>
                </c:pt>
                <c:pt idx="25" formatCode="#,###">
                  <c:v>16219</c:v>
                </c:pt>
                <c:pt idx="26" formatCode="#,###">
                  <c:v>15067</c:v>
                </c:pt>
                <c:pt idx="27" formatCode="#,###">
                  <c:v>14584</c:v>
                </c:pt>
                <c:pt idx="28" formatCode="#,###">
                  <c:v>14178</c:v>
                </c:pt>
                <c:pt idx="29" formatCode="#,###">
                  <c:v>14892</c:v>
                </c:pt>
                <c:pt idx="30" formatCode="#,###">
                  <c:v>14889</c:v>
                </c:pt>
                <c:pt idx="31" formatCode="#,###">
                  <c:v>13073</c:v>
                </c:pt>
                <c:pt idx="32" formatCode="#,###">
                  <c:v>14268</c:v>
                </c:pt>
                <c:pt idx="33" formatCode="#,###">
                  <c:v>14159</c:v>
                </c:pt>
                <c:pt idx="34" formatCode="#,###">
                  <c:v>14395</c:v>
                </c:pt>
                <c:pt idx="35" formatCode="#,###">
                  <c:v>13678</c:v>
                </c:pt>
                <c:pt idx="36" formatCode="#,###">
                  <c:v>13452</c:v>
                </c:pt>
                <c:pt idx="37" formatCode="#,###">
                  <c:v>13324</c:v>
                </c:pt>
                <c:pt idx="38" formatCode="#,###">
                  <c:v>13690</c:v>
                </c:pt>
                <c:pt idx="39" formatCode="#,###">
                  <c:v>13800</c:v>
                </c:pt>
                <c:pt idx="40" formatCode="#,###">
                  <c:v>13634</c:v>
                </c:pt>
                <c:pt idx="41" formatCode="General">
                  <c:v>14582</c:v>
                </c:pt>
                <c:pt idx="42" formatCode="General">
                  <c:v>15199</c:v>
                </c:pt>
                <c:pt idx="43" formatCode="General">
                  <c:v>15931</c:v>
                </c:pt>
                <c:pt idx="44" formatCode="General">
                  <c:v>15168</c:v>
                </c:pt>
                <c:pt idx="45" formatCode="General">
                  <c:v>15552</c:v>
                </c:pt>
                <c:pt idx="46" formatCode="General">
                  <c:v>16364</c:v>
                </c:pt>
                <c:pt idx="47" formatCode="General">
                  <c:v>16378</c:v>
                </c:pt>
                <c:pt idx="48" formatCode="General">
                  <c:v>17108</c:v>
                </c:pt>
                <c:pt idx="49" formatCode="General">
                  <c:v>17784</c:v>
                </c:pt>
                <c:pt idx="50" formatCode="General">
                  <c:v>18028</c:v>
                </c:pt>
                <c:pt idx="51" formatCode="General">
                  <c:v>19631</c:v>
                </c:pt>
                <c:pt idx="52" formatCode="General">
                  <c:v>20642</c:v>
                </c:pt>
                <c:pt idx="53" formatCode="General">
                  <c:v>21661</c:v>
                </c:pt>
                <c:pt idx="54" formatCode="General">
                  <c:v>22249</c:v>
                </c:pt>
                <c:pt idx="55" formatCode="General">
                  <c:v>23072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221760"/>
        <c:axId val="151223296"/>
      </c:lineChart>
      <c:dateAx>
        <c:axId val="151221760"/>
        <c:scaling>
          <c:orientation val="minMax"/>
        </c:scaling>
        <c:delete val="0"/>
        <c:axPos val="b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yyyy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51223296"/>
        <c:crosses val="autoZero"/>
        <c:auto val="1"/>
        <c:lblOffset val="100"/>
        <c:baseTimeUnit val="months"/>
        <c:majorUnit val="12"/>
        <c:majorTimeUnit val="months"/>
        <c:minorUnit val="1"/>
        <c:minorTimeUnit val="months"/>
      </c:dateAx>
      <c:valAx>
        <c:axId val="151223296"/>
        <c:scaling>
          <c:orientation val="minMax"/>
          <c:max val="50000"/>
          <c:min val="0"/>
        </c:scaling>
        <c:delete val="0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 dirty="0" smtClean="0"/>
                  <a:t>Billion $ (SAAR)</a:t>
                </a:r>
                <a:endParaRPr lang="en-US" sz="1200" b="0" dirty="0"/>
              </a:p>
            </c:rich>
          </c:tx>
          <c:layout/>
          <c:overlay val="0"/>
        </c:title>
        <c:numFmt formatCode="&quot;$&quot;#,##0" sourceLinked="0"/>
        <c:majorTickMark val="out"/>
        <c:minorTickMark val="none"/>
        <c:tickLblPos val="nextTo"/>
        <c:crossAx val="151221760"/>
        <c:crosses val="autoZero"/>
        <c:crossBetween val="between"/>
        <c:majorUnit val="10000"/>
        <c:dispUnits>
          <c:builtInUnit val="thousands"/>
          <c:dispUnitsLbl>
            <c:layout>
              <c:manualLayout>
                <c:xMode val="edge"/>
                <c:yMode val="edge"/>
                <c:x val="8.8659021823384067E-3"/>
                <c:y val="0.36138888888892595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n-US"/>
                    <a:t> </a:t>
                  </a:r>
                </a:p>
              </c:rich>
            </c:tx>
          </c:dispUnitsLbl>
        </c:dispUnits>
      </c:valAx>
    </c:plotArea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000468691413574"/>
          <c:y val="0.15923842181019135"/>
          <c:w val="0.75395364641923768"/>
          <c:h val="0.484412835492337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MF Permits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Sheet1!$A$2:$A$57</c:f>
              <c:numCache>
                <c:formatCode>m/d/yyyy</c:formatCode>
                <c:ptCount val="5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</c:numCache>
            </c:numRef>
          </c:cat>
          <c:val>
            <c:numRef>
              <c:f>Sheet1!$B$2:$B$57</c:f>
              <c:numCache>
                <c:formatCode>General</c:formatCode>
                <c:ptCount val="56"/>
                <c:pt idx="0">
                  <c:v>386000</c:v>
                </c:pt>
                <c:pt idx="1">
                  <c:v>350000</c:v>
                </c:pt>
                <c:pt idx="2">
                  <c:v>325000</c:v>
                </c:pt>
                <c:pt idx="3">
                  <c:v>347000</c:v>
                </c:pt>
                <c:pt idx="4">
                  <c:v>362000</c:v>
                </c:pt>
                <c:pt idx="5">
                  <c:v>575000</c:v>
                </c:pt>
                <c:pt idx="6">
                  <c:v>350000</c:v>
                </c:pt>
                <c:pt idx="7">
                  <c:v>315000</c:v>
                </c:pt>
                <c:pt idx="8">
                  <c:v>268000</c:v>
                </c:pt>
                <c:pt idx="9">
                  <c:v>267000</c:v>
                </c:pt>
                <c:pt idx="10">
                  <c:v>206000</c:v>
                </c:pt>
                <c:pt idx="11">
                  <c:v>190000</c:v>
                </c:pt>
                <c:pt idx="12">
                  <c:v>208000</c:v>
                </c:pt>
                <c:pt idx="13">
                  <c:v>181000</c:v>
                </c:pt>
                <c:pt idx="14">
                  <c:v>152000</c:v>
                </c:pt>
                <c:pt idx="15">
                  <c:v>130000</c:v>
                </c:pt>
                <c:pt idx="16">
                  <c:v>125000</c:v>
                </c:pt>
                <c:pt idx="17">
                  <c:v>143000</c:v>
                </c:pt>
                <c:pt idx="18">
                  <c:v>106000</c:v>
                </c:pt>
                <c:pt idx="19">
                  <c:v>125000</c:v>
                </c:pt>
                <c:pt idx="20">
                  <c:v>132000</c:v>
                </c:pt>
                <c:pt idx="21">
                  <c:v>111000</c:v>
                </c:pt>
                <c:pt idx="22">
                  <c:v>140000</c:v>
                </c:pt>
                <c:pt idx="23">
                  <c:v>156000</c:v>
                </c:pt>
                <c:pt idx="24">
                  <c:v>132000</c:v>
                </c:pt>
                <c:pt idx="25">
                  <c:v>140000</c:v>
                </c:pt>
                <c:pt idx="26">
                  <c:v>151000</c:v>
                </c:pt>
                <c:pt idx="27">
                  <c:v>161000</c:v>
                </c:pt>
                <c:pt idx="28">
                  <c:v>140000</c:v>
                </c:pt>
                <c:pt idx="29">
                  <c:v>162000</c:v>
                </c:pt>
                <c:pt idx="30">
                  <c:v>168000</c:v>
                </c:pt>
                <c:pt idx="31">
                  <c:v>178000</c:v>
                </c:pt>
                <c:pt idx="32">
                  <c:v>159000</c:v>
                </c:pt>
                <c:pt idx="33">
                  <c:v>150000</c:v>
                </c:pt>
                <c:pt idx="34">
                  <c:v>142000</c:v>
                </c:pt>
                <c:pt idx="35">
                  <c:v>185000</c:v>
                </c:pt>
                <c:pt idx="36">
                  <c:v>149000</c:v>
                </c:pt>
                <c:pt idx="37">
                  <c:v>157000</c:v>
                </c:pt>
                <c:pt idx="38">
                  <c:v>192000</c:v>
                </c:pt>
                <c:pt idx="39">
                  <c:v>177000</c:v>
                </c:pt>
                <c:pt idx="40">
                  <c:v>212000</c:v>
                </c:pt>
                <c:pt idx="41">
                  <c:v>221000</c:v>
                </c:pt>
                <c:pt idx="42">
                  <c:v>210000</c:v>
                </c:pt>
                <c:pt idx="43">
                  <c:v>216000</c:v>
                </c:pt>
                <c:pt idx="44">
                  <c:v>188000</c:v>
                </c:pt>
                <c:pt idx="45">
                  <c:v>223000</c:v>
                </c:pt>
                <c:pt idx="46">
                  <c:v>258000</c:v>
                </c:pt>
                <c:pt idx="47">
                  <c:v>247000</c:v>
                </c:pt>
                <c:pt idx="48">
                  <c:v>232000</c:v>
                </c:pt>
                <c:pt idx="49">
                  <c:v>229000</c:v>
                </c:pt>
                <c:pt idx="50">
                  <c:v>303000</c:v>
                </c:pt>
                <c:pt idx="51">
                  <c:v>248000</c:v>
                </c:pt>
                <c:pt idx="52">
                  <c:v>294000</c:v>
                </c:pt>
                <c:pt idx="53">
                  <c:v>269000</c:v>
                </c:pt>
                <c:pt idx="54">
                  <c:v>300000</c:v>
                </c:pt>
                <c:pt idx="55">
                  <c:v>291000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MF Starts</c:v>
                </c:pt>
              </c:strCache>
            </c:strRef>
          </c:tx>
          <c:spPr>
            <a:ln>
              <a:solidFill>
                <a:srgbClr val="C0504D"/>
              </a:solidFill>
            </a:ln>
          </c:spPr>
          <c:marker>
            <c:symbol val="none"/>
          </c:marker>
          <c:cat>
            <c:numRef>
              <c:f>Sheet1!$A$2:$A$57</c:f>
              <c:numCache>
                <c:formatCode>m/d/yyyy</c:formatCode>
                <c:ptCount val="5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</c:numCache>
            </c:numRef>
          </c:cat>
          <c:val>
            <c:numRef>
              <c:f>Sheet1!$C$2:$C$57</c:f>
              <c:numCache>
                <c:formatCode>General</c:formatCode>
                <c:ptCount val="56"/>
                <c:pt idx="0">
                  <c:v>311000</c:v>
                </c:pt>
                <c:pt idx="1">
                  <c:v>379000</c:v>
                </c:pt>
                <c:pt idx="2">
                  <c:v>277000</c:v>
                </c:pt>
                <c:pt idx="3">
                  <c:v>331000</c:v>
                </c:pt>
                <c:pt idx="4">
                  <c:v>294000</c:v>
                </c:pt>
                <c:pt idx="5">
                  <c:v>399000</c:v>
                </c:pt>
                <c:pt idx="6">
                  <c:v>308000</c:v>
                </c:pt>
                <c:pt idx="7">
                  <c:v>237000</c:v>
                </c:pt>
                <c:pt idx="8">
                  <c:v>283000</c:v>
                </c:pt>
                <c:pt idx="9">
                  <c:v>235000</c:v>
                </c:pt>
                <c:pt idx="10">
                  <c:v>193000</c:v>
                </c:pt>
                <c:pt idx="11">
                  <c:v>157000</c:v>
                </c:pt>
                <c:pt idx="12">
                  <c:v>132000</c:v>
                </c:pt>
                <c:pt idx="13">
                  <c:v>224000</c:v>
                </c:pt>
                <c:pt idx="14">
                  <c:v>152000</c:v>
                </c:pt>
                <c:pt idx="15">
                  <c:v>91000</c:v>
                </c:pt>
                <c:pt idx="16">
                  <c:v>132000</c:v>
                </c:pt>
                <c:pt idx="17">
                  <c:v>103000</c:v>
                </c:pt>
                <c:pt idx="18">
                  <c:v>85000</c:v>
                </c:pt>
                <c:pt idx="19">
                  <c:v>99000</c:v>
                </c:pt>
                <c:pt idx="20">
                  <c:v>75000</c:v>
                </c:pt>
                <c:pt idx="21">
                  <c:v>58000</c:v>
                </c:pt>
                <c:pt idx="22">
                  <c:v>91000</c:v>
                </c:pt>
                <c:pt idx="23">
                  <c:v>97000</c:v>
                </c:pt>
                <c:pt idx="24">
                  <c:v>104000</c:v>
                </c:pt>
                <c:pt idx="25">
                  <c:v>78000</c:v>
                </c:pt>
                <c:pt idx="26">
                  <c:v>94000</c:v>
                </c:pt>
                <c:pt idx="27">
                  <c:v>121000</c:v>
                </c:pt>
                <c:pt idx="28">
                  <c:v>126000</c:v>
                </c:pt>
                <c:pt idx="29">
                  <c:v>91000</c:v>
                </c:pt>
                <c:pt idx="30">
                  <c:v>120000</c:v>
                </c:pt>
                <c:pt idx="31">
                  <c:v>182000</c:v>
                </c:pt>
                <c:pt idx="32">
                  <c:v>145000</c:v>
                </c:pt>
                <c:pt idx="33">
                  <c:v>105000</c:v>
                </c:pt>
                <c:pt idx="34">
                  <c:v>93000</c:v>
                </c:pt>
                <c:pt idx="35">
                  <c:v>110000</c:v>
                </c:pt>
                <c:pt idx="36">
                  <c:v>199000</c:v>
                </c:pt>
                <c:pt idx="37">
                  <c:v>125000</c:v>
                </c:pt>
                <c:pt idx="38">
                  <c:v>172000</c:v>
                </c:pt>
                <c:pt idx="39">
                  <c:v>138000</c:v>
                </c:pt>
                <c:pt idx="40">
                  <c:v>142000</c:v>
                </c:pt>
                <c:pt idx="41">
                  <c:v>172000</c:v>
                </c:pt>
                <c:pt idx="42">
                  <c:v>185000</c:v>
                </c:pt>
                <c:pt idx="43">
                  <c:v>159000</c:v>
                </c:pt>
                <c:pt idx="44">
                  <c:v>225000</c:v>
                </c:pt>
                <c:pt idx="45">
                  <c:v>191000</c:v>
                </c:pt>
                <c:pt idx="46">
                  <c:v>248000</c:v>
                </c:pt>
                <c:pt idx="47">
                  <c:v>177000</c:v>
                </c:pt>
                <c:pt idx="48">
                  <c:v>209000</c:v>
                </c:pt>
                <c:pt idx="49">
                  <c:v>248000</c:v>
                </c:pt>
                <c:pt idx="50">
                  <c:v>225000</c:v>
                </c:pt>
                <c:pt idx="51">
                  <c:v>243000</c:v>
                </c:pt>
                <c:pt idx="52">
                  <c:v>193000</c:v>
                </c:pt>
                <c:pt idx="53">
                  <c:v>223000</c:v>
                </c:pt>
                <c:pt idx="54">
                  <c:v>226000</c:v>
                </c:pt>
                <c:pt idx="55">
                  <c:v>215000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241856"/>
        <c:axId val="151243392"/>
      </c:lineChart>
      <c:dateAx>
        <c:axId val="151241856"/>
        <c:scaling>
          <c:orientation val="minMax"/>
        </c:scaling>
        <c:delete val="0"/>
        <c:axPos val="b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yyyy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51243392"/>
        <c:crosses val="autoZero"/>
        <c:auto val="1"/>
        <c:lblOffset val="100"/>
        <c:baseTimeUnit val="months"/>
        <c:majorUnit val="12"/>
        <c:majorTimeUnit val="months"/>
        <c:minorUnit val="1"/>
        <c:minorTimeUnit val="months"/>
      </c:dateAx>
      <c:valAx>
        <c:axId val="151243392"/>
        <c:scaling>
          <c:orientation val="minMax"/>
          <c:max val="600000"/>
          <c:min val="0"/>
        </c:scaling>
        <c:delete val="0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dirty="0" smtClean="0"/>
                  <a:t>Units (000s,</a:t>
                </a:r>
                <a:r>
                  <a:rPr lang="en-US" baseline="0" dirty="0" smtClean="0"/>
                  <a:t> SAAR)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51241856"/>
        <c:crosses val="autoZero"/>
        <c:crossBetween val="between"/>
        <c:majorUnit val="200000"/>
        <c:dispUnits>
          <c:builtInUnit val="thousands"/>
          <c:dispUnitsLbl>
            <c:layout>
              <c:manualLayout>
                <c:xMode val="edge"/>
                <c:yMode val="edge"/>
                <c:x val="8.8659021823384067E-3"/>
                <c:y val="0.36138888888892617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n-US" dirty="0"/>
                    <a:t> </a:t>
                  </a:r>
                </a:p>
              </c:rich>
            </c:tx>
          </c:dispUnitsLbl>
        </c:dispUnits>
      </c:valAx>
    </c:plotArea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000468691413574"/>
          <c:y val="0.15923842181019135"/>
          <c:w val="0.75395364641923746"/>
          <c:h val="0.543552620438584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SF 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Sheet1!$A$2:$A$57</c:f>
              <c:numCache>
                <c:formatCode>m/d/yyyy</c:formatCode>
                <c:ptCount val="5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</c:numCache>
            </c:numRef>
          </c:cat>
          <c:val>
            <c:numRef>
              <c:f>Sheet1!$B$2:$B$57</c:f>
              <c:numCache>
                <c:formatCode>General</c:formatCode>
                <c:ptCount val="56"/>
                <c:pt idx="0">
                  <c:v>232417</c:v>
                </c:pt>
                <c:pt idx="1">
                  <c:v>217237</c:v>
                </c:pt>
                <c:pt idx="2">
                  <c:v>218409</c:v>
                </c:pt>
                <c:pt idx="3">
                  <c:v>211439</c:v>
                </c:pt>
                <c:pt idx="4">
                  <c:v>204190</c:v>
                </c:pt>
                <c:pt idx="5">
                  <c:v>195111</c:v>
                </c:pt>
                <c:pt idx="6">
                  <c:v>185623</c:v>
                </c:pt>
                <c:pt idx="7">
                  <c:v>175172</c:v>
                </c:pt>
                <c:pt idx="8">
                  <c:v>165004</c:v>
                </c:pt>
                <c:pt idx="9">
                  <c:v>156947</c:v>
                </c:pt>
                <c:pt idx="10">
                  <c:v>147460</c:v>
                </c:pt>
                <c:pt idx="11">
                  <c:v>135657</c:v>
                </c:pt>
                <c:pt idx="12" formatCode="#,###">
                  <c:v>124181</c:v>
                </c:pt>
                <c:pt idx="13" formatCode="#,###">
                  <c:v>111739</c:v>
                </c:pt>
                <c:pt idx="14" formatCode="#,###">
                  <c:v>102359</c:v>
                </c:pt>
                <c:pt idx="15" formatCode="#,###">
                  <c:v>95211</c:v>
                </c:pt>
                <c:pt idx="16" formatCode="#,###">
                  <c:v>91153</c:v>
                </c:pt>
                <c:pt idx="17" formatCode="#,###">
                  <c:v>93902</c:v>
                </c:pt>
                <c:pt idx="18" formatCode="#,###">
                  <c:v>100991</c:v>
                </c:pt>
                <c:pt idx="19" formatCode="#,###">
                  <c:v>106165</c:v>
                </c:pt>
                <c:pt idx="20" formatCode="#,###">
                  <c:v>109387</c:v>
                </c:pt>
                <c:pt idx="21" formatCode="#,###">
                  <c:v>110495</c:v>
                </c:pt>
                <c:pt idx="22" formatCode="#,###">
                  <c:v>111760</c:v>
                </c:pt>
                <c:pt idx="23" formatCode="#,###">
                  <c:v>112847</c:v>
                </c:pt>
                <c:pt idx="24" formatCode="#,###">
                  <c:v>113318</c:v>
                </c:pt>
                <c:pt idx="25" formatCode="#,###">
                  <c:v>114738</c:v>
                </c:pt>
                <c:pt idx="26" formatCode="#,###">
                  <c:v>116775</c:v>
                </c:pt>
                <c:pt idx="27" formatCode="#,###">
                  <c:v>119690</c:v>
                </c:pt>
                <c:pt idx="28" formatCode="#,###">
                  <c:v>119266</c:v>
                </c:pt>
                <c:pt idx="29" formatCode="#,###">
                  <c:v>117795</c:v>
                </c:pt>
                <c:pt idx="30" formatCode="#,###">
                  <c:v>114637</c:v>
                </c:pt>
                <c:pt idx="31" formatCode="#,###">
                  <c:v>109796</c:v>
                </c:pt>
                <c:pt idx="32" formatCode="#,###">
                  <c:v>107066</c:v>
                </c:pt>
                <c:pt idx="33" formatCode="#,###">
                  <c:v>106062</c:v>
                </c:pt>
                <c:pt idx="34" formatCode="#,###">
                  <c:v>106270</c:v>
                </c:pt>
                <c:pt idx="35" formatCode="#,###">
                  <c:v>106962</c:v>
                </c:pt>
                <c:pt idx="36" formatCode="#,###">
                  <c:v>107857</c:v>
                </c:pt>
                <c:pt idx="37" formatCode="#,###">
                  <c:v>107079</c:v>
                </c:pt>
                <c:pt idx="38" formatCode="#,###">
                  <c:v>107229</c:v>
                </c:pt>
                <c:pt idx="39">
                  <c:v>106360</c:v>
                </c:pt>
                <c:pt idx="40">
                  <c:v>105671</c:v>
                </c:pt>
                <c:pt idx="41">
                  <c:v>106140</c:v>
                </c:pt>
                <c:pt idx="42">
                  <c:v>106980</c:v>
                </c:pt>
                <c:pt idx="43">
                  <c:v>108563</c:v>
                </c:pt>
                <c:pt idx="44">
                  <c:v>109090</c:v>
                </c:pt>
                <c:pt idx="45">
                  <c:v>109543</c:v>
                </c:pt>
                <c:pt idx="46">
                  <c:v>110787</c:v>
                </c:pt>
                <c:pt idx="47">
                  <c:v>112879</c:v>
                </c:pt>
                <c:pt idx="48">
                  <c:v>115599</c:v>
                </c:pt>
                <c:pt idx="49">
                  <c:v>117837</c:v>
                </c:pt>
                <c:pt idx="50">
                  <c:v>117712</c:v>
                </c:pt>
                <c:pt idx="51">
                  <c:v>119578</c:v>
                </c:pt>
                <c:pt idx="52">
                  <c:v>121805</c:v>
                </c:pt>
                <c:pt idx="53">
                  <c:v>125556</c:v>
                </c:pt>
                <c:pt idx="54">
                  <c:v>127559</c:v>
                </c:pt>
                <c:pt idx="55">
                  <c:v>131173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Improvements </c:v>
                </c:pt>
              </c:strCache>
            </c:strRef>
          </c:tx>
          <c:spPr>
            <a:ln w="38100">
              <a:solidFill>
                <a:srgbClr val="9BBB59"/>
              </a:solidFill>
            </a:ln>
          </c:spPr>
          <c:marker>
            <c:symbol val="none"/>
          </c:marker>
          <c:cat>
            <c:numRef>
              <c:f>Sheet1!$A$2:$A$57</c:f>
              <c:numCache>
                <c:formatCode>m/d/yyyy</c:formatCode>
                <c:ptCount val="5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</c:numCache>
            </c:numRef>
          </c:cat>
          <c:val>
            <c:numRef>
              <c:f>Sheet1!$C$2:$C$57</c:f>
              <c:numCache>
                <c:formatCode>General</c:formatCode>
                <c:ptCount val="56"/>
                <c:pt idx="0">
                  <c:v>120126</c:v>
                </c:pt>
                <c:pt idx="1">
                  <c:v>120495</c:v>
                </c:pt>
                <c:pt idx="2">
                  <c:v>118993</c:v>
                </c:pt>
                <c:pt idx="3">
                  <c:v>119968</c:v>
                </c:pt>
                <c:pt idx="4">
                  <c:v>121575</c:v>
                </c:pt>
                <c:pt idx="5">
                  <c:v>118775</c:v>
                </c:pt>
                <c:pt idx="6">
                  <c:v>113189</c:v>
                </c:pt>
                <c:pt idx="7">
                  <c:v>122409</c:v>
                </c:pt>
                <c:pt idx="8">
                  <c:v>128202</c:v>
                </c:pt>
                <c:pt idx="9">
                  <c:v>123328</c:v>
                </c:pt>
                <c:pt idx="10">
                  <c:v>119678</c:v>
                </c:pt>
                <c:pt idx="11">
                  <c:v>114047</c:v>
                </c:pt>
                <c:pt idx="12">
                  <c:v>111655</c:v>
                </c:pt>
                <c:pt idx="13">
                  <c:v>108941</c:v>
                </c:pt>
                <c:pt idx="14">
                  <c:v>107548</c:v>
                </c:pt>
                <c:pt idx="15">
                  <c:v>112973</c:v>
                </c:pt>
                <c:pt idx="16">
                  <c:v>108585</c:v>
                </c:pt>
                <c:pt idx="17">
                  <c:v>106478</c:v>
                </c:pt>
                <c:pt idx="18">
                  <c:v>106231</c:v>
                </c:pt>
                <c:pt idx="19">
                  <c:v>111497</c:v>
                </c:pt>
                <c:pt idx="20">
                  <c:v>115283</c:v>
                </c:pt>
                <c:pt idx="21">
                  <c:v>121990</c:v>
                </c:pt>
                <c:pt idx="22">
                  <c:v>118980</c:v>
                </c:pt>
                <c:pt idx="23">
                  <c:v>114002</c:v>
                </c:pt>
                <c:pt idx="24">
                  <c:v>124586</c:v>
                </c:pt>
                <c:pt idx="25">
                  <c:v>109937</c:v>
                </c:pt>
                <c:pt idx="26">
                  <c:v>110943</c:v>
                </c:pt>
                <c:pt idx="27">
                  <c:v>117508</c:v>
                </c:pt>
                <c:pt idx="28">
                  <c:v>110801</c:v>
                </c:pt>
                <c:pt idx="29">
                  <c:v>108713</c:v>
                </c:pt>
                <c:pt idx="30">
                  <c:v>104236</c:v>
                </c:pt>
                <c:pt idx="31">
                  <c:v>106577</c:v>
                </c:pt>
                <c:pt idx="32">
                  <c:v>109836</c:v>
                </c:pt>
                <c:pt idx="33">
                  <c:v>116349</c:v>
                </c:pt>
                <c:pt idx="34" formatCode="#,###">
                  <c:v>115014</c:v>
                </c:pt>
                <c:pt idx="35" formatCode="#,###">
                  <c:v>108618</c:v>
                </c:pt>
                <c:pt idx="36" formatCode="#,###">
                  <c:v>116417</c:v>
                </c:pt>
                <c:pt idx="37" formatCode="#,###">
                  <c:v>110751</c:v>
                </c:pt>
                <c:pt idx="38" formatCode="#,###">
                  <c:v>105929</c:v>
                </c:pt>
                <c:pt idx="39" formatCode="#,###">
                  <c:v>115825</c:v>
                </c:pt>
                <c:pt idx="40" formatCode="#,###">
                  <c:v>123755</c:v>
                </c:pt>
                <c:pt idx="41" formatCode="#,###">
                  <c:v>116201</c:v>
                </c:pt>
                <c:pt idx="42">
                  <c:v>100238</c:v>
                </c:pt>
                <c:pt idx="43">
                  <c:v>107721</c:v>
                </c:pt>
                <c:pt idx="44">
                  <c:v>112249</c:v>
                </c:pt>
                <c:pt idx="45">
                  <c:v>118566</c:v>
                </c:pt>
                <c:pt idx="46">
                  <c:v>121027</c:v>
                </c:pt>
                <c:pt idx="47">
                  <c:v>120128</c:v>
                </c:pt>
                <c:pt idx="48">
                  <c:v>116859</c:v>
                </c:pt>
                <c:pt idx="49">
                  <c:v>117019</c:v>
                </c:pt>
                <c:pt idx="50">
                  <c:v>113712</c:v>
                </c:pt>
                <c:pt idx="51">
                  <c:v>114936</c:v>
                </c:pt>
                <c:pt idx="52">
                  <c:v>120189</c:v>
                </c:pt>
                <c:pt idx="53">
                  <c:v>124082</c:v>
                </c:pt>
                <c:pt idx="54">
                  <c:v>121306</c:v>
                </c:pt>
                <c:pt idx="55">
                  <c:v>119225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281024"/>
        <c:axId val="151409792"/>
      </c:lineChart>
      <c:dateAx>
        <c:axId val="151281024"/>
        <c:scaling>
          <c:orientation val="minMax"/>
        </c:scaling>
        <c:delete val="0"/>
        <c:axPos val="b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yyyy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51409792"/>
        <c:crosses val="autoZero"/>
        <c:auto val="1"/>
        <c:lblOffset val="100"/>
        <c:baseTimeUnit val="months"/>
        <c:majorUnit val="12"/>
        <c:majorTimeUnit val="months"/>
        <c:minorUnit val="1"/>
        <c:minorTimeUnit val="months"/>
      </c:dateAx>
      <c:valAx>
        <c:axId val="151409792"/>
        <c:scaling>
          <c:orientation val="minMax"/>
          <c:max val="250000"/>
          <c:min val="0"/>
        </c:scaling>
        <c:delete val="0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dirty="0" smtClean="0"/>
                  <a:t>Billion</a:t>
                </a:r>
                <a:r>
                  <a:rPr lang="en-US" baseline="0" dirty="0" smtClean="0"/>
                  <a:t> $ (SAAR)</a:t>
                </a:r>
                <a:endParaRPr lang="en-US" dirty="0"/>
              </a:p>
            </c:rich>
          </c:tx>
          <c:layout/>
          <c:overlay val="0"/>
        </c:title>
        <c:numFmt formatCode="&quot;$&quot;#,##0" sourceLinked="0"/>
        <c:majorTickMark val="out"/>
        <c:minorTickMark val="none"/>
        <c:tickLblPos val="nextTo"/>
        <c:crossAx val="151281024"/>
        <c:crosses val="autoZero"/>
        <c:crossBetween val="between"/>
        <c:majorUnit val="50000"/>
        <c:dispUnits>
          <c:builtInUnit val="thousands"/>
        </c:dispUnits>
      </c:valAx>
    </c:plotArea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075143384855201E-2"/>
          <c:y val="7.45484256487942E-2"/>
          <c:w val="0.88566868377563901"/>
          <c:h val="0.731859495385657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New Construction/Adds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strRef>
              <c:f>Sheet1!$A$3:$A$35</c:f>
              <c:strCach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2012(e)</c:v>
                </c:pt>
              </c:strCache>
            </c:strRef>
          </c:cat>
          <c:val>
            <c:numRef>
              <c:f>Sheet1!$B$3:$B$35</c:f>
              <c:numCache>
                <c:formatCode>General</c:formatCode>
                <c:ptCount val="33"/>
                <c:pt idx="0">
                  <c:v>49.436784999545033</c:v>
                </c:pt>
                <c:pt idx="1">
                  <c:v>57.040036999562552</c:v>
                </c:pt>
                <c:pt idx="2">
                  <c:v>54.896570999550171</c:v>
                </c:pt>
                <c:pt idx="3">
                  <c:v>57.335598999560013</c:v>
                </c:pt>
                <c:pt idx="4">
                  <c:v>68.107412999549979</c:v>
                </c:pt>
                <c:pt idx="5">
                  <c:v>77.05211399955995</c:v>
                </c:pt>
                <c:pt idx="6">
                  <c:v>76.070667999560015</c:v>
                </c:pt>
                <c:pt idx="7">
                  <c:v>82.673979999544514</c:v>
                </c:pt>
                <c:pt idx="8">
                  <c:v>81.412869999552527</c:v>
                </c:pt>
                <c:pt idx="9">
                  <c:v>88.147175002049948</c:v>
                </c:pt>
                <c:pt idx="10">
                  <c:v>77.786550999555033</c:v>
                </c:pt>
                <c:pt idx="11">
                  <c:v>67.853060999549953</c:v>
                </c:pt>
                <c:pt idx="12">
                  <c:v>67.450919999532914</c:v>
                </c:pt>
                <c:pt idx="13">
                  <c:v>67.910764999569963</c:v>
                </c:pt>
                <c:pt idx="14">
                  <c:v>78.098315999540034</c:v>
                </c:pt>
                <c:pt idx="15">
                  <c:v>89.067247002067433</c:v>
                </c:pt>
                <c:pt idx="16">
                  <c:v>94.803946999575032</c:v>
                </c:pt>
                <c:pt idx="17">
                  <c:v>109.76971499955989</c:v>
                </c:pt>
                <c:pt idx="18">
                  <c:v>126.1514419995696</c:v>
                </c:pt>
                <c:pt idx="19">
                  <c:v>138.15554599952489</c:v>
                </c:pt>
                <c:pt idx="20">
                  <c:v>141.95970899954159</c:v>
                </c:pt>
                <c:pt idx="21">
                  <c:v>137.690452002055</c:v>
                </c:pt>
                <c:pt idx="22">
                  <c:v>126.2063809995626</c:v>
                </c:pt>
                <c:pt idx="23">
                  <c:v>127.0943599995481</c:v>
                </c:pt>
                <c:pt idx="24">
                  <c:v>134.61048299957989</c:v>
                </c:pt>
                <c:pt idx="25">
                  <c:v>151.04362399953109</c:v>
                </c:pt>
                <c:pt idx="26">
                  <c:v>182.50518199956429</c:v>
                </c:pt>
                <c:pt idx="27">
                  <c:v>198.7180299995199</c:v>
                </c:pt>
                <c:pt idx="28">
                  <c:v>200.45520299956229</c:v>
                </c:pt>
                <c:pt idx="29">
                  <c:v>125.2808639995654</c:v>
                </c:pt>
                <c:pt idx="30">
                  <c:v>119.4221489995346</c:v>
                </c:pt>
                <c:pt idx="31">
                  <c:v>119.0884009995525</c:v>
                </c:pt>
                <c:pt idx="32">
                  <c:v>116.3635092632704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Alterations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Sheet1!$A$3:$A$35</c:f>
              <c:strCach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2012(e)</c:v>
                </c:pt>
              </c:strCache>
            </c:strRef>
          </c:cat>
          <c:val>
            <c:numRef>
              <c:f>Sheet1!$C$3:$C$35</c:f>
              <c:numCache>
                <c:formatCode>General</c:formatCode>
                <c:ptCount val="33"/>
                <c:pt idx="0">
                  <c:v>7.4428129997674954</c:v>
                </c:pt>
                <c:pt idx="1">
                  <c:v>8.4712859997550005</c:v>
                </c:pt>
                <c:pt idx="2">
                  <c:v>9.7089919997399985</c:v>
                </c:pt>
                <c:pt idx="3">
                  <c:v>10.579386999752501</c:v>
                </c:pt>
                <c:pt idx="4">
                  <c:v>13.985414999757561</c:v>
                </c:pt>
                <c:pt idx="5">
                  <c:v>15.236140999762499</c:v>
                </c:pt>
                <c:pt idx="6">
                  <c:v>15.508913999744999</c:v>
                </c:pt>
                <c:pt idx="7">
                  <c:v>16.096277999737509</c:v>
                </c:pt>
                <c:pt idx="8">
                  <c:v>16.47193599973253</c:v>
                </c:pt>
                <c:pt idx="9">
                  <c:v>17.923444999764829</c:v>
                </c:pt>
                <c:pt idx="10">
                  <c:v>17.592266999727489</c:v>
                </c:pt>
                <c:pt idx="11">
                  <c:v>18.378102999734899</c:v>
                </c:pt>
                <c:pt idx="12">
                  <c:v>19.572420999747489</c:v>
                </c:pt>
                <c:pt idx="13">
                  <c:v>20.855151999752611</c:v>
                </c:pt>
                <c:pt idx="14">
                  <c:v>23.3742649997576</c:v>
                </c:pt>
                <c:pt idx="15">
                  <c:v>25.063180999740009</c:v>
                </c:pt>
                <c:pt idx="16">
                  <c:v>25.666877999742539</c:v>
                </c:pt>
                <c:pt idx="17">
                  <c:v>29.137479999745</c:v>
                </c:pt>
                <c:pt idx="18">
                  <c:v>28.296558999752499</c:v>
                </c:pt>
                <c:pt idx="19">
                  <c:v>30.503049999727359</c:v>
                </c:pt>
                <c:pt idx="20">
                  <c:v>31.262602999754851</c:v>
                </c:pt>
                <c:pt idx="21">
                  <c:v>31.27573499973737</c:v>
                </c:pt>
                <c:pt idx="22">
                  <c:v>28.77662599973749</c:v>
                </c:pt>
                <c:pt idx="23">
                  <c:v>28.89858299974988</c:v>
                </c:pt>
                <c:pt idx="24">
                  <c:v>29.830272999745009</c:v>
                </c:pt>
                <c:pt idx="25">
                  <c:v>31.398350999744981</c:v>
                </c:pt>
                <c:pt idx="26">
                  <c:v>34.774075999744987</c:v>
                </c:pt>
                <c:pt idx="27">
                  <c:v>40.359245999752218</c:v>
                </c:pt>
                <c:pt idx="28">
                  <c:v>42.594772999750013</c:v>
                </c:pt>
                <c:pt idx="29">
                  <c:v>43.94221199974222</c:v>
                </c:pt>
                <c:pt idx="30">
                  <c:v>43.138803999757549</c:v>
                </c:pt>
                <c:pt idx="31">
                  <c:v>40.778826999739998</c:v>
                </c:pt>
                <c:pt idx="32">
                  <c:v>42.182229032905013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512768"/>
        <c:axId val="26708608"/>
      </c:lineChart>
      <c:catAx>
        <c:axId val="265127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26708608"/>
        <c:crosses val="autoZero"/>
        <c:auto val="1"/>
        <c:lblAlgn val="ctr"/>
        <c:lblOffset val="100"/>
        <c:tickLblSkip val="5"/>
        <c:noMultiLvlLbl val="0"/>
      </c:catAx>
      <c:valAx>
        <c:axId val="26708608"/>
        <c:scaling>
          <c:orientation val="minMax"/>
          <c:max val="200"/>
          <c:min val="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&quot;$&quot;#,##0" sourceLinked="0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crossAx val="26512768"/>
        <c:crosses val="autoZero"/>
        <c:crossBetween val="between"/>
        <c:majorUnit val="50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9.2484567901234493E-2"/>
          <c:y val="7.9034029259292704E-2"/>
          <c:w val="0.285601851851852"/>
          <c:h val="0.16668741514962501"/>
        </c:manualLayout>
      </c:layout>
      <c:overlay val="0"/>
      <c:spPr>
        <a:solidFill>
          <a:schemeClr val="bg1"/>
        </a:solidFill>
        <a:ln>
          <a:solidFill>
            <a:schemeClr val="accent6"/>
          </a:solidFill>
        </a:ln>
      </c:spPr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000468691413574"/>
          <c:y val="0.15923842181019143"/>
          <c:w val="0.75395364641923768"/>
          <c:h val="0.484412835492337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SF Permits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Sheet1!$A$2:$A$57</c:f>
              <c:numCache>
                <c:formatCode>m/d/yyyy</c:formatCode>
                <c:ptCount val="5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</c:numCache>
            </c:numRef>
          </c:cat>
          <c:val>
            <c:numRef>
              <c:f>Sheet1!$B$2:$B$57</c:f>
              <c:numCache>
                <c:formatCode>#,##0</c:formatCode>
                <c:ptCount val="56"/>
                <c:pt idx="0">
                  <c:v>708000</c:v>
                </c:pt>
                <c:pt idx="1">
                  <c:v>664000</c:v>
                </c:pt>
                <c:pt idx="2">
                  <c:v>642000</c:v>
                </c:pt>
                <c:pt idx="3">
                  <c:v>661000</c:v>
                </c:pt>
                <c:pt idx="4">
                  <c:v>633000</c:v>
                </c:pt>
                <c:pt idx="5">
                  <c:v>605000</c:v>
                </c:pt>
                <c:pt idx="6">
                  <c:v>571000</c:v>
                </c:pt>
                <c:pt idx="7">
                  <c:v>543000</c:v>
                </c:pt>
                <c:pt idx="8">
                  <c:v>529000</c:v>
                </c:pt>
                <c:pt idx="9">
                  <c:v>469000</c:v>
                </c:pt>
                <c:pt idx="10">
                  <c:v>420000</c:v>
                </c:pt>
                <c:pt idx="11">
                  <c:v>364000</c:v>
                </c:pt>
                <c:pt idx="12">
                  <c:v>337000</c:v>
                </c:pt>
                <c:pt idx="13">
                  <c:v>377000</c:v>
                </c:pt>
                <c:pt idx="14">
                  <c:v>361000</c:v>
                </c:pt>
                <c:pt idx="15">
                  <c:v>391000</c:v>
                </c:pt>
                <c:pt idx="16">
                  <c:v>431000</c:v>
                </c:pt>
                <c:pt idx="17">
                  <c:v>458000</c:v>
                </c:pt>
                <c:pt idx="18">
                  <c:v>489000</c:v>
                </c:pt>
                <c:pt idx="19">
                  <c:v>491000</c:v>
                </c:pt>
                <c:pt idx="20">
                  <c:v>477000</c:v>
                </c:pt>
                <c:pt idx="21">
                  <c:v>472000</c:v>
                </c:pt>
                <c:pt idx="22">
                  <c:v>483000</c:v>
                </c:pt>
                <c:pt idx="23">
                  <c:v>508000</c:v>
                </c:pt>
                <c:pt idx="24">
                  <c:v>504000</c:v>
                </c:pt>
                <c:pt idx="25">
                  <c:v>510000</c:v>
                </c:pt>
                <c:pt idx="26">
                  <c:v>536000</c:v>
                </c:pt>
                <c:pt idx="27">
                  <c:v>476000</c:v>
                </c:pt>
                <c:pt idx="28">
                  <c:v>435000</c:v>
                </c:pt>
                <c:pt idx="29">
                  <c:v>425000</c:v>
                </c:pt>
                <c:pt idx="30" formatCode="General">
                  <c:v>411000</c:v>
                </c:pt>
                <c:pt idx="31" formatCode="General">
                  <c:v>402000</c:v>
                </c:pt>
                <c:pt idx="32" formatCode="General">
                  <c:v>404000</c:v>
                </c:pt>
                <c:pt idx="33" formatCode="General">
                  <c:v>408000</c:v>
                </c:pt>
                <c:pt idx="34" formatCode="General">
                  <c:v>418000</c:v>
                </c:pt>
                <c:pt idx="35" formatCode="General">
                  <c:v>447000</c:v>
                </c:pt>
                <c:pt idx="36" formatCode="General">
                  <c:v>417000</c:v>
                </c:pt>
                <c:pt idx="37" formatCode="General">
                  <c:v>379000</c:v>
                </c:pt>
                <c:pt idx="38" formatCode="General">
                  <c:v>398000</c:v>
                </c:pt>
                <c:pt idx="39" formatCode="General">
                  <c:v>401000</c:v>
                </c:pt>
                <c:pt idx="40" formatCode="General">
                  <c:v>412000</c:v>
                </c:pt>
                <c:pt idx="41" formatCode="General">
                  <c:v>412000</c:v>
                </c:pt>
                <c:pt idx="42" formatCode="General">
                  <c:v>417000</c:v>
                </c:pt>
                <c:pt idx="43" formatCode="General">
                  <c:v>429000</c:v>
                </c:pt>
                <c:pt idx="44" formatCode="General">
                  <c:v>428000</c:v>
                </c:pt>
                <c:pt idx="45" formatCode="General">
                  <c:v>444000</c:v>
                </c:pt>
                <c:pt idx="46" formatCode="General">
                  <c:v>451000</c:v>
                </c:pt>
                <c:pt idx="47" formatCode="General">
                  <c:v>454000</c:v>
                </c:pt>
                <c:pt idx="48" formatCode="General">
                  <c:v>452000</c:v>
                </c:pt>
                <c:pt idx="49" formatCode="General">
                  <c:v>478000</c:v>
                </c:pt>
                <c:pt idx="50" formatCode="General">
                  <c:v>466000</c:v>
                </c:pt>
                <c:pt idx="51" formatCode="General">
                  <c:v>475000</c:v>
                </c:pt>
                <c:pt idx="52" formatCode="General">
                  <c:v>490000</c:v>
                </c:pt>
                <c:pt idx="53" formatCode="General">
                  <c:v>491000</c:v>
                </c:pt>
                <c:pt idx="54" formatCode="General">
                  <c:v>511000</c:v>
                </c:pt>
                <c:pt idx="55" formatCode="General">
                  <c:v>512000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SF Starts</c:v>
                </c:pt>
              </c:strCache>
            </c:strRef>
          </c:tx>
          <c:spPr>
            <a:ln>
              <a:solidFill>
                <a:srgbClr val="C0504D"/>
              </a:solidFill>
            </a:ln>
          </c:spPr>
          <c:marker>
            <c:symbol val="none"/>
          </c:marker>
          <c:cat>
            <c:numRef>
              <c:f>Sheet1!$A$2:$A$57</c:f>
              <c:numCache>
                <c:formatCode>m/d/yyyy</c:formatCode>
                <c:ptCount val="5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</c:numCache>
            </c:numRef>
          </c:cat>
          <c:val>
            <c:numRef>
              <c:f>Sheet1!$C$2:$C$57</c:f>
              <c:numCache>
                <c:formatCode>General</c:formatCode>
                <c:ptCount val="56"/>
                <c:pt idx="0">
                  <c:v>773000</c:v>
                </c:pt>
                <c:pt idx="1">
                  <c:v>724000</c:v>
                </c:pt>
                <c:pt idx="2">
                  <c:v>728000</c:v>
                </c:pt>
                <c:pt idx="3">
                  <c:v>682000</c:v>
                </c:pt>
                <c:pt idx="4">
                  <c:v>679000</c:v>
                </c:pt>
                <c:pt idx="5">
                  <c:v>647000</c:v>
                </c:pt>
                <c:pt idx="6">
                  <c:v>615000</c:v>
                </c:pt>
                <c:pt idx="7">
                  <c:v>607000</c:v>
                </c:pt>
                <c:pt idx="8">
                  <c:v>537000</c:v>
                </c:pt>
                <c:pt idx="9">
                  <c:v>542000</c:v>
                </c:pt>
                <c:pt idx="10">
                  <c:v>459000</c:v>
                </c:pt>
                <c:pt idx="11">
                  <c:v>403000</c:v>
                </c:pt>
                <c:pt idx="12">
                  <c:v>358000</c:v>
                </c:pt>
                <c:pt idx="13">
                  <c:v>358000</c:v>
                </c:pt>
                <c:pt idx="14">
                  <c:v>353000</c:v>
                </c:pt>
                <c:pt idx="15">
                  <c:v>387000</c:v>
                </c:pt>
                <c:pt idx="16">
                  <c:v>408000</c:v>
                </c:pt>
                <c:pt idx="17">
                  <c:v>482000</c:v>
                </c:pt>
                <c:pt idx="18">
                  <c:v>509000</c:v>
                </c:pt>
                <c:pt idx="19">
                  <c:v>487000</c:v>
                </c:pt>
                <c:pt idx="20">
                  <c:v>510000</c:v>
                </c:pt>
                <c:pt idx="21">
                  <c:v>476000</c:v>
                </c:pt>
                <c:pt idx="22">
                  <c:v>497000</c:v>
                </c:pt>
                <c:pt idx="23">
                  <c:v>484000</c:v>
                </c:pt>
                <c:pt idx="24">
                  <c:v>510000</c:v>
                </c:pt>
                <c:pt idx="25">
                  <c:v>526000</c:v>
                </c:pt>
                <c:pt idx="26">
                  <c:v>542000</c:v>
                </c:pt>
                <c:pt idx="27">
                  <c:v>566000</c:v>
                </c:pt>
                <c:pt idx="28">
                  <c:v>457000</c:v>
                </c:pt>
                <c:pt idx="29">
                  <c:v>445000</c:v>
                </c:pt>
                <c:pt idx="30">
                  <c:v>426000</c:v>
                </c:pt>
                <c:pt idx="31">
                  <c:v>417000</c:v>
                </c:pt>
                <c:pt idx="32">
                  <c:v>449000</c:v>
                </c:pt>
                <c:pt idx="33">
                  <c:v>438000</c:v>
                </c:pt>
                <c:pt idx="34">
                  <c:v>452000</c:v>
                </c:pt>
                <c:pt idx="35">
                  <c:v>429000</c:v>
                </c:pt>
                <c:pt idx="36">
                  <c:v>433000</c:v>
                </c:pt>
                <c:pt idx="37">
                  <c:v>393000</c:v>
                </c:pt>
                <c:pt idx="38">
                  <c:v>428000</c:v>
                </c:pt>
                <c:pt idx="39">
                  <c:v>414000</c:v>
                </c:pt>
                <c:pt idx="40">
                  <c:v>409000</c:v>
                </c:pt>
                <c:pt idx="41">
                  <c:v>443000</c:v>
                </c:pt>
                <c:pt idx="42">
                  <c:v>429000</c:v>
                </c:pt>
                <c:pt idx="43">
                  <c:v>422000</c:v>
                </c:pt>
                <c:pt idx="44">
                  <c:v>422000</c:v>
                </c:pt>
                <c:pt idx="45">
                  <c:v>439000</c:v>
                </c:pt>
                <c:pt idx="46">
                  <c:v>460000</c:v>
                </c:pt>
                <c:pt idx="47">
                  <c:v>520000</c:v>
                </c:pt>
                <c:pt idx="48">
                  <c:v>511000</c:v>
                </c:pt>
                <c:pt idx="49">
                  <c:v>470000</c:v>
                </c:pt>
                <c:pt idx="50">
                  <c:v>481000</c:v>
                </c:pt>
                <c:pt idx="51">
                  <c:v>504000</c:v>
                </c:pt>
                <c:pt idx="52">
                  <c:v>513000</c:v>
                </c:pt>
                <c:pt idx="53">
                  <c:v>531000</c:v>
                </c:pt>
                <c:pt idx="54">
                  <c:v>507000</c:v>
                </c:pt>
                <c:pt idx="55">
                  <c:v>535000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451520"/>
        <c:axId val="151453056"/>
      </c:lineChart>
      <c:dateAx>
        <c:axId val="151451520"/>
        <c:scaling>
          <c:orientation val="minMax"/>
        </c:scaling>
        <c:delete val="0"/>
        <c:axPos val="b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yyyy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51453056"/>
        <c:crosses val="autoZero"/>
        <c:auto val="1"/>
        <c:lblOffset val="100"/>
        <c:baseTimeUnit val="months"/>
        <c:majorUnit val="12"/>
        <c:majorTimeUnit val="months"/>
        <c:minorUnit val="1"/>
        <c:minorTimeUnit val="months"/>
      </c:dateAx>
      <c:valAx>
        <c:axId val="151453056"/>
        <c:scaling>
          <c:orientation val="minMax"/>
          <c:max val="600000"/>
          <c:min val="0"/>
        </c:scaling>
        <c:delete val="0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dirty="0" smtClean="0"/>
                  <a:t>Units</a:t>
                </a:r>
                <a:r>
                  <a:rPr lang="en-US" baseline="0" dirty="0" smtClean="0"/>
                  <a:t> (000s, SAAR)</a:t>
                </a:r>
                <a:endParaRPr lang="en-US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51451520"/>
        <c:crosses val="autoZero"/>
        <c:crossBetween val="between"/>
        <c:majorUnit val="200000"/>
        <c:dispUnits>
          <c:builtInUnit val="thousands"/>
          <c:dispUnitsLbl>
            <c:layout>
              <c:manualLayout>
                <c:xMode val="edge"/>
                <c:yMode val="edge"/>
                <c:x val="8.8659021823384067E-3"/>
                <c:y val="0.36138888888892617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n-US"/>
                    <a:t> </a:t>
                  </a:r>
                </a:p>
              </c:rich>
            </c:tx>
          </c:dispUnitsLbl>
        </c:dispUnits>
      </c:valAx>
    </c:plotArea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86931896670811"/>
          <c:y val="0.25998093988251852"/>
          <c:w val="0.84075079430861144"/>
          <c:h val="0.59229533808273949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Construction</c:v>
                </c:pt>
              </c:strCache>
            </c:strRef>
          </c:tx>
          <c:spPr>
            <a:solidFill>
              <a:srgbClr val="C0504D"/>
            </a:solidFill>
            <a:ln w="19050">
              <a:noFill/>
              <a:prstDash val="solid"/>
            </a:ln>
          </c:spPr>
          <c:invertIfNegative val="0"/>
          <c:dLbls>
            <c:numFmt formatCode="0.0%" sourceLinked="0"/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September '10</c:v>
                </c:pt>
                <c:pt idx="1">
                  <c:v>September '11</c:v>
                </c:pt>
                <c:pt idx="2">
                  <c:v>September '12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0.17200000000000001</c:v>
                </c:pt>
                <c:pt idx="1">
                  <c:v>0.13300000000000001</c:v>
                </c:pt>
                <c:pt idx="2">
                  <c:v>0.11899999999999998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4F81BD"/>
            </a:solidFill>
            <a:ln w="38100">
              <a:noFill/>
              <a:prstDash val="solid"/>
            </a:ln>
          </c:spPr>
          <c:invertIfNegative val="0"/>
          <c:dLbls>
            <c:numFmt formatCode="0.0%" sourceLinked="0"/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September '10</c:v>
                </c:pt>
                <c:pt idx="1">
                  <c:v>September '11</c:v>
                </c:pt>
                <c:pt idx="2">
                  <c:v>September '12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9.2000000000000026E-2</c:v>
                </c:pt>
                <c:pt idx="1">
                  <c:v>8.8000000000000037E-2</c:v>
                </c:pt>
                <c:pt idx="2">
                  <c:v>7.5999999999999998E-2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axId val="151568768"/>
        <c:axId val="151570304"/>
      </c:barChart>
      <c:dateAx>
        <c:axId val="151568768"/>
        <c:scaling>
          <c:orientation val="minMax"/>
          <c:min val="1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 rot="0"/>
          <a:lstStyle/>
          <a:p>
            <a:pPr>
              <a:defRPr/>
            </a:pPr>
            <a:endParaRPr lang="en-US"/>
          </a:p>
        </c:txPr>
        <c:crossAx val="151570304"/>
        <c:crossesAt val="-1"/>
        <c:auto val="1"/>
        <c:lblOffset val="100"/>
        <c:baseTimeUnit val="days"/>
        <c:majorUnit val="1"/>
        <c:majorTimeUnit val="months"/>
        <c:minorUnit val="1"/>
        <c:minorTimeUnit val="months"/>
      </c:dateAx>
      <c:valAx>
        <c:axId val="151570304"/>
        <c:scaling>
          <c:orientation val="minMax"/>
          <c:max val="0.25"/>
        </c:scaling>
        <c:delete val="0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1515687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9838674770917373"/>
          <c:y val="0.16666666666666669"/>
          <c:w val="0.43980199843441065"/>
          <c:h val="9.0948318960130226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86931896670811"/>
          <c:y val="0.25998093988251864"/>
          <c:w val="0.63022447851914265"/>
          <c:h val="0.59229533808273949"/>
        </c:manualLayout>
      </c:layout>
      <c:barChart>
        <c:barDir val="col"/>
        <c:grouping val="clustered"/>
        <c:varyColors val="0"/>
        <c:ser>
          <c:idx val="4"/>
          <c:order val="4"/>
          <c:tx>
            <c:strRef>
              <c:f>Sheet1!$E$1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noFill/>
            </a:ln>
          </c:spPr>
          <c:invertIfNegative val="0"/>
          <c:cat>
            <c:strRef>
              <c:f>Sheet1!$A$2:$A$26</c:f>
              <c:strCache>
                <c:ptCount val="17"/>
                <c:pt idx="0">
                  <c:v>2010</c:v>
                </c:pt>
                <c:pt idx="4">
                  <c:v>2011</c:v>
                </c:pt>
                <c:pt idx="16">
                  <c:v>2012</c:v>
                </c:pt>
              </c:strCache>
            </c:strRef>
          </c:cat>
          <c:val>
            <c:numRef>
              <c:f>Sheet1!$E$2:$E$26</c:f>
              <c:numCache>
                <c:formatCode>General</c:formatCode>
                <c:ptCount val="25"/>
                <c:pt idx="4">
                  <c:v>80000</c:v>
                </c:pt>
                <c:pt idx="16">
                  <c:v>80000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100"/>
        <c:axId val="151644800"/>
        <c:axId val="151683456"/>
      </c:barChart>
      <c:lineChart>
        <c:grouping val="standard"/>
        <c:varyColors val="0"/>
        <c:ser>
          <c:idx val="1"/>
          <c:order val="0"/>
          <c:tx>
            <c:strRef>
              <c:f>Sheet1!$A$1</c:f>
              <c:strCache>
                <c:ptCount val="1"/>
                <c:pt idx="0">
                  <c:v>Date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cat>
            <c:strRef>
              <c:f>Sheet1!$A$2:$A$26</c:f>
              <c:strCache>
                <c:ptCount val="17"/>
                <c:pt idx="0">
                  <c:v>2010</c:v>
                </c:pt>
                <c:pt idx="4">
                  <c:v>2011</c:v>
                </c:pt>
                <c:pt idx="16">
                  <c:v>2012</c:v>
                </c:pt>
              </c:strCache>
            </c:strRef>
          </c:cat>
          <c:val>
            <c:numRef>
              <c:f>Sheet1!$A$2:$A$26</c:f>
              <c:numCache>
                <c:formatCode>General</c:formatCode>
                <c:ptCount val="25"/>
                <c:pt idx="0" formatCode="m/d/yyyy">
                  <c:v>0</c:v>
                </c:pt>
                <c:pt idx="4" formatCode="m/d/yyyy">
                  <c:v>0</c:v>
                </c:pt>
                <c:pt idx="16" formatCode="m/d/yyyy">
                  <c:v>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Sheet1!$B$1</c:f>
              <c:strCache>
                <c:ptCount val="1"/>
                <c:pt idx="0">
                  <c:v>Current month</c:v>
                </c:pt>
              </c:strCache>
            </c:strRef>
          </c:tx>
          <c:spPr>
            <a:ln w="19050">
              <a:solidFill>
                <a:sysClr val="window" lastClr="FFFFFF">
                  <a:lumMod val="50000"/>
                </a:sysClr>
              </a:solidFill>
              <a:prstDash val="solid"/>
            </a:ln>
          </c:spPr>
          <c:marker>
            <c:symbol val="none"/>
          </c:marker>
          <c:cat>
            <c:strRef>
              <c:f>Sheet1!$A$2:$A$26</c:f>
              <c:strCache>
                <c:ptCount val="17"/>
                <c:pt idx="0">
                  <c:v>2010</c:v>
                </c:pt>
                <c:pt idx="4">
                  <c:v>2011</c:v>
                </c:pt>
                <c:pt idx="16">
                  <c:v>2012</c:v>
                </c:pt>
              </c:strCache>
            </c:strRef>
          </c:cat>
          <c:val>
            <c:numRef>
              <c:f>Sheet1!$B$2:$B$26</c:f>
              <c:numCache>
                <c:formatCode>#,##0.000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Sheet1!$C$1</c:f>
              <c:strCache>
                <c:ptCount val="1"/>
                <c:pt idx="0">
                  <c:v>Construction</c:v>
                </c:pt>
              </c:strCache>
            </c:strRef>
          </c:tx>
          <c:spPr>
            <a:ln w="38100">
              <a:solidFill>
                <a:srgbClr val="C0504D"/>
              </a:solidFill>
              <a:prstDash val="solid"/>
            </a:ln>
          </c:spPr>
          <c:marker>
            <c:symbol val="none"/>
          </c:marker>
          <c:cat>
            <c:strRef>
              <c:f>Sheet1!$A$2:$A$26</c:f>
              <c:strCache>
                <c:ptCount val="17"/>
                <c:pt idx="0">
                  <c:v>2010</c:v>
                </c:pt>
                <c:pt idx="4">
                  <c:v>2011</c:v>
                </c:pt>
                <c:pt idx="16">
                  <c:v>2012</c:v>
                </c:pt>
              </c:strCache>
            </c:strRef>
          </c:cat>
          <c:val>
            <c:numRef>
              <c:f>Sheet1!$C$2:$C$26</c:f>
              <c:numCache>
                <c:formatCode>0.0%</c:formatCode>
                <c:ptCount val="25"/>
                <c:pt idx="0">
                  <c:v>0</c:v>
                </c:pt>
                <c:pt idx="1">
                  <c:v>1.2745812090313186E-3</c:v>
                </c:pt>
                <c:pt idx="2">
                  <c:v>-7.283321194464685E-4</c:v>
                </c:pt>
                <c:pt idx="3">
                  <c:v>-2.7312454479242534E-3</c:v>
                </c:pt>
                <c:pt idx="4">
                  <c:v>-6.5549890750182076E-3</c:v>
                </c:pt>
                <c:pt idx="5">
                  <c:v>-5.4624908958485099E-4</c:v>
                </c:pt>
                <c:pt idx="6">
                  <c:v>7.283321194464685E-4</c:v>
                </c:pt>
                <c:pt idx="7">
                  <c:v>5.4624908958485099E-4</c:v>
                </c:pt>
                <c:pt idx="8">
                  <c:v>1.0924981791697024E-3</c:v>
                </c:pt>
                <c:pt idx="9">
                  <c:v>5.4624908958485099E-4</c:v>
                </c:pt>
                <c:pt idx="10">
                  <c:v>2.9133284777858714E-3</c:v>
                </c:pt>
                <c:pt idx="11">
                  <c:v>1.0924981791697024E-3</c:v>
                </c:pt>
                <c:pt idx="12">
                  <c:v>6.5549890750182076E-3</c:v>
                </c:pt>
                <c:pt idx="13">
                  <c:v>4.9162418062636609E-3</c:v>
                </c:pt>
                <c:pt idx="14">
                  <c:v>5.098324836125271E-3</c:v>
                </c:pt>
                <c:pt idx="15">
                  <c:v>9.8324836125273252E-3</c:v>
                </c:pt>
                <c:pt idx="16">
                  <c:v>1.310997815003642E-2</c:v>
                </c:pt>
                <c:pt idx="17">
                  <c:v>1.2927895120174799E-2</c:v>
                </c:pt>
                <c:pt idx="18">
                  <c:v>1.0378732702112162E-2</c:v>
                </c:pt>
                <c:pt idx="19">
                  <c:v>9.1041514930808431E-3</c:v>
                </c:pt>
                <c:pt idx="20">
                  <c:v>3.2774945375091055E-3</c:v>
                </c:pt>
                <c:pt idx="21">
                  <c:v>4.0058266569555703E-3</c:v>
                </c:pt>
                <c:pt idx="22">
                  <c:v>4.5520757465404215E-3</c:v>
                </c:pt>
                <c:pt idx="23">
                  <c:v>4.7341587764020403E-3</c:v>
                </c:pt>
                <c:pt idx="24">
                  <c:v>5.6445739257101274E-3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Private</c:v>
                </c:pt>
              </c:strCache>
            </c:strRef>
          </c:tx>
          <c:spPr>
            <a:ln w="38100">
              <a:solidFill>
                <a:srgbClr val="4F81BD"/>
              </a:solidFill>
            </a:ln>
          </c:spPr>
          <c:marker>
            <c:symbol val="none"/>
          </c:marker>
          <c:cat>
            <c:strRef>
              <c:f>Sheet1!$A$2:$A$26</c:f>
              <c:strCache>
                <c:ptCount val="17"/>
                <c:pt idx="0">
                  <c:v>2010</c:v>
                </c:pt>
                <c:pt idx="4">
                  <c:v>2011</c:v>
                </c:pt>
                <c:pt idx="16">
                  <c:v>2012</c:v>
                </c:pt>
              </c:strCache>
            </c:strRef>
          </c:cat>
          <c:val>
            <c:numRef>
              <c:f>Sheet1!$D$2:$D$26</c:f>
              <c:numCache>
                <c:formatCode>0.0%</c:formatCode>
                <c:ptCount val="25"/>
                <c:pt idx="0">
                  <c:v>0</c:v>
                </c:pt>
                <c:pt idx="1">
                  <c:v>1.8212566671002997E-3</c:v>
                </c:pt>
                <c:pt idx="2">
                  <c:v>3.0664015313423415E-3</c:v>
                </c:pt>
                <c:pt idx="3">
                  <c:v>4.3672991506996991E-3</c:v>
                </c:pt>
                <c:pt idx="4">
                  <c:v>5.4730621271534535E-3</c:v>
                </c:pt>
                <c:pt idx="5">
                  <c:v>7.8611384712594552E-3</c:v>
                </c:pt>
                <c:pt idx="6">
                  <c:v>1.0286383318775672E-2</c:v>
                </c:pt>
                <c:pt idx="7">
                  <c:v>1.2739504543849542E-2</c:v>
                </c:pt>
                <c:pt idx="8">
                  <c:v>1.3743054135925224E-2</c:v>
                </c:pt>
                <c:pt idx="9">
                  <c:v>1.4690850972885579E-2</c:v>
                </c:pt>
                <c:pt idx="10">
                  <c:v>1.6316972997082273E-2</c:v>
                </c:pt>
                <c:pt idx="11">
                  <c:v>1.6800163541415017E-2</c:v>
                </c:pt>
                <c:pt idx="12">
                  <c:v>1.8807262725566355E-2</c:v>
                </c:pt>
                <c:pt idx="13">
                  <c:v>2.009886821907117E-2</c:v>
                </c:pt>
                <c:pt idx="14">
                  <c:v>2.1752866620825519E-2</c:v>
                </c:pt>
                <c:pt idx="15">
                  <c:v>2.3927224070322807E-2</c:v>
                </c:pt>
                <c:pt idx="16">
                  <c:v>2.6501142931479881E-2</c:v>
                </c:pt>
                <c:pt idx="17">
                  <c:v>2.8861342898028212E-2</c:v>
                </c:pt>
                <c:pt idx="18">
                  <c:v>3.022728539835344E-2</c:v>
                </c:pt>
                <c:pt idx="19">
                  <c:v>3.1017116095820415E-2</c:v>
                </c:pt>
                <c:pt idx="20">
                  <c:v>3.2095002694716511E-2</c:v>
                </c:pt>
                <c:pt idx="21">
                  <c:v>3.2680406623427319E-2</c:v>
                </c:pt>
                <c:pt idx="22">
                  <c:v>3.4195023137393372E-2</c:v>
                </c:pt>
                <c:pt idx="23">
                  <c:v>3.509635934509097E-2</c:v>
                </c:pt>
                <c:pt idx="24">
                  <c:v>3.6062740433756436E-2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644800"/>
        <c:axId val="151683456"/>
      </c:lineChart>
      <c:dateAx>
        <c:axId val="151644800"/>
        <c:scaling>
          <c:orientation val="minMax"/>
          <c:min val="1"/>
        </c:scaling>
        <c:delete val="0"/>
        <c:axPos val="b"/>
        <c:numFmt formatCode="General" sourceLinked="0"/>
        <c:majorTickMark val="in"/>
        <c:minorTickMark val="none"/>
        <c:tickLblPos val="low"/>
        <c:txPr>
          <a:bodyPr rot="0"/>
          <a:lstStyle/>
          <a:p>
            <a:pPr>
              <a:defRPr/>
            </a:pPr>
            <a:endParaRPr lang="en-US"/>
          </a:p>
        </c:txPr>
        <c:crossAx val="151683456"/>
        <c:crossesAt val="-1"/>
        <c:auto val="1"/>
        <c:lblOffset val="100"/>
        <c:baseTimeUnit val="days"/>
        <c:majorUnit val="1"/>
        <c:majorTimeUnit val="months"/>
        <c:minorUnit val="1"/>
        <c:minorTimeUnit val="months"/>
      </c:dateAx>
      <c:valAx>
        <c:axId val="151683456"/>
        <c:scaling>
          <c:orientation val="minMax"/>
          <c:max val="4.0000000000000022E-2"/>
          <c:min val="-1.0000000000000005E-2"/>
        </c:scaling>
        <c:delete val="0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151644800"/>
        <c:crosses val="autoZero"/>
        <c:crossBetween val="midCat"/>
        <c:majorUnit val="1.0000000000000005E-2"/>
      </c:valAx>
    </c:plotArea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92977091455587"/>
          <c:y val="6.7468503937009122E-2"/>
          <c:w val="0.79881010626098925"/>
          <c:h val="0.79968197725284362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2225"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Sheet1!$A$2:$A$46</c:f>
              <c:numCache>
                <c:formatCode>m/d/yyyy</c:formatCode>
                <c:ptCount val="45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</c:numCache>
            </c:num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PPI for materials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Sheet1!$A$2:$A$46</c:f>
              <c:numCache>
                <c:formatCode>m/d/yyyy</c:formatCode>
                <c:ptCount val="45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</c:numCache>
            </c:numRef>
          </c:cat>
          <c:val>
            <c:numRef>
              <c:f>Sheet1!$C$2:$C$46</c:f>
              <c:numCache>
                <c:formatCode>General</c:formatCode>
                <c:ptCount val="45"/>
                <c:pt idx="2" formatCode="0">
                  <c:v>100</c:v>
                </c:pt>
                <c:pt idx="3" formatCode="0.000">
                  <c:v>100.1610305958132</c:v>
                </c:pt>
                <c:pt idx="4" formatCode="0.000">
                  <c:v>100.69779924852385</c:v>
                </c:pt>
                <c:pt idx="5" formatCode="0.000">
                  <c:v>101.39559849704779</c:v>
                </c:pt>
                <c:pt idx="6" formatCode="0.000">
                  <c:v>100.85882984433709</c:v>
                </c:pt>
                <c:pt idx="7" formatCode="0.000">
                  <c:v>101.93236714975842</c:v>
                </c:pt>
                <c:pt idx="8" formatCode="0.000">
                  <c:v>101.71765968867419</c:v>
                </c:pt>
                <c:pt idx="9" formatCode="0.000">
                  <c:v>101.34192163177673</c:v>
                </c:pt>
                <c:pt idx="10" formatCode="0.000">
                  <c:v>102.03972088030059</c:v>
                </c:pt>
                <c:pt idx="11" formatCode="0.000">
                  <c:v>102.14707461084275</c:v>
                </c:pt>
                <c:pt idx="12" formatCode="0.000">
                  <c:v>103.54267310789048</c:v>
                </c:pt>
                <c:pt idx="13" formatCode="0.000">
                  <c:v>103.43531937734836</c:v>
                </c:pt>
                <c:pt idx="14" formatCode="0.000">
                  <c:v>104.72356414385398</c:v>
                </c:pt>
                <c:pt idx="15" formatCode="0.000">
                  <c:v>105.95813204508858</c:v>
                </c:pt>
                <c:pt idx="16" formatCode="0.000">
                  <c:v>106.60225442834138</c:v>
                </c:pt>
                <c:pt idx="17" formatCode="0.000">
                  <c:v>105.6897477187332</c:v>
                </c:pt>
                <c:pt idx="18" formatCode="0.000">
                  <c:v>105.47504025764894</c:v>
                </c:pt>
                <c:pt idx="19" formatCode="0.000">
                  <c:v>105.85077831454637</c:v>
                </c:pt>
                <c:pt idx="20" formatCode="0.000">
                  <c:v>105.6897477187332</c:v>
                </c:pt>
                <c:pt idx="21" formatCode="0.000">
                  <c:v>106.28019323671495</c:v>
                </c:pt>
                <c:pt idx="22" formatCode="0.000">
                  <c:v>106.81696188942564</c:v>
                </c:pt>
                <c:pt idx="23" formatCode="0.000">
                  <c:v>107.51476113794952</c:v>
                </c:pt>
                <c:pt idx="24" formatCode="0.000">
                  <c:v>108.7493290391841</c:v>
                </c:pt>
                <c:pt idx="25" formatCode="0.000">
                  <c:v>109.87654320987652</c:v>
                </c:pt>
                <c:pt idx="26" formatCode="0.000">
                  <c:v>112.02361782071925</c:v>
                </c:pt>
                <c:pt idx="27" formatCode="0.000">
                  <c:v>113.58024691358023</c:v>
                </c:pt>
                <c:pt idx="28" formatCode="0.000">
                  <c:v>114.60010735373052</c:v>
                </c:pt>
                <c:pt idx="29" formatCode="0.000">
                  <c:v>114.49275362318842</c:v>
                </c:pt>
                <c:pt idx="30" formatCode="0.000">
                  <c:v>114.97584541062798</c:v>
                </c:pt>
                <c:pt idx="31" formatCode="0.000">
                  <c:v>114.17069243156196</c:v>
                </c:pt>
                <c:pt idx="32" formatCode="0.000">
                  <c:v>114.43907675791733</c:v>
                </c:pt>
                <c:pt idx="33" formatCode="0.000">
                  <c:v>113.63392377885131</c:v>
                </c:pt>
                <c:pt idx="34" formatCode="0.000">
                  <c:v>113.52657004830917</c:v>
                </c:pt>
                <c:pt idx="35" formatCode="0.000">
                  <c:v>113.09715512614062</c:v>
                </c:pt>
                <c:pt idx="36" formatCode="0.000">
                  <c:v>113.84863123993559</c:v>
                </c:pt>
                <c:pt idx="37" formatCode="0.000">
                  <c:v>114.49275362318842</c:v>
                </c:pt>
                <c:pt idx="38" formatCode="0.000">
                  <c:v>115.83467525496512</c:v>
                </c:pt>
                <c:pt idx="39" formatCode="0.000">
                  <c:v>116.26409017713364</c:v>
                </c:pt>
                <c:pt idx="40" formatCode="0.000">
                  <c:v>115.83467525496512</c:v>
                </c:pt>
                <c:pt idx="41" formatCode="0.000">
                  <c:v>115.08319914117017</c:v>
                </c:pt>
                <c:pt idx="42" formatCode="0.000">
                  <c:v>114.2780461621041</c:v>
                </c:pt>
                <c:pt idx="43" formatCode="0.000">
                  <c:v>115.29790660225443</c:v>
                </c:pt>
                <c:pt idx="44" formatCode="0.000">
                  <c:v>116.3714439076758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ECI</c:v>
                </c:pt>
              </c:strCache>
            </c:strRef>
          </c:tx>
          <c:spPr>
            <a:ln w="38100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Sheet1!$A$2:$A$46</c:f>
              <c:numCache>
                <c:formatCode>m/d/yyyy</c:formatCode>
                <c:ptCount val="45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</c:numCache>
            </c:numRef>
          </c:cat>
          <c:val>
            <c:numRef>
              <c:f>Sheet1!$D$2:$D$46</c:f>
              <c:numCache>
                <c:formatCode>General</c:formatCode>
                <c:ptCount val="45"/>
                <c:pt idx="2" formatCode="0">
                  <c:v>100</c:v>
                </c:pt>
                <c:pt idx="3" formatCode="0.000">
                  <c:v>100.09017132551847</c:v>
                </c:pt>
                <c:pt idx="4" formatCode="0.000">
                  <c:v>100.18034265103695</c:v>
                </c:pt>
                <c:pt idx="5" formatCode="0.000">
                  <c:v>100.27051397655542</c:v>
                </c:pt>
                <c:pt idx="6" formatCode="0.000">
                  <c:v>100.36068530207392</c:v>
                </c:pt>
                <c:pt idx="7" formatCode="0.000">
                  <c:v>100.45085662759242</c:v>
                </c:pt>
                <c:pt idx="8" formatCode="0.000">
                  <c:v>100.54102795311093</c:v>
                </c:pt>
                <c:pt idx="9" formatCode="0.000">
                  <c:v>100.6011421701232</c:v>
                </c:pt>
                <c:pt idx="10" formatCode="0.000">
                  <c:v>100.66125638713557</c:v>
                </c:pt>
                <c:pt idx="11" formatCode="0.000">
                  <c:v>100.72137060414789</c:v>
                </c:pt>
                <c:pt idx="12" formatCode="0.000">
                  <c:v>100.84159903817253</c:v>
                </c:pt>
                <c:pt idx="13" formatCode="0.000">
                  <c:v>100.96182747219717</c:v>
                </c:pt>
                <c:pt idx="14" formatCode="0.000">
                  <c:v>101.0820559062218</c:v>
                </c:pt>
                <c:pt idx="15" formatCode="0.000">
                  <c:v>101.1421701232341</c:v>
                </c:pt>
                <c:pt idx="16" formatCode="0.000">
                  <c:v>101.20228434024646</c:v>
                </c:pt>
                <c:pt idx="17" formatCode="0.000">
                  <c:v>101.26239855725876</c:v>
                </c:pt>
                <c:pt idx="18" formatCode="0.000">
                  <c:v>101.4126840997896</c:v>
                </c:pt>
                <c:pt idx="19" formatCode="0.000">
                  <c:v>101.56296964232043</c:v>
                </c:pt>
                <c:pt idx="20" formatCode="0.000">
                  <c:v>101.71325518485122</c:v>
                </c:pt>
                <c:pt idx="21" formatCode="0.000">
                  <c:v>101.68319807634505</c:v>
                </c:pt>
                <c:pt idx="22" formatCode="0.000">
                  <c:v>101.65314096783888</c:v>
                </c:pt>
                <c:pt idx="23" formatCode="0.000">
                  <c:v>101.62308385933271</c:v>
                </c:pt>
                <c:pt idx="24" formatCode="0.000">
                  <c:v>101.65314096783888</c:v>
                </c:pt>
                <c:pt idx="25" formatCode="0.000">
                  <c:v>101.68319807634505</c:v>
                </c:pt>
                <c:pt idx="26" formatCode="0.000">
                  <c:v>101.71325518485122</c:v>
                </c:pt>
                <c:pt idx="27" formatCode="0.000">
                  <c:v>101.95371205290047</c:v>
                </c:pt>
                <c:pt idx="28" formatCode="0.000">
                  <c:v>102.19416892094979</c:v>
                </c:pt>
                <c:pt idx="29" formatCode="0.000">
                  <c:v>102.43462578899911</c:v>
                </c:pt>
                <c:pt idx="30" formatCode="0.000">
                  <c:v>102.52479711451757</c:v>
                </c:pt>
                <c:pt idx="31" formatCode="0.000">
                  <c:v>102.61496844003609</c:v>
                </c:pt>
                <c:pt idx="32" formatCode="0.000">
                  <c:v>102.70513976555455</c:v>
                </c:pt>
                <c:pt idx="33" formatCode="0.000">
                  <c:v>102.88548241659149</c:v>
                </c:pt>
                <c:pt idx="34" formatCode="0.000">
                  <c:v>103.0658250676285</c:v>
                </c:pt>
                <c:pt idx="35" formatCode="0.000">
                  <c:v>103.24616771866546</c:v>
                </c:pt>
                <c:pt idx="36" formatCode="0.000">
                  <c:v>103.27622482717163</c:v>
                </c:pt>
                <c:pt idx="37" formatCode="0.000">
                  <c:v>103.30628193567777</c:v>
                </c:pt>
                <c:pt idx="38" formatCode="0.000">
                  <c:v>103.33633904418392</c:v>
                </c:pt>
                <c:pt idx="39" formatCode="0.000">
                  <c:v>103.51668169522091</c:v>
                </c:pt>
                <c:pt idx="40" formatCode="0.000">
                  <c:v>103.69702434625789</c:v>
                </c:pt>
                <c:pt idx="41" formatCode="0.000">
                  <c:v>103.87736699729484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Sheet1!$E$1</c:f>
              <c:strCache>
                <c:ptCount val="1"/>
                <c:pt idx="0">
                  <c:v>NHCC</c:v>
                </c:pt>
              </c:strCache>
            </c:strRef>
          </c:tx>
          <c:spPr>
            <a:ln w="38100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Sheet1!$A$2:$A$46</c:f>
              <c:numCache>
                <c:formatCode>m/d/yyyy</c:formatCode>
                <c:ptCount val="45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</c:numCache>
            </c:numRef>
          </c:cat>
          <c:val>
            <c:numRef>
              <c:f>Sheet1!$E$2:$E$46</c:f>
              <c:numCache>
                <c:formatCode>General</c:formatCode>
                <c:ptCount val="45"/>
                <c:pt idx="2" formatCode="0">
                  <c:v>100</c:v>
                </c:pt>
                <c:pt idx="3" formatCode="0.000">
                  <c:v>97.412737126712216</c:v>
                </c:pt>
                <c:pt idx="4" formatCode="0.000">
                  <c:v>94.825474253424431</c:v>
                </c:pt>
                <c:pt idx="5" formatCode="0.000">
                  <c:v>92.238211380136732</c:v>
                </c:pt>
                <c:pt idx="6" formatCode="0.000">
                  <c:v>91.819063221389371</c:v>
                </c:pt>
                <c:pt idx="7" formatCode="0.000">
                  <c:v>91.399915062641981</c:v>
                </c:pt>
                <c:pt idx="8" formatCode="0.000">
                  <c:v>90.980766903894576</c:v>
                </c:pt>
                <c:pt idx="9" formatCode="0.000">
                  <c:v>90.015636094173374</c:v>
                </c:pt>
                <c:pt idx="10" formatCode="0.000">
                  <c:v>89.050505284452157</c:v>
                </c:pt>
                <c:pt idx="11" formatCode="0.000">
                  <c:v>88.085374474730941</c:v>
                </c:pt>
                <c:pt idx="12" formatCode="0.000">
                  <c:v>88.854518608380204</c:v>
                </c:pt>
                <c:pt idx="13" formatCode="0.000">
                  <c:v>89.623662742029396</c:v>
                </c:pt>
                <c:pt idx="14" formatCode="0.000">
                  <c:v>90.392806875678659</c:v>
                </c:pt>
                <c:pt idx="15" formatCode="0.000">
                  <c:v>90.358245111863098</c:v>
                </c:pt>
                <c:pt idx="16" formatCode="0.000">
                  <c:v>90.323683348047595</c:v>
                </c:pt>
                <c:pt idx="17" formatCode="0.000">
                  <c:v>90.289121584232078</c:v>
                </c:pt>
                <c:pt idx="18" formatCode="0.000">
                  <c:v>90.075447198263191</c:v>
                </c:pt>
                <c:pt idx="19" formatCode="0.000">
                  <c:v>89.861772812294319</c:v>
                </c:pt>
                <c:pt idx="20" formatCode="0.000">
                  <c:v>89.648098426325532</c:v>
                </c:pt>
                <c:pt idx="21" formatCode="0.000">
                  <c:v>89.437652574704146</c:v>
                </c:pt>
                <c:pt idx="22" formatCode="0.000">
                  <c:v>89.22720672308273</c:v>
                </c:pt>
                <c:pt idx="23" formatCode="0.000">
                  <c:v>89.016760871461358</c:v>
                </c:pt>
                <c:pt idx="24" formatCode="0.000">
                  <c:v>89.026519302467548</c:v>
                </c:pt>
                <c:pt idx="25" formatCode="0.000">
                  <c:v>89.036277733473739</c:v>
                </c:pt>
                <c:pt idx="26" formatCode="0.000">
                  <c:v>89.046036164479915</c:v>
                </c:pt>
                <c:pt idx="27" formatCode="0.000">
                  <c:v>89.518057684471145</c:v>
                </c:pt>
                <c:pt idx="28" formatCode="0.000">
                  <c:v>89.990079204462333</c:v>
                </c:pt>
                <c:pt idx="29" formatCode="0.000">
                  <c:v>90.462100724453492</c:v>
                </c:pt>
                <c:pt idx="30" formatCode="0.000">
                  <c:v>90.818109469804426</c:v>
                </c:pt>
                <c:pt idx="31" formatCode="0.000">
                  <c:v>91.174118215155318</c:v>
                </c:pt>
                <c:pt idx="32" formatCode="0.000">
                  <c:v>91.530126960506237</c:v>
                </c:pt>
                <c:pt idx="33" formatCode="0.000">
                  <c:v>91.705906365694119</c:v>
                </c:pt>
                <c:pt idx="34" formatCode="0.000">
                  <c:v>91.881685770882015</c:v>
                </c:pt>
                <c:pt idx="35" formatCode="0.000">
                  <c:v>92.057465176069869</c:v>
                </c:pt>
                <c:pt idx="36" formatCode="0.000">
                  <c:v>92.811883024969433</c:v>
                </c:pt>
                <c:pt idx="37" formatCode="0.000">
                  <c:v>93.56630087386894</c:v>
                </c:pt>
                <c:pt idx="38" formatCode="0.000">
                  <c:v>94.320718722768447</c:v>
                </c:pt>
              </c:numCache>
            </c:numRef>
          </c:val>
          <c:smooth val="0"/>
        </c:ser>
        <c:ser>
          <c:idx val="6"/>
          <c:order val="4"/>
          <c:tx>
            <c:strRef>
              <c:f>Sheet1!$F$1</c:f>
              <c:strCache>
                <c:ptCount val="1"/>
                <c:pt idx="0">
                  <c:v>PPI for offices</c:v>
                </c:pt>
              </c:strCache>
            </c:strRef>
          </c:tx>
          <c:spPr>
            <a:ln w="38100">
              <a:solidFill>
                <a:schemeClr val="accent1"/>
              </a:solidFill>
              <a:prstDash val="solid"/>
            </a:ln>
          </c:spPr>
          <c:marker>
            <c:symbol val="none"/>
          </c:marker>
          <c:cat>
            <c:numRef>
              <c:f>Sheet1!$A$2:$A$46</c:f>
              <c:numCache>
                <c:formatCode>m/d/yyyy</c:formatCode>
                <c:ptCount val="45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</c:numCache>
            </c:numRef>
          </c:cat>
          <c:val>
            <c:numRef>
              <c:f>Sheet1!$F$2:$F$46</c:f>
              <c:numCache>
                <c:formatCode>General</c:formatCode>
                <c:ptCount val="45"/>
                <c:pt idx="2" formatCode="0">
                  <c:v>100</c:v>
                </c:pt>
                <c:pt idx="3" formatCode="0.000">
                  <c:v>99.322033898305079</c:v>
                </c:pt>
                <c:pt idx="4" formatCode="0.000">
                  <c:v>99.067796610169481</c:v>
                </c:pt>
                <c:pt idx="5" formatCode="0.000">
                  <c:v>98.983050847457619</c:v>
                </c:pt>
                <c:pt idx="6" formatCode="0.000">
                  <c:v>96.016949152542381</c:v>
                </c:pt>
                <c:pt idx="7" formatCode="0.000">
                  <c:v>95.932203389830519</c:v>
                </c:pt>
                <c:pt idx="8" formatCode="0.000">
                  <c:v>95.593220338983073</c:v>
                </c:pt>
                <c:pt idx="9" formatCode="0.000">
                  <c:v>95.508474576271169</c:v>
                </c:pt>
                <c:pt idx="10" formatCode="0.000">
                  <c:v>95.508474576271169</c:v>
                </c:pt>
                <c:pt idx="11" formatCode="0.000">
                  <c:v>95.423728813559279</c:v>
                </c:pt>
                <c:pt idx="12" formatCode="0.000">
                  <c:v>95.423728813559279</c:v>
                </c:pt>
                <c:pt idx="13" formatCode="0.000">
                  <c:v>95.423728813559279</c:v>
                </c:pt>
                <c:pt idx="14" formatCode="0.000">
                  <c:v>95.169491525423695</c:v>
                </c:pt>
                <c:pt idx="15" formatCode="0.000">
                  <c:v>95.169491525423695</c:v>
                </c:pt>
                <c:pt idx="16" formatCode="0.000">
                  <c:v>95.169491525423695</c:v>
                </c:pt>
                <c:pt idx="17" formatCode="0.000">
                  <c:v>95.169491525423695</c:v>
                </c:pt>
                <c:pt idx="18" formatCode="0.000">
                  <c:v>95.254237288135613</c:v>
                </c:pt>
                <c:pt idx="19" formatCode="0.000">
                  <c:v>95.169491525423695</c:v>
                </c:pt>
                <c:pt idx="20" formatCode="0.000">
                  <c:v>95.084745762711847</c:v>
                </c:pt>
                <c:pt idx="21" formatCode="0.000">
                  <c:v>95.423728813559279</c:v>
                </c:pt>
                <c:pt idx="22" formatCode="0.000">
                  <c:v>95.169491525423695</c:v>
                </c:pt>
                <c:pt idx="23" formatCode="0.000">
                  <c:v>95.169491525423695</c:v>
                </c:pt>
                <c:pt idx="24" formatCode="0.000">
                  <c:v>95.677966101694892</c:v>
                </c:pt>
                <c:pt idx="25" formatCode="0.000">
                  <c:v>95.847457627118658</c:v>
                </c:pt>
                <c:pt idx="26" formatCode="0.000">
                  <c:v>95.932203389830519</c:v>
                </c:pt>
                <c:pt idx="27" formatCode="0.000">
                  <c:v>96.694915254237287</c:v>
                </c:pt>
                <c:pt idx="28" formatCode="0.000">
                  <c:v>96.610169491525426</c:v>
                </c:pt>
                <c:pt idx="29" formatCode="0.000">
                  <c:v>96.610169491525426</c:v>
                </c:pt>
                <c:pt idx="30" formatCode="0.000">
                  <c:v>97.542372881355917</c:v>
                </c:pt>
                <c:pt idx="31" formatCode="0.000">
                  <c:v>97.627118644067806</c:v>
                </c:pt>
                <c:pt idx="32" formatCode="0.000">
                  <c:v>97.542372881355917</c:v>
                </c:pt>
                <c:pt idx="33" formatCode="0.000">
                  <c:v>98.728813559322035</c:v>
                </c:pt>
                <c:pt idx="34" formatCode="0.000">
                  <c:v>98.898305084745772</c:v>
                </c:pt>
                <c:pt idx="35" formatCode="0.000">
                  <c:v>98.813559322033882</c:v>
                </c:pt>
                <c:pt idx="36" formatCode="0.000">
                  <c:v>99.576271186440664</c:v>
                </c:pt>
                <c:pt idx="37" formatCode="0.000">
                  <c:v>99.576271186440664</c:v>
                </c:pt>
                <c:pt idx="38" formatCode="0.000">
                  <c:v>99.576271186440664</c:v>
                </c:pt>
                <c:pt idx="39" formatCode="0.000">
                  <c:v>100</c:v>
                </c:pt>
                <c:pt idx="40" formatCode="0.000">
                  <c:v>100</c:v>
                </c:pt>
                <c:pt idx="41" formatCode="0.000">
                  <c:v>99.915254237288153</c:v>
                </c:pt>
                <c:pt idx="42" formatCode="0.000">
                  <c:v>100</c:v>
                </c:pt>
                <c:pt idx="43" formatCode="0.000">
                  <c:v>100</c:v>
                </c:pt>
                <c:pt idx="44" formatCode="0.000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733760"/>
        <c:axId val="151735296"/>
      </c:lineChart>
      <c:dateAx>
        <c:axId val="151733760"/>
        <c:scaling>
          <c:orientation val="minMax"/>
          <c:min val="39814"/>
        </c:scaling>
        <c:delete val="0"/>
        <c:axPos val="b"/>
        <c:majorGridlines/>
        <c:numFmt formatCode="yyyy" sourceLinked="0"/>
        <c:majorTickMark val="in"/>
        <c:minorTickMark val="in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51735296"/>
        <c:crosses val="autoZero"/>
        <c:auto val="1"/>
        <c:lblOffset val="100"/>
        <c:baseTimeUnit val="months"/>
        <c:majorUnit val="12"/>
        <c:majorTimeUnit val="months"/>
        <c:minorUnit val="3"/>
        <c:minorTimeUnit val="months"/>
      </c:dateAx>
      <c:valAx>
        <c:axId val="151735296"/>
        <c:scaling>
          <c:orientation val="minMax"/>
          <c:max val="120"/>
          <c:min val="8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 smtClean="0"/>
                  <a:t>March</a:t>
                </a:r>
                <a:r>
                  <a:rPr lang="en-US" b="0" baseline="0" dirty="0" smtClean="0"/>
                  <a:t> 2009 = 100</a:t>
                </a:r>
                <a:endParaRPr lang="en-US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51733760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600">
          <a:latin typeface="Calibri" pitchFamily="34" charset="0"/>
        </a:defRPr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60593083759266"/>
          <c:y val="0.19149648632630781"/>
          <c:w val="0.81735898144310903"/>
          <c:h val="0.5166709000084667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54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Sheet1!$C$2:$C$13</c:f>
              <c:numCache>
                <c:formatCode>0.0</c:formatCode>
                <c:ptCount val="12"/>
                <c:pt idx="0">
                  <c:v>100</c:v>
                </c:pt>
                <c:pt idx="1">
                  <c:v>100.87633885102235</c:v>
                </c:pt>
                <c:pt idx="2">
                  <c:v>102.62901655306719</c:v>
                </c:pt>
                <c:pt idx="3">
                  <c:v>103.89483933787731</c:v>
                </c:pt>
                <c:pt idx="4">
                  <c:v>104.57643622200584</c:v>
                </c:pt>
                <c:pt idx="5">
                  <c:v>104.67380720545273</c:v>
                </c:pt>
                <c:pt idx="6">
                  <c:v>105.0632911392405</c:v>
                </c:pt>
                <c:pt idx="7">
                  <c:v>104.47906523855889</c:v>
                </c:pt>
                <c:pt idx="8">
                  <c:v>104.67380720545273</c:v>
                </c:pt>
                <c:pt idx="9">
                  <c:v>104.18695228821812</c:v>
                </c:pt>
                <c:pt idx="10">
                  <c:v>104.08958130477116</c:v>
                </c:pt>
                <c:pt idx="11">
                  <c:v>103.79746835443038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</c:v>
                </c:pt>
              </c:strCache>
            </c:strRef>
          </c:tx>
          <c:spPr>
            <a:ln w="38100">
              <a:solidFill>
                <a:srgbClr val="4F81BD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Sheet1!$D$2:$D$13</c:f>
              <c:numCache>
                <c:formatCode>0.0</c:formatCode>
                <c:ptCount val="12"/>
                <c:pt idx="0">
                  <c:v>104.18695228821812</c:v>
                </c:pt>
                <c:pt idx="1">
                  <c:v>104.77117818889968</c:v>
                </c:pt>
                <c:pt idx="2">
                  <c:v>105.64751703992212</c:v>
                </c:pt>
                <c:pt idx="3">
                  <c:v>106.03700097370981</c:v>
                </c:pt>
                <c:pt idx="4">
                  <c:v>105.93962999026293</c:v>
                </c:pt>
                <c:pt idx="5">
                  <c:v>105.35540408958128</c:v>
                </c:pt>
                <c:pt idx="6">
                  <c:v>104.57643622200584</c:v>
                </c:pt>
                <c:pt idx="7">
                  <c:v>105.25803310613436</c:v>
                </c:pt>
                <c:pt idx="8">
                  <c:v>106.13437195715673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448768"/>
        <c:axId val="146450304"/>
      </c:lineChart>
      <c:dateAx>
        <c:axId val="146448768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46450304"/>
        <c:crosses val="autoZero"/>
        <c:auto val="1"/>
        <c:lblOffset val="100"/>
        <c:baseTimeUnit val="days"/>
        <c:majorUnit val="1"/>
        <c:majorTimeUnit val="months"/>
        <c:minorUnit val="1"/>
        <c:minorTimeUnit val="months"/>
      </c:dateAx>
      <c:valAx>
        <c:axId val="146450304"/>
        <c:scaling>
          <c:orientation val="minMax"/>
          <c:max val="110"/>
          <c:min val="100"/>
        </c:scaling>
        <c:delete val="0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crossAx val="146448768"/>
        <c:crosses val="autoZero"/>
        <c:crossBetween val="midCat"/>
        <c:majorUnit val="5"/>
      </c:valAx>
    </c:plotArea>
    <c:legend>
      <c:legendPos val="b"/>
      <c:legendEntry>
        <c:idx val="0"/>
        <c:delete val="1"/>
      </c:legendEntry>
      <c:layout/>
      <c:overlay val="0"/>
    </c:legend>
    <c:plotVisOnly val="1"/>
    <c:dispBlanksAs val="gap"/>
    <c:showDLblsOverMax val="0"/>
  </c:chart>
  <c:spPr>
    <a:noFill/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60593083759266"/>
          <c:y val="0.19149648632630792"/>
          <c:w val="0.81735898144310903"/>
          <c:h val="0.5166709000084667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54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Sheet1!$C$2:$C$13</c:f>
              <c:numCache>
                <c:formatCode>0.0</c:formatCode>
                <c:ptCount val="12"/>
                <c:pt idx="0">
                  <c:v>100</c:v>
                </c:pt>
                <c:pt idx="1">
                  <c:v>100.17714791851193</c:v>
                </c:pt>
                <c:pt idx="2">
                  <c:v>100.26572187776793</c:v>
                </c:pt>
                <c:pt idx="3">
                  <c:v>101.06288751107172</c:v>
                </c:pt>
                <c:pt idx="4">
                  <c:v>100.97431355181578</c:v>
                </c:pt>
                <c:pt idx="5">
                  <c:v>100.97431355181578</c:v>
                </c:pt>
                <c:pt idx="6">
                  <c:v>101.94862710363151</c:v>
                </c:pt>
                <c:pt idx="7">
                  <c:v>102.03720106288752</c:v>
                </c:pt>
                <c:pt idx="8">
                  <c:v>101.94862710363151</c:v>
                </c:pt>
                <c:pt idx="9">
                  <c:v>103.18866253321524</c:v>
                </c:pt>
                <c:pt idx="10">
                  <c:v>103.36581045172719</c:v>
                </c:pt>
                <c:pt idx="11">
                  <c:v>103.27723649247119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</c:v>
                </c:pt>
              </c:strCache>
            </c:strRef>
          </c:tx>
          <c:spPr>
            <a:ln w="38100">
              <a:solidFill>
                <a:srgbClr val="4F81BD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Sheet1!$D$2:$D$13</c:f>
              <c:numCache>
                <c:formatCode>0.0</c:formatCode>
                <c:ptCount val="12"/>
                <c:pt idx="0">
                  <c:v>104.07440212577501</c:v>
                </c:pt>
                <c:pt idx="1">
                  <c:v>104.07440212577501</c:v>
                </c:pt>
                <c:pt idx="2">
                  <c:v>104.07440212577501</c:v>
                </c:pt>
                <c:pt idx="3">
                  <c:v>104.5172719220549</c:v>
                </c:pt>
                <c:pt idx="4">
                  <c:v>104.5172719220549</c:v>
                </c:pt>
                <c:pt idx="5">
                  <c:v>104.42869796279895</c:v>
                </c:pt>
                <c:pt idx="6">
                  <c:v>104.5172719220549</c:v>
                </c:pt>
                <c:pt idx="7">
                  <c:v>104.5172719220549</c:v>
                </c:pt>
                <c:pt idx="8">
                  <c:v>104.5172719220549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241856"/>
        <c:axId val="149243392"/>
      </c:lineChart>
      <c:dateAx>
        <c:axId val="149241856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49243392"/>
        <c:crosses val="autoZero"/>
        <c:auto val="1"/>
        <c:lblOffset val="100"/>
        <c:baseTimeUnit val="days"/>
        <c:majorUnit val="1"/>
        <c:majorTimeUnit val="months"/>
        <c:minorUnit val="1"/>
        <c:minorTimeUnit val="months"/>
      </c:dateAx>
      <c:valAx>
        <c:axId val="149243392"/>
        <c:scaling>
          <c:orientation val="minMax"/>
          <c:max val="110"/>
          <c:min val="100"/>
        </c:scaling>
        <c:delete val="0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crossAx val="149241856"/>
        <c:crosses val="autoZero"/>
        <c:crossBetween val="midCat"/>
        <c:majorUnit val="5"/>
      </c:valAx>
    </c:plotArea>
    <c:legend>
      <c:legendPos val="b"/>
      <c:legendEntry>
        <c:idx val="0"/>
        <c:delete val="1"/>
      </c:legendEntry>
      <c:layout/>
      <c:overlay val="0"/>
    </c:legend>
    <c:plotVisOnly val="1"/>
    <c:dispBlanksAs val="gap"/>
    <c:showDLblsOverMax val="0"/>
  </c:chart>
  <c:spPr>
    <a:noFill/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60593083759266"/>
          <c:y val="0.19149648632630803"/>
          <c:w val="0.81735898144310903"/>
          <c:h val="0.5166709000084667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54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Sheet1!$C$2:$C$13</c:f>
              <c:numCache>
                <c:formatCode>0.0</c:formatCode>
                <c:ptCount val="12"/>
                <c:pt idx="0">
                  <c:v>100</c:v>
                </c:pt>
                <c:pt idx="1">
                  <c:v>101.15830115830113</c:v>
                </c:pt>
                <c:pt idx="2">
                  <c:v>103.76447876447877</c:v>
                </c:pt>
                <c:pt idx="3">
                  <c:v>105.5984555984556</c:v>
                </c:pt>
                <c:pt idx="4">
                  <c:v>106.85328185328184</c:v>
                </c:pt>
                <c:pt idx="5">
                  <c:v>106.56370656370656</c:v>
                </c:pt>
                <c:pt idx="6">
                  <c:v>107.04633204633205</c:v>
                </c:pt>
                <c:pt idx="7">
                  <c:v>105.984555984556</c:v>
                </c:pt>
                <c:pt idx="8">
                  <c:v>106.37065637065633</c:v>
                </c:pt>
                <c:pt idx="9">
                  <c:v>105.30888030888028</c:v>
                </c:pt>
                <c:pt idx="10">
                  <c:v>105.21235521235521</c:v>
                </c:pt>
                <c:pt idx="11">
                  <c:v>104.63320463320464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</c:v>
                </c:pt>
              </c:strCache>
            </c:strRef>
          </c:tx>
          <c:spPr>
            <a:ln w="38100">
              <a:solidFill>
                <a:srgbClr val="4F81BD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Sheet1!$D$2:$D$13</c:f>
              <c:numCache>
                <c:formatCode>0.0</c:formatCode>
                <c:ptCount val="12"/>
                <c:pt idx="0">
                  <c:v>105.40540540540542</c:v>
                </c:pt>
                <c:pt idx="1">
                  <c:v>105.88803088803088</c:v>
                </c:pt>
                <c:pt idx="2">
                  <c:v>107.43243243243242</c:v>
                </c:pt>
                <c:pt idx="3">
                  <c:v>108.01158301158303</c:v>
                </c:pt>
                <c:pt idx="4">
                  <c:v>107.43243243243242</c:v>
                </c:pt>
                <c:pt idx="5">
                  <c:v>106.46718146718146</c:v>
                </c:pt>
                <c:pt idx="6">
                  <c:v>105.30888030888028</c:v>
                </c:pt>
                <c:pt idx="7">
                  <c:v>106.66023166023166</c:v>
                </c:pt>
                <c:pt idx="8">
                  <c:v>108.01158301158303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993728"/>
        <c:axId val="151995520"/>
      </c:lineChart>
      <c:dateAx>
        <c:axId val="151993728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51995520"/>
        <c:crosses val="autoZero"/>
        <c:auto val="1"/>
        <c:lblOffset val="100"/>
        <c:baseTimeUnit val="days"/>
        <c:majorUnit val="1"/>
        <c:majorTimeUnit val="months"/>
        <c:minorUnit val="1"/>
        <c:minorTimeUnit val="months"/>
      </c:dateAx>
      <c:valAx>
        <c:axId val="151995520"/>
        <c:scaling>
          <c:orientation val="minMax"/>
          <c:max val="110"/>
          <c:min val="100"/>
        </c:scaling>
        <c:delete val="0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crossAx val="151993728"/>
        <c:crosses val="autoZero"/>
        <c:crossBetween val="midCat"/>
        <c:majorUnit val="5"/>
      </c:valAx>
    </c:plotArea>
    <c:legend>
      <c:legendPos val="b"/>
      <c:legendEntry>
        <c:idx val="0"/>
        <c:delete val="1"/>
      </c:legendEntry>
      <c:layout/>
      <c:overlay val="0"/>
    </c:legend>
    <c:plotVisOnly val="1"/>
    <c:dispBlanksAs val="gap"/>
    <c:showDLblsOverMax val="0"/>
  </c:chart>
  <c:spPr>
    <a:noFill/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60593083759266"/>
          <c:y val="0.19149648632630814"/>
          <c:w val="0.81735898144310903"/>
          <c:h val="0.5166709000084667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54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Sheet1!$C$2:$C$13</c:f>
              <c:numCache>
                <c:formatCode>0</c:formatCode>
                <c:ptCount val="12"/>
                <c:pt idx="0">
                  <c:v>100</c:v>
                </c:pt>
                <c:pt idx="1">
                  <c:v>100.01096119656177</c:v>
                </c:pt>
                <c:pt idx="2">
                  <c:v>99.796720543279065</c:v>
                </c:pt>
                <c:pt idx="3">
                  <c:v>100.55212573658343</c:v>
                </c:pt>
                <c:pt idx="4">
                  <c:v>101.08232908004339</c:v>
                </c:pt>
                <c:pt idx="5">
                  <c:v>101.69761045838912</c:v>
                </c:pt>
                <c:pt idx="6">
                  <c:v>102.01242301512272</c:v>
                </c:pt>
                <c:pt idx="7">
                  <c:v>102.41231370178691</c:v>
                </c:pt>
                <c:pt idx="8">
                  <c:v>102.64805541594417</c:v>
                </c:pt>
                <c:pt idx="9">
                  <c:v>103.00965048924539</c:v>
                </c:pt>
                <c:pt idx="10">
                  <c:v>103.20709659003899</c:v>
                </c:pt>
                <c:pt idx="11">
                  <c:v>103.59850037349896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</c:v>
                </c:pt>
              </c:strCache>
            </c:strRef>
          </c:tx>
          <c:spPr>
            <a:ln w="38100">
              <a:solidFill>
                <a:srgbClr val="4F81BD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Sheet1!$D$2:$D$13</c:f>
              <c:numCache>
                <c:formatCode>0</c:formatCode>
                <c:ptCount val="12"/>
                <c:pt idx="0">
                  <c:v>104.25195068356817</c:v>
                </c:pt>
                <c:pt idx="1">
                  <c:v>105.0993586858077</c:v>
                </c:pt>
                <c:pt idx="2">
                  <c:v>105.94676668804739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181760"/>
        <c:axId val="152191744"/>
      </c:lineChart>
      <c:dateAx>
        <c:axId val="152181760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52191744"/>
        <c:crosses val="autoZero"/>
        <c:auto val="1"/>
        <c:lblOffset val="100"/>
        <c:baseTimeUnit val="days"/>
        <c:majorUnit val="1"/>
        <c:majorTimeUnit val="months"/>
        <c:minorUnit val="1"/>
        <c:minorTimeUnit val="months"/>
      </c:dateAx>
      <c:valAx>
        <c:axId val="152191744"/>
        <c:scaling>
          <c:orientation val="minMax"/>
          <c:max val="110"/>
          <c:min val="100"/>
        </c:scaling>
        <c:delete val="0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crossAx val="152181760"/>
        <c:crosses val="autoZero"/>
        <c:crossBetween val="midCat"/>
        <c:majorUnit val="5"/>
      </c:valAx>
    </c:plotArea>
    <c:legend>
      <c:legendPos val="b"/>
      <c:legendEntry>
        <c:idx val="0"/>
        <c:delete val="1"/>
      </c:legendEntry>
      <c:layout/>
      <c:overlay val="0"/>
    </c:legend>
    <c:plotVisOnly val="1"/>
    <c:dispBlanksAs val="gap"/>
    <c:showDLblsOverMax val="0"/>
  </c:chart>
  <c:spPr>
    <a:noFill/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60593083759266"/>
          <c:y val="0.19149648632630781"/>
          <c:w val="0.81735898144310903"/>
          <c:h val="0.5166709000084667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54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Sheet1!$C$2:$C$13</c:f>
              <c:numCache>
                <c:formatCode>0.0</c:formatCode>
                <c:ptCount val="12"/>
                <c:pt idx="0">
                  <c:v>100</c:v>
                </c:pt>
                <c:pt idx="1">
                  <c:v>105.85267406659939</c:v>
                </c:pt>
                <c:pt idx="2">
                  <c:v>108.9303733602422</c:v>
                </c:pt>
                <c:pt idx="3">
                  <c:v>111.75580221997981</c:v>
                </c:pt>
                <c:pt idx="4">
                  <c:v>111.95761856710395</c:v>
                </c:pt>
                <c:pt idx="5">
                  <c:v>110.74672048435924</c:v>
                </c:pt>
                <c:pt idx="6">
                  <c:v>110.74672048435924</c:v>
                </c:pt>
                <c:pt idx="7">
                  <c:v>110.59535822401614</c:v>
                </c:pt>
                <c:pt idx="8">
                  <c:v>110.44399596367309</c:v>
                </c:pt>
                <c:pt idx="9">
                  <c:v>109.9394550958628</c:v>
                </c:pt>
                <c:pt idx="10">
                  <c:v>109.28355196770939</c:v>
                </c:pt>
                <c:pt idx="11">
                  <c:v>108.77901109989908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</c:v>
                </c:pt>
              </c:strCache>
            </c:strRef>
          </c:tx>
          <c:spPr>
            <a:ln w="38100">
              <a:solidFill>
                <a:srgbClr val="4F81BD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Sheet1!$D$2:$D$13</c:f>
              <c:numCache>
                <c:formatCode>0.0</c:formatCode>
                <c:ptCount val="12"/>
                <c:pt idx="0">
                  <c:v>109.13218970736631</c:v>
                </c:pt>
                <c:pt idx="1">
                  <c:v>109.9394550958628</c:v>
                </c:pt>
                <c:pt idx="2">
                  <c:v>109.28355196770939</c:v>
                </c:pt>
                <c:pt idx="3">
                  <c:v>109.03128153380422</c:v>
                </c:pt>
                <c:pt idx="4">
                  <c:v>108.37537840565085</c:v>
                </c:pt>
                <c:pt idx="5">
                  <c:v>107.16448032290616</c:v>
                </c:pt>
                <c:pt idx="6">
                  <c:v>104.18768920282544</c:v>
                </c:pt>
                <c:pt idx="7">
                  <c:v>101.56407669021192</c:v>
                </c:pt>
                <c:pt idx="8">
                  <c:v>102.5731584258325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236416"/>
        <c:axId val="152237952"/>
      </c:lineChart>
      <c:dateAx>
        <c:axId val="152236416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52237952"/>
        <c:crosses val="autoZero"/>
        <c:auto val="1"/>
        <c:lblOffset val="100"/>
        <c:baseTimeUnit val="days"/>
        <c:majorUnit val="1"/>
        <c:majorTimeUnit val="months"/>
        <c:minorUnit val="1"/>
        <c:minorTimeUnit val="months"/>
      </c:dateAx>
      <c:valAx>
        <c:axId val="152237952"/>
        <c:scaling>
          <c:orientation val="minMax"/>
          <c:max val="130"/>
          <c:min val="85"/>
        </c:scaling>
        <c:delete val="0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crossAx val="152236416"/>
        <c:crosses val="autoZero"/>
        <c:crossBetween val="midCat"/>
        <c:majorUnit val="15"/>
      </c:valAx>
    </c:plotArea>
    <c:legend>
      <c:legendPos val="b"/>
      <c:legendEntry>
        <c:idx val="0"/>
        <c:delete val="1"/>
      </c:legendEntry>
      <c:layout/>
      <c:overlay val="0"/>
    </c:legend>
    <c:plotVisOnly val="1"/>
    <c:dispBlanksAs val="gap"/>
    <c:showDLblsOverMax val="0"/>
  </c:chart>
  <c:spPr>
    <a:noFill/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60593083759266"/>
          <c:y val="0.19149648632630792"/>
          <c:w val="0.81735898144310903"/>
          <c:h val="0.5166709000084667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54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Sheet1!$C$2:$C$13</c:f>
              <c:numCache>
                <c:formatCode>0.0</c:formatCode>
                <c:ptCount val="12"/>
                <c:pt idx="0">
                  <c:v>100</c:v>
                </c:pt>
                <c:pt idx="1">
                  <c:v>103.97867104183756</c:v>
                </c:pt>
                <c:pt idx="2">
                  <c:v>98.687448728465938</c:v>
                </c:pt>
                <c:pt idx="3">
                  <c:v>101.82526661197703</c:v>
                </c:pt>
                <c:pt idx="4">
                  <c:v>96.841673502871203</c:v>
                </c:pt>
                <c:pt idx="5">
                  <c:v>97.456931911402762</c:v>
                </c:pt>
                <c:pt idx="6">
                  <c:v>101.88679245283016</c:v>
                </c:pt>
                <c:pt idx="7">
                  <c:v>98.584905660377402</c:v>
                </c:pt>
                <c:pt idx="8">
                  <c:v>97.887612797374885</c:v>
                </c:pt>
                <c:pt idx="9">
                  <c:v>86.279737489745685</c:v>
                </c:pt>
                <c:pt idx="10">
                  <c:v>88.146021328958156</c:v>
                </c:pt>
                <c:pt idx="11">
                  <c:v>87.776866283839212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</c:v>
                </c:pt>
              </c:strCache>
            </c:strRef>
          </c:tx>
          <c:spPr>
            <a:ln w="38100">
              <a:solidFill>
                <a:srgbClr val="4F81BD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Sheet1!$D$2:$D$13</c:f>
              <c:numCache>
                <c:formatCode>0.0</c:formatCode>
                <c:ptCount val="12"/>
                <c:pt idx="0">
                  <c:v>86.628383921246908</c:v>
                </c:pt>
                <c:pt idx="1">
                  <c:v>91.694011484823633</c:v>
                </c:pt>
                <c:pt idx="2">
                  <c:v>92.596390484003294</c:v>
                </c:pt>
                <c:pt idx="3">
                  <c:v>90.566037735849051</c:v>
                </c:pt>
                <c:pt idx="4">
                  <c:v>89.212469237079574</c:v>
                </c:pt>
                <c:pt idx="5">
                  <c:v>85.172272354388809</c:v>
                </c:pt>
                <c:pt idx="6">
                  <c:v>85.582444626743211</c:v>
                </c:pt>
                <c:pt idx="7">
                  <c:v>84.762100082034451</c:v>
                </c:pt>
                <c:pt idx="8">
                  <c:v>87.838392124692334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338432"/>
        <c:axId val="152339968"/>
      </c:lineChart>
      <c:dateAx>
        <c:axId val="152338432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52339968"/>
        <c:crosses val="autoZero"/>
        <c:auto val="1"/>
        <c:lblOffset val="100"/>
        <c:baseTimeUnit val="days"/>
        <c:majorUnit val="1"/>
        <c:majorTimeUnit val="months"/>
        <c:minorUnit val="1"/>
        <c:minorTimeUnit val="months"/>
      </c:dateAx>
      <c:valAx>
        <c:axId val="152339968"/>
        <c:scaling>
          <c:orientation val="minMax"/>
          <c:max val="130"/>
          <c:min val="85"/>
        </c:scaling>
        <c:delete val="0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crossAx val="152338432"/>
        <c:crosses val="autoZero"/>
        <c:crossBetween val="midCat"/>
        <c:majorUnit val="15"/>
      </c:valAx>
    </c:plotArea>
    <c:legend>
      <c:legendPos val="b"/>
      <c:legendEntry>
        <c:idx val="0"/>
        <c:delete val="1"/>
      </c:legendEntry>
      <c:layout/>
      <c:overlay val="0"/>
    </c:legend>
    <c:plotVisOnly val="1"/>
    <c:dispBlanksAs val="gap"/>
    <c:showDLblsOverMax val="0"/>
  </c:chart>
  <c:spPr>
    <a:noFill/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944444444444402E-2"/>
          <c:y val="7.45484256487942E-2"/>
          <c:w val="0.88566868377563901"/>
          <c:h val="0.731859495385657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New Construction/Adds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strRef>
              <c:f>Sheet1!$A$3:$A$35</c:f>
              <c:strCach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2012(e)</c:v>
                </c:pt>
              </c:strCache>
            </c:strRef>
          </c:cat>
          <c:val>
            <c:numRef>
              <c:f>Sheet1!$B$3:$B$35</c:f>
              <c:numCache>
                <c:formatCode>General</c:formatCode>
                <c:ptCount val="33"/>
                <c:pt idx="0">
                  <c:v>49.436784999545033</c:v>
                </c:pt>
                <c:pt idx="1">
                  <c:v>57.040036999562552</c:v>
                </c:pt>
                <c:pt idx="2">
                  <c:v>54.896570999550171</c:v>
                </c:pt>
                <c:pt idx="3">
                  <c:v>57.335598999560013</c:v>
                </c:pt>
                <c:pt idx="4">
                  <c:v>68.107412999549979</c:v>
                </c:pt>
                <c:pt idx="5">
                  <c:v>77.05211399955995</c:v>
                </c:pt>
                <c:pt idx="6">
                  <c:v>76.070667999560015</c:v>
                </c:pt>
                <c:pt idx="7">
                  <c:v>82.673979999544514</c:v>
                </c:pt>
                <c:pt idx="8">
                  <c:v>81.412869999552527</c:v>
                </c:pt>
                <c:pt idx="9">
                  <c:v>88.147175002049948</c:v>
                </c:pt>
                <c:pt idx="10">
                  <c:v>77.786550999555033</c:v>
                </c:pt>
                <c:pt idx="11">
                  <c:v>67.853060999549953</c:v>
                </c:pt>
                <c:pt idx="12">
                  <c:v>67.450919999532914</c:v>
                </c:pt>
                <c:pt idx="13">
                  <c:v>67.910764999569963</c:v>
                </c:pt>
                <c:pt idx="14">
                  <c:v>78.098315999540034</c:v>
                </c:pt>
                <c:pt idx="15">
                  <c:v>89.067247002067433</c:v>
                </c:pt>
                <c:pt idx="16">
                  <c:v>94.803946999575032</c:v>
                </c:pt>
                <c:pt idx="17">
                  <c:v>109.76971499955989</c:v>
                </c:pt>
                <c:pt idx="18">
                  <c:v>126.1514419995696</c:v>
                </c:pt>
                <c:pt idx="19">
                  <c:v>138.15554599952489</c:v>
                </c:pt>
                <c:pt idx="20">
                  <c:v>141.95970899954159</c:v>
                </c:pt>
                <c:pt idx="21">
                  <c:v>137.690452002055</c:v>
                </c:pt>
                <c:pt idx="22">
                  <c:v>126.2063809995626</c:v>
                </c:pt>
                <c:pt idx="23">
                  <c:v>127.0943599995481</c:v>
                </c:pt>
                <c:pt idx="24">
                  <c:v>134.61048299957989</c:v>
                </c:pt>
                <c:pt idx="25">
                  <c:v>151.04362399953109</c:v>
                </c:pt>
                <c:pt idx="26">
                  <c:v>182.50518199956429</c:v>
                </c:pt>
                <c:pt idx="27">
                  <c:v>198.7180299995199</c:v>
                </c:pt>
                <c:pt idx="28">
                  <c:v>200.45520299956229</c:v>
                </c:pt>
                <c:pt idx="29">
                  <c:v>125.2808639995654</c:v>
                </c:pt>
                <c:pt idx="30">
                  <c:v>119.4221489995346</c:v>
                </c:pt>
                <c:pt idx="31">
                  <c:v>119.0884009995525</c:v>
                </c:pt>
                <c:pt idx="32">
                  <c:v>116.3635092632704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Alterations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Sheet1!$A$3:$A$35</c:f>
              <c:strCach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2012(e)</c:v>
                </c:pt>
              </c:strCache>
            </c:strRef>
          </c:cat>
          <c:val>
            <c:numRef>
              <c:f>Sheet1!$C$3:$C$35</c:f>
              <c:numCache>
                <c:formatCode>General</c:formatCode>
                <c:ptCount val="33"/>
                <c:pt idx="0">
                  <c:v>7.4428129997674954</c:v>
                </c:pt>
                <c:pt idx="1">
                  <c:v>8.4712859997550005</c:v>
                </c:pt>
                <c:pt idx="2">
                  <c:v>9.7089919997399985</c:v>
                </c:pt>
                <c:pt idx="3">
                  <c:v>10.579386999752501</c:v>
                </c:pt>
                <c:pt idx="4">
                  <c:v>13.985414999757561</c:v>
                </c:pt>
                <c:pt idx="5">
                  <c:v>15.236140999762499</c:v>
                </c:pt>
                <c:pt idx="6">
                  <c:v>15.508913999744999</c:v>
                </c:pt>
                <c:pt idx="7">
                  <c:v>16.096277999737509</c:v>
                </c:pt>
                <c:pt idx="8">
                  <c:v>16.47193599973253</c:v>
                </c:pt>
                <c:pt idx="9">
                  <c:v>17.923444999764829</c:v>
                </c:pt>
                <c:pt idx="10">
                  <c:v>17.592266999727489</c:v>
                </c:pt>
                <c:pt idx="11">
                  <c:v>18.378102999734899</c:v>
                </c:pt>
                <c:pt idx="12">
                  <c:v>19.572420999747489</c:v>
                </c:pt>
                <c:pt idx="13">
                  <c:v>20.855151999752611</c:v>
                </c:pt>
                <c:pt idx="14">
                  <c:v>23.3742649997576</c:v>
                </c:pt>
                <c:pt idx="15">
                  <c:v>25.063180999740009</c:v>
                </c:pt>
                <c:pt idx="16">
                  <c:v>25.666877999742539</c:v>
                </c:pt>
                <c:pt idx="17">
                  <c:v>29.137479999745</c:v>
                </c:pt>
                <c:pt idx="18">
                  <c:v>28.296558999752499</c:v>
                </c:pt>
                <c:pt idx="19">
                  <c:v>30.503049999727359</c:v>
                </c:pt>
                <c:pt idx="20">
                  <c:v>31.262602999754851</c:v>
                </c:pt>
                <c:pt idx="21">
                  <c:v>31.27573499973737</c:v>
                </c:pt>
                <c:pt idx="22">
                  <c:v>28.77662599973749</c:v>
                </c:pt>
                <c:pt idx="23">
                  <c:v>28.89858299974988</c:v>
                </c:pt>
                <c:pt idx="24">
                  <c:v>29.830272999745009</c:v>
                </c:pt>
                <c:pt idx="25">
                  <c:v>31.398350999744981</c:v>
                </c:pt>
                <c:pt idx="26">
                  <c:v>34.774075999744987</c:v>
                </c:pt>
                <c:pt idx="27">
                  <c:v>40.359245999752218</c:v>
                </c:pt>
                <c:pt idx="28">
                  <c:v>42.594772999750013</c:v>
                </c:pt>
                <c:pt idx="29">
                  <c:v>43.94221199974222</c:v>
                </c:pt>
                <c:pt idx="30">
                  <c:v>43.138803999757549</c:v>
                </c:pt>
                <c:pt idx="31">
                  <c:v>40.778826999739998</c:v>
                </c:pt>
                <c:pt idx="32">
                  <c:v>42.182229032905013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641152"/>
        <c:axId val="26643072"/>
      </c:lineChart>
      <c:lineChart>
        <c:grouping val="standard"/>
        <c:varyColors val="0"/>
        <c:ser>
          <c:idx val="2"/>
          <c:order val="2"/>
          <c:tx>
            <c:strRef>
              <c:f>Sheet1!$D$2</c:f>
              <c:strCache>
                <c:ptCount val="1"/>
                <c:pt idx="0">
                  <c:v>Alteration share (right-axis)</c:v>
                </c:pt>
              </c:strCache>
            </c:strRef>
          </c:tx>
          <c:spPr>
            <a:ln cmpd="sng">
              <a:solidFill>
                <a:srgbClr val="7030A0"/>
              </a:solidFill>
            </a:ln>
          </c:spPr>
          <c:marker>
            <c:symbol val="star"/>
            <c:size val="5"/>
            <c:spPr>
              <a:solidFill>
                <a:srgbClr val="7030A0"/>
              </a:solidFill>
              <a:ln w="12700">
                <a:solidFill>
                  <a:srgbClr val="7030A0"/>
                </a:solidFill>
              </a:ln>
            </c:spPr>
          </c:marker>
          <c:cat>
            <c:strRef>
              <c:f>Sheet1!$A$3:$A$35</c:f>
              <c:strCach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2012(e)</c:v>
                </c:pt>
              </c:strCache>
            </c:strRef>
          </c:cat>
          <c:val>
            <c:numRef>
              <c:f>Sheet1!$D$3:$D$35</c:f>
              <c:numCache>
                <c:formatCode>0.0%</c:formatCode>
                <c:ptCount val="33"/>
                <c:pt idx="0">
                  <c:v>0.15055212429036399</c:v>
                </c:pt>
                <c:pt idx="1">
                  <c:v>0.148514735357203</c:v>
                </c:pt>
                <c:pt idx="2">
                  <c:v>0.17685971679031801</c:v>
                </c:pt>
                <c:pt idx="3">
                  <c:v>0.18451690022168701</c:v>
                </c:pt>
                <c:pt idx="4">
                  <c:v>0.20534350643813001</c:v>
                </c:pt>
                <c:pt idx="5">
                  <c:v>0.197738130842843</c:v>
                </c:pt>
                <c:pt idx="6">
                  <c:v>0.20387508625314901</c:v>
                </c:pt>
                <c:pt idx="7">
                  <c:v>0.19469581602126901</c:v>
                </c:pt>
                <c:pt idx="8">
                  <c:v>0.202325946743102</c:v>
                </c:pt>
                <c:pt idx="9">
                  <c:v>0.203335444378656</c:v>
                </c:pt>
                <c:pt idx="10">
                  <c:v>0.22616077938496201</c:v>
                </c:pt>
                <c:pt idx="11">
                  <c:v>0.27085149481844301</c:v>
                </c:pt>
                <c:pt idx="12">
                  <c:v>0.29017278044366601</c:v>
                </c:pt>
                <c:pt idx="13">
                  <c:v>0.307096408056728</c:v>
                </c:pt>
                <c:pt idx="14">
                  <c:v>0.29929281701663302</c:v>
                </c:pt>
                <c:pt idx="15">
                  <c:v>0.28139615676184798</c:v>
                </c:pt>
                <c:pt idx="16">
                  <c:v>0.27073638611119599</c:v>
                </c:pt>
                <c:pt idx="17">
                  <c:v>0.26544188440192101</c:v>
                </c:pt>
                <c:pt idx="18">
                  <c:v>0.22430626674762</c:v>
                </c:pt>
                <c:pt idx="19">
                  <c:v>0.220787734426763</c:v>
                </c:pt>
                <c:pt idx="20">
                  <c:v>0.22022166162552301</c:v>
                </c:pt>
                <c:pt idx="21">
                  <c:v>0.227145270750297</c:v>
                </c:pt>
                <c:pt idx="22">
                  <c:v>0.22801244890967301</c:v>
                </c:pt>
                <c:pt idx="23">
                  <c:v>0.22737895686207399</c:v>
                </c:pt>
                <c:pt idx="24">
                  <c:v>0.221604382771869</c:v>
                </c:pt>
                <c:pt idx="25">
                  <c:v>0.20787604380998001</c:v>
                </c:pt>
                <c:pt idx="26">
                  <c:v>0.190537471970675</c:v>
                </c:pt>
                <c:pt idx="27">
                  <c:v>0.203098058086879</c:v>
                </c:pt>
                <c:pt idx="28">
                  <c:v>0.21249023403918901</c:v>
                </c:pt>
                <c:pt idx="29">
                  <c:v>0.35074959253070798</c:v>
                </c:pt>
                <c:pt idx="30">
                  <c:v>0.36122950693112699</c:v>
                </c:pt>
                <c:pt idx="31">
                  <c:v>0.34242484286856301</c:v>
                </c:pt>
                <c:pt idx="32">
                  <c:v>0.36250392670324699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662784"/>
        <c:axId val="26661248"/>
      </c:lineChart>
      <c:catAx>
        <c:axId val="266411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26643072"/>
        <c:crosses val="autoZero"/>
        <c:auto val="1"/>
        <c:lblAlgn val="ctr"/>
        <c:lblOffset val="100"/>
        <c:tickLblSkip val="5"/>
        <c:noMultiLvlLbl val="0"/>
      </c:catAx>
      <c:valAx>
        <c:axId val="26643072"/>
        <c:scaling>
          <c:orientation val="minMax"/>
          <c:max val="200"/>
          <c:min val="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&quot;$&quot;#,##0" sourceLinked="0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crossAx val="26641152"/>
        <c:crosses val="autoZero"/>
        <c:crossBetween val="between"/>
        <c:majorUnit val="50"/>
      </c:valAx>
      <c:valAx>
        <c:axId val="26661248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crossAx val="26662784"/>
        <c:crosses val="max"/>
        <c:crossBetween val="between"/>
        <c:majorUnit val="0.1"/>
      </c:valAx>
      <c:catAx>
        <c:axId val="26662784"/>
        <c:scaling>
          <c:orientation val="minMax"/>
        </c:scaling>
        <c:delete val="1"/>
        <c:axPos val="b"/>
        <c:majorTickMark val="out"/>
        <c:minorTickMark val="none"/>
        <c:tickLblPos val="none"/>
        <c:crossAx val="26661248"/>
        <c:crosses val="autoZero"/>
        <c:auto val="1"/>
        <c:lblAlgn val="ctr"/>
        <c:lblOffset val="100"/>
        <c:noMultiLvlLbl val="0"/>
      </c:cat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9.2484567901234493E-2"/>
          <c:y val="7.9034029259292704E-2"/>
          <c:w val="0.285601851851852"/>
          <c:h val="0.16668741514962501"/>
        </c:manualLayout>
      </c:layout>
      <c:overlay val="0"/>
      <c:spPr>
        <a:solidFill>
          <a:schemeClr val="bg1"/>
        </a:solidFill>
        <a:ln>
          <a:solidFill>
            <a:schemeClr val="accent6"/>
          </a:solidFill>
        </a:ln>
      </c:spPr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60593083759266"/>
          <c:y val="0.19149648632630803"/>
          <c:w val="0.81735898144310903"/>
          <c:h val="0.5166709000084667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54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Sheet1!$C$2:$C$13</c:f>
              <c:numCache>
                <c:formatCode>0.0</c:formatCode>
                <c:ptCount val="12"/>
                <c:pt idx="0">
                  <c:v>100</c:v>
                </c:pt>
                <c:pt idx="1">
                  <c:v>98.195488721804495</c:v>
                </c:pt>
                <c:pt idx="2">
                  <c:v>105.96491228070177</c:v>
                </c:pt>
                <c:pt idx="3">
                  <c:v>101.65413533834587</c:v>
                </c:pt>
                <c:pt idx="4">
                  <c:v>101.05263157894737</c:v>
                </c:pt>
                <c:pt idx="5">
                  <c:v>102.50626566416044</c:v>
                </c:pt>
                <c:pt idx="6">
                  <c:v>101.70426065162908</c:v>
                </c:pt>
                <c:pt idx="7">
                  <c:v>100.20050125313284</c:v>
                </c:pt>
                <c:pt idx="8">
                  <c:v>98.79699248120302</c:v>
                </c:pt>
                <c:pt idx="9">
                  <c:v>101.3533834586466</c:v>
                </c:pt>
                <c:pt idx="10">
                  <c:v>101.05263157894737</c:v>
                </c:pt>
                <c:pt idx="11">
                  <c:v>101.60401002506266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</c:v>
                </c:pt>
              </c:strCache>
            </c:strRef>
          </c:tx>
          <c:spPr>
            <a:ln w="38100">
              <a:solidFill>
                <a:srgbClr val="4F81BD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Sheet1!$D$2:$D$13</c:f>
              <c:numCache>
                <c:formatCode>0.0</c:formatCode>
                <c:ptCount val="12"/>
                <c:pt idx="0">
                  <c:v>107.61904761904762</c:v>
                </c:pt>
                <c:pt idx="1">
                  <c:v>114.83709273182957</c:v>
                </c:pt>
                <c:pt idx="2">
                  <c:v>115.48872180451127</c:v>
                </c:pt>
                <c:pt idx="3">
                  <c:v>114.23558897243106</c:v>
                </c:pt>
                <c:pt idx="4">
                  <c:v>115.03759398496243</c:v>
                </c:pt>
                <c:pt idx="5">
                  <c:v>116.04010025062657</c:v>
                </c:pt>
                <c:pt idx="6">
                  <c:v>117.64411027568921</c:v>
                </c:pt>
                <c:pt idx="7">
                  <c:v>117.9949874686717</c:v>
                </c:pt>
                <c:pt idx="8">
                  <c:v>116.44110275689223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374656"/>
        <c:axId val="152380544"/>
      </c:lineChart>
      <c:dateAx>
        <c:axId val="152374656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52380544"/>
        <c:crosses val="autoZero"/>
        <c:auto val="1"/>
        <c:lblOffset val="100"/>
        <c:baseTimeUnit val="days"/>
        <c:majorUnit val="1"/>
        <c:majorTimeUnit val="months"/>
        <c:minorUnit val="1"/>
        <c:minorTimeUnit val="months"/>
      </c:dateAx>
      <c:valAx>
        <c:axId val="152380544"/>
        <c:scaling>
          <c:orientation val="minMax"/>
          <c:max val="130"/>
          <c:min val="85"/>
        </c:scaling>
        <c:delete val="0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crossAx val="152374656"/>
        <c:crosses val="autoZero"/>
        <c:crossBetween val="midCat"/>
        <c:majorUnit val="15"/>
      </c:valAx>
    </c:plotArea>
    <c:legend>
      <c:legendPos val="b"/>
      <c:legendEntry>
        <c:idx val="0"/>
        <c:delete val="1"/>
      </c:legendEntry>
      <c:layout/>
      <c:overlay val="0"/>
    </c:legend>
    <c:plotVisOnly val="1"/>
    <c:dispBlanksAs val="gap"/>
    <c:showDLblsOverMax val="0"/>
  </c:chart>
  <c:spPr>
    <a:noFill/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60593083759266"/>
          <c:y val="0.19149648632630814"/>
          <c:w val="0.81735898144310903"/>
          <c:h val="0.5166709000084667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54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Sheet1!$C$2:$C$13</c:f>
              <c:numCache>
                <c:formatCode>0.0</c:formatCode>
                <c:ptCount val="12"/>
                <c:pt idx="0">
                  <c:v>100</c:v>
                </c:pt>
                <c:pt idx="1">
                  <c:v>100.11737089201876</c:v>
                </c:pt>
                <c:pt idx="2">
                  <c:v>100.5868544600939</c:v>
                </c:pt>
                <c:pt idx="3">
                  <c:v>100.35211267605629</c:v>
                </c:pt>
                <c:pt idx="4">
                  <c:v>97.887323943661968</c:v>
                </c:pt>
                <c:pt idx="5">
                  <c:v>97.359154929577471</c:v>
                </c:pt>
                <c:pt idx="6">
                  <c:v>97.359154929577471</c:v>
                </c:pt>
                <c:pt idx="7">
                  <c:v>98.239436619718333</c:v>
                </c:pt>
                <c:pt idx="8">
                  <c:v>97.711267605633807</c:v>
                </c:pt>
                <c:pt idx="9">
                  <c:v>98.122065727699493</c:v>
                </c:pt>
                <c:pt idx="10">
                  <c:v>96.948356807511715</c:v>
                </c:pt>
                <c:pt idx="11">
                  <c:v>97.711267605633807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</c:v>
                </c:pt>
              </c:strCache>
            </c:strRef>
          </c:tx>
          <c:spPr>
            <a:ln w="38100">
              <a:solidFill>
                <a:srgbClr val="4F81BD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Sheet1!$D$2:$D$13</c:f>
              <c:numCache>
                <c:formatCode>0.0</c:formatCode>
                <c:ptCount val="12"/>
                <c:pt idx="0">
                  <c:v>98.004694835680752</c:v>
                </c:pt>
                <c:pt idx="1">
                  <c:v>99.64788732394365</c:v>
                </c:pt>
                <c:pt idx="2">
                  <c:v>101.7018779342723</c:v>
                </c:pt>
                <c:pt idx="3">
                  <c:v>102.52347417840373</c:v>
                </c:pt>
                <c:pt idx="4">
                  <c:v>104.69483568075117</c:v>
                </c:pt>
                <c:pt idx="5">
                  <c:v>104.57746478873239</c:v>
                </c:pt>
                <c:pt idx="6">
                  <c:v>102.64084507042251</c:v>
                </c:pt>
                <c:pt idx="7">
                  <c:v>105.04694835680749</c:v>
                </c:pt>
                <c:pt idx="8">
                  <c:v>106.16197183098589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439808"/>
        <c:axId val="152441600"/>
      </c:lineChart>
      <c:dateAx>
        <c:axId val="152439808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52441600"/>
        <c:crosses val="autoZero"/>
        <c:auto val="1"/>
        <c:lblOffset val="100"/>
        <c:baseTimeUnit val="days"/>
        <c:majorUnit val="1"/>
        <c:majorTimeUnit val="months"/>
        <c:minorUnit val="1"/>
        <c:minorTimeUnit val="months"/>
      </c:dateAx>
      <c:valAx>
        <c:axId val="152441600"/>
        <c:scaling>
          <c:orientation val="minMax"/>
          <c:max val="130"/>
          <c:min val="85"/>
        </c:scaling>
        <c:delete val="0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crossAx val="152439808"/>
        <c:crosses val="autoZero"/>
        <c:crossBetween val="midCat"/>
        <c:majorUnit val="15"/>
      </c:valAx>
    </c:plotArea>
    <c:legend>
      <c:legendPos val="b"/>
      <c:legendEntry>
        <c:idx val="0"/>
        <c:delete val="1"/>
      </c:legendEntry>
      <c:layout/>
      <c:overlay val="0"/>
    </c:legend>
    <c:plotVisOnly val="1"/>
    <c:dispBlanksAs val="gap"/>
    <c:showDLblsOverMax val="0"/>
  </c:chart>
  <c:spPr>
    <a:noFill/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60593083759266"/>
          <c:y val="0.1914964863263077"/>
          <c:w val="0.81735898144310903"/>
          <c:h val="0.5166709000084667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54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Sheet1!$C$2:$C$13</c:f>
              <c:numCache>
                <c:formatCode>0.0</c:formatCode>
                <c:ptCount val="12"/>
                <c:pt idx="0">
                  <c:v>100</c:v>
                </c:pt>
                <c:pt idx="1">
                  <c:v>107.14814814814815</c:v>
                </c:pt>
                <c:pt idx="2">
                  <c:v>119.18518518518518</c:v>
                </c:pt>
                <c:pt idx="3">
                  <c:v>125.85185185185183</c:v>
                </c:pt>
                <c:pt idx="4">
                  <c:v>121.62962962962962</c:v>
                </c:pt>
                <c:pt idx="5">
                  <c:v>123.59259259259257</c:v>
                </c:pt>
                <c:pt idx="6">
                  <c:v>121.4074074074074</c:v>
                </c:pt>
                <c:pt idx="7">
                  <c:v>113.81481481481481</c:v>
                </c:pt>
                <c:pt idx="8">
                  <c:v>117.70370370370371</c:v>
                </c:pt>
                <c:pt idx="9">
                  <c:v>115.03703703703705</c:v>
                </c:pt>
                <c:pt idx="10">
                  <c:v>124.85185185185183</c:v>
                </c:pt>
                <c:pt idx="11">
                  <c:v>115.18518518518518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</c:v>
                </c:pt>
              </c:strCache>
            </c:strRef>
          </c:tx>
          <c:spPr>
            <a:ln w="38100">
              <a:solidFill>
                <a:srgbClr val="4F81BD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Sheet1!$D$2:$D$13</c:f>
              <c:numCache>
                <c:formatCode>0.0</c:formatCode>
                <c:ptCount val="12"/>
                <c:pt idx="0">
                  <c:v>119.25925925925928</c:v>
                </c:pt>
                <c:pt idx="1">
                  <c:v>121.92592592592592</c:v>
                </c:pt>
                <c:pt idx="2">
                  <c:v>127.5185185185185</c:v>
                </c:pt>
                <c:pt idx="3">
                  <c:v>125.7037037037037</c:v>
                </c:pt>
                <c:pt idx="4">
                  <c:v>120.66666666666667</c:v>
                </c:pt>
                <c:pt idx="5">
                  <c:v>110.40740740740742</c:v>
                </c:pt>
                <c:pt idx="6">
                  <c:v>110.14814814814815</c:v>
                </c:pt>
                <c:pt idx="7">
                  <c:v>119.74074074074076</c:v>
                </c:pt>
                <c:pt idx="8">
                  <c:v>126.55555555555554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433024"/>
        <c:axId val="152434560"/>
      </c:lineChart>
      <c:dateAx>
        <c:axId val="152433024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52434560"/>
        <c:crosses val="autoZero"/>
        <c:auto val="1"/>
        <c:lblOffset val="100"/>
        <c:baseTimeUnit val="days"/>
        <c:majorUnit val="1"/>
        <c:majorTimeUnit val="months"/>
        <c:minorUnit val="1"/>
        <c:minorTimeUnit val="months"/>
      </c:dateAx>
      <c:valAx>
        <c:axId val="152434560"/>
        <c:scaling>
          <c:orientation val="minMax"/>
          <c:max val="130"/>
          <c:min val="85"/>
        </c:scaling>
        <c:delete val="0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crossAx val="152433024"/>
        <c:crosses val="autoZero"/>
        <c:crossBetween val="midCat"/>
        <c:majorUnit val="15"/>
      </c:valAx>
    </c:plotArea>
    <c:legend>
      <c:legendPos val="b"/>
      <c:legendEntry>
        <c:idx val="0"/>
        <c:delete val="1"/>
      </c:legendEntry>
      <c:layout/>
      <c:overlay val="0"/>
    </c:legend>
    <c:plotVisOnly val="1"/>
    <c:dispBlanksAs val="gap"/>
    <c:showDLblsOverMax val="0"/>
  </c:chart>
  <c:spPr>
    <a:noFill/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60593083759266"/>
          <c:y val="0.19149648632630781"/>
          <c:w val="0.81735898144310903"/>
          <c:h val="0.5166709000084667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54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Sheet1!$C$2:$C$13</c:f>
              <c:numCache>
                <c:formatCode>0.0</c:formatCode>
                <c:ptCount val="12"/>
                <c:pt idx="0">
                  <c:v>100</c:v>
                </c:pt>
                <c:pt idx="1">
                  <c:v>99.857752489331432</c:v>
                </c:pt>
                <c:pt idx="2">
                  <c:v>99.715504978662892</c:v>
                </c:pt>
                <c:pt idx="3">
                  <c:v>99.525841631104768</c:v>
                </c:pt>
                <c:pt idx="4">
                  <c:v>99.810336652441876</c:v>
                </c:pt>
                <c:pt idx="5">
                  <c:v>99.952584163110487</c:v>
                </c:pt>
                <c:pt idx="6">
                  <c:v>100</c:v>
                </c:pt>
                <c:pt idx="7">
                  <c:v>99.857752489331432</c:v>
                </c:pt>
                <c:pt idx="8">
                  <c:v>99.905168326220931</c:v>
                </c:pt>
                <c:pt idx="9">
                  <c:v>99.952584163110487</c:v>
                </c:pt>
                <c:pt idx="10">
                  <c:v>100.47415836889522</c:v>
                </c:pt>
                <c:pt idx="11">
                  <c:v>100.66382171645327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</c:v>
                </c:pt>
              </c:strCache>
            </c:strRef>
          </c:tx>
          <c:spPr>
            <a:ln w="38100">
              <a:solidFill>
                <a:srgbClr val="4F81BD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Sheet1!$D$2:$D$13</c:f>
              <c:numCache>
                <c:formatCode>0.0</c:formatCode>
                <c:ptCount val="12"/>
                <c:pt idx="0">
                  <c:v>101.23281175912754</c:v>
                </c:pt>
                <c:pt idx="1">
                  <c:v>101.46989094357517</c:v>
                </c:pt>
                <c:pt idx="2">
                  <c:v>101.7543859649123</c:v>
                </c:pt>
                <c:pt idx="3">
                  <c:v>101.7543859649123</c:v>
                </c:pt>
                <c:pt idx="4">
                  <c:v>101.7543859649123</c:v>
                </c:pt>
                <c:pt idx="5">
                  <c:v>101.46989094357517</c:v>
                </c:pt>
                <c:pt idx="6">
                  <c:v>101.7543859649123</c:v>
                </c:pt>
                <c:pt idx="7">
                  <c:v>101.94404931247037</c:v>
                </c:pt>
                <c:pt idx="8">
                  <c:v>102.03888098624941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522752"/>
        <c:axId val="152524288"/>
      </c:lineChart>
      <c:dateAx>
        <c:axId val="152522752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52524288"/>
        <c:crosses val="autoZero"/>
        <c:auto val="1"/>
        <c:lblOffset val="100"/>
        <c:baseTimeUnit val="days"/>
        <c:majorUnit val="1"/>
        <c:majorTimeUnit val="months"/>
        <c:minorUnit val="1"/>
        <c:minorTimeUnit val="months"/>
      </c:dateAx>
      <c:valAx>
        <c:axId val="152524288"/>
        <c:scaling>
          <c:orientation val="minMax"/>
          <c:max val="130"/>
          <c:min val="85"/>
        </c:scaling>
        <c:delete val="0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crossAx val="152522752"/>
        <c:crosses val="autoZero"/>
        <c:crossBetween val="midCat"/>
        <c:majorUnit val="15"/>
      </c:valAx>
    </c:plotArea>
    <c:legend>
      <c:legendPos val="b"/>
      <c:legendEntry>
        <c:idx val="0"/>
        <c:delete val="1"/>
      </c:legendEntry>
      <c:layout/>
      <c:overlay val="0"/>
    </c:legend>
    <c:plotVisOnly val="1"/>
    <c:dispBlanksAs val="gap"/>
    <c:showDLblsOverMax val="0"/>
  </c:chart>
  <c:spPr>
    <a:noFill/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60593083759266"/>
          <c:y val="0.19149648632630792"/>
          <c:w val="0.81735898144310903"/>
          <c:h val="0.5166709000084667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54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Sheet1!$C$2:$C$13</c:f>
              <c:numCache>
                <c:formatCode>0.0</c:formatCode>
                <c:ptCount val="12"/>
                <c:pt idx="0">
                  <c:v>100</c:v>
                </c:pt>
                <c:pt idx="1">
                  <c:v>101.03793843951325</c:v>
                </c:pt>
                <c:pt idx="2">
                  <c:v>101.18110236220471</c:v>
                </c:pt>
                <c:pt idx="3">
                  <c:v>103.54330708661418</c:v>
                </c:pt>
                <c:pt idx="4">
                  <c:v>107.2655690765927</c:v>
                </c:pt>
                <c:pt idx="5">
                  <c:v>108.16034359341445</c:v>
                </c:pt>
                <c:pt idx="6">
                  <c:v>108.91195418754477</c:v>
                </c:pt>
                <c:pt idx="7">
                  <c:v>108.62562634216177</c:v>
                </c:pt>
                <c:pt idx="8">
                  <c:v>108.76879026485327</c:v>
                </c:pt>
                <c:pt idx="9">
                  <c:v>108.33929849677881</c:v>
                </c:pt>
                <c:pt idx="10">
                  <c:v>107.87401574803151</c:v>
                </c:pt>
                <c:pt idx="11">
                  <c:v>108.19613457408734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</c:v>
                </c:pt>
              </c:strCache>
            </c:strRef>
          </c:tx>
          <c:spPr>
            <a:ln w="38100">
              <a:solidFill>
                <a:srgbClr val="4F81BD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Sheet1!$D$2:$D$13</c:f>
              <c:numCache>
                <c:formatCode>0.0</c:formatCode>
                <c:ptCount val="12"/>
                <c:pt idx="0">
                  <c:v>109.59198282032928</c:v>
                </c:pt>
                <c:pt idx="1">
                  <c:v>112.2405153901217</c:v>
                </c:pt>
                <c:pt idx="2">
                  <c:v>112.38367931281317</c:v>
                </c:pt>
                <c:pt idx="3">
                  <c:v>114.5311381531854</c:v>
                </c:pt>
                <c:pt idx="4">
                  <c:v>114.28060128847532</c:v>
                </c:pt>
                <c:pt idx="5">
                  <c:v>115.31853972798855</c:v>
                </c:pt>
                <c:pt idx="6">
                  <c:v>114.60272011453111</c:v>
                </c:pt>
                <c:pt idx="7">
                  <c:v>114.10164638511097</c:v>
                </c:pt>
                <c:pt idx="8">
                  <c:v>113.24266284896208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120704"/>
        <c:axId val="152134784"/>
      </c:lineChart>
      <c:dateAx>
        <c:axId val="152120704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52134784"/>
        <c:crosses val="autoZero"/>
        <c:auto val="1"/>
        <c:lblOffset val="100"/>
        <c:baseTimeUnit val="days"/>
        <c:majorUnit val="1"/>
        <c:majorTimeUnit val="months"/>
        <c:minorUnit val="1"/>
        <c:minorTimeUnit val="months"/>
      </c:dateAx>
      <c:valAx>
        <c:axId val="152134784"/>
        <c:scaling>
          <c:orientation val="minMax"/>
          <c:max val="130"/>
          <c:min val="85"/>
        </c:scaling>
        <c:delete val="0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crossAx val="152120704"/>
        <c:crosses val="autoZero"/>
        <c:crossBetween val="midCat"/>
        <c:majorUnit val="15"/>
      </c:valAx>
    </c:plotArea>
    <c:legend>
      <c:legendPos val="b"/>
      <c:legendEntry>
        <c:idx val="0"/>
        <c:delete val="1"/>
      </c:legendEntry>
      <c:layout/>
      <c:overlay val="0"/>
    </c:legend>
    <c:plotVisOnly val="1"/>
    <c:dispBlanksAs val="gap"/>
    <c:showDLblsOverMax val="0"/>
  </c:chart>
  <c:spPr>
    <a:noFill/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60593083759266"/>
          <c:y val="0.19149648632630803"/>
          <c:w val="0.81735898144310903"/>
          <c:h val="0.5166709000084667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54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Sheet1!$C$2:$C$13</c:f>
              <c:numCache>
                <c:formatCode>0.0</c:formatCode>
                <c:ptCount val="12"/>
                <c:pt idx="0">
                  <c:v>100</c:v>
                </c:pt>
                <c:pt idx="1">
                  <c:v>100.50136736554239</c:v>
                </c:pt>
                <c:pt idx="2">
                  <c:v>98.769371011850467</c:v>
                </c:pt>
                <c:pt idx="3">
                  <c:v>99.453053783044666</c:v>
                </c:pt>
                <c:pt idx="4">
                  <c:v>102.46125797629901</c:v>
                </c:pt>
                <c:pt idx="5">
                  <c:v>105.24156791248858</c:v>
                </c:pt>
                <c:pt idx="6">
                  <c:v>107.93072014585232</c:v>
                </c:pt>
                <c:pt idx="7">
                  <c:v>107.29261622607112</c:v>
                </c:pt>
                <c:pt idx="8">
                  <c:v>106.4721969006381</c:v>
                </c:pt>
                <c:pt idx="9">
                  <c:v>105.01367365542389</c:v>
                </c:pt>
                <c:pt idx="10">
                  <c:v>101.09389243391067</c:v>
                </c:pt>
                <c:pt idx="11">
                  <c:v>102.00546946216956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</c:v>
                </c:pt>
              </c:strCache>
            </c:strRef>
          </c:tx>
          <c:spPr>
            <a:ln w="38100">
              <a:solidFill>
                <a:srgbClr val="4F81BD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Sheet1!$D$2:$D$13</c:f>
              <c:numCache>
                <c:formatCode>0.0</c:formatCode>
                <c:ptCount val="12"/>
                <c:pt idx="0">
                  <c:v>101.59525979945306</c:v>
                </c:pt>
                <c:pt idx="1">
                  <c:v>94.029170464904283</c:v>
                </c:pt>
                <c:pt idx="2">
                  <c:v>93.072014585232452</c:v>
                </c:pt>
                <c:pt idx="3">
                  <c:v>97.402005469462168</c:v>
                </c:pt>
                <c:pt idx="4">
                  <c:v>100.18231540565176</c:v>
                </c:pt>
                <c:pt idx="5">
                  <c:v>98.541476754785762</c:v>
                </c:pt>
                <c:pt idx="6">
                  <c:v>103.82862351868734</c:v>
                </c:pt>
                <c:pt idx="7">
                  <c:v>101.9598906107566</c:v>
                </c:pt>
                <c:pt idx="8">
                  <c:v>102.2789425706472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562688"/>
        <c:axId val="152642304"/>
      </c:lineChart>
      <c:dateAx>
        <c:axId val="152562688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52642304"/>
        <c:crosses val="autoZero"/>
        <c:auto val="1"/>
        <c:lblOffset val="100"/>
        <c:baseTimeUnit val="days"/>
        <c:majorUnit val="1"/>
        <c:majorTimeUnit val="months"/>
        <c:minorUnit val="1"/>
        <c:minorTimeUnit val="months"/>
      </c:dateAx>
      <c:valAx>
        <c:axId val="152642304"/>
        <c:scaling>
          <c:orientation val="minMax"/>
          <c:max val="130"/>
          <c:min val="85"/>
        </c:scaling>
        <c:delete val="0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crossAx val="152562688"/>
        <c:crosses val="autoZero"/>
        <c:crossBetween val="midCat"/>
        <c:majorUnit val="15"/>
      </c:valAx>
    </c:plotArea>
    <c:legend>
      <c:legendPos val="b"/>
      <c:legendEntry>
        <c:idx val="0"/>
        <c:delete val="1"/>
      </c:legendEntry>
      <c:layout/>
      <c:overlay val="0"/>
    </c:legend>
    <c:plotVisOnly val="1"/>
    <c:dispBlanksAs val="gap"/>
    <c:showDLblsOverMax val="0"/>
  </c:chart>
  <c:spPr>
    <a:noFill/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645669291338598E-2"/>
          <c:y val="2.2123460528972402E-2"/>
          <c:w val="0.84856088301462296"/>
          <c:h val="0.78606854431657602"/>
        </c:manualLayout>
      </c:layout>
      <c:scatterChart>
        <c:scatterStyle val="lineMarker"/>
        <c:varyColors val="0"/>
        <c:ser>
          <c:idx val="0"/>
          <c:order val="0"/>
          <c:tx>
            <c:strRef>
              <c:f>'NEW data'!$C$3</c:f>
              <c:strCache>
                <c:ptCount val="1"/>
                <c:pt idx="0">
                  <c:v>CoreLogic HPI (Single Family)</c:v>
                </c:pt>
              </c:strCache>
            </c:strRef>
          </c:tx>
          <c:spPr>
            <a:ln>
              <a:solidFill>
                <a:srgbClr val="7030A0"/>
              </a:solidFill>
              <a:prstDash val="lgDash"/>
            </a:ln>
          </c:spPr>
          <c:marker>
            <c:symbol val="none"/>
          </c:marker>
          <c:xVal>
            <c:numRef>
              <c:f>'NEW data'!$B$4:$B$94</c:f>
              <c:numCache>
                <c:formatCode>yyyy</c:formatCode>
                <c:ptCount val="91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</c:numCache>
            </c:numRef>
          </c:xVal>
          <c:yVal>
            <c:numRef>
              <c:f>'NEW data'!$C$4:$C$94</c:f>
              <c:numCache>
                <c:formatCode>General</c:formatCode>
                <c:ptCount val="91"/>
                <c:pt idx="0">
                  <c:v>158.28782572020589</c:v>
                </c:pt>
                <c:pt idx="1">
                  <c:v>161.33194579428971</c:v>
                </c:pt>
                <c:pt idx="2">
                  <c:v>164.88126363853081</c:v>
                </c:pt>
                <c:pt idx="3">
                  <c:v>167.41340105990861</c:v>
                </c:pt>
                <c:pt idx="4">
                  <c:v>169.20580107457809</c:v>
                </c:pt>
                <c:pt idx="5">
                  <c:v>171.004345992335</c:v>
                </c:pt>
                <c:pt idx="6">
                  <c:v>172.7158784589148</c:v>
                </c:pt>
                <c:pt idx="7">
                  <c:v>174.43694551922701</c:v>
                </c:pt>
                <c:pt idx="8">
                  <c:v>176.54456842645681</c:v>
                </c:pt>
                <c:pt idx="9">
                  <c:v>177.9171327453102</c:v>
                </c:pt>
                <c:pt idx="10">
                  <c:v>179.0370041992918</c:v>
                </c:pt>
                <c:pt idx="11">
                  <c:v>180.06253094456571</c:v>
                </c:pt>
                <c:pt idx="12">
                  <c:v>181.78919094860001</c:v>
                </c:pt>
                <c:pt idx="13">
                  <c:v>182.73971723543539</c:v>
                </c:pt>
                <c:pt idx="14">
                  <c:v>183.8370344562012</c:v>
                </c:pt>
                <c:pt idx="15">
                  <c:v>184.13621110153491</c:v>
                </c:pt>
                <c:pt idx="16">
                  <c:v>183.6326627913366</c:v>
                </c:pt>
                <c:pt idx="17">
                  <c:v>182.63372636752061</c:v>
                </c:pt>
                <c:pt idx="18">
                  <c:v>181.89151522931019</c:v>
                </c:pt>
                <c:pt idx="19">
                  <c:v>181.65275979681991</c:v>
                </c:pt>
                <c:pt idx="20">
                  <c:v>182.2380943648796</c:v>
                </c:pt>
                <c:pt idx="21">
                  <c:v>182.6635248381709</c:v>
                </c:pt>
                <c:pt idx="22">
                  <c:v>182.6488539049746</c:v>
                </c:pt>
                <c:pt idx="23">
                  <c:v>182.6092457777859</c:v>
                </c:pt>
                <c:pt idx="24">
                  <c:v>180.66785249298599</c:v>
                </c:pt>
                <c:pt idx="25">
                  <c:v>179.11246309574</c:v>
                </c:pt>
                <c:pt idx="26">
                  <c:v>177.54937285680191</c:v>
                </c:pt>
                <c:pt idx="27">
                  <c:v>177.1173417930423</c:v>
                </c:pt>
                <c:pt idx="28">
                  <c:v>175.95749271083599</c:v>
                </c:pt>
                <c:pt idx="29">
                  <c:v>174.92307410192001</c:v>
                </c:pt>
                <c:pt idx="30">
                  <c:v>173.8173216217703</c:v>
                </c:pt>
                <c:pt idx="31">
                  <c:v>172.58448920836921</c:v>
                </c:pt>
                <c:pt idx="32">
                  <c:v>171.30664001613701</c:v>
                </c:pt>
                <c:pt idx="33">
                  <c:v>169.38257568811551</c:v>
                </c:pt>
                <c:pt idx="34">
                  <c:v>167.28210441384121</c:v>
                </c:pt>
                <c:pt idx="35">
                  <c:v>165.27295307428491</c:v>
                </c:pt>
                <c:pt idx="36">
                  <c:v>161.55676287752411</c:v>
                </c:pt>
                <c:pt idx="37">
                  <c:v>157.95435699484671</c:v>
                </c:pt>
                <c:pt idx="38">
                  <c:v>155.0187042708078</c:v>
                </c:pt>
                <c:pt idx="39">
                  <c:v>153.42893202281189</c:v>
                </c:pt>
                <c:pt idx="40">
                  <c:v>152.36343131681741</c:v>
                </c:pt>
                <c:pt idx="41">
                  <c:v>151.6082922267251</c:v>
                </c:pt>
                <c:pt idx="42">
                  <c:v>150.3462114682855</c:v>
                </c:pt>
                <c:pt idx="43">
                  <c:v>148.92560467973519</c:v>
                </c:pt>
                <c:pt idx="44">
                  <c:v>146.73161205141841</c:v>
                </c:pt>
                <c:pt idx="45">
                  <c:v>143.82685621550249</c:v>
                </c:pt>
                <c:pt idx="46">
                  <c:v>140.92366090257269</c:v>
                </c:pt>
                <c:pt idx="47">
                  <c:v>137.61502117983571</c:v>
                </c:pt>
                <c:pt idx="48">
                  <c:v>132.4222938404275</c:v>
                </c:pt>
                <c:pt idx="49">
                  <c:v>129.24128509342961</c:v>
                </c:pt>
                <c:pt idx="50">
                  <c:v>127.5075633102892</c:v>
                </c:pt>
                <c:pt idx="51">
                  <c:v>128.1330561311492</c:v>
                </c:pt>
                <c:pt idx="52">
                  <c:v>130.03043936698879</c:v>
                </c:pt>
                <c:pt idx="53">
                  <c:v>132.39295472466179</c:v>
                </c:pt>
                <c:pt idx="54">
                  <c:v>134.08587369115889</c:v>
                </c:pt>
                <c:pt idx="55">
                  <c:v>134.91408871692369</c:v>
                </c:pt>
                <c:pt idx="56">
                  <c:v>134.68321841820591</c:v>
                </c:pt>
                <c:pt idx="57">
                  <c:v>134.2238635321726</c:v>
                </c:pt>
                <c:pt idx="58">
                  <c:v>134.31848605431611</c:v>
                </c:pt>
                <c:pt idx="59">
                  <c:v>133.3563163589028</c:v>
                </c:pt>
                <c:pt idx="60">
                  <c:v>131.45554068178899</c:v>
                </c:pt>
                <c:pt idx="61">
                  <c:v>129.64397704142439</c:v>
                </c:pt>
                <c:pt idx="62">
                  <c:v>130.10956668439241</c:v>
                </c:pt>
                <c:pt idx="63">
                  <c:v>131.89600792180869</c:v>
                </c:pt>
                <c:pt idx="64">
                  <c:v>133.8385922285583</c:v>
                </c:pt>
                <c:pt idx="65">
                  <c:v>134.9340766141602</c:v>
                </c:pt>
                <c:pt idx="66">
                  <c:v>134.82808574624539</c:v>
                </c:pt>
                <c:pt idx="67">
                  <c:v>133.77661140960521</c:v>
                </c:pt>
                <c:pt idx="68">
                  <c:v>131.9732996534209</c:v>
                </c:pt>
                <c:pt idx="69">
                  <c:v>130.46219628481839</c:v>
                </c:pt>
                <c:pt idx="70">
                  <c:v>129.47866337813801</c:v>
                </c:pt>
                <c:pt idx="71">
                  <c:v>128.1126107127794</c:v>
                </c:pt>
                <c:pt idx="72">
                  <c:v>125.5767150165951</c:v>
                </c:pt>
                <c:pt idx="73">
                  <c:v>123.5583032292374</c:v>
                </c:pt>
                <c:pt idx="74">
                  <c:v>123.00515284323259</c:v>
                </c:pt>
                <c:pt idx="75">
                  <c:v>124.55559019309381</c:v>
                </c:pt>
                <c:pt idx="76">
                  <c:v>126.3276355601196</c:v>
                </c:pt>
                <c:pt idx="77">
                  <c:v>128.0322006858236</c:v>
                </c:pt>
                <c:pt idx="78">
                  <c:v>129.09953514385711</c:v>
                </c:pt>
                <c:pt idx="79">
                  <c:v>128.89268883061689</c:v>
                </c:pt>
                <c:pt idx="80">
                  <c:v>127.9627922542313</c:v>
                </c:pt>
                <c:pt idx="81">
                  <c:v>126.414922157226</c:v>
                </c:pt>
                <c:pt idx="82">
                  <c:v>125.06225496488371</c:v>
                </c:pt>
                <c:pt idx="83">
                  <c:v>123.92413767810319</c:v>
                </c:pt>
                <c:pt idx="84">
                  <c:v>122.8125162745493</c:v>
                </c:pt>
                <c:pt idx="85">
                  <c:v>122.24983037793631</c:v>
                </c:pt>
                <c:pt idx="86">
                  <c:v>123.78697302550751</c:v>
                </c:pt>
                <c:pt idx="87">
                  <c:v>126.64230832706779</c:v>
                </c:pt>
                <c:pt idx="88">
                  <c:v>129.8200163203939</c:v>
                </c:pt>
                <c:pt idx="89">
                  <c:v>132.32052151908019</c:v>
                </c:pt>
                <c:pt idx="90">
                  <c:v>133.99629490400309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'NEW data'!$D$3</c:f>
              <c:strCache>
                <c:ptCount val="1"/>
                <c:pt idx="0">
                  <c:v>Moody’s/RCA Core Commercial Index</c:v>
                </c:pt>
              </c:strCache>
            </c:strRef>
          </c:tx>
          <c:marker>
            <c:symbol val="none"/>
          </c:marker>
          <c:xVal>
            <c:numRef>
              <c:f>'NEW data'!$B$4:$B$94</c:f>
              <c:numCache>
                <c:formatCode>yyyy</c:formatCode>
                <c:ptCount val="91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</c:numCache>
            </c:numRef>
          </c:xVal>
          <c:yVal>
            <c:numRef>
              <c:f>'NEW data'!$D$4:$D$94</c:f>
              <c:numCache>
                <c:formatCode>0.00</c:formatCode>
                <c:ptCount val="91"/>
                <c:pt idx="0">
                  <c:v>128.7775</c:v>
                </c:pt>
                <c:pt idx="1">
                  <c:v>130.20379999999989</c:v>
                </c:pt>
                <c:pt idx="2">
                  <c:v>132.08200000000039</c:v>
                </c:pt>
                <c:pt idx="3">
                  <c:v>134.14400000000001</c:v>
                </c:pt>
                <c:pt idx="4">
                  <c:v>136.21700000000001</c:v>
                </c:pt>
                <c:pt idx="5">
                  <c:v>138.4689000000003</c:v>
                </c:pt>
                <c:pt idx="6">
                  <c:v>140.74199999999999</c:v>
                </c:pt>
                <c:pt idx="7">
                  <c:v>142.5616</c:v>
                </c:pt>
                <c:pt idx="8">
                  <c:v>143.10329999999999</c:v>
                </c:pt>
                <c:pt idx="9">
                  <c:v>144.5659</c:v>
                </c:pt>
                <c:pt idx="10">
                  <c:v>145.82470000000001</c:v>
                </c:pt>
                <c:pt idx="11">
                  <c:v>147.59479999999999</c:v>
                </c:pt>
                <c:pt idx="12">
                  <c:v>149.07050000000001</c:v>
                </c:pt>
                <c:pt idx="13">
                  <c:v>150.3724000000004</c:v>
                </c:pt>
                <c:pt idx="14">
                  <c:v>151.69479999999999</c:v>
                </c:pt>
                <c:pt idx="15">
                  <c:v>153.11510000000001</c:v>
                </c:pt>
                <c:pt idx="16">
                  <c:v>154.15820000000039</c:v>
                </c:pt>
                <c:pt idx="17">
                  <c:v>154.96870000000001</c:v>
                </c:pt>
                <c:pt idx="18">
                  <c:v>156.1996</c:v>
                </c:pt>
                <c:pt idx="19">
                  <c:v>157.233</c:v>
                </c:pt>
                <c:pt idx="20">
                  <c:v>158.47380000000001</c:v>
                </c:pt>
                <c:pt idx="21">
                  <c:v>160.1422</c:v>
                </c:pt>
                <c:pt idx="22">
                  <c:v>162.50720000000001</c:v>
                </c:pt>
                <c:pt idx="23">
                  <c:v>164.6979</c:v>
                </c:pt>
                <c:pt idx="24">
                  <c:v>166.65710000000001</c:v>
                </c:pt>
                <c:pt idx="25">
                  <c:v>168.67099999999999</c:v>
                </c:pt>
                <c:pt idx="26">
                  <c:v>171.0428</c:v>
                </c:pt>
                <c:pt idx="27">
                  <c:v>173.28200000000001</c:v>
                </c:pt>
                <c:pt idx="28">
                  <c:v>175.81200000000001</c:v>
                </c:pt>
                <c:pt idx="29">
                  <c:v>178.36120000000039</c:v>
                </c:pt>
                <c:pt idx="30">
                  <c:v>180.81389999999999</c:v>
                </c:pt>
                <c:pt idx="31">
                  <c:v>182.71010000000001</c:v>
                </c:pt>
                <c:pt idx="32">
                  <c:v>184.45820000000049</c:v>
                </c:pt>
                <c:pt idx="33">
                  <c:v>185.2345</c:v>
                </c:pt>
                <c:pt idx="34">
                  <c:v>185.43770000000001</c:v>
                </c:pt>
                <c:pt idx="35">
                  <c:v>185.5085</c:v>
                </c:pt>
                <c:pt idx="36">
                  <c:v>184.91240000000039</c:v>
                </c:pt>
                <c:pt idx="37">
                  <c:v>184.45050000000001</c:v>
                </c:pt>
                <c:pt idx="38">
                  <c:v>182.8764000000001</c:v>
                </c:pt>
                <c:pt idx="39">
                  <c:v>181.55940000000001</c:v>
                </c:pt>
                <c:pt idx="40">
                  <c:v>179.3083000000004</c:v>
                </c:pt>
                <c:pt idx="41">
                  <c:v>175.6782</c:v>
                </c:pt>
                <c:pt idx="42">
                  <c:v>172.9298</c:v>
                </c:pt>
                <c:pt idx="43">
                  <c:v>169.3927000000003</c:v>
                </c:pt>
                <c:pt idx="44">
                  <c:v>167.81800000000001</c:v>
                </c:pt>
                <c:pt idx="45">
                  <c:v>163.8502000000004</c:v>
                </c:pt>
                <c:pt idx="46">
                  <c:v>159.50149999999999</c:v>
                </c:pt>
                <c:pt idx="47">
                  <c:v>154.8357</c:v>
                </c:pt>
                <c:pt idx="48">
                  <c:v>149.2859</c:v>
                </c:pt>
                <c:pt idx="49">
                  <c:v>143.5256</c:v>
                </c:pt>
                <c:pt idx="50">
                  <c:v>137.97649999999999</c:v>
                </c:pt>
                <c:pt idx="51">
                  <c:v>132.4723000000003</c:v>
                </c:pt>
                <c:pt idx="52">
                  <c:v>127.7465000000002</c:v>
                </c:pt>
                <c:pt idx="53">
                  <c:v>123.1324</c:v>
                </c:pt>
                <c:pt idx="54">
                  <c:v>120.13120000000001</c:v>
                </c:pt>
                <c:pt idx="55">
                  <c:v>117.1583999999998</c:v>
                </c:pt>
                <c:pt idx="56">
                  <c:v>117.4464000000001</c:v>
                </c:pt>
                <c:pt idx="57">
                  <c:v>115.5543</c:v>
                </c:pt>
                <c:pt idx="58">
                  <c:v>113.958</c:v>
                </c:pt>
                <c:pt idx="59">
                  <c:v>112.7662000000002</c:v>
                </c:pt>
                <c:pt idx="60">
                  <c:v>112.5981</c:v>
                </c:pt>
                <c:pt idx="61">
                  <c:v>112.8403</c:v>
                </c:pt>
                <c:pt idx="62">
                  <c:v>113.5253</c:v>
                </c:pt>
                <c:pt idx="63">
                  <c:v>114.5241</c:v>
                </c:pt>
                <c:pt idx="64">
                  <c:v>115.1643</c:v>
                </c:pt>
                <c:pt idx="65">
                  <c:v>116.47799999999999</c:v>
                </c:pt>
                <c:pt idx="66">
                  <c:v>116.9738</c:v>
                </c:pt>
                <c:pt idx="67">
                  <c:v>117.85080000000001</c:v>
                </c:pt>
                <c:pt idx="68">
                  <c:v>119.41160000000031</c:v>
                </c:pt>
                <c:pt idx="69">
                  <c:v>119.6735</c:v>
                </c:pt>
                <c:pt idx="70">
                  <c:v>120.78700000000001</c:v>
                </c:pt>
                <c:pt idx="71">
                  <c:v>122.6193</c:v>
                </c:pt>
                <c:pt idx="72">
                  <c:v>123.175</c:v>
                </c:pt>
                <c:pt idx="73">
                  <c:v>124.0153</c:v>
                </c:pt>
                <c:pt idx="74">
                  <c:v>124.92</c:v>
                </c:pt>
                <c:pt idx="75">
                  <c:v>126.33929999999999</c:v>
                </c:pt>
                <c:pt idx="76">
                  <c:v>127.7576</c:v>
                </c:pt>
                <c:pt idx="77">
                  <c:v>128.11500000000001</c:v>
                </c:pt>
                <c:pt idx="78">
                  <c:v>130.56059999999999</c:v>
                </c:pt>
                <c:pt idx="79">
                  <c:v>131.44759999999999</c:v>
                </c:pt>
                <c:pt idx="80">
                  <c:v>132.9419</c:v>
                </c:pt>
                <c:pt idx="81">
                  <c:v>135.16069999999999</c:v>
                </c:pt>
                <c:pt idx="82">
                  <c:v>136.45220000000049</c:v>
                </c:pt>
                <c:pt idx="83">
                  <c:v>134.7518</c:v>
                </c:pt>
                <c:pt idx="84">
                  <c:v>136.1848</c:v>
                </c:pt>
                <c:pt idx="85">
                  <c:v>137.38160000000039</c:v>
                </c:pt>
                <c:pt idx="86">
                  <c:v>138.01650000000001</c:v>
                </c:pt>
                <c:pt idx="87">
                  <c:v>137.59399999999999</c:v>
                </c:pt>
                <c:pt idx="88">
                  <c:v>137.9171</c:v>
                </c:pt>
                <c:pt idx="89">
                  <c:v>140.16749999999999</c:v>
                </c:pt>
                <c:pt idx="90">
                  <c:v>137.2962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790144"/>
        <c:axId val="27262976"/>
      </c:scatterChart>
      <c:valAx>
        <c:axId val="26790144"/>
        <c:scaling>
          <c:orientation val="minMax"/>
          <c:max val="41061"/>
          <c:min val="38353"/>
        </c:scaling>
        <c:delete val="0"/>
        <c:axPos val="b"/>
        <c:numFmt formatCode="yyyy" sourceLinked="1"/>
        <c:majorTickMark val="out"/>
        <c:minorTickMark val="none"/>
        <c:tickLblPos val="nextTo"/>
        <c:txPr>
          <a:bodyPr rot="-1920000"/>
          <a:lstStyle/>
          <a:p>
            <a:pPr>
              <a:defRPr sz="1200"/>
            </a:pPr>
            <a:endParaRPr lang="en-US"/>
          </a:p>
        </c:txPr>
        <c:crossAx val="27262976"/>
        <c:crosses val="autoZero"/>
        <c:crossBetween val="midCat"/>
        <c:majorUnit val="184"/>
      </c:valAx>
      <c:valAx>
        <c:axId val="27262976"/>
        <c:scaling>
          <c:orientation val="minMax"/>
          <c:min val="11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67901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6095238095237898"/>
          <c:y val="1.9814758732081598E-2"/>
          <c:w val="0.39340773809523799"/>
          <c:h val="0.19263981425398699"/>
        </c:manualLayout>
      </c:layout>
      <c:overlay val="0"/>
      <c:spPr>
        <a:solidFill>
          <a:schemeClr val="bg1"/>
        </a:solidFill>
        <a:ln>
          <a:solidFill>
            <a:srgbClr val="3D263A"/>
          </a:solidFill>
        </a:ln>
      </c:spPr>
      <c:txPr>
        <a:bodyPr/>
        <a:lstStyle/>
        <a:p>
          <a:pPr>
            <a:defRPr sz="1200" b="1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455857790503499E-2"/>
          <c:y val="3.1342631840864499E-2"/>
          <c:w val="0.91294297303746097"/>
          <c:h val="0.84119326848444498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Billings</c:v>
                </c:pt>
              </c:strCache>
            </c:strRef>
          </c:tx>
          <c:spPr>
            <a:ln w="317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Sheet1!$A$2:$A$69</c:f>
              <c:numCache>
                <c:formatCode>mmm\-yy</c:formatCode>
                <c:ptCount val="5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</c:numCache>
            </c:numRef>
          </c:cat>
          <c:val>
            <c:numRef>
              <c:f>Sheet1!$B$2:$B$69</c:f>
              <c:numCache>
                <c:formatCode>0.0</c:formatCode>
                <c:ptCount val="56"/>
                <c:pt idx="0">
                  <c:v>52.201605580712659</c:v>
                </c:pt>
                <c:pt idx="1">
                  <c:v>43.685462871248333</c:v>
                </c:pt>
                <c:pt idx="2">
                  <c:v>40.086179674373099</c:v>
                </c:pt>
                <c:pt idx="3">
                  <c:v>44.875797521122607</c:v>
                </c:pt>
                <c:pt idx="4">
                  <c:v>43.750122328367262</c:v>
                </c:pt>
                <c:pt idx="5">
                  <c:v>45.804594116624557</c:v>
                </c:pt>
                <c:pt idx="6">
                  <c:v>45.394728119629498</c:v>
                </c:pt>
                <c:pt idx="7">
                  <c:v>46.692625300193363</c:v>
                </c:pt>
                <c:pt idx="8">
                  <c:v>41.032317425993398</c:v>
                </c:pt>
                <c:pt idx="9">
                  <c:v>36.689961606074988</c:v>
                </c:pt>
                <c:pt idx="10">
                  <c:v>34.820711131842948</c:v>
                </c:pt>
                <c:pt idx="11">
                  <c:v>34.8841007049556</c:v>
                </c:pt>
                <c:pt idx="12">
                  <c:v>34.696679400164989</c:v>
                </c:pt>
                <c:pt idx="13">
                  <c:v>36.46391589334138</c:v>
                </c:pt>
                <c:pt idx="14">
                  <c:v>42.636630630038418</c:v>
                </c:pt>
                <c:pt idx="15">
                  <c:v>41.592539630487771</c:v>
                </c:pt>
                <c:pt idx="16">
                  <c:v>42.068080084606379</c:v>
                </c:pt>
                <c:pt idx="17">
                  <c:v>37.167367621081958</c:v>
                </c:pt>
                <c:pt idx="18">
                  <c:v>42.467773536681101</c:v>
                </c:pt>
                <c:pt idx="19">
                  <c:v>41.770189282426252</c:v>
                </c:pt>
                <c:pt idx="20">
                  <c:v>42.847551254356013</c:v>
                </c:pt>
                <c:pt idx="21">
                  <c:v>45.788433635520953</c:v>
                </c:pt>
                <c:pt idx="22">
                  <c:v>43.444244432429251</c:v>
                </c:pt>
                <c:pt idx="23">
                  <c:v>44.357748850463203</c:v>
                </c:pt>
                <c:pt idx="24">
                  <c:v>43.762932298143703</c:v>
                </c:pt>
                <c:pt idx="25">
                  <c:v>44.841420044198372</c:v>
                </c:pt>
                <c:pt idx="26">
                  <c:v>46.307861628205487</c:v>
                </c:pt>
                <c:pt idx="27">
                  <c:v>47.857174173843838</c:v>
                </c:pt>
                <c:pt idx="28">
                  <c:v>46.015066141290973</c:v>
                </c:pt>
                <c:pt idx="29">
                  <c:v>45.969515036523028</c:v>
                </c:pt>
                <c:pt idx="30">
                  <c:v>47.991828875668233</c:v>
                </c:pt>
                <c:pt idx="31">
                  <c:v>47.877377287066892</c:v>
                </c:pt>
                <c:pt idx="32" formatCode="_(* #,##0.0_);_(* \(#,##0.0\);_(* &quot;-&quot;??_);_(@_)">
                  <c:v>50.328474396086769</c:v>
                </c:pt>
                <c:pt idx="33" formatCode="_(* #,##0.0_);_(* \(#,##0.0\);_(* &quot;-&quot;??_);_(@_)">
                  <c:v>49.136285193147557</c:v>
                </c:pt>
                <c:pt idx="34" formatCode="_(* #,##0.0_);_(* \(#,##0.0\);_(* &quot;-&quot;??_);_(@_)">
                  <c:v>51.189419237926217</c:v>
                </c:pt>
                <c:pt idx="35" formatCode="_(* #,##0.0_);_(* \(#,##0.0\);_(* &quot;-&quot;??_);_(@_)">
                  <c:v>52.870391026205063</c:v>
                </c:pt>
                <c:pt idx="36">
                  <c:v>50.444035152158982</c:v>
                </c:pt>
                <c:pt idx="37">
                  <c:v>50.215805130390137</c:v>
                </c:pt>
                <c:pt idx="38">
                  <c:v>50.201984316924381</c:v>
                </c:pt>
                <c:pt idx="39">
                  <c:v>47.849309284320412</c:v>
                </c:pt>
                <c:pt idx="40">
                  <c:v>47.56674537219466</c:v>
                </c:pt>
                <c:pt idx="41">
                  <c:v>46.778773547507718</c:v>
                </c:pt>
                <c:pt idx="42">
                  <c:v>45.868719307389462</c:v>
                </c:pt>
                <c:pt idx="43">
                  <c:v>50.548971410524381</c:v>
                </c:pt>
                <c:pt idx="44">
                  <c:v>47.329931916201382</c:v>
                </c:pt>
                <c:pt idx="45">
                  <c:v>49.420990329581571</c:v>
                </c:pt>
                <c:pt idx="46">
                  <c:v>51.264855972619713</c:v>
                </c:pt>
                <c:pt idx="47">
                  <c:v>50.955003200011127</c:v>
                </c:pt>
                <c:pt idx="48">
                  <c:v>50.917338709677402</c:v>
                </c:pt>
                <c:pt idx="49">
                  <c:v>51.036643069967717</c:v>
                </c:pt>
                <c:pt idx="50">
                  <c:v>50.413292977092169</c:v>
                </c:pt>
                <c:pt idx="51">
                  <c:v>48.388196006270007</c:v>
                </c:pt>
                <c:pt idx="52">
                  <c:v>45.774324026600453</c:v>
                </c:pt>
                <c:pt idx="53">
                  <c:v>45.946976563916273</c:v>
                </c:pt>
                <c:pt idx="54">
                  <c:v>48.683121561754497</c:v>
                </c:pt>
                <c:pt idx="55">
                  <c:v>50.2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464384"/>
        <c:axId val="44474368"/>
      </c:lineChart>
      <c:dateAx>
        <c:axId val="4446438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5035">
            <a:solidFill>
              <a:srgbClr val="000000"/>
            </a:solidFill>
            <a:prstDash val="solid"/>
          </a:ln>
        </c:spPr>
        <c:txPr>
          <a:bodyPr rot="-1800000" vert="horz"/>
          <a:lstStyle/>
          <a:p>
            <a:pPr>
              <a:defRPr sz="1200" baseline="0"/>
            </a:pPr>
            <a:endParaRPr lang="en-US"/>
          </a:p>
        </c:txPr>
        <c:crossAx val="44474368"/>
        <c:crossesAt val="30"/>
        <c:auto val="1"/>
        <c:lblOffset val="100"/>
        <c:baseTimeUnit val="months"/>
        <c:majorUnit val="1"/>
        <c:majorTimeUnit val="years"/>
        <c:minorUnit val="1"/>
      </c:dateAx>
      <c:valAx>
        <c:axId val="44474368"/>
        <c:scaling>
          <c:orientation val="minMax"/>
          <c:max val="55"/>
          <c:min val="30"/>
        </c:scaling>
        <c:delete val="0"/>
        <c:axPos val="l"/>
        <c:majorGridlines>
          <c:spPr>
            <a:ln w="15035">
              <a:solidFill>
                <a:srgbClr val="00000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1503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4464384"/>
        <c:crosses val="autoZero"/>
        <c:crossBetween val="midCat"/>
        <c:majorUnit val="5"/>
        <c:minorUnit val="1"/>
      </c:valAx>
      <c:spPr>
        <a:noFill/>
        <a:ln w="1503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4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564036638277391"/>
          <c:y val="0.19149648632630978"/>
          <c:w val="0.74184740065387511"/>
          <c:h val="0.51129455592243933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Sheet1!$A$2:$A$57</c:f>
              <c:numCache>
                <c:formatCode>m/d/yyyy</c:formatCode>
                <c:ptCount val="5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</c:numCache>
            </c:numRef>
          </c:cat>
          <c:val>
            <c:numRef>
              <c:f>Sheet1!$B$2:$B$57</c:f>
              <c:numCache>
                <c:formatCode>#,##0</c:formatCode>
                <c:ptCount val="56"/>
                <c:pt idx="0">
                  <c:v>1106047</c:v>
                </c:pt>
                <c:pt idx="1">
                  <c:v>1092331</c:v>
                </c:pt>
                <c:pt idx="2">
                  <c:v>1094910</c:v>
                </c:pt>
                <c:pt idx="3">
                  <c:v>1091142</c:v>
                </c:pt>
                <c:pt idx="4">
                  <c:v>1091008</c:v>
                </c:pt>
                <c:pt idx="5">
                  <c:v>1074637</c:v>
                </c:pt>
                <c:pt idx="6">
                  <c:v>1066919</c:v>
                </c:pt>
                <c:pt idx="7">
                  <c:v>1057459</c:v>
                </c:pt>
                <c:pt idx="8">
                  <c:v>1056666</c:v>
                </c:pt>
                <c:pt idx="9">
                  <c:v>1050690</c:v>
                </c:pt>
                <c:pt idx="10">
                  <c:v>1029211</c:v>
                </c:pt>
                <c:pt idx="11">
                  <c:v>993515</c:v>
                </c:pt>
                <c:pt idx="12">
                  <c:v>962704</c:v>
                </c:pt>
                <c:pt idx="13">
                  <c:v>959907</c:v>
                </c:pt>
                <c:pt idx="14">
                  <c:v>954984</c:v>
                </c:pt>
                <c:pt idx="15">
                  <c:v>929593</c:v>
                </c:pt>
                <c:pt idx="16">
                  <c:v>911241</c:v>
                </c:pt>
                <c:pt idx="17">
                  <c:v>901987</c:v>
                </c:pt>
                <c:pt idx="18">
                  <c:v>899601</c:v>
                </c:pt>
                <c:pt idx="19">
                  <c:v>889643</c:v>
                </c:pt>
                <c:pt idx="20">
                  <c:v>880259</c:v>
                </c:pt>
                <c:pt idx="21">
                  <c:v>869374</c:v>
                </c:pt>
                <c:pt idx="22">
                  <c:v>850732</c:v>
                </c:pt>
                <c:pt idx="23">
                  <c:v>832565</c:v>
                </c:pt>
                <c:pt idx="24">
                  <c:v>816132</c:v>
                </c:pt>
                <c:pt idx="25">
                  <c:v>795808</c:v>
                </c:pt>
                <c:pt idx="26">
                  <c:v>805985</c:v>
                </c:pt>
                <c:pt idx="27">
                  <c:v>824008</c:v>
                </c:pt>
                <c:pt idx="28">
                  <c:v>816318</c:v>
                </c:pt>
                <c:pt idx="29">
                  <c:v>816302</c:v>
                </c:pt>
                <c:pt idx="30">
                  <c:v>788524</c:v>
                </c:pt>
                <c:pt idx="31">
                  <c:v>791653</c:v>
                </c:pt>
                <c:pt idx="32">
                  <c:v>798916</c:v>
                </c:pt>
                <c:pt idx="33">
                  <c:v>800266</c:v>
                </c:pt>
                <c:pt idx="34">
                  <c:v>798328</c:v>
                </c:pt>
                <c:pt idx="35">
                  <c:v>779895</c:v>
                </c:pt>
                <c:pt idx="36">
                  <c:v>752638</c:v>
                </c:pt>
                <c:pt idx="37">
                  <c:v>746056</c:v>
                </c:pt>
                <c:pt idx="38">
                  <c:v>753433</c:v>
                </c:pt>
                <c:pt idx="39">
                  <c:v>755420</c:v>
                </c:pt>
                <c:pt idx="40">
                  <c:v>775837</c:v>
                </c:pt>
                <c:pt idx="41">
                  <c:v>786784</c:v>
                </c:pt>
                <c:pt idx="42" formatCode="General">
                  <c:v>763468</c:v>
                </c:pt>
                <c:pt idx="43" formatCode="General">
                  <c:v>786308</c:v>
                </c:pt>
                <c:pt idx="44" formatCode="General">
                  <c:v>790294</c:v>
                </c:pt>
                <c:pt idx="45" formatCode="General">
                  <c:v>795733</c:v>
                </c:pt>
                <c:pt idx="46" formatCode="General">
                  <c:v>804046</c:v>
                </c:pt>
                <c:pt idx="47" formatCode="General">
                  <c:v>820614</c:v>
                </c:pt>
                <c:pt idx="48" formatCode="General">
                  <c:v>824687</c:v>
                </c:pt>
                <c:pt idx="49" formatCode="General">
                  <c:v>820677</c:v>
                </c:pt>
                <c:pt idx="50" formatCode="General">
                  <c:v>817842</c:v>
                </c:pt>
                <c:pt idx="51" formatCode="General">
                  <c:v>825133</c:v>
                </c:pt>
                <c:pt idx="52" formatCode="General">
                  <c:v>838778</c:v>
                </c:pt>
                <c:pt idx="53" formatCode="General">
                  <c:v>845072</c:v>
                </c:pt>
                <c:pt idx="54" formatCode="General">
                  <c:v>842019</c:v>
                </c:pt>
                <c:pt idx="55" formatCode="General">
                  <c:v>837089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891520"/>
        <c:axId val="148893056"/>
      </c:lineChart>
      <c:dateAx>
        <c:axId val="148891520"/>
        <c:scaling>
          <c:orientation val="minMax"/>
        </c:scaling>
        <c:delete val="0"/>
        <c:axPos val="b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yyyy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48893056"/>
        <c:crosses val="autoZero"/>
        <c:auto val="1"/>
        <c:lblOffset val="100"/>
        <c:baseTimeUnit val="months"/>
        <c:majorUnit val="12"/>
        <c:majorTimeUnit val="months"/>
        <c:minorUnit val="1"/>
        <c:minorTimeUnit val="months"/>
      </c:dateAx>
      <c:valAx>
        <c:axId val="148893056"/>
        <c:scaling>
          <c:orientation val="minMax"/>
          <c:max val="1200000"/>
          <c:min val="0"/>
        </c:scaling>
        <c:delete val="0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 dirty="0" smtClean="0"/>
                  <a:t>Billion $</a:t>
                </a:r>
                <a:endParaRPr lang="en-US" sz="1200" b="0" dirty="0"/>
              </a:p>
            </c:rich>
          </c:tx>
          <c:layout/>
          <c:overlay val="0"/>
        </c:title>
        <c:numFmt formatCode="&quot;$&quot;#,##0" sourceLinked="0"/>
        <c:majorTickMark val="out"/>
        <c:minorTickMark val="none"/>
        <c:tickLblPos val="nextTo"/>
        <c:crossAx val="148891520"/>
        <c:crosses val="autoZero"/>
        <c:crossBetween val="between"/>
        <c:majorUnit val="400000"/>
        <c:minorUnit val="10"/>
        <c:dispUnits>
          <c:builtInUnit val="thousands"/>
        </c:dispUnits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60077358751208"/>
          <c:y val="0.19149648632630892"/>
          <c:w val="0.73894874982732417"/>
          <c:h val="0.511294555922439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Private Nonres </c:v>
                </c:pt>
              </c:strCache>
            </c:strRef>
          </c:tx>
          <c:spPr>
            <a:ln w="38100">
              <a:solidFill>
                <a:srgbClr val="9BBB59"/>
              </a:solidFill>
              <a:prstDash val="solid"/>
            </a:ln>
          </c:spPr>
          <c:marker>
            <c:symbol val="none"/>
          </c:marker>
          <c:cat>
            <c:numRef>
              <c:f>Sheet1!$A$2:$A$57</c:f>
              <c:numCache>
                <c:formatCode>m/d/yyyy</c:formatCode>
                <c:ptCount val="5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</c:numCache>
            </c:numRef>
          </c:cat>
          <c:val>
            <c:numRef>
              <c:f>Sheet1!$B$2:$B$57</c:f>
              <c:numCache>
                <c:formatCode>#,##0</c:formatCode>
                <c:ptCount val="56"/>
                <c:pt idx="0">
                  <c:v>414045</c:v>
                </c:pt>
                <c:pt idx="1">
                  <c:v>410638</c:v>
                </c:pt>
                <c:pt idx="2">
                  <c:v>405798</c:v>
                </c:pt>
                <c:pt idx="3">
                  <c:v>409912</c:v>
                </c:pt>
                <c:pt idx="4">
                  <c:v>413850</c:v>
                </c:pt>
                <c:pt idx="5">
                  <c:v>407304</c:v>
                </c:pt>
                <c:pt idx="6">
                  <c:v>411182</c:v>
                </c:pt>
                <c:pt idx="7">
                  <c:v>402515</c:v>
                </c:pt>
                <c:pt idx="8">
                  <c:v>410404</c:v>
                </c:pt>
                <c:pt idx="9">
                  <c:v>412197</c:v>
                </c:pt>
                <c:pt idx="10">
                  <c:v>403443</c:v>
                </c:pt>
                <c:pt idx="11">
                  <c:v>392797</c:v>
                </c:pt>
                <c:pt idx="12">
                  <c:v>378587</c:v>
                </c:pt>
                <c:pt idx="13">
                  <c:v>379778</c:v>
                </c:pt>
                <c:pt idx="14">
                  <c:v>382678</c:v>
                </c:pt>
                <c:pt idx="15">
                  <c:v>367807</c:v>
                </c:pt>
                <c:pt idx="16">
                  <c:v>363286</c:v>
                </c:pt>
                <c:pt idx="17">
                  <c:v>352549</c:v>
                </c:pt>
                <c:pt idx="18">
                  <c:v>342729</c:v>
                </c:pt>
                <c:pt idx="19">
                  <c:v>332589</c:v>
                </c:pt>
                <c:pt idx="20">
                  <c:v>321297</c:v>
                </c:pt>
                <c:pt idx="21">
                  <c:v>307252</c:v>
                </c:pt>
                <c:pt idx="22">
                  <c:v>297049</c:v>
                </c:pt>
                <c:pt idx="23">
                  <c:v>286770</c:v>
                </c:pt>
                <c:pt idx="24">
                  <c:v>265226</c:v>
                </c:pt>
                <c:pt idx="25">
                  <c:v>264648</c:v>
                </c:pt>
                <c:pt idx="26">
                  <c:v>265447</c:v>
                </c:pt>
                <c:pt idx="27">
                  <c:v>265825</c:v>
                </c:pt>
                <c:pt idx="28">
                  <c:v>262759</c:v>
                </c:pt>
                <c:pt idx="29">
                  <c:v>262842</c:v>
                </c:pt>
                <c:pt idx="30">
                  <c:v>250462</c:v>
                </c:pt>
                <c:pt idx="31">
                  <c:v>253837</c:v>
                </c:pt>
                <c:pt idx="32">
                  <c:v>252704</c:v>
                </c:pt>
                <c:pt idx="33">
                  <c:v>257129</c:v>
                </c:pt>
                <c:pt idx="34">
                  <c:v>263784</c:v>
                </c:pt>
                <c:pt idx="35">
                  <c:v>259138</c:v>
                </c:pt>
                <c:pt idx="36">
                  <c:v>226833</c:v>
                </c:pt>
                <c:pt idx="37">
                  <c:v>230390</c:v>
                </c:pt>
                <c:pt idx="38">
                  <c:v>240277</c:v>
                </c:pt>
                <c:pt idx="39">
                  <c:v>239268</c:v>
                </c:pt>
                <c:pt idx="40">
                  <c:v>252261</c:v>
                </c:pt>
                <c:pt idx="41">
                  <c:v>265226</c:v>
                </c:pt>
                <c:pt idx="42">
                  <c:v>263373</c:v>
                </c:pt>
                <c:pt idx="43">
                  <c:v>269278</c:v>
                </c:pt>
                <c:pt idx="44">
                  <c:v>270704</c:v>
                </c:pt>
                <c:pt idx="45">
                  <c:v>269141</c:v>
                </c:pt>
                <c:pt idx="46">
                  <c:v>272231</c:v>
                </c:pt>
                <c:pt idx="47">
                  <c:v>285171</c:v>
                </c:pt>
                <c:pt idx="48">
                  <c:v>297894</c:v>
                </c:pt>
                <c:pt idx="49">
                  <c:v>291910</c:v>
                </c:pt>
                <c:pt idx="50">
                  <c:v>295345</c:v>
                </c:pt>
                <c:pt idx="51">
                  <c:v>298183</c:v>
                </c:pt>
                <c:pt idx="52">
                  <c:v>299509</c:v>
                </c:pt>
                <c:pt idx="53">
                  <c:v>295096</c:v>
                </c:pt>
                <c:pt idx="54">
                  <c:v>293710</c:v>
                </c:pt>
                <c:pt idx="55">
                  <c:v>288731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Public        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none"/>
          </c:marker>
          <c:cat>
            <c:numRef>
              <c:f>Sheet1!$A$2:$A$57</c:f>
              <c:numCache>
                <c:formatCode>m/d/yyyy</c:formatCode>
                <c:ptCount val="5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</c:numCache>
            </c:numRef>
          </c:cat>
          <c:val>
            <c:numRef>
              <c:f>Sheet1!$C$2:$C$57</c:f>
              <c:numCache>
                <c:formatCode>#,##0</c:formatCode>
                <c:ptCount val="56"/>
                <c:pt idx="0">
                  <c:v>294251</c:v>
                </c:pt>
                <c:pt idx="1">
                  <c:v>299323</c:v>
                </c:pt>
                <c:pt idx="2">
                  <c:v>306539</c:v>
                </c:pt>
                <c:pt idx="3">
                  <c:v>304512</c:v>
                </c:pt>
                <c:pt idx="4">
                  <c:v>305320</c:v>
                </c:pt>
                <c:pt idx="5">
                  <c:v>307558</c:v>
                </c:pt>
                <c:pt idx="6">
                  <c:v>310609</c:v>
                </c:pt>
                <c:pt idx="7">
                  <c:v>313684</c:v>
                </c:pt>
                <c:pt idx="8">
                  <c:v>308559</c:v>
                </c:pt>
                <c:pt idx="9">
                  <c:v>314332</c:v>
                </c:pt>
                <c:pt idx="10">
                  <c:v>316897</c:v>
                </c:pt>
                <c:pt idx="11">
                  <c:v>311957</c:v>
                </c:pt>
                <c:pt idx="12">
                  <c:v>309552</c:v>
                </c:pt>
                <c:pt idx="13">
                  <c:v>321367</c:v>
                </c:pt>
                <c:pt idx="14">
                  <c:v>325481</c:v>
                </c:pt>
                <c:pt idx="15">
                  <c:v>318896</c:v>
                </c:pt>
                <c:pt idx="16">
                  <c:v>317075</c:v>
                </c:pt>
                <c:pt idx="17">
                  <c:v>320961</c:v>
                </c:pt>
                <c:pt idx="18">
                  <c:v>322593</c:v>
                </c:pt>
                <c:pt idx="19">
                  <c:v>314453</c:v>
                </c:pt>
                <c:pt idx="20">
                  <c:v>310870</c:v>
                </c:pt>
                <c:pt idx="21">
                  <c:v>307866</c:v>
                </c:pt>
                <c:pt idx="22">
                  <c:v>302635</c:v>
                </c:pt>
                <c:pt idx="23">
                  <c:v>300330</c:v>
                </c:pt>
                <c:pt idx="24">
                  <c:v>295857</c:v>
                </c:pt>
                <c:pt idx="25">
                  <c:v>290265</c:v>
                </c:pt>
                <c:pt idx="26">
                  <c:v>297753</c:v>
                </c:pt>
                <c:pt idx="27">
                  <c:v>306401</c:v>
                </c:pt>
                <c:pt idx="28">
                  <c:v>309314</c:v>
                </c:pt>
                <c:pt idx="29">
                  <c:v>312059</c:v>
                </c:pt>
                <c:pt idx="30">
                  <c:v>304301</c:v>
                </c:pt>
                <c:pt idx="31">
                  <c:v>308370</c:v>
                </c:pt>
                <c:pt idx="32">
                  <c:v>315041</c:v>
                </c:pt>
                <c:pt idx="33">
                  <c:v>306567</c:v>
                </c:pt>
                <c:pt idx="34">
                  <c:v>298865</c:v>
                </c:pt>
                <c:pt idx="35">
                  <c:v>291499</c:v>
                </c:pt>
                <c:pt idx="36">
                  <c:v>288079</c:v>
                </c:pt>
                <c:pt idx="37">
                  <c:v>284511</c:v>
                </c:pt>
                <c:pt idx="38">
                  <c:v>286309</c:v>
                </c:pt>
                <c:pt idx="39">
                  <c:v>280167</c:v>
                </c:pt>
                <c:pt idx="40">
                  <c:v>280516</c:v>
                </c:pt>
                <c:pt idx="41">
                  <c:v>284635</c:v>
                </c:pt>
                <c:pt idx="42" formatCode="General">
                  <c:v>277677</c:v>
                </c:pt>
                <c:pt idx="43" formatCode="General">
                  <c:v>284816</c:v>
                </c:pt>
                <c:pt idx="44" formatCode="#,###.000">
                  <c:v>283083</c:v>
                </c:pt>
                <c:pt idx="45" formatCode="General">
                  <c:v>282930</c:v>
                </c:pt>
                <c:pt idx="46">
                  <c:v>283638</c:v>
                </c:pt>
                <c:pt idx="47">
                  <c:v>286058</c:v>
                </c:pt>
                <c:pt idx="48">
                  <c:v>277228</c:v>
                </c:pt>
                <c:pt idx="49">
                  <c:v>276127</c:v>
                </c:pt>
                <c:pt idx="50">
                  <c:v>273045</c:v>
                </c:pt>
                <c:pt idx="51">
                  <c:v>272805</c:v>
                </c:pt>
                <c:pt idx="52">
                  <c:v>276633</c:v>
                </c:pt>
                <c:pt idx="53">
                  <c:v>278677</c:v>
                </c:pt>
                <c:pt idx="54">
                  <c:v>277195</c:v>
                </c:pt>
                <c:pt idx="55">
                  <c:v>274888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Private Residential</c:v>
                </c:pt>
              </c:strCache>
            </c:strRef>
          </c:tx>
          <c:spPr>
            <a:ln w="38100">
              <a:solidFill>
                <a:srgbClr val="4F81BD"/>
              </a:solidFill>
            </a:ln>
          </c:spPr>
          <c:marker>
            <c:symbol val="none"/>
          </c:marker>
          <c:cat>
            <c:numRef>
              <c:f>Sheet1!$A$2:$A$57</c:f>
              <c:numCache>
                <c:formatCode>m/d/yyyy</c:formatCode>
                <c:ptCount val="5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</c:numCache>
            </c:numRef>
          </c:cat>
          <c:val>
            <c:numRef>
              <c:f>Sheet1!$D$2:$D$57</c:f>
              <c:numCache>
                <c:formatCode>#,##0</c:formatCode>
                <c:ptCount val="56"/>
                <c:pt idx="0">
                  <c:v>397751</c:v>
                </c:pt>
                <c:pt idx="1">
                  <c:v>382369</c:v>
                </c:pt>
                <c:pt idx="2">
                  <c:v>382574</c:v>
                </c:pt>
                <c:pt idx="3">
                  <c:v>376718</c:v>
                </c:pt>
                <c:pt idx="4">
                  <c:v>371838</c:v>
                </c:pt>
                <c:pt idx="5">
                  <c:v>359774</c:v>
                </c:pt>
                <c:pt idx="6">
                  <c:v>345129</c:v>
                </c:pt>
                <c:pt idx="7">
                  <c:v>341260</c:v>
                </c:pt>
                <c:pt idx="8">
                  <c:v>337704</c:v>
                </c:pt>
                <c:pt idx="9">
                  <c:v>324161</c:v>
                </c:pt>
                <c:pt idx="10">
                  <c:v>308871</c:v>
                </c:pt>
                <c:pt idx="11">
                  <c:v>288761</c:v>
                </c:pt>
                <c:pt idx="12">
                  <c:v>274565</c:v>
                </c:pt>
                <c:pt idx="13">
                  <c:v>258762</c:v>
                </c:pt>
                <c:pt idx="14">
                  <c:v>246825</c:v>
                </c:pt>
                <c:pt idx="15">
                  <c:v>242889</c:v>
                </c:pt>
                <c:pt idx="16">
                  <c:v>230880</c:v>
                </c:pt>
                <c:pt idx="17">
                  <c:v>228477</c:v>
                </c:pt>
                <c:pt idx="18">
                  <c:v>234280</c:v>
                </c:pt>
                <c:pt idx="19">
                  <c:v>242600</c:v>
                </c:pt>
                <c:pt idx="20">
                  <c:v>248091</c:v>
                </c:pt>
                <c:pt idx="21">
                  <c:v>254256</c:v>
                </c:pt>
                <c:pt idx="22">
                  <c:v>251048</c:v>
                </c:pt>
                <c:pt idx="23">
                  <c:v>245465</c:v>
                </c:pt>
                <c:pt idx="24">
                  <c:v>255049</c:v>
                </c:pt>
                <c:pt idx="25">
                  <c:v>240894</c:v>
                </c:pt>
                <c:pt idx="26">
                  <c:v>242785</c:v>
                </c:pt>
                <c:pt idx="27">
                  <c:v>251782</c:v>
                </c:pt>
                <c:pt idx="28">
                  <c:v>244245</c:v>
                </c:pt>
                <c:pt idx="29">
                  <c:v>241400</c:v>
                </c:pt>
                <c:pt idx="30">
                  <c:v>233762</c:v>
                </c:pt>
                <c:pt idx="31">
                  <c:v>229446</c:v>
                </c:pt>
                <c:pt idx="32" formatCode="#,###">
                  <c:v>231170</c:v>
                </c:pt>
                <c:pt idx="33" formatCode="#,###">
                  <c:v>236570</c:v>
                </c:pt>
                <c:pt idx="34" formatCode="#,###">
                  <c:v>235679</c:v>
                </c:pt>
                <c:pt idx="35">
                  <c:v>229258</c:v>
                </c:pt>
                <c:pt idx="36">
                  <c:v>237726</c:v>
                </c:pt>
                <c:pt idx="37">
                  <c:v>231154</c:v>
                </c:pt>
                <c:pt idx="38">
                  <c:v>226848</c:v>
                </c:pt>
                <c:pt idx="39">
                  <c:v>235985</c:v>
                </c:pt>
                <c:pt idx="40" formatCode="General">
                  <c:v>243060</c:v>
                </c:pt>
                <c:pt idx="41" formatCode="General">
                  <c:v>236923</c:v>
                </c:pt>
                <c:pt idx="42" formatCode="General">
                  <c:v>222417</c:v>
                </c:pt>
                <c:pt idx="43" formatCode="General">
                  <c:v>232215</c:v>
                </c:pt>
                <c:pt idx="44" formatCode="#,###">
                  <c:v>236507</c:v>
                </c:pt>
                <c:pt idx="45">
                  <c:v>243661</c:v>
                </c:pt>
                <c:pt idx="46">
                  <c:v>248178</c:v>
                </c:pt>
                <c:pt idx="47">
                  <c:v>249385</c:v>
                </c:pt>
                <c:pt idx="48">
                  <c:v>249566</c:v>
                </c:pt>
                <c:pt idx="49">
                  <c:v>252640</c:v>
                </c:pt>
                <c:pt idx="50">
                  <c:v>249452</c:v>
                </c:pt>
                <c:pt idx="51">
                  <c:v>254145</c:v>
                </c:pt>
                <c:pt idx="52">
                  <c:v>262636</c:v>
                </c:pt>
                <c:pt idx="53">
                  <c:v>271299</c:v>
                </c:pt>
                <c:pt idx="54">
                  <c:v>271114</c:v>
                </c:pt>
                <c:pt idx="55">
                  <c:v>273470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855616"/>
        <c:axId val="147865600"/>
      </c:lineChart>
      <c:dateAx>
        <c:axId val="147855616"/>
        <c:scaling>
          <c:orientation val="minMax"/>
        </c:scaling>
        <c:delete val="0"/>
        <c:axPos val="b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yyyy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47865600"/>
        <c:crosses val="autoZero"/>
        <c:auto val="1"/>
        <c:lblOffset val="100"/>
        <c:baseTimeUnit val="months"/>
        <c:majorUnit val="12"/>
        <c:majorTimeUnit val="months"/>
        <c:minorUnit val="1"/>
        <c:minorTimeUnit val="months"/>
      </c:dateAx>
      <c:valAx>
        <c:axId val="147865600"/>
        <c:scaling>
          <c:orientation val="minMax"/>
          <c:max val="450000"/>
          <c:min val="0"/>
        </c:scaling>
        <c:delete val="0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 dirty="0" smtClean="0"/>
                  <a:t>Billion $</a:t>
                </a:r>
                <a:endParaRPr lang="en-US" sz="1200" b="0" dirty="0"/>
              </a:p>
            </c:rich>
          </c:tx>
          <c:layout>
            <c:manualLayout>
              <c:xMode val="edge"/>
              <c:yMode val="edge"/>
              <c:x val="6.3309849426716382E-3"/>
              <c:y val="0.34237194141054988"/>
            </c:manualLayout>
          </c:layout>
          <c:overlay val="0"/>
        </c:title>
        <c:numFmt formatCode="&quot;$&quot;#,##0" sourceLinked="0"/>
        <c:majorTickMark val="out"/>
        <c:minorTickMark val="none"/>
        <c:tickLblPos val="nextTo"/>
        <c:crossAx val="147855616"/>
        <c:crosses val="autoZero"/>
        <c:crossBetween val="between"/>
        <c:majorUnit val="150000"/>
        <c:minorUnit val="10"/>
        <c:dispUnits>
          <c:builtInUnit val="thousands"/>
        </c:dispUnits>
      </c:valAx>
    </c:plotArea>
    <c:legend>
      <c:legendPos val="b"/>
      <c:layout>
        <c:manualLayout>
          <c:xMode val="edge"/>
          <c:yMode val="edge"/>
          <c:x val="0"/>
          <c:y val="0.80710820421640861"/>
          <c:w val="0.99649122807017565"/>
          <c:h val="0.12747989162644993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23677303494959"/>
          <c:y val="0.19149648632630731"/>
          <c:w val="0.73172813924575264"/>
          <c:h val="0.548928964524599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28575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numRef>
              <c:f>Sheet1!$A$2:$A$21</c:f>
              <c:numCache>
                <c:formatCode>m/d/yyyy</c:formatCode>
                <c:ptCount val="20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</c:numCache>
            </c:numRef>
          </c:cat>
          <c:val>
            <c:numRef>
              <c:f>Sheet1!$B$2:$B$21</c:f>
              <c:numCache>
                <c:formatCode>0.0%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Sheet1!$A$2:$A$21</c:f>
              <c:numCache>
                <c:formatCode>m/d/yyyy</c:formatCode>
                <c:ptCount val="20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</c:numCache>
            </c:numRef>
          </c:cat>
          <c:val>
            <c:numRef>
              <c:f>Sheet1!$C$2:$C$21</c:f>
              <c:numCache>
                <c:formatCode>0.0%</c:formatCode>
                <c:ptCount val="20"/>
                <c:pt idx="0">
                  <c:v>-7.7798689427690693E-2</c:v>
                </c:pt>
                <c:pt idx="1">
                  <c:v>-6.2517592183039122E-2</c:v>
                </c:pt>
                <c:pt idx="2">
                  <c:v>-6.5202205996389512E-2</c:v>
                </c:pt>
                <c:pt idx="3">
                  <c:v>-8.3237055950913186E-2</c:v>
                </c:pt>
                <c:pt idx="4">
                  <c:v>-4.9589743212816582E-2</c:v>
                </c:pt>
                <c:pt idx="5">
                  <c:v>-3.6160636627130642E-2</c:v>
                </c:pt>
                <c:pt idx="6">
                  <c:v>-3.1775824198122062E-2</c:v>
                </c:pt>
                <c:pt idx="7">
                  <c:v>-6.7516955029539513E-3</c:v>
                </c:pt>
                <c:pt idx="8">
                  <c:v>-1.0792123327108239E-2</c:v>
                </c:pt>
                <c:pt idx="9">
                  <c:v>-5.6643665981061294E-3</c:v>
                </c:pt>
                <c:pt idx="10">
                  <c:v>7.1624695613832908E-3</c:v>
                </c:pt>
                <c:pt idx="11">
                  <c:v>5.2210874540803594E-2</c:v>
                </c:pt>
                <c:pt idx="12">
                  <c:v>9.5728623853698652E-2</c:v>
                </c:pt>
                <c:pt idx="13">
                  <c:v>0.10002064188211081</c:v>
                </c:pt>
                <c:pt idx="14">
                  <c:v>8.5487362512658746E-2</c:v>
                </c:pt>
                <c:pt idx="15">
                  <c:v>9.2283762675068173E-2</c:v>
                </c:pt>
                <c:pt idx="16">
                  <c:v>8.1126576845394066E-2</c:v>
                </c:pt>
                <c:pt idx="17">
                  <c:v>7.4083865457355513E-2</c:v>
                </c:pt>
                <c:pt idx="18">
                  <c:v>0.10288708891531798</c:v>
                </c:pt>
                <c:pt idx="19">
                  <c:v>6.4581563458593838E-2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438400"/>
        <c:axId val="144439936"/>
      </c:lineChart>
      <c:dateAx>
        <c:axId val="144438400"/>
        <c:scaling>
          <c:orientation val="minMax"/>
        </c:scaling>
        <c:delete val="0"/>
        <c:axPos val="b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yyyy" sourceLinked="0"/>
        <c:majorTickMark val="out"/>
        <c:minorTickMark val="none"/>
        <c:tickLblPos val="low"/>
        <c:txPr>
          <a:bodyPr rot="0"/>
          <a:lstStyle/>
          <a:p>
            <a:pPr>
              <a:defRPr/>
            </a:pPr>
            <a:endParaRPr lang="en-US"/>
          </a:p>
        </c:txPr>
        <c:crossAx val="144439936"/>
        <c:crossesAt val="0"/>
        <c:auto val="1"/>
        <c:lblOffset val="100"/>
        <c:baseTimeUnit val="months"/>
        <c:majorUnit val="12"/>
        <c:majorTimeUnit val="months"/>
        <c:minorUnit val="1"/>
        <c:minorTimeUnit val="months"/>
      </c:dateAx>
      <c:valAx>
        <c:axId val="144439936"/>
        <c:scaling>
          <c:orientation val="minMax"/>
          <c:max val="0.30000000000000032"/>
          <c:min val="-0.15000000000000024"/>
        </c:scaling>
        <c:delete val="0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 dirty="0" smtClean="0"/>
                  <a:t>12 month % change</a:t>
                </a:r>
                <a:endParaRPr lang="en-US" sz="1200" b="0" dirty="0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144438400"/>
        <c:crosses val="autoZero"/>
        <c:crossBetween val="midCat"/>
        <c:majorUnit val="0.15000000000000024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025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-381000" y="-157162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>
          <a:solidFill>
            <a:schemeClr val="tx1"/>
          </a:solidFill>
          <a:round/>
          <a:headEnd/>
          <a:tailEnd/>
        </a:ln>
      </cdr:spPr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Straight Connector 3"/>
        <cdr:cNvSpPr/>
      </cdr:nvSpPr>
      <cdr:spPr>
        <a:xfrm xmlns:a="http://schemas.openxmlformats.org/drawingml/2006/main">
          <a:off x="-381000" y="-1571624"/>
          <a:ext cx="0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0.05455</cdr:x>
      <cdr:y>0.2023</cdr:y>
    </cdr:from>
    <cdr:to>
      <cdr:x>0.97273</cdr:x>
      <cdr:y>0.2023</cdr:y>
    </cdr:to>
    <cdr:sp macro="" textlink="">
      <cdr:nvSpPr>
        <cdr:cNvPr id="6" name="Straight Connector 5"/>
        <cdr:cNvSpPr/>
      </cdr:nvSpPr>
      <cdr:spPr>
        <a:xfrm xmlns:a="http://schemas.openxmlformats.org/drawingml/2006/main" flipV="1">
          <a:off x="457200" y="838200"/>
          <a:ext cx="7696200" cy="1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648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648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1613777A-136A-44C5-9DEA-AAF7E430307F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2971800" cy="4648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33FCAD82-4A0C-4D58-AABC-A9DC4C2CB3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32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648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648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F571D778-1CAA-496A-BFBF-6C620AB7805D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71800" cy="4648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64E0B666-1928-459E-A92F-AA92E03024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4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90" y="4417406"/>
            <a:ext cx="5026025" cy="418338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C44705-80EF-4CD7-B41A-0D7F0B591FDC}" type="slidenum">
              <a:rPr lang="en-US"/>
              <a:pPr/>
              <a:t>17</a:t>
            </a:fld>
            <a:endParaRPr lang="en-US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4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22" tIns="46511" rIns="93022" bIns="46511" anchor="b"/>
          <a:lstStyle/>
          <a:p>
            <a:pPr algn="r"/>
            <a:fld id="{D962706F-55A9-431B-B70C-F1ED991332C5}" type="slidenum">
              <a:rPr lang="en-US" sz="1200"/>
              <a:pPr algn="r"/>
              <a:t>18</a:t>
            </a:fld>
            <a:endParaRPr lang="en-US" sz="1200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415791"/>
            <a:ext cx="5029200" cy="418338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C44705-80EF-4CD7-B41A-0D7F0B591FDC}" type="slidenum">
              <a:rPr lang="en-US"/>
              <a:pPr/>
              <a:t>19</a:t>
            </a:fld>
            <a:endParaRPr lang="en-US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C44705-80EF-4CD7-B41A-0D7F0B591FDC}" type="slidenum">
              <a:rPr lang="en-US"/>
              <a:pPr/>
              <a:t>20</a:t>
            </a:fld>
            <a:endParaRPr lang="en-US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6382" indent="-226382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8BC57-1138-49C7-AF09-0E36718CC3C6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416108"/>
            <a:ext cx="5028370" cy="4182427"/>
          </a:xfrm>
          <a:noFill/>
          <a:ln/>
        </p:spPr>
        <p:txBody>
          <a:bodyPr/>
          <a:lstStyle/>
          <a:p>
            <a:pPr marL="230188" indent="-230188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416108"/>
            <a:ext cx="5028370" cy="4182427"/>
          </a:xfrm>
          <a:noFill/>
          <a:ln/>
        </p:spPr>
        <p:txBody>
          <a:bodyPr/>
          <a:lstStyle/>
          <a:p>
            <a:pPr marL="230188" indent="-230188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6382" indent="-226382"/>
            <a:r>
              <a:rPr lang="en-US" dirty="0" smtClean="0"/>
              <a:t>Let’s start with what’s going on in the homebuilding market;</a:t>
            </a:r>
          </a:p>
          <a:p>
            <a:pPr marL="226382" indent="-226382"/>
            <a:endParaRPr lang="en-US" dirty="0" smtClean="0"/>
          </a:p>
          <a:p>
            <a:pPr marL="226382" indent="-226382"/>
            <a:r>
              <a:rPr lang="en-US" dirty="0" smtClean="0"/>
              <a:t>After an extremely steep downturn, we seem finally to have hit bottom,  and are seeing the early signs of a recovery, but given</a:t>
            </a:r>
            <a:r>
              <a:rPr lang="en-US" baseline="0" dirty="0" smtClean="0"/>
              <a:t> how far we fell, this recovery continues to be an extremely disappointing recovery;</a:t>
            </a:r>
          </a:p>
          <a:p>
            <a:pPr marL="226382" indent="-226382"/>
            <a:endParaRPr lang="en-US" baseline="0" dirty="0" smtClean="0"/>
          </a:p>
          <a:p>
            <a:pPr marL="226382" indent="-226382"/>
            <a:r>
              <a:rPr lang="en-US" baseline="0" dirty="0" smtClean="0"/>
              <a:t>The problem is that we’re still dealing with some significant headwinds: namely weak house prices in many markets across the country; a large number of foreclosed homes; and low levels of mobility caused in larger part by households who are underwater with their mortgages;</a:t>
            </a:r>
          </a:p>
          <a:p>
            <a:pPr marL="226382" indent="-226382"/>
            <a:endParaRPr lang="en-US" baseline="0" dirty="0" smtClean="0"/>
          </a:p>
          <a:p>
            <a:pPr marL="226382" indent="-226382"/>
            <a:r>
              <a:rPr lang="en-US" baseline="0" dirty="0" smtClean="0"/>
              <a:t>The recovery that is getting underway is stronger in some parts of the country, but still looking for traction in others;</a:t>
            </a:r>
            <a:endParaRPr lang="en-US" dirty="0" smtClean="0"/>
          </a:p>
          <a:p>
            <a:pPr marL="226382" indent="-226382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5325"/>
            <a:ext cx="4648200" cy="348615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372" y="4417698"/>
            <a:ext cx="5025259" cy="4182426"/>
          </a:xfrm>
          <a:noFill/>
          <a:ln/>
        </p:spPr>
        <p:txBody>
          <a:bodyPr/>
          <a:lstStyle/>
          <a:p>
            <a:r>
              <a:rPr lang="en-US" sz="1400" dirty="0" smtClean="0"/>
              <a:t>The principal</a:t>
            </a:r>
            <a:r>
              <a:rPr lang="en-US" sz="1400" baseline="0" dirty="0" smtClean="0"/>
              <a:t> housing indicators are pointing to an extremely tortured recovery; Given other things that were going on in the economy, we would have expected to see housing turn up beginning in early 2009; And in fact we did see a few quarters of relatively healthy growth beginning in the 1</a:t>
            </a:r>
            <a:r>
              <a:rPr lang="en-US" sz="1400" baseline="30000" dirty="0" smtClean="0"/>
              <a:t>st</a:t>
            </a:r>
            <a:r>
              <a:rPr lang="en-US" sz="1400" baseline="0" dirty="0" smtClean="0"/>
              <a:t> quarter of 2009;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Historically, we have seen housing rebound 20% to 30% in the first year of a recovery, but this time the results were much more modest; And then, beginning around mid-year 2010 with the expiration of the first-time homebuyer tax credit, the major indicators began to turn down in the second half of 2010; 2011 also began on a weak note, and it hasn’t been until the past few months that we’ve signs of better progress;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Currently, new home sales are down 10% from where they were at the beginning of 2009 when we thought that we were at bottom; new homes are often competing with foreclosed existing homes which are typically deeply discounted;  Existing home sales are up over 15% from what we thought was their low point; and seem to be on a healthy growth pace; housing starts are up over 30%, and seem to have benefitted from unusually warm weather in recent months in many parts of the country; </a:t>
            </a:r>
          </a:p>
          <a:p>
            <a:endParaRPr lang="en-US" sz="1400" baseline="0" dirty="0" smtClean="0"/>
          </a:p>
          <a:p>
            <a:endParaRPr lang="en-US" sz="14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4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14" tIns="46506" rIns="93014" bIns="46506" anchor="b"/>
          <a:lstStyle/>
          <a:p>
            <a:pPr algn="r"/>
            <a:fld id="{D2AF19CC-6DC7-4363-8B7E-148E68FD1E7A}" type="slidenum">
              <a:rPr lang="en-US" sz="1200">
                <a:ea typeface="ヒラギノ角ゴ Pro W3"/>
                <a:cs typeface="ヒラギノ角ゴ Pro W3"/>
              </a:rPr>
              <a:pPr algn="r"/>
              <a:t>9</a:t>
            </a:fld>
            <a:endParaRPr lang="en-US" sz="1200" dirty="0">
              <a:ea typeface="ヒラギノ角ゴ Pro W3"/>
              <a:cs typeface="ヒラギノ角ゴ Pro W3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4850"/>
            <a:ext cx="4630738" cy="34734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415791"/>
            <a:ext cx="5029200" cy="4183380"/>
          </a:xfrm>
          <a:noFill/>
          <a:ln/>
        </p:spPr>
        <p:txBody>
          <a:bodyPr lIns="93014" tIns="46506" rIns="93014" bIns="46506"/>
          <a:lstStyle/>
          <a:p>
            <a:r>
              <a:rPr lang="en-US" sz="1000" dirty="0" smtClean="0">
                <a:latin typeface="Arial" pitchFamily="34" charset="0"/>
              </a:rPr>
              <a:t>Let’s move on to recent trends in our ABI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6382" indent="-226382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4" y="8829968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4" tIns="45706" rIns="91414" bIns="45706" anchor="b"/>
          <a:lstStyle/>
          <a:p>
            <a:pPr algn="r"/>
            <a:fld id="{86C1AB43-6170-43A8-BCF9-3C54C63ADF25}" type="slidenum">
              <a:rPr lang="en-US" sz="1200">
                <a:ea typeface="ヒラギノ角ゴ Pro W3"/>
                <a:cs typeface="ヒラギノ角ゴ Pro W3"/>
              </a:rPr>
              <a:pPr algn="r"/>
              <a:t>11</a:t>
            </a:fld>
            <a:endParaRPr lang="en-US" sz="1200" dirty="0">
              <a:ea typeface="ヒラギノ角ゴ Pro W3"/>
              <a:cs typeface="ヒラギノ角ゴ Pro W3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415791"/>
            <a:ext cx="5029200" cy="4183380"/>
          </a:xfrm>
          <a:noFill/>
          <a:ln/>
        </p:spPr>
        <p:txBody>
          <a:bodyPr lIns="91414" tIns="45706" rIns="91414" bIns="45706"/>
          <a:lstStyle/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5325"/>
            <a:ext cx="4648200" cy="348615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90" y="4417406"/>
            <a:ext cx="5026025" cy="418338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0" name="Rectangle 24"/>
          <p:cNvSpPr>
            <a:spLocks noChangeArrowheads="1"/>
          </p:cNvSpPr>
          <p:nvPr userDrawn="1"/>
        </p:nvSpPr>
        <p:spPr bwMode="auto">
          <a:xfrm>
            <a:off x="1230313" y="606425"/>
            <a:ext cx="7112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4400"/>
          </a:p>
        </p:txBody>
      </p:sp>
      <p:sp>
        <p:nvSpPr>
          <p:cNvPr id="4121" name="Rectangle 25"/>
          <p:cNvSpPr>
            <a:spLocks noChangeArrowheads="1"/>
          </p:cNvSpPr>
          <p:nvPr userDrawn="1"/>
        </p:nvSpPr>
        <p:spPr bwMode="auto">
          <a:xfrm>
            <a:off x="1289050" y="2046288"/>
            <a:ext cx="640080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3200"/>
          </a:p>
        </p:txBody>
      </p:sp>
      <p:pic>
        <p:nvPicPr>
          <p:cNvPr id="4176" name="Picture 80" descr="pp template ar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14963"/>
            <a:ext cx="9144000" cy="15192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6815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681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54063" y="1600200"/>
            <a:ext cx="7932737" cy="335597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1143000"/>
            <a:ext cx="86868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11175" y="2819400"/>
            <a:ext cx="8077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05550"/>
            <a:ext cx="2133600" cy="476250"/>
          </a:xfrm>
          <a:prstGeom prst="rect">
            <a:avLst/>
          </a:prstGeom>
          <a:ln/>
        </p:spPr>
        <p:txBody>
          <a:bodyPr anchor="ctr" anchorCtr="0"/>
          <a:lstStyle>
            <a:lvl1pPr>
              <a:defRPr/>
            </a:lvl1pPr>
          </a:lstStyle>
          <a:p>
            <a:pPr>
              <a:defRPr/>
            </a:pPr>
            <a:fld id="{5D76847F-3725-4C4B-B7F6-5FE7370B3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10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434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839200" cy="381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152400" y="3733800"/>
            <a:ext cx="43434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0" y="1295400"/>
            <a:ext cx="43434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572000" y="3733800"/>
            <a:ext cx="43434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05550"/>
            <a:ext cx="2133600" cy="476250"/>
          </a:xfrm>
          <a:prstGeom prst="rect">
            <a:avLst/>
          </a:prstGeom>
          <a:ln/>
        </p:spPr>
        <p:txBody>
          <a:bodyPr anchor="ctr" anchorCtr="0"/>
          <a:lstStyle>
            <a:lvl1pPr>
              <a:defRPr/>
            </a:lvl1pPr>
          </a:lstStyle>
          <a:p>
            <a:pPr>
              <a:defRPr/>
            </a:pPr>
            <a:fld id="{5D76847F-3725-4C4B-B7F6-5FE7370B3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14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434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839200" cy="381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152400" y="3733800"/>
            <a:ext cx="43434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0" y="1295400"/>
            <a:ext cx="43434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572000" y="3733800"/>
            <a:ext cx="43434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05550"/>
            <a:ext cx="2133600" cy="476250"/>
          </a:xfrm>
          <a:prstGeom prst="rect">
            <a:avLst/>
          </a:prstGeom>
          <a:ln/>
        </p:spPr>
        <p:txBody>
          <a:bodyPr anchor="ctr" anchorCtr="0"/>
          <a:lstStyle>
            <a:lvl1pPr>
              <a:defRPr/>
            </a:lvl1pPr>
          </a:lstStyle>
          <a:p>
            <a:pPr>
              <a:defRPr/>
            </a:pPr>
            <a:fld id="{5D76847F-3725-4C4B-B7F6-5FE7370B3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14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2371-657D-455F-A01F-65B9BE09F437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A91E-AD18-45FF-AF70-0FF38A6CA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78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2371-657D-455F-A01F-65B9BE09F437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A91E-AD18-45FF-AF70-0FF38A6CA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67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2371-657D-455F-A01F-65B9BE09F437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A91E-AD18-45FF-AF70-0FF38A6CA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98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2371-657D-455F-A01F-65B9BE09F437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A91E-AD18-45FF-AF70-0FF38A6CA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78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2371-657D-455F-A01F-65B9BE09F437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A91E-AD18-45FF-AF70-0FF38A6CA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99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2371-657D-455F-A01F-65B9BE09F437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A91E-AD18-45FF-AF70-0FF38A6CA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39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2371-657D-455F-A01F-65B9BE09F437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A91E-AD18-45FF-AF70-0FF38A6CA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402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2371-657D-455F-A01F-65B9BE09F437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A91E-AD18-45FF-AF70-0FF38A6CA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51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2371-657D-455F-A01F-65B9BE09F437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A91E-AD18-45FF-AF70-0FF38A6CA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592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2371-657D-455F-A01F-65B9BE09F437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A91E-AD18-45FF-AF70-0FF38A6CA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72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2371-657D-455F-A01F-65B9BE09F437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A91E-AD18-45FF-AF70-0FF38A6CA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202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54063" y="1600200"/>
            <a:ext cx="7932737" cy="335597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434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839200" cy="381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152400" y="3733800"/>
            <a:ext cx="43434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0" y="1295400"/>
            <a:ext cx="43434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572000" y="3733800"/>
            <a:ext cx="43434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05550"/>
            <a:ext cx="2133600" cy="476250"/>
          </a:xfrm>
          <a:ln/>
        </p:spPr>
        <p:txBody>
          <a:bodyPr anchor="ctr" anchorCtr="0"/>
          <a:lstStyle>
            <a:lvl1pPr>
              <a:defRPr/>
            </a:lvl1pPr>
          </a:lstStyle>
          <a:p>
            <a:pPr>
              <a:defRPr/>
            </a:pPr>
            <a:fld id="{5D76847F-3725-4C4B-B7F6-5FE7370B3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9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063" y="1600200"/>
            <a:ext cx="3889375" cy="335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5838" y="1600200"/>
            <a:ext cx="3890962" cy="335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2.gif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063" y="1600200"/>
            <a:ext cx="7932737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7" name="Rectangle 23"/>
          <p:cNvSpPr>
            <a:spLocks noChangeArrowheads="1"/>
          </p:cNvSpPr>
          <p:nvPr userDrawn="1"/>
        </p:nvSpPr>
        <p:spPr bwMode="auto">
          <a:xfrm>
            <a:off x="1493838" y="274638"/>
            <a:ext cx="7283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4400"/>
          </a:p>
        </p:txBody>
      </p:sp>
      <p:pic>
        <p:nvPicPr>
          <p:cNvPr id="10" name="Picture 9" descr="img_mrkt_powerpoint_template_0211.gif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3026" name="Picture 2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" y="0"/>
            <a:ext cx="93243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91" r:id="rId16"/>
    <p:sldLayoutId id="2147483693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72371-657D-455F-A01F-65B9BE09F437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6A91E-AD18-45FF-AF70-0FF38A6CA1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23"/>
          <p:cNvSpPr>
            <a:spLocks noChangeArrowheads="1"/>
          </p:cNvSpPr>
          <p:nvPr userDrawn="1"/>
        </p:nvSpPr>
        <p:spPr bwMode="auto">
          <a:xfrm>
            <a:off x="1493838" y="274638"/>
            <a:ext cx="7283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4400"/>
          </a:p>
        </p:txBody>
      </p:sp>
      <p:pic>
        <p:nvPicPr>
          <p:cNvPr id="8" name="Picture 7" descr="img_mrkt_powerpoint_template_0211.gif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4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6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1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1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1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1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3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31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31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31.xml"/><Relationship Id="rId5" Type="http://schemas.openxmlformats.org/officeDocument/2006/relationships/chart" Target="../charts/chart45.xml"/><Relationship Id="rId4" Type="http://schemas.openxmlformats.org/officeDocument/2006/relationships/chart" Target="../charts/chart4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simonsonk@agc.or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jpeg"/><Relationship Id="rId5" Type="http://schemas.openxmlformats.org/officeDocument/2006/relationships/hyperlink" Target="http://www.agc.org/cs/industry_topics/construction_economics" TargetMode="External"/><Relationship Id="rId4" Type="http://schemas.openxmlformats.org/officeDocument/2006/relationships/hyperlink" Target="http://www.agc.org/datadigest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416175"/>
            <a:ext cx="8991600" cy="1470025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Looking Towards the Horizon:  Where Tomorrow’s Construction Dollars are Heading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419600"/>
            <a:ext cx="4137025" cy="16002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Ken Simonson, Chief Economist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</a:rPr>
              <a:t>AGC of America</a:t>
            </a:r>
          </a:p>
          <a:p>
            <a:endParaRPr lang="en-US" b="1" dirty="0" smtClean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466275" y="4419600"/>
            <a:ext cx="4572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/>
              <a:t>Kermit Baker, Chief Economist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800" b="1" dirty="0"/>
              <a:t>The American Institute of Architects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477000" y="0"/>
            <a:ext cx="2789555" cy="1210339"/>
            <a:chOff x="271665" y="-146021"/>
            <a:chExt cx="2595561" cy="1219200"/>
          </a:xfrm>
        </p:grpSpPr>
        <p:pic>
          <p:nvPicPr>
            <p:cNvPr id="7" name="Picture 6" descr="AB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1665" y="168302"/>
              <a:ext cx="1350963" cy="638175"/>
            </a:xfrm>
            <a:prstGeom prst="rect">
              <a:avLst/>
            </a:prstGeom>
            <a:noFill/>
            <a:effectLst/>
          </p:spPr>
        </p:pic>
        <p:pic>
          <p:nvPicPr>
            <p:cNvPr id="8" name="Picture 7" descr="white-Forum-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1626" y="-146021"/>
              <a:ext cx="1625600" cy="1219200"/>
            </a:xfrm>
            <a:prstGeom prst="rect">
              <a:avLst/>
            </a:prstGeom>
            <a:noFill/>
            <a:effectLst/>
          </p:spPr>
        </p:pic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962400" y="1082040"/>
            <a:ext cx="491886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89" tIns="45595" rIns="91189" bIns="45595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  <a:spcBef>
                <a:spcPct val="30000"/>
              </a:spcBef>
            </a:pPr>
            <a:r>
              <a:rPr lang="en-US" sz="1800" dirty="0">
                <a:solidFill>
                  <a:srgbClr val="0070C0"/>
                </a:solidFill>
                <a:latin typeface="Arial Black" pitchFamily="34" charset="0"/>
              </a:rPr>
              <a:t>American Bar Association</a:t>
            </a:r>
          </a:p>
          <a:p>
            <a:pPr algn="r">
              <a:lnSpc>
                <a:spcPct val="80000"/>
              </a:lnSpc>
              <a:spcBef>
                <a:spcPct val="30000"/>
              </a:spcBef>
            </a:pPr>
            <a:r>
              <a:rPr lang="en-US" sz="2000" b="1" dirty="0">
                <a:solidFill>
                  <a:srgbClr val="0070C0"/>
                </a:solidFill>
              </a:rPr>
              <a:t>Forum on the Construction Industry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black">
          <a:xfrm>
            <a:off x="6372903" y="1768340"/>
            <a:ext cx="2526147" cy="4306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189" tIns="45595" rIns="91189" bIns="45595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eaLnBrk="0" hangingPunct="0"/>
            <a:r>
              <a:rPr lang="en-US" sz="2200" b="1" dirty="0" smtClean="0">
                <a:solidFill>
                  <a:srgbClr val="0070C0"/>
                </a:solidFill>
              </a:rPr>
              <a:t>2012 Fall Meeting</a:t>
            </a:r>
            <a:endParaRPr lang="en-US" sz="2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6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381000" y="381001"/>
            <a:ext cx="8382000" cy="685799"/>
          </a:xfrm>
        </p:spPr>
        <p:txBody>
          <a:bodyPr lIns="91429" tIns="45714" rIns="91429" bIns="45714">
            <a:noAutofit/>
          </a:bodyPr>
          <a:lstStyle/>
          <a:p>
            <a:pPr algn="ctr" eaLnBrk="1" hangingPunct="1"/>
            <a:r>
              <a:rPr lang="en-US" sz="2800" b="1" dirty="0" smtClean="0"/>
              <a:t>Nonresidential Construction Issues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609600" y="1371601"/>
            <a:ext cx="8036459" cy="4572000"/>
          </a:xfrm>
        </p:spPr>
        <p:txBody>
          <a:bodyPr lIns="91429" tIns="45714" rIns="91429" bIns="45714">
            <a:normAutofit/>
          </a:bodyPr>
          <a:lstStyle/>
          <a:p>
            <a:pPr marL="457146" indent="-457146">
              <a:buNone/>
            </a:pPr>
            <a:r>
              <a:rPr lang="en-US" sz="2000" dirty="0" smtClean="0"/>
              <a:t>1. Nonresidential building downturn began later than housing bust, but decline in construction levels and prices has been nearly as dramatic. </a:t>
            </a:r>
          </a:p>
          <a:p>
            <a:pPr marL="457146" indent="-457146">
              <a:buNone/>
            </a:pPr>
            <a:endParaRPr lang="en-US" sz="2000" dirty="0" smtClean="0"/>
          </a:p>
          <a:p>
            <a:pPr marL="457146" indent="-457146">
              <a:buNone/>
            </a:pPr>
            <a:r>
              <a:rPr lang="en-US" sz="2000" dirty="0" smtClean="0"/>
              <a:t>2. However, with less overbuilding on the nonresidential side, downturn less likely to drag on. </a:t>
            </a:r>
          </a:p>
          <a:p>
            <a:pPr marL="457146" indent="-457146">
              <a:buNone/>
            </a:pPr>
            <a:endParaRPr lang="en-US" sz="2000" dirty="0" smtClean="0"/>
          </a:p>
          <a:p>
            <a:pPr marL="457146" indent="-457146">
              <a:buNone/>
            </a:pPr>
            <a:r>
              <a:rPr lang="en-US" sz="2000" dirty="0" smtClean="0"/>
              <a:t>3. Billings at architecture firms, a leading indicator of construction activity, have been sending mixed signals in recent months. </a:t>
            </a:r>
          </a:p>
          <a:p>
            <a:pPr marL="457146" indent="-457146">
              <a:buNone/>
            </a:pPr>
            <a:endParaRPr lang="en-US" sz="2000" dirty="0" smtClean="0"/>
          </a:p>
          <a:p>
            <a:pPr marL="457146" indent="-457146">
              <a:buNone/>
            </a:pPr>
            <a:r>
              <a:rPr lang="en-US" sz="2000" dirty="0" smtClean="0"/>
              <a:t>4. Expectations are for modest construction gains in 2012, and potential further improvement next year.</a:t>
            </a:r>
          </a:p>
          <a:p>
            <a:pPr marL="457146" indent="-457146">
              <a:buNone/>
            </a:pPr>
            <a:endParaRPr lang="en-US" sz="2000" dirty="0" smtClean="0"/>
          </a:p>
          <a:p>
            <a:pPr marL="457146" indent="-457146">
              <a:buNone/>
            </a:pPr>
            <a:endParaRPr lang="en-US" sz="2000" dirty="0" smtClean="0"/>
          </a:p>
          <a:p>
            <a:pPr marL="457146" indent="-457146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AC70D86C-0A2F-494A-956F-AD846606482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685800" y="1654175"/>
          <a:ext cx="8458200" cy="370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88" name="Worksheet" r:id="rId5" imgW="11706463" imgH="5124640" progId="Excel.Sheet.8">
                  <p:embed/>
                </p:oleObj>
              </mc:Choice>
              <mc:Fallback>
                <p:oleObj name="Worksheet" r:id="rId5" imgW="11706463" imgH="5124640" progId="Excel.Shee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54175"/>
                        <a:ext cx="8458200" cy="370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763000" cy="990600"/>
          </a:xfrm>
          <a:prstGeom prst="rect">
            <a:avLst/>
          </a:prstGeom>
        </p:spPr>
        <p:txBody>
          <a:bodyPr lIns="91429" tIns="45714" rIns="91429" bIns="45714">
            <a:normAutofit/>
          </a:bodyPr>
          <a:lstStyle/>
          <a:p>
            <a:pPr algn="ctr"/>
            <a:r>
              <a:rPr lang="en-US" sz="2600" b="1" dirty="0" smtClean="0"/>
              <a:t>Since 1980, U.S. Nonresidential Building Construction Has Averaged 1.3 Billion Square Feet Per Year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04800" y="1219201"/>
            <a:ext cx="7772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eaLnBrk="0" hangingPunct="0"/>
            <a:r>
              <a:rPr lang="en-US" sz="1200" b="1" dirty="0" smtClean="0">
                <a:latin typeface="Verdana" pitchFamily="34" charset="0"/>
                <a:ea typeface="ヒラギノ角ゴ Pro W3"/>
                <a:cs typeface="ヒラギノ角ゴ Pro W3"/>
              </a:rPr>
              <a:t>Nonresidential building construction, billions of square feet</a:t>
            </a:r>
            <a:endParaRPr lang="en-US" sz="1200" b="1" dirty="0">
              <a:latin typeface="Verdana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33400" y="5638801"/>
            <a:ext cx="4800600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eaLnBrk="0" hangingPunct="0"/>
            <a:r>
              <a:rPr lang="en-US" sz="1200" dirty="0">
                <a:latin typeface="Verdana" pitchFamily="34" charset="0"/>
                <a:ea typeface="ヒラギノ角ゴ Pro W3"/>
                <a:cs typeface="ヒラギノ角ゴ Pro W3"/>
              </a:rPr>
              <a:t>Source: </a:t>
            </a:r>
            <a:r>
              <a:rPr lang="en-US" sz="1200" dirty="0" smtClean="0">
                <a:latin typeface="Verdana" pitchFamily="34" charset="0"/>
                <a:ea typeface="ヒラギノ角ゴ Pro W3"/>
                <a:cs typeface="ヒラギノ角ゴ Pro W3"/>
              </a:rPr>
              <a:t>McGraw-Hill Construction</a:t>
            </a:r>
            <a:endParaRPr lang="en-US" sz="1200" dirty="0">
              <a:latin typeface="Verdana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1"/>
            <a:ext cx="8610600" cy="762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Downturn Has Been Extremely Severe for New Construction and Additions, But Not Alterations</a:t>
            </a:r>
            <a:endParaRPr lang="en-US" sz="28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477665"/>
          <a:ext cx="8229600" cy="4578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29350"/>
            <a:ext cx="2133600" cy="485775"/>
          </a:xfrm>
          <a:prstGeom prst="rect">
            <a:avLst/>
          </a:prstGeom>
        </p:spPr>
        <p:txBody>
          <a:bodyPr/>
          <a:lstStyle/>
          <a:p>
            <a:fld id="{AC70D86C-0A2F-494A-956F-AD846606482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0855" y="1169888"/>
            <a:ext cx="4211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Nonresidential building construction starts, billions $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-1079500" y="4127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715000"/>
            <a:ext cx="8265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McGraw-Hill Construction.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1"/>
            <a:ext cx="8610600" cy="762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As a Result, Alterations Share Typically Rises During Downturns</a:t>
            </a:r>
            <a:endParaRPr lang="en-US" sz="28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477665"/>
          <a:ext cx="8229600" cy="4578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29350"/>
            <a:ext cx="2133600" cy="485775"/>
          </a:xfrm>
          <a:prstGeom prst="rect">
            <a:avLst/>
          </a:prstGeom>
        </p:spPr>
        <p:txBody>
          <a:bodyPr/>
          <a:lstStyle/>
          <a:p>
            <a:fld id="{AC70D86C-0A2F-494A-956F-AD846606482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0855" y="1169888"/>
            <a:ext cx="2966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Construction starts, billions $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-1079500" y="4127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715000"/>
            <a:ext cx="8265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McGraw-Hill Construction.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14400"/>
          </a:xfrm>
        </p:spPr>
        <p:txBody>
          <a:bodyPr lIns="91429" tIns="45714" rIns="91429" bIns="45714">
            <a:normAutofit/>
          </a:bodyPr>
          <a:lstStyle/>
          <a:p>
            <a:pPr algn="ctr"/>
            <a:r>
              <a:rPr lang="en-US" sz="2600" b="1" dirty="0" smtClean="0"/>
              <a:t>Commercial Property Values Fell Further Than House Prices, But a Recovery Appears to be Underway</a:t>
            </a:r>
            <a:endParaRPr lang="en-US" sz="2600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534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19825"/>
            <a:ext cx="2133600" cy="487363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AC70D86C-0A2F-494A-956F-AD846606482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219200"/>
            <a:ext cx="8381999" cy="27698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1200" b="1" dirty="0" smtClean="0"/>
              <a:t>Index Value (Dec. 2000=100)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410200"/>
            <a:ext cx="8265884" cy="70787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1000" dirty="0" smtClean="0">
                <a:cs typeface="Arial" charset="0"/>
              </a:rPr>
              <a:t>Notes: Data are normalized to 100 in December, 2000.</a:t>
            </a:r>
            <a:endParaRPr lang="en-US" sz="1000" dirty="0" smtClean="0"/>
          </a:p>
          <a:p>
            <a:r>
              <a:rPr lang="en-US" sz="1000" dirty="0" smtClean="0"/>
              <a:t>Source: CoreLogic National House Price Index (HPI), Single family combined, monthly data through July 2012;  Moody’s/RCA Commercial Property Price Index–Core Commercial  from Moody’s Investors Service and Real Capital Analytics (RCA) measures price changes in the retail, industrial and office market segments, through July 2012.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5257800"/>
            <a:ext cx="838200" cy="27699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1200" b="1" dirty="0" smtClean="0"/>
              <a:t>Month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Architecture Billings Saw a Steep Decline During This Past Recession, But Have Begun to Recover in Recent Months</a:t>
            </a:r>
          </a:p>
        </p:txBody>
      </p:sp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871538" y="5715001"/>
            <a:ext cx="3471862" cy="276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91429" tIns="45714" rIns="91429" bIns="45714">
            <a:spAutoFit/>
          </a:bodyPr>
          <a:lstStyle/>
          <a:p>
            <a:pPr eaLnBrk="0" hangingPunct="0"/>
            <a:r>
              <a:rPr lang="en-US" sz="1200" i="1" dirty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Source: AIA Architecture Billings Index</a:t>
            </a:r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838200" y="1295400"/>
            <a:ext cx="5791200" cy="3077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91429" tIns="45714" rIns="91429" bIns="45714">
            <a:spAutoFit/>
          </a:bodyPr>
          <a:lstStyle/>
          <a:p>
            <a:pPr eaLnBrk="0" hangingPunct="0"/>
            <a:r>
              <a:rPr lang="en-US" sz="1400" dirty="0">
                <a:latin typeface="+mn-lt"/>
              </a:rPr>
              <a:t>Billings scores since </a:t>
            </a:r>
            <a:r>
              <a:rPr lang="en-US" sz="1400" dirty="0" smtClean="0">
                <a:latin typeface="+mn-lt"/>
              </a:rPr>
              <a:t>1995; </a:t>
            </a:r>
            <a:r>
              <a:rPr lang="en-US" sz="1400" dirty="0">
                <a:latin typeface="+mn-lt"/>
              </a:rPr>
              <a:t>index: 50 = no change from previous month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762000" y="3524250"/>
          <a:ext cx="7620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984" name="Chart" r:id="rId4" imgW="2072714" imgH="914319" progId="MSGraph.Chart.8">
                  <p:embed followColorScheme="full"/>
                </p:oleObj>
              </mc:Choice>
              <mc:Fallback>
                <p:oleObj name="Chart" r:id="rId4" imgW="2072714" imgH="914319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524250"/>
                        <a:ext cx="762000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09600" y="1447800"/>
          <a:ext cx="8382000" cy="4143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914400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 smtClean="0"/>
              <a:t>Recent Downturn Has Pulled Down Commercial/Industrial Building Construction Sector</a:t>
            </a:r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871538" y="5791201"/>
            <a:ext cx="3471862" cy="276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91429" tIns="45714" rIns="91429" bIns="45714">
            <a:spAutoFit/>
          </a:bodyPr>
          <a:lstStyle/>
          <a:p>
            <a:pPr eaLnBrk="0" hangingPunct="0"/>
            <a:r>
              <a:rPr lang="en-US" sz="1200" i="1" dirty="0">
                <a:latin typeface="Verdana" pitchFamily="34" charset="0"/>
              </a:rPr>
              <a:t> </a:t>
            </a:r>
            <a:r>
              <a:rPr lang="en-US" sz="1200" dirty="0">
                <a:latin typeface="Verdana" pitchFamily="34" charset="0"/>
              </a:rPr>
              <a:t>Source: AIA Architecture Billings Index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381000" y="1143000"/>
            <a:ext cx="6019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29" tIns="45714" rIns="91429" bIns="45714">
            <a:spAutoFit/>
          </a:bodyPr>
          <a:lstStyle/>
          <a:p>
            <a:pPr eaLnBrk="0" hangingPunct="0"/>
            <a:r>
              <a:rPr lang="en-US" sz="1200" dirty="0">
                <a:latin typeface="Verdana" pitchFamily="34" charset="0"/>
              </a:rPr>
              <a:t>Billings scores since 2007; index: 50 = no change from previous month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762000" y="3524250"/>
          <a:ext cx="7620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13" name="Chart" r:id="rId4" imgW="2072714" imgH="914319" progId="MSGraph.Chart.8">
                  <p:embed followColorScheme="full"/>
                </p:oleObj>
              </mc:Choice>
              <mc:Fallback>
                <p:oleObj name="Chart" r:id="rId4" imgW="2072714" imgH="914319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524250"/>
                        <a:ext cx="762000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217488" y="1476375"/>
          <a:ext cx="8624887" cy="439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14" name="Chart" r:id="rId6" imgW="7305913" imgH="3724466" progId="MSGraph.Chart.8">
                  <p:embed/>
                </p:oleObj>
              </mc:Choice>
              <mc:Fallback>
                <p:oleObj name="Chart" r:id="rId6" imgW="7305913" imgH="3724466" progId="MSGraph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1476375"/>
                        <a:ext cx="8624887" cy="43957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BCBC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/>
              <a:t>Difficulty With Financing Rated as Most Serious Problem in Client’s Decision to Proceed on Project </a:t>
            </a:r>
            <a:endParaRPr lang="en-US" sz="2800" b="1" dirty="0"/>
          </a:p>
        </p:txBody>
      </p:sp>
      <p:sp>
        <p:nvSpPr>
          <p:cNvPr id="389124" name="Text Box 4"/>
          <p:cNvSpPr txBox="1">
            <a:spLocks noChangeArrowheads="1"/>
          </p:cNvSpPr>
          <p:nvPr/>
        </p:nvSpPr>
        <p:spPr bwMode="auto">
          <a:xfrm>
            <a:off x="457200" y="5715000"/>
            <a:ext cx="8077200" cy="2462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000" dirty="0" smtClean="0"/>
              <a:t>Source: The American Institute of Architects, September 2012. </a:t>
            </a:r>
            <a:endParaRPr lang="en-US" sz="1000" dirty="0"/>
          </a:p>
        </p:txBody>
      </p:sp>
      <p:sp>
        <p:nvSpPr>
          <p:cNvPr id="389125" name="Text Box 5"/>
          <p:cNvSpPr txBox="1">
            <a:spLocks noChangeArrowheads="1"/>
          </p:cNvSpPr>
          <p:nvPr/>
        </p:nvSpPr>
        <p:spPr bwMode="auto">
          <a:xfrm>
            <a:off x="533400" y="1066800"/>
            <a:ext cx="7467600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Percent of firms rating as “very serious”</a:t>
            </a:r>
            <a:endParaRPr lang="en-US" sz="1200" b="1" dirty="0"/>
          </a:p>
        </p:txBody>
      </p:sp>
      <p:graphicFrame>
        <p:nvGraphicFramePr>
          <p:cNvPr id="121859" name="Object 3"/>
          <p:cNvGraphicFramePr>
            <a:graphicFrameLocks noChangeAspect="1"/>
          </p:cNvGraphicFramePr>
          <p:nvPr/>
        </p:nvGraphicFramePr>
        <p:xfrm>
          <a:off x="381000" y="1295399"/>
          <a:ext cx="8035925" cy="4114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28" name="Chart" r:id="rId4" imgW="8001047" imgH="4427127" progId="MSGraph.Chart.8">
                  <p:embed followColorScheme="full"/>
                </p:oleObj>
              </mc:Choice>
              <mc:Fallback>
                <p:oleObj name="Chart" r:id="rId4" imgW="8001047" imgH="4427127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95399"/>
                        <a:ext cx="8035925" cy="41148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9916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b="1" dirty="0" smtClean="0"/>
              <a:t>Some Construction Sectors Recovering This Year; Overall Recovery Strengthens in 2013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228600" y="5715000"/>
            <a:ext cx="7924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400" dirty="0">
                <a:latin typeface="Times New Roman" pitchFamily="18" charset="0"/>
              </a:rPr>
              <a:t>Source:  </a:t>
            </a:r>
            <a:r>
              <a:rPr lang="en-US" sz="1400" dirty="0" smtClean="0">
                <a:latin typeface="Times New Roman" pitchFamily="18" charset="0"/>
              </a:rPr>
              <a:t>AIA Consensus Construction Forecast Panel, June, 2012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609600" y="1371600"/>
            <a:ext cx="4191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200" b="1" dirty="0" smtClean="0">
                <a:latin typeface="Verdana" pitchFamily="34" charset="0"/>
              </a:rPr>
              <a:t>billions $ of construction spending </a:t>
            </a:r>
            <a:endParaRPr lang="en-US" sz="1200" b="1" dirty="0">
              <a:latin typeface="Verdana" pitchFamily="34" charset="0"/>
            </a:endParaRP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381000" y="1524000"/>
          <a:ext cx="853122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32" name="Worksheet" r:id="rId5" imgW="7934492" imgH="2876359" progId="Excel.Sheet.8">
                  <p:embed/>
                </p:oleObj>
              </mc:Choice>
              <mc:Fallback>
                <p:oleObj name="Worksheet" r:id="rId5" imgW="7934492" imgH="2876359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0"/>
                        <a:ext cx="8531225" cy="3743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81800" y="14478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Verdana" pitchFamily="34" charset="0"/>
              </a:rPr>
              <a:t>annual % change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/>
              <a:t>Population Growth Last  </a:t>
            </a:r>
            <a:r>
              <a:rPr lang="en-US" sz="2800" b="1" dirty="0"/>
              <a:t>Decade </a:t>
            </a:r>
            <a:r>
              <a:rPr lang="en-US" sz="2800" b="1" dirty="0" smtClean="0"/>
              <a:t>Was Dominated </a:t>
            </a:r>
            <a:r>
              <a:rPr lang="en-US" sz="2800" b="1" dirty="0"/>
              <a:t>by </a:t>
            </a:r>
            <a:r>
              <a:rPr lang="en-US" sz="2800" b="1" dirty="0" smtClean="0"/>
              <a:t>College Age Population </a:t>
            </a:r>
            <a:r>
              <a:rPr lang="en-US" sz="2800" b="1" dirty="0"/>
              <a:t>and Pre-Retirees</a:t>
            </a:r>
          </a:p>
        </p:txBody>
      </p:sp>
      <p:sp>
        <p:nvSpPr>
          <p:cNvPr id="389124" name="Text Box 4"/>
          <p:cNvSpPr txBox="1">
            <a:spLocks noChangeArrowheads="1"/>
          </p:cNvSpPr>
          <p:nvPr/>
        </p:nvSpPr>
        <p:spPr bwMode="auto">
          <a:xfrm>
            <a:off x="457200" y="5715000"/>
            <a:ext cx="8077200" cy="2462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000" dirty="0" smtClean="0"/>
              <a:t>Source: US </a:t>
            </a:r>
            <a:r>
              <a:rPr lang="en-US" sz="1000" dirty="0"/>
              <a:t>Census </a:t>
            </a:r>
            <a:r>
              <a:rPr lang="en-US" sz="1000" dirty="0" smtClean="0"/>
              <a:t>Bureau. 2000 and 2010 Decennial Censuses. </a:t>
            </a:r>
            <a:endParaRPr lang="en-US" sz="1000" dirty="0"/>
          </a:p>
        </p:txBody>
      </p:sp>
      <p:sp>
        <p:nvSpPr>
          <p:cNvPr id="389125" name="Text Box 5"/>
          <p:cNvSpPr txBox="1">
            <a:spLocks noChangeArrowheads="1"/>
          </p:cNvSpPr>
          <p:nvPr/>
        </p:nvSpPr>
        <p:spPr bwMode="auto">
          <a:xfrm>
            <a:off x="914400" y="1066800"/>
            <a:ext cx="7086600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Population Growth, 2000 to 2010 </a:t>
            </a:r>
            <a:r>
              <a:rPr lang="en-US" sz="1200" b="1" dirty="0"/>
              <a:t>(Millions)</a:t>
            </a:r>
          </a:p>
        </p:txBody>
      </p:sp>
      <p:graphicFrame>
        <p:nvGraphicFramePr>
          <p:cNvPr id="121859" name="Object 3"/>
          <p:cNvGraphicFramePr>
            <a:graphicFrameLocks noChangeAspect="1"/>
          </p:cNvGraphicFramePr>
          <p:nvPr/>
        </p:nvGraphicFramePr>
        <p:xfrm>
          <a:off x="381000" y="1143000"/>
          <a:ext cx="8035925" cy="4876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5" name="Chart" r:id="rId4" imgW="8001047" imgH="4434901" progId="MSGraph.Chart.8">
                  <p:embed followColorScheme="full"/>
                </p:oleObj>
              </mc:Choice>
              <mc:Fallback>
                <p:oleObj name="Chart" r:id="rId4" imgW="8001047" imgH="4434901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8035925" cy="48767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1524000"/>
            <a:ext cx="350520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Population growth 2000 to 2010 = 26.6 million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charset="0"/>
              </a:rPr>
              <a:t>Construction Recovery Has Taken an Unusually Long Time to Unfold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382000" cy="39624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sz="2000" dirty="0" smtClean="0">
                <a:latin typeface="Arial" charset="0"/>
              </a:rPr>
              <a:t>Access to credit still a big problem for construction industry;</a:t>
            </a:r>
          </a:p>
          <a:p>
            <a:pPr>
              <a:spcBef>
                <a:spcPct val="10000"/>
              </a:spcBef>
            </a:pPr>
            <a:endParaRPr lang="en-US" sz="2000" dirty="0" smtClean="0">
              <a:latin typeface="Arial" charset="0"/>
            </a:endParaRPr>
          </a:p>
          <a:p>
            <a:pPr>
              <a:spcBef>
                <a:spcPct val="10000"/>
              </a:spcBef>
            </a:pPr>
            <a:r>
              <a:rPr lang="en-US" sz="2000" dirty="0" smtClean="0">
                <a:latin typeface="Arial" charset="0"/>
              </a:rPr>
              <a:t>Weak job growth, uncertain economic and political climate have made businesses nervous about capital expansions;</a:t>
            </a:r>
          </a:p>
          <a:p>
            <a:pPr>
              <a:spcBef>
                <a:spcPct val="10000"/>
              </a:spcBef>
            </a:pPr>
            <a:endParaRPr lang="en-US" sz="2000" dirty="0" smtClean="0">
              <a:latin typeface="Arial" charset="0"/>
            </a:endParaRPr>
          </a:p>
          <a:p>
            <a:pPr>
              <a:spcBef>
                <a:spcPct val="10000"/>
              </a:spcBef>
            </a:pPr>
            <a:r>
              <a:rPr lang="en-US" sz="2000" dirty="0" smtClean="0">
                <a:latin typeface="Arial" charset="0"/>
              </a:rPr>
              <a:t>Energy costs – and other construction commodity prices – are unusually volatile given relatively weak economy;</a:t>
            </a:r>
          </a:p>
          <a:p>
            <a:pPr>
              <a:spcBef>
                <a:spcPct val="10000"/>
              </a:spcBef>
            </a:pPr>
            <a:endParaRPr lang="en-US" sz="2000" dirty="0" smtClean="0">
              <a:latin typeface="Arial" charset="0"/>
            </a:endParaRPr>
          </a:p>
          <a:p>
            <a:pPr>
              <a:spcBef>
                <a:spcPct val="10000"/>
              </a:spcBef>
            </a:pPr>
            <a:r>
              <a:rPr lang="en-US" sz="2000" dirty="0" smtClean="0">
                <a:latin typeface="Arial" charset="0"/>
              </a:rPr>
              <a:t>European problems threaten financial system and limit U.S. exports;</a:t>
            </a:r>
          </a:p>
          <a:p>
            <a:pPr>
              <a:spcBef>
                <a:spcPct val="10000"/>
              </a:spcBef>
            </a:pPr>
            <a:endParaRPr lang="en-US" sz="2000" dirty="0" smtClean="0">
              <a:latin typeface="Arial" charset="0"/>
            </a:endParaRPr>
          </a:p>
          <a:p>
            <a:pPr>
              <a:spcBef>
                <a:spcPct val="10000"/>
              </a:spcBef>
            </a:pPr>
            <a:endParaRPr lang="en-US" sz="2000" dirty="0" smtClean="0"/>
          </a:p>
          <a:p>
            <a:pPr>
              <a:spcBef>
                <a:spcPct val="10000"/>
              </a:spcBef>
              <a:buFontTx/>
              <a:buNone/>
            </a:pPr>
            <a:endParaRPr lang="en-US" sz="2000" dirty="0" smtClean="0"/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ts val="600"/>
              </a:spcAft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/>
              <a:t>This Coming Decade, School Populations, Young Workers, and Active Retirees Dominate Growth</a:t>
            </a:r>
            <a:endParaRPr lang="en-US" sz="2800" b="1" dirty="0"/>
          </a:p>
        </p:txBody>
      </p:sp>
      <p:sp>
        <p:nvSpPr>
          <p:cNvPr id="389124" name="Text Box 4"/>
          <p:cNvSpPr txBox="1">
            <a:spLocks noChangeArrowheads="1"/>
          </p:cNvSpPr>
          <p:nvPr/>
        </p:nvSpPr>
        <p:spPr bwMode="auto">
          <a:xfrm>
            <a:off x="457200" y="5715000"/>
            <a:ext cx="80772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000" dirty="0" smtClean="0"/>
              <a:t>Sources: US Census Bureau. 2000 and 2010 Decennial Censuses, and Projections of the Population by Selected Age Groups and Sex for the US: 2010 </a:t>
            </a:r>
            <a:r>
              <a:rPr lang="en-US" sz="1000" smtClean="0"/>
              <a:t>to 2050, </a:t>
            </a:r>
            <a:r>
              <a:rPr lang="en-US" sz="1000" dirty="0" smtClean="0"/>
              <a:t>Low Net International Migration Series, December, 2009.</a:t>
            </a:r>
            <a:endParaRPr lang="en-US" sz="1000" dirty="0"/>
          </a:p>
        </p:txBody>
      </p:sp>
      <p:sp>
        <p:nvSpPr>
          <p:cNvPr id="389125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70866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Population </a:t>
            </a:r>
            <a:r>
              <a:rPr lang="en-US" sz="1200" b="1" dirty="0"/>
              <a:t>Growth (Millions)</a:t>
            </a:r>
          </a:p>
        </p:txBody>
      </p:sp>
      <p:graphicFrame>
        <p:nvGraphicFramePr>
          <p:cNvPr id="121859" name="Object 3"/>
          <p:cNvGraphicFramePr>
            <a:graphicFrameLocks noChangeAspect="1"/>
          </p:cNvGraphicFramePr>
          <p:nvPr/>
        </p:nvGraphicFramePr>
        <p:xfrm>
          <a:off x="377825" y="1216025"/>
          <a:ext cx="8035925" cy="452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4" name="Chart" r:id="rId4" imgW="8001047" imgH="4503356" progId="MSGraph.Chart.8">
                  <p:embed followColorScheme="full"/>
                </p:oleObj>
              </mc:Choice>
              <mc:Fallback>
                <p:oleObj name="Chart" r:id="rId4" imgW="8001047" imgH="4503356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1216025"/>
                        <a:ext cx="8035925" cy="452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8382000" cy="990602"/>
          </a:xfrm>
        </p:spPr>
        <p:txBody>
          <a:bodyPr lIns="91429" tIns="45714" rIns="91429" bIns="45714">
            <a:noAutofit/>
          </a:bodyPr>
          <a:lstStyle/>
          <a:p>
            <a:pPr algn="ctr" eaLnBrk="1" hangingPunct="1"/>
            <a:r>
              <a:rPr lang="en-US" sz="2800" b="1" dirty="0" smtClean="0"/>
              <a:t>Summing Up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153400" cy="4572000"/>
          </a:xfrm>
        </p:spPr>
        <p:txBody>
          <a:bodyPr lIns="91429" tIns="45714" rIns="91429" bIns="45714">
            <a:normAutofit lnSpcReduction="10000"/>
          </a:bodyPr>
          <a:lstStyle/>
          <a:p>
            <a:pPr marL="457146" indent="-457146">
              <a:buNone/>
            </a:pPr>
            <a:r>
              <a:rPr lang="en-US" sz="2000" dirty="0" smtClean="0"/>
              <a:t>1. Homebuilding finally recovering from historic lows – working through large inventory of distressed properties, and beginning to see prices edge up – but still well below long-term potential.</a:t>
            </a:r>
          </a:p>
          <a:p>
            <a:pPr marL="457146" indent="-457146">
              <a:buNone/>
            </a:pPr>
            <a:endParaRPr lang="en-US" sz="2000" dirty="0" smtClean="0"/>
          </a:p>
          <a:p>
            <a:pPr marL="457146" indent="-457146">
              <a:buNone/>
            </a:pPr>
            <a:r>
              <a:rPr lang="en-US" sz="2000" dirty="0" smtClean="0"/>
              <a:t>2. Nonresidential construction downturn has been most severe of several generations, and is currently running at half of its 3-decade average. </a:t>
            </a:r>
          </a:p>
          <a:p>
            <a:pPr marL="457146" indent="-457146">
              <a:buNone/>
            </a:pPr>
            <a:endParaRPr lang="en-US" sz="2000" dirty="0" smtClean="0"/>
          </a:p>
          <a:p>
            <a:pPr marL="457146" indent="-457146">
              <a:buNone/>
            </a:pPr>
            <a:r>
              <a:rPr lang="en-US" sz="2000" dirty="0" smtClean="0"/>
              <a:t>3. Nonresidential construction recovery appears to be on the horizon, but continues to be uneven and uncertain; commercial sectors expected to turn up before institutional. </a:t>
            </a:r>
          </a:p>
          <a:p>
            <a:pPr marL="457146" indent="-457146">
              <a:buNone/>
            </a:pPr>
            <a:endParaRPr lang="en-US" sz="2000" dirty="0" smtClean="0"/>
          </a:p>
          <a:p>
            <a:pPr marL="457146" indent="-457146">
              <a:buNone/>
            </a:pPr>
            <a:r>
              <a:rPr lang="en-US" sz="2000" dirty="0" smtClean="0"/>
              <a:t>4. Over the coming decade, growth heavily concentrated in seniors’ and young workers’ age ranges; construction activity focused on emerging demand of these populations. </a:t>
            </a:r>
          </a:p>
          <a:p>
            <a:pPr marL="457146" indent="-457146">
              <a:buNone/>
            </a:pPr>
            <a:endParaRPr lang="en-US" sz="2000" dirty="0" smtClean="0"/>
          </a:p>
          <a:p>
            <a:pPr marL="457146" indent="-457146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AC70D86C-0A2F-494A-956F-AD846606482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815975"/>
            <a:ext cx="7772400" cy="1470025"/>
          </a:xfrm>
        </p:spPr>
        <p:txBody>
          <a:bodyPr/>
          <a:lstStyle/>
          <a:p>
            <a:r>
              <a:rPr lang="en-US" dirty="0" smtClean="0"/>
              <a:t>Construction &amp; Materials Outlook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1175" y="2819400"/>
            <a:ext cx="8077200" cy="2743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October 12, 2012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Ken Simonson, Chief Economist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AGC of America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simonsonk@agc.org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13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economy; construction outlook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GDP, personal income, jobs: growing, but slowly</a:t>
            </a:r>
          </a:p>
          <a:p>
            <a:r>
              <a:rPr lang="en-US" dirty="0" smtClean="0"/>
              <a:t>Office, retail up due to remodeling, not starts</a:t>
            </a:r>
          </a:p>
          <a:p>
            <a:r>
              <a:rPr lang="en-US" dirty="0" smtClean="0"/>
              <a:t>Power, mfg., warehouse/distribution, lodging will grow</a:t>
            </a:r>
          </a:p>
          <a:p>
            <a:r>
              <a:rPr lang="en-US" dirty="0" smtClean="0"/>
              <a:t>‘Shale gale,’ Panama Canal expansion driving new activity</a:t>
            </a:r>
          </a:p>
          <a:p>
            <a:r>
              <a:rPr lang="en-US" dirty="0" smtClean="0"/>
              <a:t>Apartments should boom; single-family still a mystery</a:t>
            </a:r>
          </a:p>
          <a:p>
            <a:r>
              <a:rPr lang="en-US" dirty="0" smtClean="0"/>
              <a:t>Federal, state, local construction cuts will continue</a:t>
            </a:r>
          </a:p>
          <a:p>
            <a:r>
              <a:rPr lang="en-US" dirty="0" smtClean="0"/>
              <a:t>Unemployment dropping but only because workers leave</a:t>
            </a:r>
          </a:p>
          <a:p>
            <a:r>
              <a:rPr lang="en-US" dirty="0" smtClean="0"/>
              <a:t>Materials costs not extreme but will outpace CPI</a:t>
            </a:r>
          </a:p>
        </p:txBody>
      </p:sp>
      <p:sp>
        <p:nvSpPr>
          <p:cNvPr id="15" name="Footer Placeholder 7"/>
          <p:cNvSpPr txBox="1">
            <a:spLocks/>
          </p:cNvSpPr>
          <p:nvPr/>
        </p:nvSpPr>
        <p:spPr>
          <a:xfrm>
            <a:off x="7543800" y="6229350"/>
            <a:ext cx="1524000" cy="476250"/>
          </a:xfrm>
          <a:prstGeom prst="rect">
            <a:avLst/>
          </a:prstGeom>
          <a:ln/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8C37E3-EED5-44E8-9D16-2B24543F211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60001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6000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Footer Placeholder 7"/>
          <p:cNvSpPr txBox="1">
            <a:spLocks/>
          </p:cNvSpPr>
          <p:nvPr/>
        </p:nvSpPr>
        <p:spPr>
          <a:xfrm>
            <a:off x="0" y="6264275"/>
            <a:ext cx="6629400" cy="476250"/>
          </a:xfrm>
          <a:prstGeom prst="rect">
            <a:avLst/>
          </a:prstGeom>
          <a:ln/>
        </p:spPr>
        <p:txBody>
          <a:bodyPr anchor="ctr"/>
          <a:lstStyle/>
          <a:p>
            <a:pPr lvl="0"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60001"/>
                </a:solidFill>
                <a:effectLst/>
                <a:uLnTx/>
                <a:uFillTx/>
                <a:latin typeface="Calibri" pitchFamily="34" charset="0"/>
              </a:rPr>
              <a:t>Source: </a:t>
            </a:r>
            <a:r>
              <a:rPr lang="en-US" sz="1200" b="1" dirty="0" smtClean="0">
                <a:solidFill>
                  <a:srgbClr val="760001"/>
                </a:solidFill>
                <a:latin typeface="Calibri" pitchFamily="34" charset="0"/>
              </a:rPr>
              <a:t>AGC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6000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26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One (or many) bright spot(s): the shale ‘gale’</a:t>
            </a:r>
          </a:p>
        </p:txBody>
      </p:sp>
      <p:sp>
        <p:nvSpPr>
          <p:cNvPr id="7" name="Freeform 153"/>
          <p:cNvSpPr>
            <a:spLocks/>
          </p:cNvSpPr>
          <p:nvPr/>
        </p:nvSpPr>
        <p:spPr bwMode="auto">
          <a:xfrm>
            <a:off x="5290545" y="3284113"/>
            <a:ext cx="525994" cy="513091"/>
          </a:xfrm>
          <a:custGeom>
            <a:avLst/>
            <a:gdLst/>
            <a:ahLst/>
            <a:cxnLst>
              <a:cxn ang="0">
                <a:pos x="0" y="266"/>
              </a:cxn>
              <a:cxn ang="0">
                <a:pos x="14" y="319"/>
              </a:cxn>
              <a:cxn ang="0">
                <a:pos x="65" y="356"/>
              </a:cxn>
              <a:cxn ang="0">
                <a:pos x="89" y="385"/>
              </a:cxn>
              <a:cxn ang="0">
                <a:pos x="165" y="354"/>
              </a:cxn>
              <a:cxn ang="0">
                <a:pos x="199" y="350"/>
              </a:cxn>
              <a:cxn ang="0">
                <a:pos x="218" y="326"/>
              </a:cxn>
              <a:cxn ang="0">
                <a:pos x="247" y="210"/>
              </a:cxn>
              <a:cxn ang="0">
                <a:pos x="280" y="224"/>
              </a:cxn>
              <a:cxn ang="0">
                <a:pos x="341" y="99"/>
              </a:cxn>
              <a:cxn ang="0">
                <a:pos x="389" y="125"/>
              </a:cxn>
              <a:cxn ang="0">
                <a:pos x="397" y="104"/>
              </a:cxn>
              <a:cxn ang="0">
                <a:pos x="363" y="76"/>
              </a:cxn>
              <a:cxn ang="0">
                <a:pos x="337" y="79"/>
              </a:cxn>
              <a:cxn ang="0">
                <a:pos x="327" y="93"/>
              </a:cxn>
              <a:cxn ang="0">
                <a:pos x="280" y="107"/>
              </a:cxn>
              <a:cxn ang="0">
                <a:pos x="249" y="141"/>
              </a:cxn>
              <a:cxn ang="0">
                <a:pos x="239" y="87"/>
              </a:cxn>
              <a:cxn ang="0">
                <a:pos x="153" y="101"/>
              </a:cxn>
              <a:cxn ang="0">
                <a:pos x="136" y="0"/>
              </a:cxn>
              <a:cxn ang="0">
                <a:pos x="123" y="9"/>
              </a:cxn>
              <a:cxn ang="0">
                <a:pos x="131" y="28"/>
              </a:cxn>
              <a:cxn ang="0">
                <a:pos x="120" y="116"/>
              </a:cxn>
              <a:cxn ang="0">
                <a:pos x="58" y="170"/>
              </a:cxn>
              <a:cxn ang="0">
                <a:pos x="49" y="207"/>
              </a:cxn>
              <a:cxn ang="0">
                <a:pos x="32" y="198"/>
              </a:cxn>
              <a:cxn ang="0">
                <a:pos x="26" y="243"/>
              </a:cxn>
              <a:cxn ang="0">
                <a:pos x="0" y="266"/>
              </a:cxn>
              <a:cxn ang="0">
                <a:pos x="0" y="266"/>
              </a:cxn>
              <a:cxn ang="0">
                <a:pos x="0" y="266"/>
              </a:cxn>
            </a:cxnLst>
            <a:rect l="0" t="0" r="r" b="b"/>
            <a:pathLst>
              <a:path w="397" h="385">
                <a:moveTo>
                  <a:pt x="0" y="266"/>
                </a:moveTo>
                <a:lnTo>
                  <a:pt x="14" y="319"/>
                </a:lnTo>
                <a:lnTo>
                  <a:pt x="65" y="356"/>
                </a:lnTo>
                <a:lnTo>
                  <a:pt x="89" y="385"/>
                </a:lnTo>
                <a:lnTo>
                  <a:pt x="165" y="354"/>
                </a:lnTo>
                <a:lnTo>
                  <a:pt x="199" y="350"/>
                </a:lnTo>
                <a:lnTo>
                  <a:pt x="218" y="326"/>
                </a:lnTo>
                <a:lnTo>
                  <a:pt x="247" y="210"/>
                </a:lnTo>
                <a:lnTo>
                  <a:pt x="280" y="224"/>
                </a:lnTo>
                <a:lnTo>
                  <a:pt x="341" y="99"/>
                </a:lnTo>
                <a:lnTo>
                  <a:pt x="389" y="125"/>
                </a:lnTo>
                <a:lnTo>
                  <a:pt x="397" y="104"/>
                </a:lnTo>
                <a:lnTo>
                  <a:pt x="363" y="76"/>
                </a:lnTo>
                <a:lnTo>
                  <a:pt x="337" y="79"/>
                </a:lnTo>
                <a:lnTo>
                  <a:pt x="327" y="93"/>
                </a:lnTo>
                <a:lnTo>
                  <a:pt x="280" y="107"/>
                </a:lnTo>
                <a:lnTo>
                  <a:pt x="249" y="141"/>
                </a:lnTo>
                <a:lnTo>
                  <a:pt x="239" y="87"/>
                </a:lnTo>
                <a:lnTo>
                  <a:pt x="153" y="101"/>
                </a:lnTo>
                <a:lnTo>
                  <a:pt x="136" y="0"/>
                </a:lnTo>
                <a:lnTo>
                  <a:pt x="123" y="9"/>
                </a:lnTo>
                <a:lnTo>
                  <a:pt x="131" y="28"/>
                </a:lnTo>
                <a:lnTo>
                  <a:pt x="120" y="116"/>
                </a:lnTo>
                <a:lnTo>
                  <a:pt x="58" y="170"/>
                </a:lnTo>
                <a:lnTo>
                  <a:pt x="49" y="207"/>
                </a:lnTo>
                <a:lnTo>
                  <a:pt x="32" y="198"/>
                </a:lnTo>
                <a:lnTo>
                  <a:pt x="26" y="243"/>
                </a:lnTo>
                <a:lnTo>
                  <a:pt x="0" y="266"/>
                </a:lnTo>
                <a:lnTo>
                  <a:pt x="0" y="266"/>
                </a:lnTo>
                <a:lnTo>
                  <a:pt x="0" y="26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Freeform 115"/>
          <p:cNvSpPr>
            <a:spLocks/>
          </p:cNvSpPr>
          <p:nvPr/>
        </p:nvSpPr>
        <p:spPr bwMode="auto">
          <a:xfrm>
            <a:off x="905058" y="1828800"/>
            <a:ext cx="785678" cy="561069"/>
          </a:xfrm>
          <a:custGeom>
            <a:avLst/>
            <a:gdLst/>
            <a:ahLst/>
            <a:cxnLst>
              <a:cxn ang="0">
                <a:pos x="21" y="91"/>
              </a:cxn>
              <a:cxn ang="0">
                <a:pos x="14" y="207"/>
              </a:cxn>
              <a:cxn ang="0">
                <a:pos x="27" y="207"/>
              </a:cxn>
              <a:cxn ang="0">
                <a:pos x="20" y="232"/>
              </a:cxn>
              <a:cxn ang="0">
                <a:pos x="9" y="218"/>
              </a:cxn>
              <a:cxn ang="0">
                <a:pos x="0" y="247"/>
              </a:cxn>
              <a:cxn ang="0">
                <a:pos x="41" y="271"/>
              </a:cxn>
              <a:cxn ang="0">
                <a:pos x="43" y="281"/>
              </a:cxn>
              <a:cxn ang="0">
                <a:pos x="54" y="283"/>
              </a:cxn>
              <a:cxn ang="0">
                <a:pos x="108" y="368"/>
              </a:cxn>
              <a:cxn ang="0">
                <a:pos x="168" y="365"/>
              </a:cxn>
              <a:cxn ang="0">
                <a:pos x="213" y="385"/>
              </a:cxn>
              <a:cxn ang="0">
                <a:pos x="235" y="382"/>
              </a:cxn>
              <a:cxn ang="0">
                <a:pos x="371" y="385"/>
              </a:cxn>
              <a:cxn ang="0">
                <a:pos x="525" y="421"/>
              </a:cxn>
              <a:cxn ang="0">
                <a:pos x="528" y="374"/>
              </a:cxn>
              <a:cxn ang="0">
                <a:pos x="593" y="105"/>
              </a:cxn>
              <a:cxn ang="0">
                <a:pos x="182" y="0"/>
              </a:cxn>
              <a:cxn ang="0">
                <a:pos x="185" y="79"/>
              </a:cxn>
              <a:cxn ang="0">
                <a:pos x="165" y="144"/>
              </a:cxn>
              <a:cxn ang="0">
                <a:pos x="162" y="178"/>
              </a:cxn>
              <a:cxn ang="0">
                <a:pos x="119" y="190"/>
              </a:cxn>
              <a:cxn ang="0">
                <a:pos x="116" y="173"/>
              </a:cxn>
              <a:cxn ang="0">
                <a:pos x="151" y="152"/>
              </a:cxn>
              <a:cxn ang="0">
                <a:pos x="148" y="135"/>
              </a:cxn>
              <a:cxn ang="0">
                <a:pos x="117" y="138"/>
              </a:cxn>
              <a:cxn ang="0">
                <a:pos x="140" y="117"/>
              </a:cxn>
              <a:cxn ang="0">
                <a:pos x="157" y="104"/>
              </a:cxn>
              <a:cxn ang="0">
                <a:pos x="24" y="20"/>
              </a:cxn>
              <a:cxn ang="0">
                <a:pos x="14" y="43"/>
              </a:cxn>
              <a:cxn ang="0">
                <a:pos x="21" y="91"/>
              </a:cxn>
              <a:cxn ang="0">
                <a:pos x="21" y="91"/>
              </a:cxn>
            </a:cxnLst>
            <a:rect l="0" t="0" r="r" b="b"/>
            <a:pathLst>
              <a:path w="593" h="421">
                <a:moveTo>
                  <a:pt x="21" y="91"/>
                </a:moveTo>
                <a:lnTo>
                  <a:pt x="14" y="207"/>
                </a:lnTo>
                <a:lnTo>
                  <a:pt x="27" y="207"/>
                </a:lnTo>
                <a:lnTo>
                  <a:pt x="20" y="232"/>
                </a:lnTo>
                <a:lnTo>
                  <a:pt x="9" y="218"/>
                </a:lnTo>
                <a:lnTo>
                  <a:pt x="0" y="247"/>
                </a:lnTo>
                <a:lnTo>
                  <a:pt x="41" y="271"/>
                </a:lnTo>
                <a:lnTo>
                  <a:pt x="43" y="281"/>
                </a:lnTo>
                <a:lnTo>
                  <a:pt x="54" y="283"/>
                </a:lnTo>
                <a:lnTo>
                  <a:pt x="108" y="368"/>
                </a:lnTo>
                <a:lnTo>
                  <a:pt x="168" y="365"/>
                </a:lnTo>
                <a:lnTo>
                  <a:pt x="213" y="385"/>
                </a:lnTo>
                <a:lnTo>
                  <a:pt x="235" y="382"/>
                </a:lnTo>
                <a:lnTo>
                  <a:pt x="371" y="385"/>
                </a:lnTo>
                <a:lnTo>
                  <a:pt x="525" y="421"/>
                </a:lnTo>
                <a:lnTo>
                  <a:pt x="528" y="374"/>
                </a:lnTo>
                <a:lnTo>
                  <a:pt x="593" y="105"/>
                </a:lnTo>
                <a:lnTo>
                  <a:pt x="182" y="0"/>
                </a:lnTo>
                <a:lnTo>
                  <a:pt x="185" y="79"/>
                </a:lnTo>
                <a:lnTo>
                  <a:pt x="165" y="144"/>
                </a:lnTo>
                <a:lnTo>
                  <a:pt x="162" y="178"/>
                </a:lnTo>
                <a:lnTo>
                  <a:pt x="119" y="190"/>
                </a:lnTo>
                <a:lnTo>
                  <a:pt x="116" y="173"/>
                </a:lnTo>
                <a:lnTo>
                  <a:pt x="151" y="152"/>
                </a:lnTo>
                <a:lnTo>
                  <a:pt x="148" y="135"/>
                </a:lnTo>
                <a:lnTo>
                  <a:pt x="117" y="138"/>
                </a:lnTo>
                <a:lnTo>
                  <a:pt x="140" y="117"/>
                </a:lnTo>
                <a:lnTo>
                  <a:pt x="157" y="104"/>
                </a:lnTo>
                <a:lnTo>
                  <a:pt x="24" y="20"/>
                </a:lnTo>
                <a:lnTo>
                  <a:pt x="14" y="43"/>
                </a:lnTo>
                <a:lnTo>
                  <a:pt x="21" y="91"/>
                </a:lnTo>
                <a:lnTo>
                  <a:pt x="21" y="9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b="1" dirty="0">
              <a:latin typeface="Calibri" pitchFamily="34" charset="0"/>
            </a:endParaRPr>
          </a:p>
        </p:txBody>
      </p:sp>
      <p:sp>
        <p:nvSpPr>
          <p:cNvPr id="9" name="Freeform 117"/>
          <p:cNvSpPr>
            <a:spLocks/>
          </p:cNvSpPr>
          <p:nvPr/>
        </p:nvSpPr>
        <p:spPr bwMode="auto">
          <a:xfrm>
            <a:off x="1631114" y="3020237"/>
            <a:ext cx="666435" cy="816948"/>
          </a:xfrm>
          <a:custGeom>
            <a:avLst/>
            <a:gdLst/>
            <a:ahLst/>
            <a:cxnLst>
              <a:cxn ang="0">
                <a:pos x="110" y="0"/>
              </a:cxn>
              <a:cxn ang="0">
                <a:pos x="353" y="45"/>
              </a:cxn>
              <a:cxn ang="0">
                <a:pos x="334" y="152"/>
              </a:cxn>
              <a:cxn ang="0">
                <a:pos x="503" y="178"/>
              </a:cxn>
              <a:cxn ang="0">
                <a:pos x="438" y="613"/>
              </a:cxn>
              <a:cxn ang="0">
                <a:pos x="0" y="540"/>
              </a:cxn>
              <a:cxn ang="0">
                <a:pos x="110" y="0"/>
              </a:cxn>
              <a:cxn ang="0">
                <a:pos x="110" y="0"/>
              </a:cxn>
            </a:cxnLst>
            <a:rect l="0" t="0" r="r" b="b"/>
            <a:pathLst>
              <a:path w="503" h="613">
                <a:moveTo>
                  <a:pt x="110" y="0"/>
                </a:moveTo>
                <a:lnTo>
                  <a:pt x="353" y="45"/>
                </a:lnTo>
                <a:lnTo>
                  <a:pt x="334" y="152"/>
                </a:lnTo>
                <a:lnTo>
                  <a:pt x="503" y="178"/>
                </a:lnTo>
                <a:lnTo>
                  <a:pt x="438" y="613"/>
                </a:lnTo>
                <a:lnTo>
                  <a:pt x="0" y="540"/>
                </a:lnTo>
                <a:lnTo>
                  <a:pt x="110" y="0"/>
                </a:lnTo>
                <a:lnTo>
                  <a:pt x="11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Freeform 118"/>
          <p:cNvSpPr>
            <a:spLocks/>
          </p:cNvSpPr>
          <p:nvPr/>
        </p:nvSpPr>
        <p:spPr bwMode="auto">
          <a:xfrm>
            <a:off x="697045" y="2171304"/>
            <a:ext cx="939369" cy="780964"/>
          </a:xfrm>
          <a:custGeom>
            <a:avLst/>
            <a:gdLst/>
            <a:ahLst/>
            <a:cxnLst>
              <a:cxn ang="0">
                <a:pos x="0" y="437"/>
              </a:cxn>
              <a:cxn ang="0">
                <a:pos x="31" y="289"/>
              </a:cxn>
              <a:cxn ang="0">
                <a:pos x="67" y="246"/>
              </a:cxn>
              <a:cxn ang="0">
                <a:pos x="154" y="0"/>
              </a:cxn>
              <a:cxn ang="0">
                <a:pos x="198" y="12"/>
              </a:cxn>
              <a:cxn ang="0">
                <a:pos x="200" y="23"/>
              </a:cxn>
              <a:cxn ang="0">
                <a:pos x="211" y="24"/>
              </a:cxn>
              <a:cxn ang="0">
                <a:pos x="265" y="110"/>
              </a:cxn>
              <a:cxn ang="0">
                <a:pos x="325" y="108"/>
              </a:cxn>
              <a:cxn ang="0">
                <a:pos x="370" y="128"/>
              </a:cxn>
              <a:cxn ang="0">
                <a:pos x="392" y="123"/>
              </a:cxn>
              <a:cxn ang="0">
                <a:pos x="528" y="128"/>
              </a:cxn>
              <a:cxn ang="0">
                <a:pos x="682" y="162"/>
              </a:cxn>
              <a:cxn ang="0">
                <a:pos x="690" y="182"/>
              </a:cxn>
              <a:cxn ang="0">
                <a:pos x="709" y="209"/>
              </a:cxn>
              <a:cxn ang="0">
                <a:pos x="656" y="287"/>
              </a:cxn>
              <a:cxn ang="0">
                <a:pos x="624" y="317"/>
              </a:cxn>
              <a:cxn ang="0">
                <a:pos x="619" y="338"/>
              </a:cxn>
              <a:cxn ang="0">
                <a:pos x="637" y="362"/>
              </a:cxn>
              <a:cxn ang="0">
                <a:pos x="616" y="410"/>
              </a:cxn>
              <a:cxn ang="0">
                <a:pos x="573" y="586"/>
              </a:cxn>
              <a:cxn ang="0">
                <a:pos x="334" y="529"/>
              </a:cxn>
              <a:cxn ang="0">
                <a:pos x="0" y="437"/>
              </a:cxn>
              <a:cxn ang="0">
                <a:pos x="0" y="437"/>
              </a:cxn>
            </a:cxnLst>
            <a:rect l="0" t="0" r="r" b="b"/>
            <a:pathLst>
              <a:path w="709" h="586">
                <a:moveTo>
                  <a:pt x="0" y="437"/>
                </a:moveTo>
                <a:lnTo>
                  <a:pt x="31" y="289"/>
                </a:lnTo>
                <a:lnTo>
                  <a:pt x="67" y="246"/>
                </a:lnTo>
                <a:lnTo>
                  <a:pt x="154" y="0"/>
                </a:lnTo>
                <a:lnTo>
                  <a:pt x="198" y="12"/>
                </a:lnTo>
                <a:lnTo>
                  <a:pt x="200" y="23"/>
                </a:lnTo>
                <a:lnTo>
                  <a:pt x="211" y="24"/>
                </a:lnTo>
                <a:lnTo>
                  <a:pt x="265" y="110"/>
                </a:lnTo>
                <a:lnTo>
                  <a:pt x="325" y="108"/>
                </a:lnTo>
                <a:lnTo>
                  <a:pt x="370" y="128"/>
                </a:lnTo>
                <a:lnTo>
                  <a:pt x="392" y="123"/>
                </a:lnTo>
                <a:lnTo>
                  <a:pt x="528" y="128"/>
                </a:lnTo>
                <a:lnTo>
                  <a:pt x="682" y="162"/>
                </a:lnTo>
                <a:lnTo>
                  <a:pt x="690" y="182"/>
                </a:lnTo>
                <a:lnTo>
                  <a:pt x="709" y="209"/>
                </a:lnTo>
                <a:lnTo>
                  <a:pt x="656" y="287"/>
                </a:lnTo>
                <a:lnTo>
                  <a:pt x="624" y="317"/>
                </a:lnTo>
                <a:lnTo>
                  <a:pt x="619" y="338"/>
                </a:lnTo>
                <a:lnTo>
                  <a:pt x="637" y="362"/>
                </a:lnTo>
                <a:lnTo>
                  <a:pt x="616" y="410"/>
                </a:lnTo>
                <a:lnTo>
                  <a:pt x="573" y="586"/>
                </a:lnTo>
                <a:lnTo>
                  <a:pt x="334" y="529"/>
                </a:lnTo>
                <a:lnTo>
                  <a:pt x="0" y="437"/>
                </a:lnTo>
                <a:lnTo>
                  <a:pt x="0" y="4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800"/>
              </a:lnSpc>
            </a:pPr>
            <a:endParaRPr lang="en-US" sz="1300" b="1" dirty="0">
              <a:latin typeface="Calibri" pitchFamily="34" charset="0"/>
            </a:endParaRPr>
          </a:p>
        </p:txBody>
      </p:sp>
      <p:sp>
        <p:nvSpPr>
          <p:cNvPr id="11" name="Freeform 119"/>
          <p:cNvSpPr>
            <a:spLocks/>
          </p:cNvSpPr>
          <p:nvPr/>
        </p:nvSpPr>
        <p:spPr bwMode="auto">
          <a:xfrm>
            <a:off x="609600" y="2753696"/>
            <a:ext cx="931419" cy="1565927"/>
          </a:xfrm>
          <a:custGeom>
            <a:avLst/>
            <a:gdLst/>
            <a:ahLst/>
            <a:cxnLst>
              <a:cxn ang="0">
                <a:pos x="23" y="239"/>
              </a:cxn>
              <a:cxn ang="0">
                <a:pos x="3" y="330"/>
              </a:cxn>
              <a:cxn ang="0">
                <a:pos x="71" y="477"/>
              </a:cxn>
              <a:cxn ang="0">
                <a:pos x="83" y="468"/>
              </a:cxn>
              <a:cxn ang="0">
                <a:pos x="105" y="530"/>
              </a:cxn>
              <a:cxn ang="0">
                <a:pos x="71" y="486"/>
              </a:cxn>
              <a:cxn ang="0">
                <a:pos x="63" y="554"/>
              </a:cxn>
              <a:cxn ang="0">
                <a:pos x="102" y="596"/>
              </a:cxn>
              <a:cxn ang="0">
                <a:pos x="76" y="653"/>
              </a:cxn>
              <a:cxn ang="0">
                <a:pos x="150" y="810"/>
              </a:cxn>
              <a:cxn ang="0">
                <a:pos x="133" y="867"/>
              </a:cxn>
              <a:cxn ang="0">
                <a:pos x="230" y="912"/>
              </a:cxn>
              <a:cxn ang="0">
                <a:pos x="266" y="958"/>
              </a:cxn>
              <a:cxn ang="0">
                <a:pos x="308" y="974"/>
              </a:cxn>
              <a:cxn ang="0">
                <a:pos x="308" y="1001"/>
              </a:cxn>
              <a:cxn ang="0">
                <a:pos x="334" y="1008"/>
              </a:cxn>
              <a:cxn ang="0">
                <a:pos x="391" y="1097"/>
              </a:cxn>
              <a:cxn ang="0">
                <a:pos x="391" y="1161"/>
              </a:cxn>
              <a:cxn ang="0">
                <a:pos x="642" y="1175"/>
              </a:cxn>
              <a:cxn ang="0">
                <a:pos x="626" y="1150"/>
              </a:cxn>
              <a:cxn ang="0">
                <a:pos x="634" y="1111"/>
              </a:cxn>
              <a:cxn ang="0">
                <a:pos x="674" y="1048"/>
              </a:cxn>
              <a:cxn ang="0">
                <a:pos x="703" y="1029"/>
              </a:cxn>
              <a:cxn ang="0">
                <a:pos x="686" y="1006"/>
              </a:cxn>
              <a:cxn ang="0">
                <a:pos x="676" y="944"/>
              </a:cxn>
              <a:cxn ang="0">
                <a:pos x="315" y="404"/>
              </a:cxn>
              <a:cxn ang="0">
                <a:pos x="400" y="92"/>
              </a:cxn>
              <a:cxn ang="0">
                <a:pos x="66" y="0"/>
              </a:cxn>
              <a:cxn ang="0">
                <a:pos x="57" y="19"/>
              </a:cxn>
              <a:cxn ang="0">
                <a:pos x="0" y="157"/>
              </a:cxn>
              <a:cxn ang="0">
                <a:pos x="23" y="239"/>
              </a:cxn>
              <a:cxn ang="0">
                <a:pos x="23" y="239"/>
              </a:cxn>
            </a:cxnLst>
            <a:rect l="0" t="0" r="r" b="b"/>
            <a:pathLst>
              <a:path w="703" h="1175">
                <a:moveTo>
                  <a:pt x="23" y="239"/>
                </a:moveTo>
                <a:lnTo>
                  <a:pt x="3" y="330"/>
                </a:lnTo>
                <a:lnTo>
                  <a:pt x="71" y="477"/>
                </a:lnTo>
                <a:lnTo>
                  <a:pt x="83" y="468"/>
                </a:lnTo>
                <a:lnTo>
                  <a:pt x="105" y="530"/>
                </a:lnTo>
                <a:lnTo>
                  <a:pt x="71" y="486"/>
                </a:lnTo>
                <a:lnTo>
                  <a:pt x="63" y="554"/>
                </a:lnTo>
                <a:lnTo>
                  <a:pt x="102" y="596"/>
                </a:lnTo>
                <a:lnTo>
                  <a:pt x="76" y="653"/>
                </a:lnTo>
                <a:lnTo>
                  <a:pt x="150" y="810"/>
                </a:lnTo>
                <a:lnTo>
                  <a:pt x="133" y="867"/>
                </a:lnTo>
                <a:lnTo>
                  <a:pt x="230" y="912"/>
                </a:lnTo>
                <a:lnTo>
                  <a:pt x="266" y="958"/>
                </a:lnTo>
                <a:lnTo>
                  <a:pt x="308" y="974"/>
                </a:lnTo>
                <a:lnTo>
                  <a:pt x="308" y="1001"/>
                </a:lnTo>
                <a:lnTo>
                  <a:pt x="334" y="1008"/>
                </a:lnTo>
                <a:lnTo>
                  <a:pt x="391" y="1097"/>
                </a:lnTo>
                <a:lnTo>
                  <a:pt x="391" y="1161"/>
                </a:lnTo>
                <a:lnTo>
                  <a:pt x="642" y="1175"/>
                </a:lnTo>
                <a:lnTo>
                  <a:pt x="626" y="1150"/>
                </a:lnTo>
                <a:lnTo>
                  <a:pt x="634" y="1111"/>
                </a:lnTo>
                <a:lnTo>
                  <a:pt x="674" y="1048"/>
                </a:lnTo>
                <a:lnTo>
                  <a:pt x="703" y="1029"/>
                </a:lnTo>
                <a:lnTo>
                  <a:pt x="686" y="1006"/>
                </a:lnTo>
                <a:lnTo>
                  <a:pt x="676" y="944"/>
                </a:lnTo>
                <a:lnTo>
                  <a:pt x="315" y="404"/>
                </a:lnTo>
                <a:lnTo>
                  <a:pt x="400" y="92"/>
                </a:lnTo>
                <a:lnTo>
                  <a:pt x="66" y="0"/>
                </a:lnTo>
                <a:lnTo>
                  <a:pt x="57" y="19"/>
                </a:lnTo>
                <a:lnTo>
                  <a:pt x="0" y="157"/>
                </a:lnTo>
                <a:lnTo>
                  <a:pt x="23" y="239"/>
                </a:lnTo>
                <a:lnTo>
                  <a:pt x="23" y="2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Freeform 120"/>
          <p:cNvSpPr>
            <a:spLocks/>
          </p:cNvSpPr>
          <p:nvPr/>
        </p:nvSpPr>
        <p:spPr bwMode="auto">
          <a:xfrm>
            <a:off x="1026950" y="2876305"/>
            <a:ext cx="749905" cy="1135464"/>
          </a:xfrm>
          <a:custGeom>
            <a:avLst/>
            <a:gdLst/>
            <a:ahLst/>
            <a:cxnLst>
              <a:cxn ang="0">
                <a:pos x="0" y="312"/>
              </a:cxn>
              <a:cxn ang="0">
                <a:pos x="361" y="852"/>
              </a:cxn>
              <a:cxn ang="0">
                <a:pos x="373" y="736"/>
              </a:cxn>
              <a:cxn ang="0">
                <a:pos x="393" y="730"/>
              </a:cxn>
              <a:cxn ang="0">
                <a:pos x="427" y="750"/>
              </a:cxn>
              <a:cxn ang="0">
                <a:pos x="456" y="648"/>
              </a:cxn>
              <a:cxn ang="0">
                <a:pos x="566" y="108"/>
              </a:cxn>
              <a:cxn ang="0">
                <a:pos x="324" y="57"/>
              </a:cxn>
              <a:cxn ang="0">
                <a:pos x="85" y="0"/>
              </a:cxn>
              <a:cxn ang="0">
                <a:pos x="0" y="312"/>
              </a:cxn>
              <a:cxn ang="0">
                <a:pos x="0" y="312"/>
              </a:cxn>
            </a:cxnLst>
            <a:rect l="0" t="0" r="r" b="b"/>
            <a:pathLst>
              <a:path w="566" h="852">
                <a:moveTo>
                  <a:pt x="0" y="312"/>
                </a:moveTo>
                <a:lnTo>
                  <a:pt x="361" y="852"/>
                </a:lnTo>
                <a:lnTo>
                  <a:pt x="373" y="736"/>
                </a:lnTo>
                <a:lnTo>
                  <a:pt x="393" y="730"/>
                </a:lnTo>
                <a:lnTo>
                  <a:pt x="427" y="750"/>
                </a:lnTo>
                <a:lnTo>
                  <a:pt x="456" y="648"/>
                </a:lnTo>
                <a:lnTo>
                  <a:pt x="566" y="108"/>
                </a:lnTo>
                <a:lnTo>
                  <a:pt x="324" y="57"/>
                </a:lnTo>
                <a:lnTo>
                  <a:pt x="85" y="0"/>
                </a:lnTo>
                <a:lnTo>
                  <a:pt x="0" y="312"/>
                </a:lnTo>
                <a:lnTo>
                  <a:pt x="0" y="3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" name="Freeform 121"/>
          <p:cNvSpPr>
            <a:spLocks/>
          </p:cNvSpPr>
          <p:nvPr/>
        </p:nvSpPr>
        <p:spPr bwMode="auto">
          <a:xfrm>
            <a:off x="1456225" y="1967401"/>
            <a:ext cx="703534" cy="1112809"/>
          </a:xfrm>
          <a:custGeom>
            <a:avLst/>
            <a:gdLst/>
            <a:ahLst/>
            <a:cxnLst>
              <a:cxn ang="0">
                <a:pos x="0" y="739"/>
              </a:cxn>
              <a:cxn ang="0">
                <a:pos x="43" y="563"/>
              </a:cxn>
              <a:cxn ang="0">
                <a:pos x="64" y="515"/>
              </a:cxn>
              <a:cxn ang="0">
                <a:pos x="46" y="491"/>
              </a:cxn>
              <a:cxn ang="0">
                <a:pos x="51" y="470"/>
              </a:cxn>
              <a:cxn ang="0">
                <a:pos x="83" y="440"/>
              </a:cxn>
              <a:cxn ang="0">
                <a:pos x="136" y="362"/>
              </a:cxn>
              <a:cxn ang="0">
                <a:pos x="117" y="335"/>
              </a:cxn>
              <a:cxn ang="0">
                <a:pos x="109" y="315"/>
              </a:cxn>
              <a:cxn ang="0">
                <a:pos x="112" y="270"/>
              </a:cxn>
              <a:cxn ang="0">
                <a:pos x="177" y="0"/>
              </a:cxn>
              <a:cxn ang="0">
                <a:pos x="247" y="15"/>
              </a:cxn>
              <a:cxn ang="0">
                <a:pos x="224" y="120"/>
              </a:cxn>
              <a:cxn ang="0">
                <a:pos x="239" y="157"/>
              </a:cxn>
              <a:cxn ang="0">
                <a:pos x="241" y="181"/>
              </a:cxn>
              <a:cxn ang="0">
                <a:pos x="233" y="185"/>
              </a:cxn>
              <a:cxn ang="0">
                <a:pos x="259" y="210"/>
              </a:cxn>
              <a:cxn ang="0">
                <a:pos x="287" y="278"/>
              </a:cxn>
              <a:cxn ang="0">
                <a:pos x="296" y="338"/>
              </a:cxn>
              <a:cxn ang="0">
                <a:pos x="301" y="371"/>
              </a:cxn>
              <a:cxn ang="0">
                <a:pos x="281" y="402"/>
              </a:cxn>
              <a:cxn ang="0">
                <a:pos x="295" y="416"/>
              </a:cxn>
              <a:cxn ang="0">
                <a:pos x="332" y="396"/>
              </a:cxn>
              <a:cxn ang="0">
                <a:pos x="357" y="502"/>
              </a:cxn>
              <a:cxn ang="0">
                <a:pos x="374" y="509"/>
              </a:cxn>
              <a:cxn ang="0">
                <a:pos x="377" y="539"/>
              </a:cxn>
              <a:cxn ang="0">
                <a:pos x="425" y="552"/>
              </a:cxn>
              <a:cxn ang="0">
                <a:pos x="500" y="552"/>
              </a:cxn>
              <a:cxn ang="0">
                <a:pos x="531" y="566"/>
              </a:cxn>
              <a:cxn ang="0">
                <a:pos x="487" y="835"/>
              </a:cxn>
              <a:cxn ang="0">
                <a:pos x="242" y="790"/>
              </a:cxn>
              <a:cxn ang="0">
                <a:pos x="0" y="739"/>
              </a:cxn>
              <a:cxn ang="0">
                <a:pos x="0" y="739"/>
              </a:cxn>
            </a:cxnLst>
            <a:rect l="0" t="0" r="r" b="b"/>
            <a:pathLst>
              <a:path w="531" h="835">
                <a:moveTo>
                  <a:pt x="0" y="739"/>
                </a:moveTo>
                <a:lnTo>
                  <a:pt x="43" y="563"/>
                </a:lnTo>
                <a:lnTo>
                  <a:pt x="64" y="515"/>
                </a:lnTo>
                <a:lnTo>
                  <a:pt x="46" y="491"/>
                </a:lnTo>
                <a:lnTo>
                  <a:pt x="51" y="470"/>
                </a:lnTo>
                <a:lnTo>
                  <a:pt x="83" y="440"/>
                </a:lnTo>
                <a:lnTo>
                  <a:pt x="136" y="362"/>
                </a:lnTo>
                <a:lnTo>
                  <a:pt x="117" y="335"/>
                </a:lnTo>
                <a:lnTo>
                  <a:pt x="109" y="315"/>
                </a:lnTo>
                <a:lnTo>
                  <a:pt x="112" y="270"/>
                </a:lnTo>
                <a:lnTo>
                  <a:pt x="177" y="0"/>
                </a:lnTo>
                <a:lnTo>
                  <a:pt x="247" y="15"/>
                </a:lnTo>
                <a:lnTo>
                  <a:pt x="224" y="120"/>
                </a:lnTo>
                <a:lnTo>
                  <a:pt x="239" y="157"/>
                </a:lnTo>
                <a:lnTo>
                  <a:pt x="241" y="181"/>
                </a:lnTo>
                <a:lnTo>
                  <a:pt x="233" y="185"/>
                </a:lnTo>
                <a:lnTo>
                  <a:pt x="259" y="210"/>
                </a:lnTo>
                <a:lnTo>
                  <a:pt x="287" y="278"/>
                </a:lnTo>
                <a:lnTo>
                  <a:pt x="296" y="338"/>
                </a:lnTo>
                <a:lnTo>
                  <a:pt x="301" y="371"/>
                </a:lnTo>
                <a:lnTo>
                  <a:pt x="281" y="402"/>
                </a:lnTo>
                <a:lnTo>
                  <a:pt x="295" y="416"/>
                </a:lnTo>
                <a:lnTo>
                  <a:pt x="332" y="396"/>
                </a:lnTo>
                <a:lnTo>
                  <a:pt x="357" y="502"/>
                </a:lnTo>
                <a:lnTo>
                  <a:pt x="374" y="509"/>
                </a:lnTo>
                <a:lnTo>
                  <a:pt x="377" y="539"/>
                </a:lnTo>
                <a:lnTo>
                  <a:pt x="425" y="552"/>
                </a:lnTo>
                <a:lnTo>
                  <a:pt x="500" y="552"/>
                </a:lnTo>
                <a:lnTo>
                  <a:pt x="531" y="566"/>
                </a:lnTo>
                <a:lnTo>
                  <a:pt x="487" y="835"/>
                </a:lnTo>
                <a:lnTo>
                  <a:pt x="242" y="790"/>
                </a:lnTo>
                <a:lnTo>
                  <a:pt x="0" y="739"/>
                </a:lnTo>
                <a:lnTo>
                  <a:pt x="0" y="7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b="1" dirty="0">
              <a:latin typeface="Calibri" pitchFamily="34" charset="0"/>
            </a:endParaRPr>
          </a:p>
        </p:txBody>
      </p:sp>
      <p:sp>
        <p:nvSpPr>
          <p:cNvPr id="15" name="Freeform 122"/>
          <p:cNvSpPr>
            <a:spLocks/>
          </p:cNvSpPr>
          <p:nvPr/>
        </p:nvSpPr>
        <p:spPr bwMode="auto">
          <a:xfrm>
            <a:off x="1753007" y="1987392"/>
            <a:ext cx="1204353" cy="750313"/>
          </a:xfrm>
          <a:custGeom>
            <a:avLst/>
            <a:gdLst/>
            <a:ahLst/>
            <a:cxnLst>
              <a:cxn ang="0">
                <a:pos x="15" y="142"/>
              </a:cxn>
              <a:cxn ang="0">
                <a:pos x="17" y="166"/>
              </a:cxn>
              <a:cxn ang="0">
                <a:pos x="9" y="170"/>
              </a:cxn>
              <a:cxn ang="0">
                <a:pos x="35" y="195"/>
              </a:cxn>
              <a:cxn ang="0">
                <a:pos x="63" y="263"/>
              </a:cxn>
              <a:cxn ang="0">
                <a:pos x="72" y="323"/>
              </a:cxn>
              <a:cxn ang="0">
                <a:pos x="77" y="356"/>
              </a:cxn>
              <a:cxn ang="0">
                <a:pos x="57" y="387"/>
              </a:cxn>
              <a:cxn ang="0">
                <a:pos x="71" y="401"/>
              </a:cxn>
              <a:cxn ang="0">
                <a:pos x="108" y="381"/>
              </a:cxn>
              <a:cxn ang="0">
                <a:pos x="133" y="487"/>
              </a:cxn>
              <a:cxn ang="0">
                <a:pos x="150" y="494"/>
              </a:cxn>
              <a:cxn ang="0">
                <a:pos x="153" y="524"/>
              </a:cxn>
              <a:cxn ang="0">
                <a:pos x="167" y="538"/>
              </a:cxn>
              <a:cxn ang="0">
                <a:pos x="201" y="537"/>
              </a:cxn>
              <a:cxn ang="0">
                <a:pos x="276" y="537"/>
              </a:cxn>
              <a:cxn ang="0">
                <a:pos x="307" y="551"/>
              </a:cxn>
              <a:cxn ang="0">
                <a:pos x="317" y="495"/>
              </a:cxn>
              <a:cxn ang="0">
                <a:pos x="564" y="532"/>
              </a:cxn>
              <a:cxn ang="0">
                <a:pos x="869" y="563"/>
              </a:cxn>
              <a:cxn ang="0">
                <a:pos x="878" y="461"/>
              </a:cxn>
              <a:cxn ang="0">
                <a:pos x="909" y="132"/>
              </a:cxn>
              <a:cxn ang="0">
                <a:pos x="505" y="85"/>
              </a:cxn>
              <a:cxn ang="0">
                <a:pos x="306" y="54"/>
              </a:cxn>
              <a:cxn ang="0">
                <a:pos x="23" y="0"/>
              </a:cxn>
              <a:cxn ang="0">
                <a:pos x="0" y="105"/>
              </a:cxn>
              <a:cxn ang="0">
                <a:pos x="15" y="142"/>
              </a:cxn>
              <a:cxn ang="0">
                <a:pos x="15" y="142"/>
              </a:cxn>
            </a:cxnLst>
            <a:rect l="0" t="0" r="r" b="b"/>
            <a:pathLst>
              <a:path w="909" h="563">
                <a:moveTo>
                  <a:pt x="15" y="142"/>
                </a:moveTo>
                <a:lnTo>
                  <a:pt x="17" y="166"/>
                </a:lnTo>
                <a:lnTo>
                  <a:pt x="9" y="170"/>
                </a:lnTo>
                <a:lnTo>
                  <a:pt x="35" y="195"/>
                </a:lnTo>
                <a:lnTo>
                  <a:pt x="63" y="263"/>
                </a:lnTo>
                <a:lnTo>
                  <a:pt x="72" y="323"/>
                </a:lnTo>
                <a:lnTo>
                  <a:pt x="77" y="356"/>
                </a:lnTo>
                <a:lnTo>
                  <a:pt x="57" y="387"/>
                </a:lnTo>
                <a:lnTo>
                  <a:pt x="71" y="401"/>
                </a:lnTo>
                <a:lnTo>
                  <a:pt x="108" y="381"/>
                </a:lnTo>
                <a:lnTo>
                  <a:pt x="133" y="487"/>
                </a:lnTo>
                <a:lnTo>
                  <a:pt x="150" y="494"/>
                </a:lnTo>
                <a:lnTo>
                  <a:pt x="153" y="524"/>
                </a:lnTo>
                <a:lnTo>
                  <a:pt x="167" y="538"/>
                </a:lnTo>
                <a:lnTo>
                  <a:pt x="201" y="537"/>
                </a:lnTo>
                <a:lnTo>
                  <a:pt x="276" y="537"/>
                </a:lnTo>
                <a:lnTo>
                  <a:pt x="307" y="551"/>
                </a:lnTo>
                <a:lnTo>
                  <a:pt x="317" y="495"/>
                </a:lnTo>
                <a:lnTo>
                  <a:pt x="564" y="532"/>
                </a:lnTo>
                <a:lnTo>
                  <a:pt x="869" y="563"/>
                </a:lnTo>
                <a:lnTo>
                  <a:pt x="878" y="461"/>
                </a:lnTo>
                <a:lnTo>
                  <a:pt x="909" y="132"/>
                </a:lnTo>
                <a:lnTo>
                  <a:pt x="505" y="85"/>
                </a:lnTo>
                <a:lnTo>
                  <a:pt x="306" y="54"/>
                </a:lnTo>
                <a:lnTo>
                  <a:pt x="23" y="0"/>
                </a:lnTo>
                <a:lnTo>
                  <a:pt x="0" y="105"/>
                </a:lnTo>
                <a:lnTo>
                  <a:pt x="15" y="142"/>
                </a:lnTo>
                <a:lnTo>
                  <a:pt x="15" y="1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" name="Freeform 123"/>
          <p:cNvSpPr>
            <a:spLocks/>
          </p:cNvSpPr>
          <p:nvPr/>
        </p:nvSpPr>
        <p:spPr bwMode="auto">
          <a:xfrm>
            <a:off x="1408528" y="3739897"/>
            <a:ext cx="802902" cy="911570"/>
          </a:xfrm>
          <a:custGeom>
            <a:avLst/>
            <a:gdLst/>
            <a:ahLst/>
            <a:cxnLst>
              <a:cxn ang="0">
                <a:pos x="39" y="435"/>
              </a:cxn>
              <a:cxn ang="0">
                <a:pos x="23" y="410"/>
              </a:cxn>
              <a:cxn ang="0">
                <a:pos x="31" y="371"/>
              </a:cxn>
              <a:cxn ang="0">
                <a:pos x="71" y="308"/>
              </a:cxn>
              <a:cxn ang="0">
                <a:pos x="100" y="289"/>
              </a:cxn>
              <a:cxn ang="0">
                <a:pos x="83" y="266"/>
              </a:cxn>
              <a:cxn ang="0">
                <a:pos x="73" y="204"/>
              </a:cxn>
              <a:cxn ang="0">
                <a:pos x="85" y="88"/>
              </a:cxn>
              <a:cxn ang="0">
                <a:pos x="105" y="82"/>
              </a:cxn>
              <a:cxn ang="0">
                <a:pos x="139" y="102"/>
              </a:cxn>
              <a:cxn ang="0">
                <a:pos x="168" y="0"/>
              </a:cxn>
              <a:cxn ang="0">
                <a:pos x="606" y="73"/>
              </a:cxn>
              <a:cxn ang="0">
                <a:pos x="515" y="684"/>
              </a:cxn>
              <a:cxn ang="0">
                <a:pos x="380" y="665"/>
              </a:cxn>
              <a:cxn ang="0">
                <a:pos x="297" y="642"/>
              </a:cxn>
              <a:cxn ang="0">
                <a:pos x="125" y="574"/>
              </a:cxn>
              <a:cxn ang="0">
                <a:pos x="0" y="469"/>
              </a:cxn>
              <a:cxn ang="0">
                <a:pos x="39" y="435"/>
              </a:cxn>
              <a:cxn ang="0">
                <a:pos x="39" y="435"/>
              </a:cxn>
            </a:cxnLst>
            <a:rect l="0" t="0" r="r" b="b"/>
            <a:pathLst>
              <a:path w="606" h="684">
                <a:moveTo>
                  <a:pt x="39" y="435"/>
                </a:moveTo>
                <a:lnTo>
                  <a:pt x="23" y="410"/>
                </a:lnTo>
                <a:lnTo>
                  <a:pt x="31" y="371"/>
                </a:lnTo>
                <a:lnTo>
                  <a:pt x="71" y="308"/>
                </a:lnTo>
                <a:lnTo>
                  <a:pt x="100" y="289"/>
                </a:lnTo>
                <a:lnTo>
                  <a:pt x="83" y="266"/>
                </a:lnTo>
                <a:lnTo>
                  <a:pt x="73" y="204"/>
                </a:lnTo>
                <a:lnTo>
                  <a:pt x="85" y="88"/>
                </a:lnTo>
                <a:lnTo>
                  <a:pt x="105" y="82"/>
                </a:lnTo>
                <a:lnTo>
                  <a:pt x="139" y="102"/>
                </a:lnTo>
                <a:lnTo>
                  <a:pt x="168" y="0"/>
                </a:lnTo>
                <a:lnTo>
                  <a:pt x="606" y="73"/>
                </a:lnTo>
                <a:lnTo>
                  <a:pt x="515" y="684"/>
                </a:lnTo>
                <a:lnTo>
                  <a:pt x="380" y="665"/>
                </a:lnTo>
                <a:lnTo>
                  <a:pt x="297" y="642"/>
                </a:lnTo>
                <a:lnTo>
                  <a:pt x="125" y="574"/>
                </a:lnTo>
                <a:lnTo>
                  <a:pt x="0" y="469"/>
                </a:lnTo>
                <a:lnTo>
                  <a:pt x="39" y="435"/>
                </a:lnTo>
                <a:lnTo>
                  <a:pt x="39" y="4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" name="Freeform 124"/>
          <p:cNvSpPr>
            <a:spLocks/>
          </p:cNvSpPr>
          <p:nvPr/>
        </p:nvSpPr>
        <p:spPr bwMode="auto">
          <a:xfrm>
            <a:off x="2073638" y="2647080"/>
            <a:ext cx="830726" cy="671683"/>
          </a:xfrm>
          <a:custGeom>
            <a:avLst/>
            <a:gdLst/>
            <a:ahLst/>
            <a:cxnLst>
              <a:cxn ang="0">
                <a:pos x="0" y="432"/>
              </a:cxn>
              <a:cxn ang="0">
                <a:pos x="75" y="0"/>
              </a:cxn>
              <a:cxn ang="0">
                <a:pos x="322" y="37"/>
              </a:cxn>
              <a:cxn ang="0">
                <a:pos x="627" y="68"/>
              </a:cxn>
              <a:cxn ang="0">
                <a:pos x="605" y="286"/>
              </a:cxn>
              <a:cxn ang="0">
                <a:pos x="585" y="504"/>
              </a:cxn>
              <a:cxn ang="0">
                <a:pos x="169" y="458"/>
              </a:cxn>
              <a:cxn ang="0">
                <a:pos x="0" y="432"/>
              </a:cxn>
              <a:cxn ang="0">
                <a:pos x="0" y="432"/>
              </a:cxn>
            </a:cxnLst>
            <a:rect l="0" t="0" r="r" b="b"/>
            <a:pathLst>
              <a:path w="627" h="504">
                <a:moveTo>
                  <a:pt x="0" y="432"/>
                </a:moveTo>
                <a:lnTo>
                  <a:pt x="75" y="0"/>
                </a:lnTo>
                <a:lnTo>
                  <a:pt x="322" y="37"/>
                </a:lnTo>
                <a:lnTo>
                  <a:pt x="627" y="68"/>
                </a:lnTo>
                <a:lnTo>
                  <a:pt x="605" y="286"/>
                </a:lnTo>
                <a:lnTo>
                  <a:pt x="585" y="504"/>
                </a:lnTo>
                <a:lnTo>
                  <a:pt x="169" y="458"/>
                </a:lnTo>
                <a:lnTo>
                  <a:pt x="0" y="432"/>
                </a:lnTo>
                <a:lnTo>
                  <a:pt x="0" y="43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Freeform 125"/>
          <p:cNvSpPr>
            <a:spLocks/>
          </p:cNvSpPr>
          <p:nvPr/>
        </p:nvSpPr>
        <p:spPr bwMode="auto">
          <a:xfrm>
            <a:off x="2211430" y="3257459"/>
            <a:ext cx="858549" cy="663686"/>
          </a:xfrm>
          <a:custGeom>
            <a:avLst/>
            <a:gdLst/>
            <a:ahLst/>
            <a:cxnLst>
              <a:cxn ang="0">
                <a:pos x="65" y="0"/>
              </a:cxn>
              <a:cxn ang="0">
                <a:pos x="481" y="46"/>
              </a:cxn>
              <a:cxn ang="0">
                <a:pos x="648" y="60"/>
              </a:cxn>
              <a:cxn ang="0">
                <a:pos x="642" y="169"/>
              </a:cxn>
              <a:cxn ang="0">
                <a:pos x="618" y="498"/>
              </a:cxn>
              <a:cxn ang="0">
                <a:pos x="533" y="492"/>
              </a:cxn>
              <a:cxn ang="0">
                <a:pos x="269" y="469"/>
              </a:cxn>
              <a:cxn ang="0">
                <a:pos x="0" y="435"/>
              </a:cxn>
              <a:cxn ang="0">
                <a:pos x="65" y="0"/>
              </a:cxn>
              <a:cxn ang="0">
                <a:pos x="65" y="0"/>
              </a:cxn>
            </a:cxnLst>
            <a:rect l="0" t="0" r="r" b="b"/>
            <a:pathLst>
              <a:path w="648" h="498">
                <a:moveTo>
                  <a:pt x="65" y="0"/>
                </a:moveTo>
                <a:lnTo>
                  <a:pt x="481" y="46"/>
                </a:lnTo>
                <a:lnTo>
                  <a:pt x="648" y="60"/>
                </a:lnTo>
                <a:lnTo>
                  <a:pt x="642" y="169"/>
                </a:lnTo>
                <a:lnTo>
                  <a:pt x="618" y="498"/>
                </a:lnTo>
                <a:lnTo>
                  <a:pt x="533" y="492"/>
                </a:lnTo>
                <a:lnTo>
                  <a:pt x="269" y="469"/>
                </a:lnTo>
                <a:lnTo>
                  <a:pt x="0" y="435"/>
                </a:lnTo>
                <a:lnTo>
                  <a:pt x="65" y="0"/>
                </a:lnTo>
                <a:lnTo>
                  <a:pt x="6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" name="Freeform 126"/>
          <p:cNvSpPr>
            <a:spLocks/>
          </p:cNvSpPr>
          <p:nvPr/>
        </p:nvSpPr>
        <p:spPr bwMode="auto">
          <a:xfrm>
            <a:off x="2090862" y="3837184"/>
            <a:ext cx="826750" cy="827609"/>
          </a:xfrm>
          <a:custGeom>
            <a:avLst/>
            <a:gdLst/>
            <a:ahLst/>
            <a:cxnLst>
              <a:cxn ang="0">
                <a:pos x="79" y="621"/>
              </a:cxn>
              <a:cxn ang="0">
                <a:pos x="86" y="575"/>
              </a:cxn>
              <a:cxn ang="0">
                <a:pos x="243" y="595"/>
              </a:cxn>
              <a:cxn ang="0">
                <a:pos x="236" y="572"/>
              </a:cxn>
              <a:cxn ang="0">
                <a:pos x="573" y="603"/>
              </a:cxn>
              <a:cxn ang="0">
                <a:pos x="624" y="57"/>
              </a:cxn>
              <a:cxn ang="0">
                <a:pos x="360" y="34"/>
              </a:cxn>
              <a:cxn ang="0">
                <a:pos x="91" y="0"/>
              </a:cxn>
              <a:cxn ang="0">
                <a:pos x="0" y="611"/>
              </a:cxn>
              <a:cxn ang="0">
                <a:pos x="79" y="621"/>
              </a:cxn>
              <a:cxn ang="0">
                <a:pos x="79" y="621"/>
              </a:cxn>
            </a:cxnLst>
            <a:rect l="0" t="0" r="r" b="b"/>
            <a:pathLst>
              <a:path w="624" h="621">
                <a:moveTo>
                  <a:pt x="79" y="621"/>
                </a:moveTo>
                <a:lnTo>
                  <a:pt x="86" y="575"/>
                </a:lnTo>
                <a:lnTo>
                  <a:pt x="243" y="595"/>
                </a:lnTo>
                <a:lnTo>
                  <a:pt x="236" y="572"/>
                </a:lnTo>
                <a:lnTo>
                  <a:pt x="573" y="603"/>
                </a:lnTo>
                <a:lnTo>
                  <a:pt x="624" y="57"/>
                </a:lnTo>
                <a:lnTo>
                  <a:pt x="360" y="34"/>
                </a:lnTo>
                <a:lnTo>
                  <a:pt x="91" y="0"/>
                </a:lnTo>
                <a:lnTo>
                  <a:pt x="0" y="611"/>
                </a:lnTo>
                <a:lnTo>
                  <a:pt x="79" y="621"/>
                </a:lnTo>
                <a:lnTo>
                  <a:pt x="79" y="62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1" name="Freeform 127"/>
          <p:cNvSpPr>
            <a:spLocks/>
          </p:cNvSpPr>
          <p:nvPr/>
        </p:nvSpPr>
        <p:spPr bwMode="auto">
          <a:xfrm>
            <a:off x="2403543" y="3989113"/>
            <a:ext cx="1645551" cy="1560596"/>
          </a:xfrm>
          <a:custGeom>
            <a:avLst/>
            <a:gdLst/>
            <a:ahLst/>
            <a:cxnLst>
              <a:cxn ang="0">
                <a:pos x="0" y="458"/>
              </a:cxn>
              <a:cxn ang="0">
                <a:pos x="337" y="489"/>
              </a:cxn>
              <a:cxn ang="0">
                <a:pos x="384" y="0"/>
              </a:cxn>
              <a:cxn ang="0">
                <a:pos x="653" y="16"/>
              </a:cxn>
              <a:cxn ang="0">
                <a:pos x="644" y="226"/>
              </a:cxn>
              <a:cxn ang="0">
                <a:pos x="670" y="248"/>
              </a:cxn>
              <a:cxn ang="0">
                <a:pos x="695" y="248"/>
              </a:cxn>
              <a:cxn ang="0">
                <a:pos x="715" y="268"/>
              </a:cxn>
              <a:cxn ang="0">
                <a:pos x="755" y="277"/>
              </a:cxn>
              <a:cxn ang="0">
                <a:pos x="837" y="313"/>
              </a:cxn>
              <a:cxn ang="0">
                <a:pos x="851" y="297"/>
              </a:cxn>
              <a:cxn ang="0">
                <a:pos x="903" y="328"/>
              </a:cxn>
              <a:cxn ang="0">
                <a:pos x="973" y="327"/>
              </a:cxn>
              <a:cxn ang="0">
                <a:pos x="1021" y="313"/>
              </a:cxn>
              <a:cxn ang="0">
                <a:pos x="1087" y="300"/>
              </a:cxn>
              <a:cxn ang="0">
                <a:pos x="1148" y="333"/>
              </a:cxn>
              <a:cxn ang="0">
                <a:pos x="1157" y="344"/>
              </a:cxn>
              <a:cxn ang="0">
                <a:pos x="1189" y="344"/>
              </a:cxn>
              <a:cxn ang="0">
                <a:pos x="1195" y="517"/>
              </a:cxn>
              <a:cxn ang="0">
                <a:pos x="1242" y="602"/>
              </a:cxn>
              <a:cxn ang="0">
                <a:pos x="1225" y="668"/>
              </a:cxn>
              <a:cxn ang="0">
                <a:pos x="1228" y="724"/>
              </a:cxn>
              <a:cxn ang="0">
                <a:pos x="1208" y="752"/>
              </a:cxn>
              <a:cxn ang="0">
                <a:pos x="1216" y="761"/>
              </a:cxn>
              <a:cxn ang="0">
                <a:pos x="1165" y="777"/>
              </a:cxn>
              <a:cxn ang="0">
                <a:pos x="1124" y="781"/>
              </a:cxn>
              <a:cxn ang="0">
                <a:pos x="1132" y="752"/>
              </a:cxn>
              <a:cxn ang="0">
                <a:pos x="1110" y="769"/>
              </a:cxn>
              <a:cxn ang="0">
                <a:pos x="1112" y="803"/>
              </a:cxn>
              <a:cxn ang="0">
                <a:pos x="1084" y="839"/>
              </a:cxn>
              <a:cxn ang="0">
                <a:pos x="937" y="913"/>
              </a:cxn>
              <a:cxn ang="0">
                <a:pos x="891" y="961"/>
              </a:cxn>
              <a:cxn ang="0">
                <a:pos x="848" y="1064"/>
              </a:cxn>
              <a:cxn ang="0">
                <a:pos x="883" y="1171"/>
              </a:cxn>
              <a:cxn ang="0">
                <a:pos x="849" y="1171"/>
              </a:cxn>
              <a:cxn ang="0">
                <a:pos x="690" y="1115"/>
              </a:cxn>
              <a:cxn ang="0">
                <a:pos x="673" y="1069"/>
              </a:cxn>
              <a:cxn ang="0">
                <a:pos x="656" y="1049"/>
              </a:cxn>
              <a:cxn ang="0">
                <a:pos x="651" y="987"/>
              </a:cxn>
              <a:cxn ang="0">
                <a:pos x="620" y="965"/>
              </a:cxn>
              <a:cxn ang="0">
                <a:pos x="535" y="801"/>
              </a:cxn>
              <a:cxn ang="0">
                <a:pos x="494" y="770"/>
              </a:cxn>
              <a:cxn ang="0">
                <a:pos x="481" y="744"/>
              </a:cxn>
              <a:cxn ang="0">
                <a:pos x="356" y="738"/>
              </a:cxn>
              <a:cxn ang="0">
                <a:pos x="289" y="815"/>
              </a:cxn>
              <a:cxn ang="0">
                <a:pos x="177" y="735"/>
              </a:cxn>
              <a:cxn ang="0">
                <a:pos x="143" y="624"/>
              </a:cxn>
              <a:cxn ang="0">
                <a:pos x="34" y="520"/>
              </a:cxn>
              <a:cxn ang="0">
                <a:pos x="22" y="486"/>
              </a:cxn>
              <a:cxn ang="0">
                <a:pos x="7" y="481"/>
              </a:cxn>
              <a:cxn ang="0">
                <a:pos x="0" y="458"/>
              </a:cxn>
              <a:cxn ang="0">
                <a:pos x="0" y="458"/>
              </a:cxn>
            </a:cxnLst>
            <a:rect l="0" t="0" r="r" b="b"/>
            <a:pathLst>
              <a:path w="1242" h="1171">
                <a:moveTo>
                  <a:pt x="0" y="458"/>
                </a:moveTo>
                <a:lnTo>
                  <a:pt x="337" y="489"/>
                </a:lnTo>
                <a:lnTo>
                  <a:pt x="384" y="0"/>
                </a:lnTo>
                <a:lnTo>
                  <a:pt x="653" y="16"/>
                </a:lnTo>
                <a:lnTo>
                  <a:pt x="644" y="226"/>
                </a:lnTo>
                <a:lnTo>
                  <a:pt x="670" y="248"/>
                </a:lnTo>
                <a:lnTo>
                  <a:pt x="695" y="248"/>
                </a:lnTo>
                <a:lnTo>
                  <a:pt x="715" y="268"/>
                </a:lnTo>
                <a:lnTo>
                  <a:pt x="755" y="277"/>
                </a:lnTo>
                <a:lnTo>
                  <a:pt x="837" y="313"/>
                </a:lnTo>
                <a:lnTo>
                  <a:pt x="851" y="297"/>
                </a:lnTo>
                <a:lnTo>
                  <a:pt x="903" y="328"/>
                </a:lnTo>
                <a:lnTo>
                  <a:pt x="973" y="327"/>
                </a:lnTo>
                <a:lnTo>
                  <a:pt x="1021" y="313"/>
                </a:lnTo>
                <a:lnTo>
                  <a:pt x="1087" y="300"/>
                </a:lnTo>
                <a:lnTo>
                  <a:pt x="1148" y="333"/>
                </a:lnTo>
                <a:lnTo>
                  <a:pt x="1157" y="344"/>
                </a:lnTo>
                <a:lnTo>
                  <a:pt x="1189" y="344"/>
                </a:lnTo>
                <a:lnTo>
                  <a:pt x="1195" y="517"/>
                </a:lnTo>
                <a:lnTo>
                  <a:pt x="1242" y="602"/>
                </a:lnTo>
                <a:lnTo>
                  <a:pt x="1225" y="668"/>
                </a:lnTo>
                <a:lnTo>
                  <a:pt x="1228" y="724"/>
                </a:lnTo>
                <a:lnTo>
                  <a:pt x="1208" y="752"/>
                </a:lnTo>
                <a:lnTo>
                  <a:pt x="1216" y="761"/>
                </a:lnTo>
                <a:lnTo>
                  <a:pt x="1165" y="777"/>
                </a:lnTo>
                <a:lnTo>
                  <a:pt x="1124" y="781"/>
                </a:lnTo>
                <a:lnTo>
                  <a:pt x="1132" y="752"/>
                </a:lnTo>
                <a:lnTo>
                  <a:pt x="1110" y="769"/>
                </a:lnTo>
                <a:lnTo>
                  <a:pt x="1112" y="803"/>
                </a:lnTo>
                <a:lnTo>
                  <a:pt x="1084" y="839"/>
                </a:lnTo>
                <a:lnTo>
                  <a:pt x="937" y="913"/>
                </a:lnTo>
                <a:lnTo>
                  <a:pt x="891" y="961"/>
                </a:lnTo>
                <a:lnTo>
                  <a:pt x="848" y="1064"/>
                </a:lnTo>
                <a:lnTo>
                  <a:pt x="883" y="1171"/>
                </a:lnTo>
                <a:lnTo>
                  <a:pt x="849" y="1171"/>
                </a:lnTo>
                <a:lnTo>
                  <a:pt x="690" y="1115"/>
                </a:lnTo>
                <a:lnTo>
                  <a:pt x="673" y="1069"/>
                </a:lnTo>
                <a:lnTo>
                  <a:pt x="656" y="1049"/>
                </a:lnTo>
                <a:lnTo>
                  <a:pt x="651" y="987"/>
                </a:lnTo>
                <a:lnTo>
                  <a:pt x="620" y="965"/>
                </a:lnTo>
                <a:lnTo>
                  <a:pt x="535" y="801"/>
                </a:lnTo>
                <a:lnTo>
                  <a:pt x="494" y="770"/>
                </a:lnTo>
                <a:lnTo>
                  <a:pt x="481" y="744"/>
                </a:lnTo>
                <a:lnTo>
                  <a:pt x="356" y="738"/>
                </a:lnTo>
                <a:lnTo>
                  <a:pt x="289" y="815"/>
                </a:lnTo>
                <a:lnTo>
                  <a:pt x="177" y="735"/>
                </a:lnTo>
                <a:lnTo>
                  <a:pt x="143" y="624"/>
                </a:lnTo>
                <a:lnTo>
                  <a:pt x="34" y="520"/>
                </a:lnTo>
                <a:lnTo>
                  <a:pt x="22" y="486"/>
                </a:lnTo>
                <a:lnTo>
                  <a:pt x="7" y="481"/>
                </a:lnTo>
                <a:lnTo>
                  <a:pt x="0" y="458"/>
                </a:lnTo>
                <a:lnTo>
                  <a:pt x="0" y="45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2" name="Freeform 128"/>
          <p:cNvSpPr>
            <a:spLocks/>
          </p:cNvSpPr>
          <p:nvPr/>
        </p:nvSpPr>
        <p:spPr bwMode="auto">
          <a:xfrm>
            <a:off x="2916288" y="2163309"/>
            <a:ext cx="773754" cy="477108"/>
          </a:xfrm>
          <a:custGeom>
            <a:avLst/>
            <a:gdLst/>
            <a:ahLst/>
            <a:cxnLst>
              <a:cxn ang="0">
                <a:pos x="31" y="0"/>
              </a:cxn>
              <a:cxn ang="0">
                <a:pos x="539" y="26"/>
              </a:cxn>
              <a:cxn ang="0">
                <a:pos x="543" y="116"/>
              </a:cxn>
              <a:cxn ang="0">
                <a:pos x="566" y="190"/>
              </a:cxn>
              <a:cxn ang="0">
                <a:pos x="569" y="283"/>
              </a:cxn>
              <a:cxn ang="0">
                <a:pos x="584" y="358"/>
              </a:cxn>
              <a:cxn ang="0">
                <a:pos x="277" y="349"/>
              </a:cxn>
              <a:cxn ang="0">
                <a:pos x="0" y="329"/>
              </a:cxn>
              <a:cxn ang="0">
                <a:pos x="31" y="0"/>
              </a:cxn>
              <a:cxn ang="0">
                <a:pos x="31" y="0"/>
              </a:cxn>
            </a:cxnLst>
            <a:rect l="0" t="0" r="r" b="b"/>
            <a:pathLst>
              <a:path w="584" h="358">
                <a:moveTo>
                  <a:pt x="31" y="0"/>
                </a:moveTo>
                <a:lnTo>
                  <a:pt x="539" y="26"/>
                </a:lnTo>
                <a:lnTo>
                  <a:pt x="543" y="116"/>
                </a:lnTo>
                <a:lnTo>
                  <a:pt x="566" y="190"/>
                </a:lnTo>
                <a:lnTo>
                  <a:pt x="569" y="283"/>
                </a:lnTo>
                <a:lnTo>
                  <a:pt x="584" y="358"/>
                </a:lnTo>
                <a:lnTo>
                  <a:pt x="277" y="349"/>
                </a:lnTo>
                <a:lnTo>
                  <a:pt x="0" y="329"/>
                </a:lnTo>
                <a:lnTo>
                  <a:pt x="31" y="0"/>
                </a:lnTo>
                <a:lnTo>
                  <a:pt x="3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" name="Freeform 129"/>
          <p:cNvSpPr>
            <a:spLocks/>
          </p:cNvSpPr>
          <p:nvPr/>
        </p:nvSpPr>
        <p:spPr bwMode="auto">
          <a:xfrm>
            <a:off x="2875215" y="2601768"/>
            <a:ext cx="828076" cy="543743"/>
          </a:xfrm>
          <a:custGeom>
            <a:avLst/>
            <a:gdLst/>
            <a:ahLst/>
            <a:cxnLst>
              <a:cxn ang="0">
                <a:pos x="31" y="0"/>
              </a:cxn>
              <a:cxn ang="0">
                <a:pos x="308" y="20"/>
              </a:cxn>
              <a:cxn ang="0">
                <a:pos x="615" y="29"/>
              </a:cxn>
              <a:cxn ang="0">
                <a:pos x="595" y="68"/>
              </a:cxn>
              <a:cxn ang="0">
                <a:pos x="625" y="96"/>
              </a:cxn>
              <a:cxn ang="0">
                <a:pos x="623" y="297"/>
              </a:cxn>
              <a:cxn ang="0">
                <a:pos x="611" y="295"/>
              </a:cxn>
              <a:cxn ang="0">
                <a:pos x="612" y="322"/>
              </a:cxn>
              <a:cxn ang="0">
                <a:pos x="621" y="342"/>
              </a:cxn>
              <a:cxn ang="0">
                <a:pos x="615" y="360"/>
              </a:cxn>
              <a:cxn ang="0">
                <a:pos x="621" y="408"/>
              </a:cxn>
              <a:cxn ang="0">
                <a:pos x="608" y="404"/>
              </a:cxn>
              <a:cxn ang="0">
                <a:pos x="592" y="385"/>
              </a:cxn>
              <a:cxn ang="0">
                <a:pos x="536" y="367"/>
              </a:cxn>
              <a:cxn ang="0">
                <a:pos x="482" y="370"/>
              </a:cxn>
              <a:cxn ang="0">
                <a:pos x="451" y="347"/>
              </a:cxn>
              <a:cxn ang="0">
                <a:pos x="0" y="320"/>
              </a:cxn>
              <a:cxn ang="0">
                <a:pos x="31" y="0"/>
              </a:cxn>
              <a:cxn ang="0">
                <a:pos x="31" y="0"/>
              </a:cxn>
            </a:cxnLst>
            <a:rect l="0" t="0" r="r" b="b"/>
            <a:pathLst>
              <a:path w="625" h="408">
                <a:moveTo>
                  <a:pt x="31" y="0"/>
                </a:moveTo>
                <a:lnTo>
                  <a:pt x="308" y="20"/>
                </a:lnTo>
                <a:lnTo>
                  <a:pt x="615" y="29"/>
                </a:lnTo>
                <a:lnTo>
                  <a:pt x="595" y="68"/>
                </a:lnTo>
                <a:lnTo>
                  <a:pt x="625" y="96"/>
                </a:lnTo>
                <a:lnTo>
                  <a:pt x="623" y="297"/>
                </a:lnTo>
                <a:lnTo>
                  <a:pt x="611" y="295"/>
                </a:lnTo>
                <a:lnTo>
                  <a:pt x="612" y="322"/>
                </a:lnTo>
                <a:lnTo>
                  <a:pt x="621" y="342"/>
                </a:lnTo>
                <a:lnTo>
                  <a:pt x="615" y="360"/>
                </a:lnTo>
                <a:lnTo>
                  <a:pt x="621" y="408"/>
                </a:lnTo>
                <a:lnTo>
                  <a:pt x="608" y="404"/>
                </a:lnTo>
                <a:lnTo>
                  <a:pt x="592" y="385"/>
                </a:lnTo>
                <a:lnTo>
                  <a:pt x="536" y="367"/>
                </a:lnTo>
                <a:lnTo>
                  <a:pt x="482" y="370"/>
                </a:lnTo>
                <a:lnTo>
                  <a:pt x="451" y="347"/>
                </a:lnTo>
                <a:lnTo>
                  <a:pt x="0" y="320"/>
                </a:lnTo>
                <a:lnTo>
                  <a:pt x="31" y="0"/>
                </a:lnTo>
                <a:lnTo>
                  <a:pt x="3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4" name="Freeform 130"/>
          <p:cNvSpPr>
            <a:spLocks/>
          </p:cNvSpPr>
          <p:nvPr/>
        </p:nvSpPr>
        <p:spPr bwMode="auto">
          <a:xfrm>
            <a:off x="2848716" y="3028234"/>
            <a:ext cx="971168" cy="477108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71" y="27"/>
              </a:cxn>
              <a:cxn ang="0">
                <a:pos x="502" y="50"/>
              </a:cxn>
              <a:cxn ang="0">
                <a:pos x="556" y="47"/>
              </a:cxn>
              <a:cxn ang="0">
                <a:pos x="612" y="65"/>
              </a:cxn>
              <a:cxn ang="0">
                <a:pos x="628" y="84"/>
              </a:cxn>
              <a:cxn ang="0">
                <a:pos x="641" y="88"/>
              </a:cxn>
              <a:cxn ang="0">
                <a:pos x="666" y="156"/>
              </a:cxn>
              <a:cxn ang="0">
                <a:pos x="666" y="177"/>
              </a:cxn>
              <a:cxn ang="0">
                <a:pos x="683" y="209"/>
              </a:cxn>
              <a:cxn ang="0">
                <a:pos x="691" y="260"/>
              </a:cxn>
              <a:cxn ang="0">
                <a:pos x="686" y="276"/>
              </a:cxn>
              <a:cxn ang="0">
                <a:pos x="697" y="293"/>
              </a:cxn>
              <a:cxn ang="0">
                <a:pos x="733" y="358"/>
              </a:cxn>
              <a:cxn ang="0">
                <a:pos x="406" y="354"/>
              </a:cxn>
              <a:cxn ang="0">
                <a:pos x="161" y="341"/>
              </a:cxn>
              <a:cxn ang="0">
                <a:pos x="167" y="232"/>
              </a:cxn>
              <a:cxn ang="0">
                <a:pos x="0" y="218"/>
              </a:cxn>
              <a:cxn ang="0">
                <a:pos x="20" y="0"/>
              </a:cxn>
              <a:cxn ang="0">
                <a:pos x="20" y="0"/>
              </a:cxn>
            </a:cxnLst>
            <a:rect l="0" t="0" r="r" b="b"/>
            <a:pathLst>
              <a:path w="733" h="358">
                <a:moveTo>
                  <a:pt x="20" y="0"/>
                </a:moveTo>
                <a:lnTo>
                  <a:pt x="471" y="27"/>
                </a:lnTo>
                <a:lnTo>
                  <a:pt x="502" y="50"/>
                </a:lnTo>
                <a:lnTo>
                  <a:pt x="556" y="47"/>
                </a:lnTo>
                <a:lnTo>
                  <a:pt x="612" y="65"/>
                </a:lnTo>
                <a:lnTo>
                  <a:pt x="628" y="84"/>
                </a:lnTo>
                <a:lnTo>
                  <a:pt x="641" y="88"/>
                </a:lnTo>
                <a:lnTo>
                  <a:pt x="666" y="156"/>
                </a:lnTo>
                <a:lnTo>
                  <a:pt x="666" y="177"/>
                </a:lnTo>
                <a:lnTo>
                  <a:pt x="683" y="209"/>
                </a:lnTo>
                <a:lnTo>
                  <a:pt x="691" y="260"/>
                </a:lnTo>
                <a:lnTo>
                  <a:pt x="686" y="276"/>
                </a:lnTo>
                <a:lnTo>
                  <a:pt x="697" y="293"/>
                </a:lnTo>
                <a:lnTo>
                  <a:pt x="733" y="358"/>
                </a:lnTo>
                <a:lnTo>
                  <a:pt x="406" y="354"/>
                </a:lnTo>
                <a:lnTo>
                  <a:pt x="161" y="341"/>
                </a:lnTo>
                <a:lnTo>
                  <a:pt x="167" y="232"/>
                </a:lnTo>
                <a:lnTo>
                  <a:pt x="0" y="218"/>
                </a:lnTo>
                <a:lnTo>
                  <a:pt x="20" y="0"/>
                </a:lnTo>
                <a:lnTo>
                  <a:pt x="2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5" name="Freeform 131"/>
          <p:cNvSpPr>
            <a:spLocks/>
          </p:cNvSpPr>
          <p:nvPr/>
        </p:nvSpPr>
        <p:spPr bwMode="auto">
          <a:xfrm>
            <a:off x="3030231" y="3482685"/>
            <a:ext cx="875773" cy="461115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269" y="13"/>
              </a:cxn>
              <a:cxn ang="0">
                <a:pos x="596" y="17"/>
              </a:cxn>
              <a:cxn ang="0">
                <a:pos x="614" y="32"/>
              </a:cxn>
              <a:cxn ang="0">
                <a:pos x="623" y="29"/>
              </a:cxn>
              <a:cxn ang="0">
                <a:pos x="636" y="46"/>
              </a:cxn>
              <a:cxn ang="0">
                <a:pos x="625" y="46"/>
              </a:cxn>
              <a:cxn ang="0">
                <a:pos x="614" y="69"/>
              </a:cxn>
              <a:cxn ang="0">
                <a:pos x="641" y="106"/>
              </a:cxn>
              <a:cxn ang="0">
                <a:pos x="661" y="111"/>
              </a:cxn>
              <a:cxn ang="0">
                <a:pos x="658" y="345"/>
              </a:cxn>
              <a:cxn ang="0">
                <a:pos x="378" y="346"/>
              </a:cxn>
              <a:cxn ang="0">
                <a:pos x="0" y="329"/>
              </a:cxn>
              <a:cxn ang="0">
                <a:pos x="24" y="0"/>
              </a:cxn>
              <a:cxn ang="0">
                <a:pos x="24" y="0"/>
              </a:cxn>
            </a:cxnLst>
            <a:rect l="0" t="0" r="r" b="b"/>
            <a:pathLst>
              <a:path w="661" h="346">
                <a:moveTo>
                  <a:pt x="24" y="0"/>
                </a:moveTo>
                <a:lnTo>
                  <a:pt x="269" y="13"/>
                </a:lnTo>
                <a:lnTo>
                  <a:pt x="596" y="17"/>
                </a:lnTo>
                <a:lnTo>
                  <a:pt x="614" y="32"/>
                </a:lnTo>
                <a:lnTo>
                  <a:pt x="623" y="29"/>
                </a:lnTo>
                <a:lnTo>
                  <a:pt x="636" y="46"/>
                </a:lnTo>
                <a:lnTo>
                  <a:pt x="625" y="46"/>
                </a:lnTo>
                <a:lnTo>
                  <a:pt x="614" y="69"/>
                </a:lnTo>
                <a:lnTo>
                  <a:pt x="641" y="106"/>
                </a:lnTo>
                <a:lnTo>
                  <a:pt x="661" y="111"/>
                </a:lnTo>
                <a:lnTo>
                  <a:pt x="658" y="345"/>
                </a:lnTo>
                <a:lnTo>
                  <a:pt x="378" y="346"/>
                </a:lnTo>
                <a:lnTo>
                  <a:pt x="0" y="329"/>
                </a:lnTo>
                <a:lnTo>
                  <a:pt x="24" y="0"/>
                </a:lnTo>
                <a:lnTo>
                  <a:pt x="2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" name="Freeform 132"/>
          <p:cNvSpPr>
            <a:spLocks/>
          </p:cNvSpPr>
          <p:nvPr/>
        </p:nvSpPr>
        <p:spPr bwMode="auto">
          <a:xfrm>
            <a:off x="2912312" y="3913149"/>
            <a:ext cx="1016215" cy="519754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89" y="6"/>
              </a:cxn>
              <a:cxn ang="0">
                <a:pos x="467" y="23"/>
              </a:cxn>
              <a:cxn ang="0">
                <a:pos x="747" y="22"/>
              </a:cxn>
              <a:cxn ang="0">
                <a:pos x="750" y="79"/>
              </a:cxn>
              <a:cxn ang="0">
                <a:pos x="767" y="201"/>
              </a:cxn>
              <a:cxn ang="0">
                <a:pos x="764" y="390"/>
              </a:cxn>
              <a:cxn ang="0">
                <a:pos x="703" y="357"/>
              </a:cxn>
              <a:cxn ang="0">
                <a:pos x="637" y="370"/>
              </a:cxn>
              <a:cxn ang="0">
                <a:pos x="589" y="384"/>
              </a:cxn>
              <a:cxn ang="0">
                <a:pos x="519" y="385"/>
              </a:cxn>
              <a:cxn ang="0">
                <a:pos x="467" y="354"/>
              </a:cxn>
              <a:cxn ang="0">
                <a:pos x="453" y="370"/>
              </a:cxn>
              <a:cxn ang="0">
                <a:pos x="371" y="334"/>
              </a:cxn>
              <a:cxn ang="0">
                <a:pos x="331" y="325"/>
              </a:cxn>
              <a:cxn ang="0">
                <a:pos x="311" y="306"/>
              </a:cxn>
              <a:cxn ang="0">
                <a:pos x="286" y="305"/>
              </a:cxn>
              <a:cxn ang="0">
                <a:pos x="260" y="283"/>
              </a:cxn>
              <a:cxn ang="0">
                <a:pos x="269" y="73"/>
              </a:cxn>
              <a:cxn ang="0">
                <a:pos x="0" y="57"/>
              </a:cxn>
              <a:cxn ang="0">
                <a:pos x="4" y="0"/>
              </a:cxn>
              <a:cxn ang="0">
                <a:pos x="4" y="0"/>
              </a:cxn>
            </a:cxnLst>
            <a:rect l="0" t="0" r="r" b="b"/>
            <a:pathLst>
              <a:path w="767" h="390">
                <a:moveTo>
                  <a:pt x="4" y="0"/>
                </a:moveTo>
                <a:lnTo>
                  <a:pt x="89" y="6"/>
                </a:lnTo>
                <a:lnTo>
                  <a:pt x="467" y="23"/>
                </a:lnTo>
                <a:lnTo>
                  <a:pt x="747" y="22"/>
                </a:lnTo>
                <a:lnTo>
                  <a:pt x="750" y="79"/>
                </a:lnTo>
                <a:lnTo>
                  <a:pt x="767" y="201"/>
                </a:lnTo>
                <a:lnTo>
                  <a:pt x="764" y="390"/>
                </a:lnTo>
                <a:lnTo>
                  <a:pt x="703" y="357"/>
                </a:lnTo>
                <a:lnTo>
                  <a:pt x="637" y="370"/>
                </a:lnTo>
                <a:lnTo>
                  <a:pt x="589" y="384"/>
                </a:lnTo>
                <a:lnTo>
                  <a:pt x="519" y="385"/>
                </a:lnTo>
                <a:lnTo>
                  <a:pt x="467" y="354"/>
                </a:lnTo>
                <a:lnTo>
                  <a:pt x="453" y="370"/>
                </a:lnTo>
                <a:lnTo>
                  <a:pt x="371" y="334"/>
                </a:lnTo>
                <a:lnTo>
                  <a:pt x="331" y="325"/>
                </a:lnTo>
                <a:lnTo>
                  <a:pt x="311" y="306"/>
                </a:lnTo>
                <a:lnTo>
                  <a:pt x="286" y="305"/>
                </a:lnTo>
                <a:lnTo>
                  <a:pt x="260" y="283"/>
                </a:lnTo>
                <a:lnTo>
                  <a:pt x="269" y="73"/>
                </a:lnTo>
                <a:lnTo>
                  <a:pt x="0" y="57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7" name="Freeform 133"/>
          <p:cNvSpPr>
            <a:spLocks/>
          </p:cNvSpPr>
          <p:nvPr/>
        </p:nvSpPr>
        <p:spPr bwMode="auto">
          <a:xfrm>
            <a:off x="3630419" y="2157978"/>
            <a:ext cx="767130" cy="839603"/>
          </a:xfrm>
          <a:custGeom>
            <a:avLst/>
            <a:gdLst/>
            <a:ahLst/>
            <a:cxnLst>
              <a:cxn ang="0">
                <a:pos x="4" y="120"/>
              </a:cxn>
              <a:cxn ang="0">
                <a:pos x="27" y="194"/>
              </a:cxn>
              <a:cxn ang="0">
                <a:pos x="30" y="287"/>
              </a:cxn>
              <a:cxn ang="0">
                <a:pos x="45" y="362"/>
              </a:cxn>
              <a:cxn ang="0">
                <a:pos x="25" y="401"/>
              </a:cxn>
              <a:cxn ang="0">
                <a:pos x="55" y="429"/>
              </a:cxn>
              <a:cxn ang="0">
                <a:pos x="53" y="630"/>
              </a:cxn>
              <a:cxn ang="0">
                <a:pos x="475" y="622"/>
              </a:cxn>
              <a:cxn ang="0">
                <a:pos x="469" y="582"/>
              </a:cxn>
              <a:cxn ang="0">
                <a:pos x="423" y="548"/>
              </a:cxn>
              <a:cxn ang="0">
                <a:pos x="401" y="523"/>
              </a:cxn>
              <a:cxn ang="0">
                <a:pos x="344" y="488"/>
              </a:cxn>
              <a:cxn ang="0">
                <a:pos x="345" y="430"/>
              </a:cxn>
              <a:cxn ang="0">
                <a:pos x="333" y="392"/>
              </a:cxn>
              <a:cxn ang="0">
                <a:pos x="379" y="336"/>
              </a:cxn>
              <a:cxn ang="0">
                <a:pos x="376" y="280"/>
              </a:cxn>
              <a:cxn ang="0">
                <a:pos x="453" y="223"/>
              </a:cxn>
              <a:cxn ang="0">
                <a:pos x="472" y="191"/>
              </a:cxn>
              <a:cxn ang="0">
                <a:pos x="579" y="135"/>
              </a:cxn>
              <a:cxn ang="0">
                <a:pos x="531" y="115"/>
              </a:cxn>
              <a:cxn ang="0">
                <a:pos x="489" y="120"/>
              </a:cxn>
              <a:cxn ang="0">
                <a:pos x="480" y="104"/>
              </a:cxn>
              <a:cxn ang="0">
                <a:pos x="402" y="103"/>
              </a:cxn>
              <a:cxn ang="0">
                <a:pos x="351" y="87"/>
              </a:cxn>
              <a:cxn ang="0">
                <a:pos x="245" y="76"/>
              </a:cxn>
              <a:cxn ang="0">
                <a:pos x="229" y="58"/>
              </a:cxn>
              <a:cxn ang="0">
                <a:pos x="186" y="41"/>
              </a:cxn>
              <a:cxn ang="0">
                <a:pos x="178" y="0"/>
              </a:cxn>
              <a:cxn ang="0">
                <a:pos x="152" y="0"/>
              </a:cxn>
              <a:cxn ang="0">
                <a:pos x="152" y="30"/>
              </a:cxn>
              <a:cxn ang="0">
                <a:pos x="0" y="30"/>
              </a:cxn>
              <a:cxn ang="0">
                <a:pos x="4" y="120"/>
              </a:cxn>
              <a:cxn ang="0">
                <a:pos x="4" y="120"/>
              </a:cxn>
            </a:cxnLst>
            <a:rect l="0" t="0" r="r" b="b"/>
            <a:pathLst>
              <a:path w="579" h="630">
                <a:moveTo>
                  <a:pt x="4" y="120"/>
                </a:moveTo>
                <a:lnTo>
                  <a:pt x="27" y="194"/>
                </a:lnTo>
                <a:lnTo>
                  <a:pt x="30" y="287"/>
                </a:lnTo>
                <a:lnTo>
                  <a:pt x="45" y="362"/>
                </a:lnTo>
                <a:lnTo>
                  <a:pt x="25" y="401"/>
                </a:lnTo>
                <a:lnTo>
                  <a:pt x="55" y="429"/>
                </a:lnTo>
                <a:lnTo>
                  <a:pt x="53" y="630"/>
                </a:lnTo>
                <a:lnTo>
                  <a:pt x="475" y="622"/>
                </a:lnTo>
                <a:lnTo>
                  <a:pt x="469" y="582"/>
                </a:lnTo>
                <a:lnTo>
                  <a:pt x="423" y="548"/>
                </a:lnTo>
                <a:lnTo>
                  <a:pt x="401" y="523"/>
                </a:lnTo>
                <a:lnTo>
                  <a:pt x="344" y="488"/>
                </a:lnTo>
                <a:lnTo>
                  <a:pt x="345" y="430"/>
                </a:lnTo>
                <a:lnTo>
                  <a:pt x="333" y="392"/>
                </a:lnTo>
                <a:lnTo>
                  <a:pt x="379" y="336"/>
                </a:lnTo>
                <a:lnTo>
                  <a:pt x="376" y="280"/>
                </a:lnTo>
                <a:lnTo>
                  <a:pt x="453" y="223"/>
                </a:lnTo>
                <a:lnTo>
                  <a:pt x="472" y="191"/>
                </a:lnTo>
                <a:lnTo>
                  <a:pt x="579" y="135"/>
                </a:lnTo>
                <a:lnTo>
                  <a:pt x="531" y="115"/>
                </a:lnTo>
                <a:lnTo>
                  <a:pt x="489" y="120"/>
                </a:lnTo>
                <a:lnTo>
                  <a:pt x="480" y="104"/>
                </a:lnTo>
                <a:lnTo>
                  <a:pt x="402" y="103"/>
                </a:lnTo>
                <a:lnTo>
                  <a:pt x="351" y="87"/>
                </a:lnTo>
                <a:lnTo>
                  <a:pt x="245" y="76"/>
                </a:lnTo>
                <a:lnTo>
                  <a:pt x="229" y="58"/>
                </a:lnTo>
                <a:lnTo>
                  <a:pt x="186" y="41"/>
                </a:lnTo>
                <a:lnTo>
                  <a:pt x="178" y="0"/>
                </a:lnTo>
                <a:lnTo>
                  <a:pt x="152" y="0"/>
                </a:lnTo>
                <a:lnTo>
                  <a:pt x="152" y="30"/>
                </a:lnTo>
                <a:lnTo>
                  <a:pt x="0" y="30"/>
                </a:lnTo>
                <a:lnTo>
                  <a:pt x="4" y="120"/>
                </a:lnTo>
                <a:lnTo>
                  <a:pt x="4" y="1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b="1" dirty="0">
              <a:latin typeface="Calibri" pitchFamily="34" charset="0"/>
            </a:endParaRPr>
          </a:p>
        </p:txBody>
      </p:sp>
      <p:sp>
        <p:nvSpPr>
          <p:cNvPr id="28" name="Freeform 134"/>
          <p:cNvSpPr>
            <a:spLocks/>
          </p:cNvSpPr>
          <p:nvPr/>
        </p:nvSpPr>
        <p:spPr bwMode="auto">
          <a:xfrm>
            <a:off x="3684741" y="2986919"/>
            <a:ext cx="702208" cy="455784"/>
          </a:xfrm>
          <a:custGeom>
            <a:avLst/>
            <a:gdLst/>
            <a:ahLst/>
            <a:cxnLst>
              <a:cxn ang="0">
                <a:pos x="1" y="33"/>
              </a:cxn>
              <a:cxn ang="0">
                <a:pos x="10" y="53"/>
              </a:cxn>
              <a:cxn ang="0">
                <a:pos x="4" y="71"/>
              </a:cxn>
              <a:cxn ang="0">
                <a:pos x="10" y="119"/>
              </a:cxn>
              <a:cxn ang="0">
                <a:pos x="35" y="187"/>
              </a:cxn>
              <a:cxn ang="0">
                <a:pos x="35" y="208"/>
              </a:cxn>
              <a:cxn ang="0">
                <a:pos x="52" y="240"/>
              </a:cxn>
              <a:cxn ang="0">
                <a:pos x="60" y="291"/>
              </a:cxn>
              <a:cxn ang="0">
                <a:pos x="55" y="307"/>
              </a:cxn>
              <a:cxn ang="0">
                <a:pos x="66" y="324"/>
              </a:cxn>
              <a:cxn ang="0">
                <a:pos x="409" y="316"/>
              </a:cxn>
              <a:cxn ang="0">
                <a:pos x="434" y="342"/>
              </a:cxn>
              <a:cxn ang="0">
                <a:pos x="470" y="265"/>
              </a:cxn>
              <a:cxn ang="0">
                <a:pos x="459" y="235"/>
              </a:cxn>
              <a:cxn ang="0">
                <a:pos x="519" y="189"/>
              </a:cxn>
              <a:cxn ang="0">
                <a:pos x="530" y="155"/>
              </a:cxn>
              <a:cxn ang="0">
                <a:pos x="487" y="105"/>
              </a:cxn>
              <a:cxn ang="0">
                <a:pos x="443" y="54"/>
              </a:cxn>
              <a:cxn ang="0">
                <a:pos x="434" y="0"/>
              </a:cxn>
              <a:cxn ang="0">
                <a:pos x="12" y="8"/>
              </a:cxn>
              <a:cxn ang="0">
                <a:pos x="0" y="6"/>
              </a:cxn>
              <a:cxn ang="0">
                <a:pos x="1" y="33"/>
              </a:cxn>
              <a:cxn ang="0">
                <a:pos x="1" y="33"/>
              </a:cxn>
            </a:cxnLst>
            <a:rect l="0" t="0" r="r" b="b"/>
            <a:pathLst>
              <a:path w="530" h="342">
                <a:moveTo>
                  <a:pt x="1" y="33"/>
                </a:moveTo>
                <a:lnTo>
                  <a:pt x="10" y="53"/>
                </a:lnTo>
                <a:lnTo>
                  <a:pt x="4" y="71"/>
                </a:lnTo>
                <a:lnTo>
                  <a:pt x="10" y="119"/>
                </a:lnTo>
                <a:lnTo>
                  <a:pt x="35" y="187"/>
                </a:lnTo>
                <a:lnTo>
                  <a:pt x="35" y="208"/>
                </a:lnTo>
                <a:lnTo>
                  <a:pt x="52" y="240"/>
                </a:lnTo>
                <a:lnTo>
                  <a:pt x="60" y="291"/>
                </a:lnTo>
                <a:lnTo>
                  <a:pt x="55" y="307"/>
                </a:lnTo>
                <a:lnTo>
                  <a:pt x="66" y="324"/>
                </a:lnTo>
                <a:lnTo>
                  <a:pt x="409" y="316"/>
                </a:lnTo>
                <a:lnTo>
                  <a:pt x="434" y="342"/>
                </a:lnTo>
                <a:lnTo>
                  <a:pt x="470" y="265"/>
                </a:lnTo>
                <a:lnTo>
                  <a:pt x="459" y="235"/>
                </a:lnTo>
                <a:lnTo>
                  <a:pt x="519" y="189"/>
                </a:lnTo>
                <a:lnTo>
                  <a:pt x="530" y="155"/>
                </a:lnTo>
                <a:lnTo>
                  <a:pt x="487" y="105"/>
                </a:lnTo>
                <a:lnTo>
                  <a:pt x="443" y="54"/>
                </a:lnTo>
                <a:lnTo>
                  <a:pt x="434" y="0"/>
                </a:lnTo>
                <a:lnTo>
                  <a:pt x="12" y="8"/>
                </a:lnTo>
                <a:lnTo>
                  <a:pt x="0" y="6"/>
                </a:lnTo>
                <a:lnTo>
                  <a:pt x="1" y="33"/>
                </a:lnTo>
                <a:lnTo>
                  <a:pt x="1" y="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b="1" dirty="0">
              <a:latin typeface="Calibri" pitchFamily="34" charset="0"/>
            </a:endParaRPr>
          </a:p>
        </p:txBody>
      </p:sp>
      <p:sp>
        <p:nvSpPr>
          <p:cNvPr id="29" name="Freeform 135"/>
          <p:cNvSpPr>
            <a:spLocks/>
          </p:cNvSpPr>
          <p:nvPr/>
        </p:nvSpPr>
        <p:spPr bwMode="auto">
          <a:xfrm>
            <a:off x="3772186" y="3408054"/>
            <a:ext cx="783029" cy="667685"/>
          </a:xfrm>
          <a:custGeom>
            <a:avLst/>
            <a:gdLst/>
            <a:ahLst/>
            <a:cxnLst>
              <a:cxn ang="0">
                <a:pos x="36" y="73"/>
              </a:cxn>
              <a:cxn ang="0">
                <a:pos x="54" y="88"/>
              </a:cxn>
              <a:cxn ang="0">
                <a:pos x="63" y="85"/>
              </a:cxn>
              <a:cxn ang="0">
                <a:pos x="76" y="102"/>
              </a:cxn>
              <a:cxn ang="0">
                <a:pos x="65" y="102"/>
              </a:cxn>
              <a:cxn ang="0">
                <a:pos x="54" y="125"/>
              </a:cxn>
              <a:cxn ang="0">
                <a:pos x="81" y="162"/>
              </a:cxn>
              <a:cxn ang="0">
                <a:pos x="101" y="167"/>
              </a:cxn>
              <a:cxn ang="0">
                <a:pos x="98" y="401"/>
              </a:cxn>
              <a:cxn ang="0">
                <a:pos x="101" y="458"/>
              </a:cxn>
              <a:cxn ang="0">
                <a:pos x="493" y="445"/>
              </a:cxn>
              <a:cxn ang="0">
                <a:pos x="498" y="479"/>
              </a:cxn>
              <a:cxn ang="0">
                <a:pos x="481" y="501"/>
              </a:cxn>
              <a:cxn ang="0">
                <a:pos x="541" y="498"/>
              </a:cxn>
              <a:cxn ang="0">
                <a:pos x="552" y="479"/>
              </a:cxn>
              <a:cxn ang="0">
                <a:pos x="552" y="458"/>
              </a:cxn>
              <a:cxn ang="0">
                <a:pos x="568" y="442"/>
              </a:cxn>
              <a:cxn ang="0">
                <a:pos x="571" y="425"/>
              </a:cxn>
              <a:cxn ang="0">
                <a:pos x="586" y="424"/>
              </a:cxn>
              <a:cxn ang="0">
                <a:pos x="591" y="390"/>
              </a:cxn>
              <a:cxn ang="0">
                <a:pos x="569" y="385"/>
              </a:cxn>
              <a:cxn ang="0">
                <a:pos x="555" y="360"/>
              </a:cxn>
              <a:cxn ang="0">
                <a:pos x="533" y="300"/>
              </a:cxn>
              <a:cxn ang="0">
                <a:pos x="509" y="292"/>
              </a:cxn>
              <a:cxn ang="0">
                <a:pos x="481" y="269"/>
              </a:cxn>
              <a:cxn ang="0">
                <a:pos x="470" y="238"/>
              </a:cxn>
              <a:cxn ang="0">
                <a:pos x="487" y="190"/>
              </a:cxn>
              <a:cxn ang="0">
                <a:pos x="473" y="181"/>
              </a:cxn>
              <a:cxn ang="0">
                <a:pos x="439" y="181"/>
              </a:cxn>
              <a:cxn ang="0">
                <a:pos x="431" y="151"/>
              </a:cxn>
              <a:cxn ang="0">
                <a:pos x="376" y="93"/>
              </a:cxn>
              <a:cxn ang="0">
                <a:pos x="362" y="45"/>
              </a:cxn>
              <a:cxn ang="0">
                <a:pos x="368" y="26"/>
              </a:cxn>
              <a:cxn ang="0">
                <a:pos x="343" y="0"/>
              </a:cxn>
              <a:cxn ang="0">
                <a:pos x="0" y="8"/>
              </a:cxn>
              <a:cxn ang="0">
                <a:pos x="36" y="73"/>
              </a:cxn>
              <a:cxn ang="0">
                <a:pos x="36" y="73"/>
              </a:cxn>
            </a:cxnLst>
            <a:rect l="0" t="0" r="r" b="b"/>
            <a:pathLst>
              <a:path w="591" h="501">
                <a:moveTo>
                  <a:pt x="36" y="73"/>
                </a:moveTo>
                <a:lnTo>
                  <a:pt x="54" y="88"/>
                </a:lnTo>
                <a:lnTo>
                  <a:pt x="63" y="85"/>
                </a:lnTo>
                <a:lnTo>
                  <a:pt x="76" y="102"/>
                </a:lnTo>
                <a:lnTo>
                  <a:pt x="65" y="102"/>
                </a:lnTo>
                <a:lnTo>
                  <a:pt x="54" y="125"/>
                </a:lnTo>
                <a:lnTo>
                  <a:pt x="81" y="162"/>
                </a:lnTo>
                <a:lnTo>
                  <a:pt x="101" y="167"/>
                </a:lnTo>
                <a:lnTo>
                  <a:pt x="98" y="401"/>
                </a:lnTo>
                <a:lnTo>
                  <a:pt x="101" y="458"/>
                </a:lnTo>
                <a:lnTo>
                  <a:pt x="493" y="445"/>
                </a:lnTo>
                <a:lnTo>
                  <a:pt x="498" y="479"/>
                </a:lnTo>
                <a:lnTo>
                  <a:pt x="481" y="501"/>
                </a:lnTo>
                <a:lnTo>
                  <a:pt x="541" y="498"/>
                </a:lnTo>
                <a:lnTo>
                  <a:pt x="552" y="479"/>
                </a:lnTo>
                <a:lnTo>
                  <a:pt x="552" y="458"/>
                </a:lnTo>
                <a:lnTo>
                  <a:pt x="568" y="442"/>
                </a:lnTo>
                <a:lnTo>
                  <a:pt x="571" y="425"/>
                </a:lnTo>
                <a:lnTo>
                  <a:pt x="586" y="424"/>
                </a:lnTo>
                <a:lnTo>
                  <a:pt x="591" y="390"/>
                </a:lnTo>
                <a:lnTo>
                  <a:pt x="569" y="385"/>
                </a:lnTo>
                <a:lnTo>
                  <a:pt x="555" y="360"/>
                </a:lnTo>
                <a:lnTo>
                  <a:pt x="533" y="300"/>
                </a:lnTo>
                <a:lnTo>
                  <a:pt x="509" y="292"/>
                </a:lnTo>
                <a:lnTo>
                  <a:pt x="481" y="269"/>
                </a:lnTo>
                <a:lnTo>
                  <a:pt x="470" y="238"/>
                </a:lnTo>
                <a:lnTo>
                  <a:pt x="487" y="190"/>
                </a:lnTo>
                <a:lnTo>
                  <a:pt x="473" y="181"/>
                </a:lnTo>
                <a:lnTo>
                  <a:pt x="439" y="181"/>
                </a:lnTo>
                <a:lnTo>
                  <a:pt x="431" y="151"/>
                </a:lnTo>
                <a:lnTo>
                  <a:pt x="376" y="93"/>
                </a:lnTo>
                <a:lnTo>
                  <a:pt x="362" y="45"/>
                </a:lnTo>
                <a:lnTo>
                  <a:pt x="368" y="26"/>
                </a:lnTo>
                <a:lnTo>
                  <a:pt x="343" y="0"/>
                </a:lnTo>
                <a:lnTo>
                  <a:pt x="0" y="8"/>
                </a:lnTo>
                <a:lnTo>
                  <a:pt x="36" y="73"/>
                </a:lnTo>
                <a:lnTo>
                  <a:pt x="36" y="7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b="1" dirty="0">
              <a:latin typeface="Calibri" pitchFamily="34" charset="0"/>
            </a:endParaRPr>
          </a:p>
        </p:txBody>
      </p:sp>
      <p:sp>
        <p:nvSpPr>
          <p:cNvPr id="30" name="Freeform 136"/>
          <p:cNvSpPr>
            <a:spLocks/>
          </p:cNvSpPr>
          <p:nvPr/>
        </p:nvSpPr>
        <p:spPr bwMode="auto">
          <a:xfrm>
            <a:off x="3906003" y="4001107"/>
            <a:ext cx="593565" cy="522420"/>
          </a:xfrm>
          <a:custGeom>
            <a:avLst/>
            <a:gdLst/>
            <a:ahLst/>
            <a:cxnLst>
              <a:cxn ang="0">
                <a:pos x="17" y="135"/>
              </a:cxn>
              <a:cxn ang="0">
                <a:pos x="14" y="324"/>
              </a:cxn>
              <a:cxn ang="0">
                <a:pos x="23" y="335"/>
              </a:cxn>
              <a:cxn ang="0">
                <a:pos x="55" y="335"/>
              </a:cxn>
              <a:cxn ang="0">
                <a:pos x="57" y="392"/>
              </a:cxn>
              <a:cxn ang="0">
                <a:pos x="323" y="389"/>
              </a:cxn>
              <a:cxn ang="0">
                <a:pos x="318" y="330"/>
              </a:cxn>
              <a:cxn ang="0">
                <a:pos x="340" y="265"/>
              </a:cxn>
              <a:cxn ang="0">
                <a:pos x="374" y="220"/>
              </a:cxn>
              <a:cxn ang="0">
                <a:pos x="371" y="208"/>
              </a:cxn>
              <a:cxn ang="0">
                <a:pos x="395" y="166"/>
              </a:cxn>
              <a:cxn ang="0">
                <a:pos x="409" y="121"/>
              </a:cxn>
              <a:cxn ang="0">
                <a:pos x="405" y="118"/>
              </a:cxn>
              <a:cxn ang="0">
                <a:pos x="426" y="101"/>
              </a:cxn>
              <a:cxn ang="0">
                <a:pos x="448" y="62"/>
              </a:cxn>
              <a:cxn ang="0">
                <a:pos x="440" y="53"/>
              </a:cxn>
              <a:cxn ang="0">
                <a:pos x="380" y="56"/>
              </a:cxn>
              <a:cxn ang="0">
                <a:pos x="397" y="34"/>
              </a:cxn>
              <a:cxn ang="0">
                <a:pos x="392" y="0"/>
              </a:cxn>
              <a:cxn ang="0">
                <a:pos x="0" y="13"/>
              </a:cxn>
              <a:cxn ang="0">
                <a:pos x="17" y="135"/>
              </a:cxn>
              <a:cxn ang="0">
                <a:pos x="17" y="135"/>
              </a:cxn>
            </a:cxnLst>
            <a:rect l="0" t="0" r="r" b="b"/>
            <a:pathLst>
              <a:path w="448" h="392">
                <a:moveTo>
                  <a:pt x="17" y="135"/>
                </a:moveTo>
                <a:lnTo>
                  <a:pt x="14" y="324"/>
                </a:lnTo>
                <a:lnTo>
                  <a:pt x="23" y="335"/>
                </a:lnTo>
                <a:lnTo>
                  <a:pt x="55" y="335"/>
                </a:lnTo>
                <a:lnTo>
                  <a:pt x="57" y="392"/>
                </a:lnTo>
                <a:lnTo>
                  <a:pt x="323" y="389"/>
                </a:lnTo>
                <a:lnTo>
                  <a:pt x="318" y="330"/>
                </a:lnTo>
                <a:lnTo>
                  <a:pt x="340" y="265"/>
                </a:lnTo>
                <a:lnTo>
                  <a:pt x="374" y="220"/>
                </a:lnTo>
                <a:lnTo>
                  <a:pt x="371" y="208"/>
                </a:lnTo>
                <a:lnTo>
                  <a:pt x="395" y="166"/>
                </a:lnTo>
                <a:lnTo>
                  <a:pt x="409" y="121"/>
                </a:lnTo>
                <a:lnTo>
                  <a:pt x="405" y="118"/>
                </a:lnTo>
                <a:lnTo>
                  <a:pt x="426" y="101"/>
                </a:lnTo>
                <a:lnTo>
                  <a:pt x="448" y="62"/>
                </a:lnTo>
                <a:lnTo>
                  <a:pt x="440" y="53"/>
                </a:lnTo>
                <a:lnTo>
                  <a:pt x="380" y="56"/>
                </a:lnTo>
                <a:lnTo>
                  <a:pt x="397" y="34"/>
                </a:lnTo>
                <a:lnTo>
                  <a:pt x="392" y="0"/>
                </a:lnTo>
                <a:lnTo>
                  <a:pt x="0" y="13"/>
                </a:lnTo>
                <a:lnTo>
                  <a:pt x="17" y="135"/>
                </a:lnTo>
                <a:lnTo>
                  <a:pt x="17" y="1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1" name="Freeform 137"/>
          <p:cNvSpPr>
            <a:spLocks/>
          </p:cNvSpPr>
          <p:nvPr/>
        </p:nvSpPr>
        <p:spPr bwMode="auto">
          <a:xfrm>
            <a:off x="3981524" y="4519529"/>
            <a:ext cx="671735" cy="573062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4" y="119"/>
              </a:cxn>
              <a:cxn ang="0">
                <a:pos x="51" y="204"/>
              </a:cxn>
              <a:cxn ang="0">
                <a:pos x="34" y="270"/>
              </a:cxn>
              <a:cxn ang="0">
                <a:pos x="37" y="326"/>
              </a:cxn>
              <a:cxn ang="0">
                <a:pos x="17" y="354"/>
              </a:cxn>
              <a:cxn ang="0">
                <a:pos x="25" y="363"/>
              </a:cxn>
              <a:cxn ang="0">
                <a:pos x="93" y="355"/>
              </a:cxn>
              <a:cxn ang="0">
                <a:pos x="176" y="377"/>
              </a:cxn>
              <a:cxn ang="0">
                <a:pos x="204" y="355"/>
              </a:cxn>
              <a:cxn ang="0">
                <a:pos x="286" y="389"/>
              </a:cxn>
              <a:cxn ang="0">
                <a:pos x="292" y="408"/>
              </a:cxn>
              <a:cxn ang="0">
                <a:pos x="323" y="422"/>
              </a:cxn>
              <a:cxn ang="0">
                <a:pos x="340" y="405"/>
              </a:cxn>
              <a:cxn ang="0">
                <a:pos x="379" y="420"/>
              </a:cxn>
              <a:cxn ang="0">
                <a:pos x="403" y="408"/>
              </a:cxn>
              <a:cxn ang="0">
                <a:pos x="399" y="383"/>
              </a:cxn>
              <a:cxn ang="0">
                <a:pos x="465" y="405"/>
              </a:cxn>
              <a:cxn ang="0">
                <a:pos x="462" y="430"/>
              </a:cxn>
              <a:cxn ang="0">
                <a:pos x="507" y="399"/>
              </a:cxn>
              <a:cxn ang="0">
                <a:pos x="467" y="394"/>
              </a:cxn>
              <a:cxn ang="0">
                <a:pos x="437" y="362"/>
              </a:cxn>
              <a:cxn ang="0">
                <a:pos x="474" y="321"/>
              </a:cxn>
              <a:cxn ang="0">
                <a:pos x="474" y="298"/>
              </a:cxn>
              <a:cxn ang="0">
                <a:pos x="433" y="332"/>
              </a:cxn>
              <a:cxn ang="0">
                <a:pos x="413" y="321"/>
              </a:cxn>
              <a:cxn ang="0">
                <a:pos x="430" y="303"/>
              </a:cxn>
              <a:cxn ang="0">
                <a:pos x="383" y="317"/>
              </a:cxn>
              <a:cxn ang="0">
                <a:pos x="354" y="304"/>
              </a:cxn>
              <a:cxn ang="0">
                <a:pos x="362" y="284"/>
              </a:cxn>
              <a:cxn ang="0">
                <a:pos x="440" y="298"/>
              </a:cxn>
              <a:cxn ang="0">
                <a:pos x="410" y="247"/>
              </a:cxn>
              <a:cxn ang="0">
                <a:pos x="414" y="210"/>
              </a:cxn>
              <a:cxn ang="0">
                <a:pos x="235" y="218"/>
              </a:cxn>
              <a:cxn ang="0">
                <a:pos x="256" y="137"/>
              </a:cxn>
              <a:cxn ang="0">
                <a:pos x="287" y="97"/>
              </a:cxn>
              <a:cxn ang="0">
                <a:pos x="278" y="86"/>
              </a:cxn>
              <a:cxn ang="0">
                <a:pos x="266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507" h="430">
                <a:moveTo>
                  <a:pt x="0" y="3"/>
                </a:moveTo>
                <a:lnTo>
                  <a:pt x="4" y="119"/>
                </a:lnTo>
                <a:lnTo>
                  <a:pt x="51" y="204"/>
                </a:lnTo>
                <a:lnTo>
                  <a:pt x="34" y="270"/>
                </a:lnTo>
                <a:lnTo>
                  <a:pt x="37" y="326"/>
                </a:lnTo>
                <a:lnTo>
                  <a:pt x="17" y="354"/>
                </a:lnTo>
                <a:lnTo>
                  <a:pt x="25" y="363"/>
                </a:lnTo>
                <a:lnTo>
                  <a:pt x="93" y="355"/>
                </a:lnTo>
                <a:lnTo>
                  <a:pt x="176" y="377"/>
                </a:lnTo>
                <a:lnTo>
                  <a:pt x="204" y="355"/>
                </a:lnTo>
                <a:lnTo>
                  <a:pt x="286" y="389"/>
                </a:lnTo>
                <a:lnTo>
                  <a:pt x="292" y="408"/>
                </a:lnTo>
                <a:lnTo>
                  <a:pt x="323" y="422"/>
                </a:lnTo>
                <a:lnTo>
                  <a:pt x="340" y="405"/>
                </a:lnTo>
                <a:lnTo>
                  <a:pt x="379" y="420"/>
                </a:lnTo>
                <a:lnTo>
                  <a:pt x="403" y="408"/>
                </a:lnTo>
                <a:lnTo>
                  <a:pt x="399" y="383"/>
                </a:lnTo>
                <a:lnTo>
                  <a:pt x="465" y="405"/>
                </a:lnTo>
                <a:lnTo>
                  <a:pt x="462" y="430"/>
                </a:lnTo>
                <a:lnTo>
                  <a:pt x="507" y="399"/>
                </a:lnTo>
                <a:lnTo>
                  <a:pt x="467" y="394"/>
                </a:lnTo>
                <a:lnTo>
                  <a:pt x="437" y="362"/>
                </a:lnTo>
                <a:lnTo>
                  <a:pt x="474" y="321"/>
                </a:lnTo>
                <a:lnTo>
                  <a:pt x="474" y="298"/>
                </a:lnTo>
                <a:lnTo>
                  <a:pt x="433" y="332"/>
                </a:lnTo>
                <a:lnTo>
                  <a:pt x="413" y="321"/>
                </a:lnTo>
                <a:lnTo>
                  <a:pt x="430" y="303"/>
                </a:lnTo>
                <a:lnTo>
                  <a:pt x="383" y="317"/>
                </a:lnTo>
                <a:lnTo>
                  <a:pt x="354" y="304"/>
                </a:lnTo>
                <a:lnTo>
                  <a:pt x="362" y="284"/>
                </a:lnTo>
                <a:lnTo>
                  <a:pt x="440" y="298"/>
                </a:lnTo>
                <a:lnTo>
                  <a:pt x="410" y="247"/>
                </a:lnTo>
                <a:lnTo>
                  <a:pt x="414" y="210"/>
                </a:lnTo>
                <a:lnTo>
                  <a:pt x="235" y="218"/>
                </a:lnTo>
                <a:lnTo>
                  <a:pt x="256" y="137"/>
                </a:lnTo>
                <a:lnTo>
                  <a:pt x="287" y="97"/>
                </a:lnTo>
                <a:lnTo>
                  <a:pt x="278" y="86"/>
                </a:lnTo>
                <a:lnTo>
                  <a:pt x="266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2" name="Freeform 138"/>
          <p:cNvSpPr>
            <a:spLocks/>
          </p:cNvSpPr>
          <p:nvPr/>
        </p:nvSpPr>
        <p:spPr bwMode="auto">
          <a:xfrm>
            <a:off x="4323353" y="2393867"/>
            <a:ext cx="670409" cy="335841"/>
          </a:xfrm>
          <a:custGeom>
            <a:avLst/>
            <a:gdLst/>
            <a:ahLst/>
            <a:cxnLst>
              <a:cxn ang="0">
                <a:pos x="182" y="165"/>
              </a:cxn>
              <a:cxn ang="0">
                <a:pos x="189" y="181"/>
              </a:cxn>
              <a:cxn ang="0">
                <a:pos x="206" y="185"/>
              </a:cxn>
              <a:cxn ang="0">
                <a:pos x="230" y="252"/>
              </a:cxn>
              <a:cxn ang="0">
                <a:pos x="275" y="161"/>
              </a:cxn>
              <a:cxn ang="0">
                <a:pos x="298" y="164"/>
              </a:cxn>
              <a:cxn ang="0">
                <a:pos x="328" y="150"/>
              </a:cxn>
              <a:cxn ang="0">
                <a:pos x="376" y="150"/>
              </a:cxn>
              <a:cxn ang="0">
                <a:pos x="393" y="128"/>
              </a:cxn>
              <a:cxn ang="0">
                <a:pos x="487" y="131"/>
              </a:cxn>
              <a:cxn ang="0">
                <a:pos x="506" y="117"/>
              </a:cxn>
              <a:cxn ang="0">
                <a:pos x="475" y="82"/>
              </a:cxn>
              <a:cxn ang="0">
                <a:pos x="417" y="83"/>
              </a:cxn>
              <a:cxn ang="0">
                <a:pos x="371" y="77"/>
              </a:cxn>
              <a:cxn ang="0">
                <a:pos x="312" y="77"/>
              </a:cxn>
              <a:cxn ang="0">
                <a:pos x="292" y="107"/>
              </a:cxn>
              <a:cxn ang="0">
                <a:pos x="263" y="90"/>
              </a:cxn>
              <a:cxn ang="0">
                <a:pos x="232" y="93"/>
              </a:cxn>
              <a:cxn ang="0">
                <a:pos x="221" y="62"/>
              </a:cxn>
              <a:cxn ang="0">
                <a:pos x="155" y="57"/>
              </a:cxn>
              <a:cxn ang="0">
                <a:pos x="147" y="46"/>
              </a:cxn>
              <a:cxn ang="0">
                <a:pos x="176" y="14"/>
              </a:cxn>
              <a:cxn ang="0">
                <a:pos x="201" y="12"/>
              </a:cxn>
              <a:cxn ang="0">
                <a:pos x="176" y="0"/>
              </a:cxn>
              <a:cxn ang="0">
                <a:pos x="139" y="9"/>
              </a:cxn>
              <a:cxn ang="0">
                <a:pos x="77" y="71"/>
              </a:cxn>
              <a:cxn ang="0">
                <a:pos x="46" y="77"/>
              </a:cxn>
              <a:cxn ang="0">
                <a:pos x="0" y="108"/>
              </a:cxn>
              <a:cxn ang="0">
                <a:pos x="182" y="165"/>
              </a:cxn>
              <a:cxn ang="0">
                <a:pos x="182" y="165"/>
              </a:cxn>
            </a:cxnLst>
            <a:rect l="0" t="0" r="r" b="b"/>
            <a:pathLst>
              <a:path w="506" h="252">
                <a:moveTo>
                  <a:pt x="182" y="165"/>
                </a:moveTo>
                <a:lnTo>
                  <a:pt x="189" y="181"/>
                </a:lnTo>
                <a:lnTo>
                  <a:pt x="206" y="185"/>
                </a:lnTo>
                <a:lnTo>
                  <a:pt x="230" y="252"/>
                </a:lnTo>
                <a:lnTo>
                  <a:pt x="275" y="161"/>
                </a:lnTo>
                <a:lnTo>
                  <a:pt x="298" y="164"/>
                </a:lnTo>
                <a:lnTo>
                  <a:pt x="328" y="150"/>
                </a:lnTo>
                <a:lnTo>
                  <a:pt x="376" y="150"/>
                </a:lnTo>
                <a:lnTo>
                  <a:pt x="393" y="128"/>
                </a:lnTo>
                <a:lnTo>
                  <a:pt x="487" y="131"/>
                </a:lnTo>
                <a:lnTo>
                  <a:pt x="506" y="117"/>
                </a:lnTo>
                <a:lnTo>
                  <a:pt x="475" y="82"/>
                </a:lnTo>
                <a:lnTo>
                  <a:pt x="417" y="83"/>
                </a:lnTo>
                <a:lnTo>
                  <a:pt x="371" y="77"/>
                </a:lnTo>
                <a:lnTo>
                  <a:pt x="312" y="77"/>
                </a:lnTo>
                <a:lnTo>
                  <a:pt x="292" y="107"/>
                </a:lnTo>
                <a:lnTo>
                  <a:pt x="263" y="90"/>
                </a:lnTo>
                <a:lnTo>
                  <a:pt x="232" y="93"/>
                </a:lnTo>
                <a:lnTo>
                  <a:pt x="221" y="62"/>
                </a:lnTo>
                <a:lnTo>
                  <a:pt x="155" y="57"/>
                </a:lnTo>
                <a:lnTo>
                  <a:pt x="147" y="46"/>
                </a:lnTo>
                <a:lnTo>
                  <a:pt x="176" y="14"/>
                </a:lnTo>
                <a:lnTo>
                  <a:pt x="201" y="12"/>
                </a:lnTo>
                <a:lnTo>
                  <a:pt x="176" y="0"/>
                </a:lnTo>
                <a:lnTo>
                  <a:pt x="139" y="9"/>
                </a:lnTo>
                <a:lnTo>
                  <a:pt x="77" y="71"/>
                </a:lnTo>
                <a:lnTo>
                  <a:pt x="46" y="77"/>
                </a:lnTo>
                <a:lnTo>
                  <a:pt x="0" y="108"/>
                </a:lnTo>
                <a:lnTo>
                  <a:pt x="182" y="165"/>
                </a:lnTo>
                <a:lnTo>
                  <a:pt x="182" y="16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3" name="Freeform 139"/>
          <p:cNvSpPr>
            <a:spLocks/>
          </p:cNvSpPr>
          <p:nvPr/>
        </p:nvSpPr>
        <p:spPr bwMode="auto">
          <a:xfrm>
            <a:off x="4755277" y="2601768"/>
            <a:ext cx="454449" cy="606381"/>
          </a:xfrm>
          <a:custGeom>
            <a:avLst/>
            <a:gdLst/>
            <a:ahLst/>
            <a:cxnLst>
              <a:cxn ang="0">
                <a:pos x="39" y="377"/>
              </a:cxn>
              <a:cxn ang="0">
                <a:pos x="34" y="302"/>
              </a:cxn>
              <a:cxn ang="0">
                <a:pos x="5" y="246"/>
              </a:cxn>
              <a:cxn ang="0">
                <a:pos x="17" y="130"/>
              </a:cxn>
              <a:cxn ang="0">
                <a:pos x="67" y="70"/>
              </a:cxn>
              <a:cxn ang="0">
                <a:pos x="64" y="114"/>
              </a:cxn>
              <a:cxn ang="0">
                <a:pos x="79" y="105"/>
              </a:cxn>
              <a:cxn ang="0">
                <a:pos x="79" y="68"/>
              </a:cxn>
              <a:cxn ang="0">
                <a:pos x="98" y="46"/>
              </a:cxn>
              <a:cxn ang="0">
                <a:pos x="104" y="6"/>
              </a:cxn>
              <a:cxn ang="0">
                <a:pos x="121" y="0"/>
              </a:cxn>
              <a:cxn ang="0">
                <a:pos x="224" y="36"/>
              </a:cxn>
              <a:cxn ang="0">
                <a:pos x="234" y="65"/>
              </a:cxn>
              <a:cxn ang="0">
                <a:pos x="248" y="93"/>
              </a:cxn>
              <a:cxn ang="0">
                <a:pos x="251" y="142"/>
              </a:cxn>
              <a:cxn ang="0">
                <a:pos x="215" y="186"/>
              </a:cxn>
              <a:cxn ang="0">
                <a:pos x="214" y="218"/>
              </a:cxn>
              <a:cxn ang="0">
                <a:pos x="234" y="229"/>
              </a:cxn>
              <a:cxn ang="0">
                <a:pos x="261" y="184"/>
              </a:cxn>
              <a:cxn ang="0">
                <a:pos x="289" y="169"/>
              </a:cxn>
              <a:cxn ang="0">
                <a:pos x="308" y="178"/>
              </a:cxn>
              <a:cxn ang="0">
                <a:pos x="343" y="278"/>
              </a:cxn>
              <a:cxn ang="0">
                <a:pos x="319" y="322"/>
              </a:cxn>
              <a:cxn ang="0">
                <a:pos x="313" y="353"/>
              </a:cxn>
              <a:cxn ang="0">
                <a:pos x="299" y="362"/>
              </a:cxn>
              <a:cxn ang="0">
                <a:pos x="299" y="390"/>
              </a:cxn>
              <a:cxn ang="0">
                <a:pos x="280" y="427"/>
              </a:cxn>
              <a:cxn ang="0">
                <a:pos x="167" y="442"/>
              </a:cxn>
              <a:cxn ang="0">
                <a:pos x="164" y="436"/>
              </a:cxn>
              <a:cxn ang="0">
                <a:pos x="0" y="455"/>
              </a:cxn>
              <a:cxn ang="0">
                <a:pos x="39" y="377"/>
              </a:cxn>
              <a:cxn ang="0">
                <a:pos x="39" y="377"/>
              </a:cxn>
            </a:cxnLst>
            <a:rect l="0" t="0" r="r" b="b"/>
            <a:pathLst>
              <a:path w="343" h="455">
                <a:moveTo>
                  <a:pt x="39" y="377"/>
                </a:moveTo>
                <a:lnTo>
                  <a:pt x="34" y="302"/>
                </a:lnTo>
                <a:lnTo>
                  <a:pt x="5" y="246"/>
                </a:lnTo>
                <a:lnTo>
                  <a:pt x="17" y="130"/>
                </a:lnTo>
                <a:lnTo>
                  <a:pt x="67" y="70"/>
                </a:lnTo>
                <a:lnTo>
                  <a:pt x="64" y="114"/>
                </a:lnTo>
                <a:lnTo>
                  <a:pt x="79" y="105"/>
                </a:lnTo>
                <a:lnTo>
                  <a:pt x="79" y="68"/>
                </a:lnTo>
                <a:lnTo>
                  <a:pt x="98" y="46"/>
                </a:lnTo>
                <a:lnTo>
                  <a:pt x="104" y="6"/>
                </a:lnTo>
                <a:lnTo>
                  <a:pt x="121" y="0"/>
                </a:lnTo>
                <a:lnTo>
                  <a:pt x="224" y="36"/>
                </a:lnTo>
                <a:lnTo>
                  <a:pt x="234" y="65"/>
                </a:lnTo>
                <a:lnTo>
                  <a:pt x="248" y="93"/>
                </a:lnTo>
                <a:lnTo>
                  <a:pt x="251" y="142"/>
                </a:lnTo>
                <a:lnTo>
                  <a:pt x="215" y="186"/>
                </a:lnTo>
                <a:lnTo>
                  <a:pt x="214" y="218"/>
                </a:lnTo>
                <a:lnTo>
                  <a:pt x="234" y="229"/>
                </a:lnTo>
                <a:lnTo>
                  <a:pt x="261" y="184"/>
                </a:lnTo>
                <a:lnTo>
                  <a:pt x="289" y="169"/>
                </a:lnTo>
                <a:lnTo>
                  <a:pt x="308" y="178"/>
                </a:lnTo>
                <a:lnTo>
                  <a:pt x="343" y="278"/>
                </a:lnTo>
                <a:lnTo>
                  <a:pt x="319" y="322"/>
                </a:lnTo>
                <a:lnTo>
                  <a:pt x="313" y="353"/>
                </a:lnTo>
                <a:lnTo>
                  <a:pt x="299" y="362"/>
                </a:lnTo>
                <a:lnTo>
                  <a:pt x="299" y="390"/>
                </a:lnTo>
                <a:lnTo>
                  <a:pt x="280" y="427"/>
                </a:lnTo>
                <a:lnTo>
                  <a:pt x="167" y="442"/>
                </a:lnTo>
                <a:lnTo>
                  <a:pt x="164" y="436"/>
                </a:lnTo>
                <a:lnTo>
                  <a:pt x="0" y="455"/>
                </a:lnTo>
                <a:lnTo>
                  <a:pt x="39" y="377"/>
                </a:lnTo>
                <a:lnTo>
                  <a:pt x="39" y="3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4" name="Freeform 140"/>
          <p:cNvSpPr>
            <a:spLocks/>
          </p:cNvSpPr>
          <p:nvPr/>
        </p:nvSpPr>
        <p:spPr bwMode="auto">
          <a:xfrm>
            <a:off x="4071618" y="2485822"/>
            <a:ext cx="622713" cy="641031"/>
          </a:xfrm>
          <a:custGeom>
            <a:avLst/>
            <a:gdLst/>
            <a:ahLst/>
            <a:cxnLst>
              <a:cxn ang="0">
                <a:pos x="12" y="184"/>
              </a:cxn>
              <a:cxn ang="0">
                <a:pos x="11" y="242"/>
              </a:cxn>
              <a:cxn ang="0">
                <a:pos x="68" y="277"/>
              </a:cxn>
              <a:cxn ang="0">
                <a:pos x="90" y="302"/>
              </a:cxn>
              <a:cxn ang="0">
                <a:pos x="136" y="336"/>
              </a:cxn>
              <a:cxn ang="0">
                <a:pos x="142" y="376"/>
              </a:cxn>
              <a:cxn ang="0">
                <a:pos x="151" y="430"/>
              </a:cxn>
              <a:cxn ang="0">
                <a:pos x="195" y="481"/>
              </a:cxn>
              <a:cxn ang="0">
                <a:pos x="428" y="468"/>
              </a:cxn>
              <a:cxn ang="0">
                <a:pos x="416" y="393"/>
              </a:cxn>
              <a:cxn ang="0">
                <a:pos x="436" y="280"/>
              </a:cxn>
              <a:cxn ang="0">
                <a:pos x="436" y="249"/>
              </a:cxn>
              <a:cxn ang="0">
                <a:pos x="470" y="161"/>
              </a:cxn>
              <a:cxn ang="0">
                <a:pos x="461" y="158"/>
              </a:cxn>
              <a:cxn ang="0">
                <a:pos x="439" y="209"/>
              </a:cxn>
              <a:cxn ang="0">
                <a:pos x="420" y="212"/>
              </a:cxn>
              <a:cxn ang="0">
                <a:pos x="413" y="234"/>
              </a:cxn>
              <a:cxn ang="0">
                <a:pos x="393" y="248"/>
              </a:cxn>
              <a:cxn ang="0">
                <a:pos x="406" y="201"/>
              </a:cxn>
              <a:cxn ang="0">
                <a:pos x="420" y="183"/>
              </a:cxn>
              <a:cxn ang="0">
                <a:pos x="396" y="116"/>
              </a:cxn>
              <a:cxn ang="0">
                <a:pos x="379" y="112"/>
              </a:cxn>
              <a:cxn ang="0">
                <a:pos x="372" y="96"/>
              </a:cxn>
              <a:cxn ang="0">
                <a:pos x="190" y="39"/>
              </a:cxn>
              <a:cxn ang="0">
                <a:pos x="167" y="28"/>
              </a:cxn>
              <a:cxn ang="0">
                <a:pos x="154" y="39"/>
              </a:cxn>
              <a:cxn ang="0">
                <a:pos x="150" y="36"/>
              </a:cxn>
              <a:cxn ang="0">
                <a:pos x="156" y="16"/>
              </a:cxn>
              <a:cxn ang="0">
                <a:pos x="161" y="3"/>
              </a:cxn>
              <a:cxn ang="0">
                <a:pos x="154" y="0"/>
              </a:cxn>
              <a:cxn ang="0">
                <a:pos x="80" y="31"/>
              </a:cxn>
              <a:cxn ang="0">
                <a:pos x="72" y="33"/>
              </a:cxn>
              <a:cxn ang="0">
                <a:pos x="57" y="25"/>
              </a:cxn>
              <a:cxn ang="0">
                <a:pos x="43" y="34"/>
              </a:cxn>
              <a:cxn ang="0">
                <a:pos x="46" y="90"/>
              </a:cxn>
              <a:cxn ang="0">
                <a:pos x="0" y="146"/>
              </a:cxn>
              <a:cxn ang="0">
                <a:pos x="12" y="184"/>
              </a:cxn>
              <a:cxn ang="0">
                <a:pos x="12" y="184"/>
              </a:cxn>
            </a:cxnLst>
            <a:rect l="0" t="0" r="r" b="b"/>
            <a:pathLst>
              <a:path w="470" h="481">
                <a:moveTo>
                  <a:pt x="12" y="184"/>
                </a:moveTo>
                <a:lnTo>
                  <a:pt x="11" y="242"/>
                </a:lnTo>
                <a:lnTo>
                  <a:pt x="68" y="277"/>
                </a:lnTo>
                <a:lnTo>
                  <a:pt x="90" y="302"/>
                </a:lnTo>
                <a:lnTo>
                  <a:pt x="136" y="336"/>
                </a:lnTo>
                <a:lnTo>
                  <a:pt x="142" y="376"/>
                </a:lnTo>
                <a:lnTo>
                  <a:pt x="151" y="430"/>
                </a:lnTo>
                <a:lnTo>
                  <a:pt x="195" y="481"/>
                </a:lnTo>
                <a:lnTo>
                  <a:pt x="428" y="468"/>
                </a:lnTo>
                <a:lnTo>
                  <a:pt x="416" y="393"/>
                </a:lnTo>
                <a:lnTo>
                  <a:pt x="436" y="280"/>
                </a:lnTo>
                <a:lnTo>
                  <a:pt x="436" y="249"/>
                </a:lnTo>
                <a:lnTo>
                  <a:pt x="470" y="161"/>
                </a:lnTo>
                <a:lnTo>
                  <a:pt x="461" y="158"/>
                </a:lnTo>
                <a:lnTo>
                  <a:pt x="439" y="209"/>
                </a:lnTo>
                <a:lnTo>
                  <a:pt x="420" y="212"/>
                </a:lnTo>
                <a:lnTo>
                  <a:pt x="413" y="234"/>
                </a:lnTo>
                <a:lnTo>
                  <a:pt x="393" y="248"/>
                </a:lnTo>
                <a:lnTo>
                  <a:pt x="406" y="201"/>
                </a:lnTo>
                <a:lnTo>
                  <a:pt x="420" y="183"/>
                </a:lnTo>
                <a:lnTo>
                  <a:pt x="396" y="116"/>
                </a:lnTo>
                <a:lnTo>
                  <a:pt x="379" y="112"/>
                </a:lnTo>
                <a:lnTo>
                  <a:pt x="372" y="96"/>
                </a:lnTo>
                <a:lnTo>
                  <a:pt x="190" y="39"/>
                </a:lnTo>
                <a:lnTo>
                  <a:pt x="167" y="28"/>
                </a:lnTo>
                <a:lnTo>
                  <a:pt x="154" y="39"/>
                </a:lnTo>
                <a:lnTo>
                  <a:pt x="150" y="36"/>
                </a:lnTo>
                <a:lnTo>
                  <a:pt x="156" y="16"/>
                </a:lnTo>
                <a:lnTo>
                  <a:pt x="161" y="3"/>
                </a:lnTo>
                <a:lnTo>
                  <a:pt x="154" y="0"/>
                </a:lnTo>
                <a:lnTo>
                  <a:pt x="80" y="31"/>
                </a:lnTo>
                <a:lnTo>
                  <a:pt x="72" y="33"/>
                </a:lnTo>
                <a:lnTo>
                  <a:pt x="57" y="25"/>
                </a:lnTo>
                <a:lnTo>
                  <a:pt x="43" y="34"/>
                </a:lnTo>
                <a:lnTo>
                  <a:pt x="46" y="90"/>
                </a:lnTo>
                <a:lnTo>
                  <a:pt x="0" y="146"/>
                </a:lnTo>
                <a:lnTo>
                  <a:pt x="12" y="184"/>
                </a:lnTo>
                <a:lnTo>
                  <a:pt x="12" y="18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800"/>
              </a:lnSpc>
            </a:pPr>
            <a:endParaRPr lang="en-US" sz="1300" b="1" dirty="0">
              <a:latin typeface="Calibri" pitchFamily="34" charset="0"/>
            </a:endParaRPr>
          </a:p>
        </p:txBody>
      </p:sp>
      <p:sp>
        <p:nvSpPr>
          <p:cNvPr id="35" name="Freeform 141"/>
          <p:cNvSpPr>
            <a:spLocks/>
          </p:cNvSpPr>
          <p:nvPr/>
        </p:nvSpPr>
        <p:spPr bwMode="auto">
          <a:xfrm>
            <a:off x="4251807" y="3109528"/>
            <a:ext cx="462397" cy="815615"/>
          </a:xfrm>
          <a:custGeom>
            <a:avLst/>
            <a:gdLst/>
            <a:ahLst/>
            <a:cxnLst>
              <a:cxn ang="0">
                <a:pos x="6" y="250"/>
              </a:cxn>
              <a:cxn ang="0">
                <a:pos x="42" y="173"/>
              </a:cxn>
              <a:cxn ang="0">
                <a:pos x="31" y="143"/>
              </a:cxn>
              <a:cxn ang="0">
                <a:pos x="91" y="97"/>
              </a:cxn>
              <a:cxn ang="0">
                <a:pos x="102" y="63"/>
              </a:cxn>
              <a:cxn ang="0">
                <a:pos x="59" y="13"/>
              </a:cxn>
              <a:cxn ang="0">
                <a:pos x="292" y="0"/>
              </a:cxn>
              <a:cxn ang="0">
                <a:pos x="298" y="35"/>
              </a:cxn>
              <a:cxn ang="0">
                <a:pos x="321" y="82"/>
              </a:cxn>
              <a:cxn ang="0">
                <a:pos x="342" y="315"/>
              </a:cxn>
              <a:cxn ang="0">
                <a:pos x="337" y="363"/>
              </a:cxn>
              <a:cxn ang="0">
                <a:pos x="349" y="391"/>
              </a:cxn>
              <a:cxn ang="0">
                <a:pos x="335" y="444"/>
              </a:cxn>
              <a:cxn ang="0">
                <a:pos x="317" y="467"/>
              </a:cxn>
              <a:cxn ang="0">
                <a:pos x="308" y="505"/>
              </a:cxn>
              <a:cxn ang="0">
                <a:pos x="318" y="518"/>
              </a:cxn>
              <a:cxn ang="0">
                <a:pos x="309" y="539"/>
              </a:cxn>
              <a:cxn ang="0">
                <a:pos x="314" y="547"/>
              </a:cxn>
              <a:cxn ang="0">
                <a:pos x="286" y="558"/>
              </a:cxn>
              <a:cxn ang="0">
                <a:pos x="280" y="597"/>
              </a:cxn>
              <a:cxn ang="0">
                <a:pos x="240" y="584"/>
              </a:cxn>
              <a:cxn ang="0">
                <a:pos x="219" y="612"/>
              </a:cxn>
              <a:cxn ang="0">
                <a:pos x="207" y="609"/>
              </a:cxn>
              <a:cxn ang="0">
                <a:pos x="193" y="584"/>
              </a:cxn>
              <a:cxn ang="0">
                <a:pos x="171" y="524"/>
              </a:cxn>
              <a:cxn ang="0">
                <a:pos x="119" y="493"/>
              </a:cxn>
              <a:cxn ang="0">
                <a:pos x="108" y="462"/>
              </a:cxn>
              <a:cxn ang="0">
                <a:pos x="125" y="414"/>
              </a:cxn>
              <a:cxn ang="0">
                <a:pos x="111" y="405"/>
              </a:cxn>
              <a:cxn ang="0">
                <a:pos x="77" y="405"/>
              </a:cxn>
              <a:cxn ang="0">
                <a:pos x="69" y="375"/>
              </a:cxn>
              <a:cxn ang="0">
                <a:pos x="14" y="317"/>
              </a:cxn>
              <a:cxn ang="0">
                <a:pos x="0" y="269"/>
              </a:cxn>
              <a:cxn ang="0">
                <a:pos x="6" y="250"/>
              </a:cxn>
              <a:cxn ang="0">
                <a:pos x="6" y="250"/>
              </a:cxn>
            </a:cxnLst>
            <a:rect l="0" t="0" r="r" b="b"/>
            <a:pathLst>
              <a:path w="349" h="612">
                <a:moveTo>
                  <a:pt x="6" y="250"/>
                </a:moveTo>
                <a:lnTo>
                  <a:pt x="42" y="173"/>
                </a:lnTo>
                <a:lnTo>
                  <a:pt x="31" y="143"/>
                </a:lnTo>
                <a:lnTo>
                  <a:pt x="91" y="97"/>
                </a:lnTo>
                <a:lnTo>
                  <a:pt x="102" y="63"/>
                </a:lnTo>
                <a:lnTo>
                  <a:pt x="59" y="13"/>
                </a:lnTo>
                <a:lnTo>
                  <a:pt x="292" y="0"/>
                </a:lnTo>
                <a:lnTo>
                  <a:pt x="298" y="35"/>
                </a:lnTo>
                <a:lnTo>
                  <a:pt x="321" y="82"/>
                </a:lnTo>
                <a:lnTo>
                  <a:pt x="342" y="315"/>
                </a:lnTo>
                <a:lnTo>
                  <a:pt x="337" y="363"/>
                </a:lnTo>
                <a:lnTo>
                  <a:pt x="349" y="391"/>
                </a:lnTo>
                <a:lnTo>
                  <a:pt x="335" y="444"/>
                </a:lnTo>
                <a:lnTo>
                  <a:pt x="317" y="467"/>
                </a:lnTo>
                <a:lnTo>
                  <a:pt x="308" y="505"/>
                </a:lnTo>
                <a:lnTo>
                  <a:pt x="318" y="518"/>
                </a:lnTo>
                <a:lnTo>
                  <a:pt x="309" y="539"/>
                </a:lnTo>
                <a:lnTo>
                  <a:pt x="314" y="547"/>
                </a:lnTo>
                <a:lnTo>
                  <a:pt x="286" y="558"/>
                </a:lnTo>
                <a:lnTo>
                  <a:pt x="280" y="597"/>
                </a:lnTo>
                <a:lnTo>
                  <a:pt x="240" y="584"/>
                </a:lnTo>
                <a:lnTo>
                  <a:pt x="219" y="612"/>
                </a:lnTo>
                <a:lnTo>
                  <a:pt x="207" y="609"/>
                </a:lnTo>
                <a:lnTo>
                  <a:pt x="193" y="584"/>
                </a:lnTo>
                <a:lnTo>
                  <a:pt x="171" y="524"/>
                </a:lnTo>
                <a:lnTo>
                  <a:pt x="119" y="493"/>
                </a:lnTo>
                <a:lnTo>
                  <a:pt x="108" y="462"/>
                </a:lnTo>
                <a:lnTo>
                  <a:pt x="125" y="414"/>
                </a:lnTo>
                <a:lnTo>
                  <a:pt x="111" y="405"/>
                </a:lnTo>
                <a:lnTo>
                  <a:pt x="77" y="405"/>
                </a:lnTo>
                <a:lnTo>
                  <a:pt x="69" y="375"/>
                </a:lnTo>
                <a:lnTo>
                  <a:pt x="14" y="317"/>
                </a:lnTo>
                <a:lnTo>
                  <a:pt x="0" y="269"/>
                </a:lnTo>
                <a:lnTo>
                  <a:pt x="6" y="250"/>
                </a:lnTo>
                <a:lnTo>
                  <a:pt x="6" y="2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" name="Freeform 142"/>
          <p:cNvSpPr>
            <a:spLocks/>
          </p:cNvSpPr>
          <p:nvPr/>
        </p:nvSpPr>
        <p:spPr bwMode="auto">
          <a:xfrm>
            <a:off x="4609420" y="3182827"/>
            <a:ext cx="414817" cy="712003"/>
          </a:xfrm>
          <a:custGeom>
            <a:avLst/>
            <a:gdLst/>
            <a:ahLst/>
            <a:cxnLst>
              <a:cxn ang="0">
                <a:pos x="9" y="461"/>
              </a:cxn>
              <a:cxn ang="0">
                <a:pos x="17" y="447"/>
              </a:cxn>
              <a:cxn ang="0">
                <a:pos x="69" y="444"/>
              </a:cxn>
              <a:cxn ang="0">
                <a:pos x="112" y="430"/>
              </a:cxn>
              <a:cxn ang="0">
                <a:pos x="156" y="404"/>
              </a:cxn>
              <a:cxn ang="0">
                <a:pos x="191" y="402"/>
              </a:cxn>
              <a:cxn ang="0">
                <a:pos x="231" y="336"/>
              </a:cxn>
              <a:cxn ang="0">
                <a:pos x="244" y="341"/>
              </a:cxn>
              <a:cxn ang="0">
                <a:pos x="275" y="317"/>
              </a:cxn>
              <a:cxn ang="0">
                <a:pos x="267" y="300"/>
              </a:cxn>
              <a:cxn ang="0">
                <a:pos x="270" y="291"/>
              </a:cxn>
              <a:cxn ang="0">
                <a:pos x="239" y="6"/>
              </a:cxn>
              <a:cxn ang="0">
                <a:pos x="236" y="0"/>
              </a:cxn>
              <a:cxn ang="0">
                <a:pos x="72" y="19"/>
              </a:cxn>
              <a:cxn ang="0">
                <a:pos x="41" y="34"/>
              </a:cxn>
              <a:cxn ang="0">
                <a:pos x="13" y="27"/>
              </a:cxn>
              <a:cxn ang="0">
                <a:pos x="34" y="260"/>
              </a:cxn>
              <a:cxn ang="0">
                <a:pos x="29" y="308"/>
              </a:cxn>
              <a:cxn ang="0">
                <a:pos x="41" y="336"/>
              </a:cxn>
              <a:cxn ang="0">
                <a:pos x="27" y="389"/>
              </a:cxn>
              <a:cxn ang="0">
                <a:pos x="9" y="412"/>
              </a:cxn>
              <a:cxn ang="0">
                <a:pos x="0" y="450"/>
              </a:cxn>
              <a:cxn ang="0">
                <a:pos x="9" y="461"/>
              </a:cxn>
              <a:cxn ang="0">
                <a:pos x="9" y="461"/>
              </a:cxn>
            </a:cxnLst>
            <a:rect l="0" t="0" r="r" b="b"/>
            <a:pathLst>
              <a:path w="275" h="461">
                <a:moveTo>
                  <a:pt x="9" y="461"/>
                </a:moveTo>
                <a:lnTo>
                  <a:pt x="17" y="447"/>
                </a:lnTo>
                <a:lnTo>
                  <a:pt x="69" y="444"/>
                </a:lnTo>
                <a:lnTo>
                  <a:pt x="112" y="430"/>
                </a:lnTo>
                <a:lnTo>
                  <a:pt x="156" y="404"/>
                </a:lnTo>
                <a:lnTo>
                  <a:pt x="191" y="402"/>
                </a:lnTo>
                <a:lnTo>
                  <a:pt x="231" y="336"/>
                </a:lnTo>
                <a:lnTo>
                  <a:pt x="244" y="341"/>
                </a:lnTo>
                <a:lnTo>
                  <a:pt x="275" y="317"/>
                </a:lnTo>
                <a:lnTo>
                  <a:pt x="267" y="300"/>
                </a:lnTo>
                <a:lnTo>
                  <a:pt x="270" y="291"/>
                </a:lnTo>
                <a:lnTo>
                  <a:pt x="239" y="6"/>
                </a:lnTo>
                <a:lnTo>
                  <a:pt x="236" y="0"/>
                </a:lnTo>
                <a:lnTo>
                  <a:pt x="72" y="19"/>
                </a:lnTo>
                <a:lnTo>
                  <a:pt x="41" y="34"/>
                </a:lnTo>
                <a:lnTo>
                  <a:pt x="13" y="27"/>
                </a:lnTo>
                <a:lnTo>
                  <a:pt x="34" y="260"/>
                </a:lnTo>
                <a:lnTo>
                  <a:pt x="29" y="308"/>
                </a:lnTo>
                <a:lnTo>
                  <a:pt x="41" y="336"/>
                </a:lnTo>
                <a:lnTo>
                  <a:pt x="27" y="389"/>
                </a:lnTo>
                <a:lnTo>
                  <a:pt x="9" y="412"/>
                </a:lnTo>
                <a:lnTo>
                  <a:pt x="0" y="450"/>
                </a:lnTo>
                <a:lnTo>
                  <a:pt x="9" y="461"/>
                </a:lnTo>
                <a:lnTo>
                  <a:pt x="9" y="4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7" name="Freeform 143"/>
          <p:cNvSpPr>
            <a:spLocks/>
          </p:cNvSpPr>
          <p:nvPr/>
        </p:nvSpPr>
        <p:spPr bwMode="auto">
          <a:xfrm>
            <a:off x="4524741" y="3569311"/>
            <a:ext cx="851924" cy="427798"/>
          </a:xfrm>
          <a:custGeom>
            <a:avLst/>
            <a:gdLst/>
            <a:ahLst/>
            <a:cxnLst>
              <a:cxn ang="0">
                <a:pos x="3" y="304"/>
              </a:cxn>
              <a:cxn ang="0">
                <a:pos x="18" y="303"/>
              </a:cxn>
              <a:cxn ang="0">
                <a:pos x="23" y="269"/>
              </a:cxn>
              <a:cxn ang="0">
                <a:pos x="13" y="267"/>
              </a:cxn>
              <a:cxn ang="0">
                <a:pos x="34" y="239"/>
              </a:cxn>
              <a:cxn ang="0">
                <a:pos x="74" y="252"/>
              </a:cxn>
              <a:cxn ang="0">
                <a:pos x="80" y="213"/>
              </a:cxn>
              <a:cxn ang="0">
                <a:pos x="108" y="202"/>
              </a:cxn>
              <a:cxn ang="0">
                <a:pos x="103" y="194"/>
              </a:cxn>
              <a:cxn ang="0">
                <a:pos x="119" y="157"/>
              </a:cxn>
              <a:cxn ang="0">
                <a:pos x="171" y="154"/>
              </a:cxn>
              <a:cxn ang="0">
                <a:pos x="214" y="140"/>
              </a:cxn>
              <a:cxn ang="0">
                <a:pos x="242" y="122"/>
              </a:cxn>
              <a:cxn ang="0">
                <a:pos x="258" y="114"/>
              </a:cxn>
              <a:cxn ang="0">
                <a:pos x="293" y="112"/>
              </a:cxn>
              <a:cxn ang="0">
                <a:pos x="333" y="46"/>
              </a:cxn>
              <a:cxn ang="0">
                <a:pos x="346" y="51"/>
              </a:cxn>
              <a:cxn ang="0">
                <a:pos x="377" y="27"/>
              </a:cxn>
              <a:cxn ang="0">
                <a:pos x="369" y="10"/>
              </a:cxn>
              <a:cxn ang="0">
                <a:pos x="372" y="1"/>
              </a:cxn>
              <a:cxn ang="0">
                <a:pos x="400" y="0"/>
              </a:cxn>
              <a:cxn ang="0">
                <a:pos x="418" y="6"/>
              </a:cxn>
              <a:cxn ang="0">
                <a:pos x="474" y="38"/>
              </a:cxn>
              <a:cxn ang="0">
                <a:pos x="514" y="37"/>
              </a:cxn>
              <a:cxn ang="0">
                <a:pos x="533" y="24"/>
              </a:cxn>
              <a:cxn ang="0">
                <a:pos x="578" y="52"/>
              </a:cxn>
              <a:cxn ang="0">
                <a:pos x="592" y="105"/>
              </a:cxn>
              <a:cxn ang="0">
                <a:pos x="643" y="142"/>
              </a:cxn>
              <a:cxn ang="0">
                <a:pos x="618" y="171"/>
              </a:cxn>
              <a:cxn ang="0">
                <a:pos x="575" y="213"/>
              </a:cxn>
              <a:cxn ang="0">
                <a:pos x="573" y="222"/>
              </a:cxn>
              <a:cxn ang="0">
                <a:pos x="510" y="263"/>
              </a:cxn>
              <a:cxn ang="0">
                <a:pos x="154" y="297"/>
              </a:cxn>
              <a:cxn ang="0">
                <a:pos x="115" y="293"/>
              </a:cxn>
              <a:cxn ang="0">
                <a:pos x="117" y="312"/>
              </a:cxn>
              <a:cxn ang="0">
                <a:pos x="0" y="321"/>
              </a:cxn>
              <a:cxn ang="0">
                <a:pos x="3" y="304"/>
              </a:cxn>
              <a:cxn ang="0">
                <a:pos x="3" y="304"/>
              </a:cxn>
            </a:cxnLst>
            <a:rect l="0" t="0" r="r" b="b"/>
            <a:pathLst>
              <a:path w="643" h="321">
                <a:moveTo>
                  <a:pt x="3" y="304"/>
                </a:moveTo>
                <a:lnTo>
                  <a:pt x="18" y="303"/>
                </a:lnTo>
                <a:lnTo>
                  <a:pt x="23" y="269"/>
                </a:lnTo>
                <a:lnTo>
                  <a:pt x="13" y="267"/>
                </a:lnTo>
                <a:lnTo>
                  <a:pt x="34" y="239"/>
                </a:lnTo>
                <a:lnTo>
                  <a:pt x="74" y="252"/>
                </a:lnTo>
                <a:lnTo>
                  <a:pt x="80" y="213"/>
                </a:lnTo>
                <a:lnTo>
                  <a:pt x="108" y="202"/>
                </a:lnTo>
                <a:lnTo>
                  <a:pt x="103" y="194"/>
                </a:lnTo>
                <a:lnTo>
                  <a:pt x="119" y="157"/>
                </a:lnTo>
                <a:lnTo>
                  <a:pt x="171" y="154"/>
                </a:lnTo>
                <a:lnTo>
                  <a:pt x="214" y="140"/>
                </a:lnTo>
                <a:lnTo>
                  <a:pt x="242" y="122"/>
                </a:lnTo>
                <a:lnTo>
                  <a:pt x="258" y="114"/>
                </a:lnTo>
                <a:lnTo>
                  <a:pt x="293" y="112"/>
                </a:lnTo>
                <a:lnTo>
                  <a:pt x="333" y="46"/>
                </a:lnTo>
                <a:lnTo>
                  <a:pt x="346" y="51"/>
                </a:lnTo>
                <a:lnTo>
                  <a:pt x="377" y="27"/>
                </a:lnTo>
                <a:lnTo>
                  <a:pt x="369" y="10"/>
                </a:lnTo>
                <a:lnTo>
                  <a:pt x="372" y="1"/>
                </a:lnTo>
                <a:lnTo>
                  <a:pt x="400" y="0"/>
                </a:lnTo>
                <a:lnTo>
                  <a:pt x="418" y="6"/>
                </a:lnTo>
                <a:lnTo>
                  <a:pt x="474" y="38"/>
                </a:lnTo>
                <a:lnTo>
                  <a:pt x="514" y="37"/>
                </a:lnTo>
                <a:lnTo>
                  <a:pt x="533" y="24"/>
                </a:lnTo>
                <a:lnTo>
                  <a:pt x="578" y="52"/>
                </a:lnTo>
                <a:lnTo>
                  <a:pt x="592" y="105"/>
                </a:lnTo>
                <a:lnTo>
                  <a:pt x="643" y="142"/>
                </a:lnTo>
                <a:lnTo>
                  <a:pt x="618" y="171"/>
                </a:lnTo>
                <a:lnTo>
                  <a:pt x="575" y="213"/>
                </a:lnTo>
                <a:lnTo>
                  <a:pt x="573" y="222"/>
                </a:lnTo>
                <a:lnTo>
                  <a:pt x="510" y="263"/>
                </a:lnTo>
                <a:lnTo>
                  <a:pt x="154" y="297"/>
                </a:lnTo>
                <a:lnTo>
                  <a:pt x="115" y="293"/>
                </a:lnTo>
                <a:lnTo>
                  <a:pt x="117" y="312"/>
                </a:lnTo>
                <a:lnTo>
                  <a:pt x="0" y="321"/>
                </a:lnTo>
                <a:lnTo>
                  <a:pt x="3" y="304"/>
                </a:lnTo>
                <a:lnTo>
                  <a:pt x="3" y="30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8" name="Freeform 144"/>
          <p:cNvSpPr>
            <a:spLocks/>
          </p:cNvSpPr>
          <p:nvPr/>
        </p:nvSpPr>
        <p:spPr bwMode="auto">
          <a:xfrm>
            <a:off x="4429347" y="3887827"/>
            <a:ext cx="1004290" cy="334509"/>
          </a:xfrm>
          <a:custGeom>
            <a:avLst/>
            <a:gdLst/>
            <a:ahLst/>
            <a:cxnLst>
              <a:cxn ang="0">
                <a:pos x="14" y="206"/>
              </a:cxn>
              <a:cxn ang="0">
                <a:pos x="10" y="203"/>
              </a:cxn>
              <a:cxn ang="0">
                <a:pos x="31" y="186"/>
              </a:cxn>
              <a:cxn ang="0">
                <a:pos x="53" y="147"/>
              </a:cxn>
              <a:cxn ang="0">
                <a:pos x="45" y="138"/>
              </a:cxn>
              <a:cxn ang="0">
                <a:pos x="56" y="119"/>
              </a:cxn>
              <a:cxn ang="0">
                <a:pos x="56" y="98"/>
              </a:cxn>
              <a:cxn ang="0">
                <a:pos x="72" y="82"/>
              </a:cxn>
              <a:cxn ang="0">
                <a:pos x="189" y="73"/>
              </a:cxn>
              <a:cxn ang="0">
                <a:pos x="187" y="54"/>
              </a:cxn>
              <a:cxn ang="0">
                <a:pos x="226" y="58"/>
              </a:cxn>
              <a:cxn ang="0">
                <a:pos x="582" y="24"/>
              </a:cxn>
              <a:cxn ang="0">
                <a:pos x="758" y="0"/>
              </a:cxn>
              <a:cxn ang="0">
                <a:pos x="727" y="61"/>
              </a:cxn>
              <a:cxn ang="0">
                <a:pos x="679" y="71"/>
              </a:cxn>
              <a:cxn ang="0">
                <a:pos x="656" y="102"/>
              </a:cxn>
              <a:cxn ang="0">
                <a:pos x="569" y="152"/>
              </a:cxn>
              <a:cxn ang="0">
                <a:pos x="565" y="170"/>
              </a:cxn>
              <a:cxn ang="0">
                <a:pos x="543" y="181"/>
              </a:cxn>
              <a:cxn ang="0">
                <a:pos x="543" y="206"/>
              </a:cxn>
              <a:cxn ang="0">
                <a:pos x="426" y="220"/>
              </a:cxn>
              <a:cxn ang="0">
                <a:pos x="191" y="240"/>
              </a:cxn>
              <a:cxn ang="0">
                <a:pos x="0" y="251"/>
              </a:cxn>
              <a:cxn ang="0">
                <a:pos x="14" y="206"/>
              </a:cxn>
              <a:cxn ang="0">
                <a:pos x="14" y="206"/>
              </a:cxn>
            </a:cxnLst>
            <a:rect l="0" t="0" r="r" b="b"/>
            <a:pathLst>
              <a:path w="758" h="251">
                <a:moveTo>
                  <a:pt x="14" y="206"/>
                </a:moveTo>
                <a:lnTo>
                  <a:pt x="10" y="203"/>
                </a:lnTo>
                <a:lnTo>
                  <a:pt x="31" y="186"/>
                </a:lnTo>
                <a:lnTo>
                  <a:pt x="53" y="147"/>
                </a:lnTo>
                <a:lnTo>
                  <a:pt x="45" y="138"/>
                </a:lnTo>
                <a:lnTo>
                  <a:pt x="56" y="119"/>
                </a:lnTo>
                <a:lnTo>
                  <a:pt x="56" y="98"/>
                </a:lnTo>
                <a:lnTo>
                  <a:pt x="72" y="82"/>
                </a:lnTo>
                <a:lnTo>
                  <a:pt x="189" y="73"/>
                </a:lnTo>
                <a:lnTo>
                  <a:pt x="187" y="54"/>
                </a:lnTo>
                <a:lnTo>
                  <a:pt x="226" y="58"/>
                </a:lnTo>
                <a:lnTo>
                  <a:pt x="582" y="24"/>
                </a:lnTo>
                <a:lnTo>
                  <a:pt x="758" y="0"/>
                </a:lnTo>
                <a:lnTo>
                  <a:pt x="727" y="61"/>
                </a:lnTo>
                <a:lnTo>
                  <a:pt x="679" y="71"/>
                </a:lnTo>
                <a:lnTo>
                  <a:pt x="656" y="102"/>
                </a:lnTo>
                <a:lnTo>
                  <a:pt x="569" y="152"/>
                </a:lnTo>
                <a:lnTo>
                  <a:pt x="565" y="170"/>
                </a:lnTo>
                <a:lnTo>
                  <a:pt x="543" y="181"/>
                </a:lnTo>
                <a:lnTo>
                  <a:pt x="543" y="206"/>
                </a:lnTo>
                <a:lnTo>
                  <a:pt x="426" y="220"/>
                </a:lnTo>
                <a:lnTo>
                  <a:pt x="191" y="240"/>
                </a:lnTo>
                <a:lnTo>
                  <a:pt x="0" y="251"/>
                </a:lnTo>
                <a:lnTo>
                  <a:pt x="14" y="206"/>
                </a:lnTo>
                <a:lnTo>
                  <a:pt x="14" y="2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9" name="Freeform 145"/>
          <p:cNvSpPr>
            <a:spLocks/>
          </p:cNvSpPr>
          <p:nvPr/>
        </p:nvSpPr>
        <p:spPr bwMode="auto">
          <a:xfrm>
            <a:off x="4292879" y="4207676"/>
            <a:ext cx="417350" cy="708999"/>
          </a:xfrm>
          <a:custGeom>
            <a:avLst/>
            <a:gdLst/>
            <a:ahLst/>
            <a:cxnLst>
              <a:cxn ang="0">
                <a:pos x="21" y="371"/>
              </a:cxn>
              <a:cxn ang="0">
                <a:pos x="52" y="331"/>
              </a:cxn>
              <a:cxn ang="0">
                <a:pos x="43" y="320"/>
              </a:cxn>
              <a:cxn ang="0">
                <a:pos x="31" y="234"/>
              </a:cxn>
              <a:cxn ang="0">
                <a:pos x="26" y="175"/>
              </a:cxn>
              <a:cxn ang="0">
                <a:pos x="48" y="110"/>
              </a:cxn>
              <a:cxn ang="0">
                <a:pos x="82" y="65"/>
              </a:cxn>
              <a:cxn ang="0">
                <a:pos x="79" y="53"/>
              </a:cxn>
              <a:cxn ang="0">
                <a:pos x="103" y="11"/>
              </a:cxn>
              <a:cxn ang="0">
                <a:pos x="294" y="0"/>
              </a:cxn>
              <a:cxn ang="0">
                <a:pos x="303" y="9"/>
              </a:cxn>
              <a:cxn ang="0">
                <a:pos x="294" y="340"/>
              </a:cxn>
              <a:cxn ang="0">
                <a:pos x="315" y="500"/>
              </a:cxn>
              <a:cxn ang="0">
                <a:pos x="307" y="507"/>
              </a:cxn>
              <a:cxn ang="0">
                <a:pos x="267" y="498"/>
              </a:cxn>
              <a:cxn ang="0">
                <a:pos x="205" y="532"/>
              </a:cxn>
              <a:cxn ang="0">
                <a:pos x="175" y="481"/>
              </a:cxn>
              <a:cxn ang="0">
                <a:pos x="179" y="444"/>
              </a:cxn>
              <a:cxn ang="0">
                <a:pos x="0" y="452"/>
              </a:cxn>
              <a:cxn ang="0">
                <a:pos x="21" y="371"/>
              </a:cxn>
              <a:cxn ang="0">
                <a:pos x="21" y="371"/>
              </a:cxn>
            </a:cxnLst>
            <a:rect l="0" t="0" r="r" b="b"/>
            <a:pathLst>
              <a:path w="315" h="532">
                <a:moveTo>
                  <a:pt x="21" y="371"/>
                </a:moveTo>
                <a:lnTo>
                  <a:pt x="52" y="331"/>
                </a:lnTo>
                <a:lnTo>
                  <a:pt x="43" y="320"/>
                </a:lnTo>
                <a:lnTo>
                  <a:pt x="31" y="234"/>
                </a:lnTo>
                <a:lnTo>
                  <a:pt x="26" y="175"/>
                </a:lnTo>
                <a:lnTo>
                  <a:pt x="48" y="110"/>
                </a:lnTo>
                <a:lnTo>
                  <a:pt x="82" y="65"/>
                </a:lnTo>
                <a:lnTo>
                  <a:pt x="79" y="53"/>
                </a:lnTo>
                <a:lnTo>
                  <a:pt x="103" y="11"/>
                </a:lnTo>
                <a:lnTo>
                  <a:pt x="294" y="0"/>
                </a:lnTo>
                <a:lnTo>
                  <a:pt x="303" y="9"/>
                </a:lnTo>
                <a:lnTo>
                  <a:pt x="294" y="340"/>
                </a:lnTo>
                <a:lnTo>
                  <a:pt x="315" y="500"/>
                </a:lnTo>
                <a:lnTo>
                  <a:pt x="307" y="507"/>
                </a:lnTo>
                <a:lnTo>
                  <a:pt x="267" y="498"/>
                </a:lnTo>
                <a:lnTo>
                  <a:pt x="205" y="532"/>
                </a:lnTo>
                <a:lnTo>
                  <a:pt x="175" y="481"/>
                </a:lnTo>
                <a:lnTo>
                  <a:pt x="179" y="444"/>
                </a:lnTo>
                <a:lnTo>
                  <a:pt x="0" y="452"/>
                </a:lnTo>
                <a:lnTo>
                  <a:pt x="21" y="371"/>
                </a:lnTo>
                <a:lnTo>
                  <a:pt x="21" y="3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0" name="Freeform 146"/>
          <p:cNvSpPr>
            <a:spLocks/>
          </p:cNvSpPr>
          <p:nvPr/>
        </p:nvSpPr>
        <p:spPr bwMode="auto">
          <a:xfrm>
            <a:off x="4682406" y="4181022"/>
            <a:ext cx="447823" cy="715662"/>
          </a:xfrm>
          <a:custGeom>
            <a:avLst/>
            <a:gdLst/>
            <a:ahLst/>
            <a:cxnLst>
              <a:cxn ang="0">
                <a:pos x="9" y="29"/>
              </a:cxn>
              <a:cxn ang="0">
                <a:pos x="0" y="360"/>
              </a:cxn>
              <a:cxn ang="0">
                <a:pos x="21" y="520"/>
              </a:cxn>
              <a:cxn ang="0">
                <a:pos x="44" y="526"/>
              </a:cxn>
              <a:cxn ang="0">
                <a:pos x="66" y="514"/>
              </a:cxn>
              <a:cxn ang="0">
                <a:pos x="78" y="526"/>
              </a:cxn>
              <a:cxn ang="0">
                <a:pos x="60" y="537"/>
              </a:cxn>
              <a:cxn ang="0">
                <a:pos x="106" y="524"/>
              </a:cxn>
              <a:cxn ang="0">
                <a:pos x="116" y="510"/>
              </a:cxn>
              <a:cxn ang="0">
                <a:pos x="109" y="501"/>
              </a:cxn>
              <a:cxn ang="0">
                <a:pos x="112" y="487"/>
              </a:cxn>
              <a:cxn ang="0">
                <a:pos x="91" y="467"/>
              </a:cxn>
              <a:cxn ang="0">
                <a:pos x="91" y="450"/>
              </a:cxn>
              <a:cxn ang="0">
                <a:pos x="338" y="428"/>
              </a:cxn>
              <a:cxn ang="0">
                <a:pos x="318" y="343"/>
              </a:cxn>
              <a:cxn ang="0">
                <a:pos x="330" y="292"/>
              </a:cxn>
              <a:cxn ang="0">
                <a:pos x="299" y="226"/>
              </a:cxn>
              <a:cxn ang="0">
                <a:pos x="235" y="0"/>
              </a:cxn>
              <a:cxn ang="0">
                <a:pos x="0" y="20"/>
              </a:cxn>
              <a:cxn ang="0">
                <a:pos x="9" y="29"/>
              </a:cxn>
              <a:cxn ang="0">
                <a:pos x="9" y="29"/>
              </a:cxn>
            </a:cxnLst>
            <a:rect l="0" t="0" r="r" b="b"/>
            <a:pathLst>
              <a:path w="338" h="537">
                <a:moveTo>
                  <a:pt x="9" y="29"/>
                </a:moveTo>
                <a:lnTo>
                  <a:pt x="0" y="360"/>
                </a:lnTo>
                <a:lnTo>
                  <a:pt x="21" y="520"/>
                </a:lnTo>
                <a:lnTo>
                  <a:pt x="44" y="526"/>
                </a:lnTo>
                <a:lnTo>
                  <a:pt x="66" y="514"/>
                </a:lnTo>
                <a:lnTo>
                  <a:pt x="78" y="526"/>
                </a:lnTo>
                <a:lnTo>
                  <a:pt x="60" y="537"/>
                </a:lnTo>
                <a:lnTo>
                  <a:pt x="106" y="524"/>
                </a:lnTo>
                <a:lnTo>
                  <a:pt x="116" y="510"/>
                </a:lnTo>
                <a:lnTo>
                  <a:pt x="109" y="501"/>
                </a:lnTo>
                <a:lnTo>
                  <a:pt x="112" y="487"/>
                </a:lnTo>
                <a:lnTo>
                  <a:pt x="91" y="467"/>
                </a:lnTo>
                <a:lnTo>
                  <a:pt x="91" y="450"/>
                </a:lnTo>
                <a:lnTo>
                  <a:pt x="338" y="428"/>
                </a:lnTo>
                <a:lnTo>
                  <a:pt x="318" y="343"/>
                </a:lnTo>
                <a:lnTo>
                  <a:pt x="330" y="292"/>
                </a:lnTo>
                <a:lnTo>
                  <a:pt x="299" y="226"/>
                </a:lnTo>
                <a:lnTo>
                  <a:pt x="235" y="0"/>
                </a:lnTo>
                <a:lnTo>
                  <a:pt x="0" y="20"/>
                </a:lnTo>
                <a:lnTo>
                  <a:pt x="9" y="29"/>
                </a:lnTo>
                <a:lnTo>
                  <a:pt x="9" y="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1" name="Freeform 147"/>
          <p:cNvSpPr>
            <a:spLocks/>
          </p:cNvSpPr>
          <p:nvPr/>
        </p:nvSpPr>
        <p:spPr bwMode="auto">
          <a:xfrm>
            <a:off x="4993763" y="4143706"/>
            <a:ext cx="631988" cy="653025"/>
          </a:xfrm>
          <a:custGeom>
            <a:avLst/>
            <a:gdLst/>
            <a:ahLst/>
            <a:cxnLst>
              <a:cxn ang="0">
                <a:pos x="64" y="254"/>
              </a:cxn>
              <a:cxn ang="0">
                <a:pos x="95" y="320"/>
              </a:cxn>
              <a:cxn ang="0">
                <a:pos x="83" y="371"/>
              </a:cxn>
              <a:cxn ang="0">
                <a:pos x="103" y="456"/>
              </a:cxn>
              <a:cxn ang="0">
                <a:pos x="122" y="484"/>
              </a:cxn>
              <a:cxn ang="0">
                <a:pos x="377" y="470"/>
              </a:cxn>
              <a:cxn ang="0">
                <a:pos x="380" y="487"/>
              </a:cxn>
              <a:cxn ang="0">
                <a:pos x="395" y="490"/>
              </a:cxn>
              <a:cxn ang="0">
                <a:pos x="389" y="449"/>
              </a:cxn>
              <a:cxn ang="0">
                <a:pos x="400" y="438"/>
              </a:cxn>
              <a:cxn ang="0">
                <a:pos x="437" y="446"/>
              </a:cxn>
              <a:cxn ang="0">
                <a:pos x="443" y="416"/>
              </a:cxn>
              <a:cxn ang="0">
                <a:pos x="439" y="378"/>
              </a:cxn>
              <a:cxn ang="0">
                <a:pos x="454" y="367"/>
              </a:cxn>
              <a:cxn ang="0">
                <a:pos x="477" y="292"/>
              </a:cxn>
              <a:cxn ang="0">
                <a:pos x="462" y="289"/>
              </a:cxn>
              <a:cxn ang="0">
                <a:pos x="400" y="193"/>
              </a:cxn>
              <a:cxn ang="0">
                <a:pos x="265" y="73"/>
              </a:cxn>
              <a:cxn ang="0">
                <a:pos x="207" y="36"/>
              </a:cxn>
              <a:cxn ang="0">
                <a:pos x="227" y="0"/>
              </a:cxn>
              <a:cxn ang="0">
                <a:pos x="117" y="14"/>
              </a:cxn>
              <a:cxn ang="0">
                <a:pos x="0" y="28"/>
              </a:cxn>
              <a:cxn ang="0">
                <a:pos x="64" y="254"/>
              </a:cxn>
              <a:cxn ang="0">
                <a:pos x="64" y="254"/>
              </a:cxn>
            </a:cxnLst>
            <a:rect l="0" t="0" r="r" b="b"/>
            <a:pathLst>
              <a:path w="477" h="490">
                <a:moveTo>
                  <a:pt x="64" y="254"/>
                </a:moveTo>
                <a:lnTo>
                  <a:pt x="95" y="320"/>
                </a:lnTo>
                <a:lnTo>
                  <a:pt x="83" y="371"/>
                </a:lnTo>
                <a:lnTo>
                  <a:pt x="103" y="456"/>
                </a:lnTo>
                <a:lnTo>
                  <a:pt x="122" y="484"/>
                </a:lnTo>
                <a:lnTo>
                  <a:pt x="377" y="470"/>
                </a:lnTo>
                <a:lnTo>
                  <a:pt x="380" y="487"/>
                </a:lnTo>
                <a:lnTo>
                  <a:pt x="395" y="490"/>
                </a:lnTo>
                <a:lnTo>
                  <a:pt x="389" y="449"/>
                </a:lnTo>
                <a:lnTo>
                  <a:pt x="400" y="438"/>
                </a:lnTo>
                <a:lnTo>
                  <a:pt x="437" y="446"/>
                </a:lnTo>
                <a:lnTo>
                  <a:pt x="443" y="416"/>
                </a:lnTo>
                <a:lnTo>
                  <a:pt x="439" y="378"/>
                </a:lnTo>
                <a:lnTo>
                  <a:pt x="454" y="367"/>
                </a:lnTo>
                <a:lnTo>
                  <a:pt x="477" y="292"/>
                </a:lnTo>
                <a:lnTo>
                  <a:pt x="462" y="289"/>
                </a:lnTo>
                <a:lnTo>
                  <a:pt x="400" y="193"/>
                </a:lnTo>
                <a:lnTo>
                  <a:pt x="265" y="73"/>
                </a:lnTo>
                <a:lnTo>
                  <a:pt x="207" y="36"/>
                </a:lnTo>
                <a:lnTo>
                  <a:pt x="227" y="0"/>
                </a:lnTo>
                <a:lnTo>
                  <a:pt x="117" y="14"/>
                </a:lnTo>
                <a:lnTo>
                  <a:pt x="0" y="28"/>
                </a:lnTo>
                <a:lnTo>
                  <a:pt x="64" y="254"/>
                </a:lnTo>
                <a:lnTo>
                  <a:pt x="64" y="25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2" name="Freeform 148"/>
          <p:cNvSpPr>
            <a:spLocks/>
          </p:cNvSpPr>
          <p:nvPr/>
        </p:nvSpPr>
        <p:spPr bwMode="auto">
          <a:xfrm>
            <a:off x="4802974" y="4727430"/>
            <a:ext cx="1066561" cy="792960"/>
          </a:xfrm>
          <a:custGeom>
            <a:avLst/>
            <a:gdLst/>
            <a:ahLst/>
            <a:cxnLst>
              <a:cxn ang="0">
                <a:pos x="0" y="57"/>
              </a:cxn>
              <a:cxn ang="0">
                <a:pos x="21" y="77"/>
              </a:cxn>
              <a:cxn ang="0">
                <a:pos x="18" y="91"/>
              </a:cxn>
              <a:cxn ang="0">
                <a:pos x="25" y="100"/>
              </a:cxn>
              <a:cxn ang="0">
                <a:pos x="15" y="114"/>
              </a:cxn>
              <a:cxn ang="0">
                <a:pos x="110" y="82"/>
              </a:cxn>
              <a:cxn ang="0">
                <a:pos x="230" y="158"/>
              </a:cxn>
              <a:cxn ang="0">
                <a:pos x="329" y="105"/>
              </a:cxn>
              <a:cxn ang="0">
                <a:pos x="386" y="117"/>
              </a:cxn>
              <a:cxn ang="0">
                <a:pos x="459" y="189"/>
              </a:cxn>
              <a:cxn ang="0">
                <a:pos x="485" y="189"/>
              </a:cxn>
              <a:cxn ang="0">
                <a:pos x="508" y="238"/>
              </a:cxn>
              <a:cxn ang="0">
                <a:pos x="502" y="332"/>
              </a:cxn>
              <a:cxn ang="0">
                <a:pos x="519" y="343"/>
              </a:cxn>
              <a:cxn ang="0">
                <a:pos x="522" y="326"/>
              </a:cxn>
              <a:cxn ang="0">
                <a:pos x="546" y="326"/>
              </a:cxn>
              <a:cxn ang="0">
                <a:pos x="522" y="371"/>
              </a:cxn>
              <a:cxn ang="0">
                <a:pos x="584" y="433"/>
              </a:cxn>
              <a:cxn ang="0">
                <a:pos x="593" y="416"/>
              </a:cxn>
              <a:cxn ang="0">
                <a:pos x="598" y="459"/>
              </a:cxn>
              <a:cxn ang="0">
                <a:pos x="618" y="469"/>
              </a:cxn>
              <a:cxn ang="0">
                <a:pos x="640" y="521"/>
              </a:cxn>
              <a:cxn ang="0">
                <a:pos x="661" y="521"/>
              </a:cxn>
              <a:cxn ang="0">
                <a:pos x="708" y="571"/>
              </a:cxn>
              <a:cxn ang="0">
                <a:pos x="734" y="574"/>
              </a:cxn>
              <a:cxn ang="0">
                <a:pos x="734" y="582"/>
              </a:cxn>
              <a:cxn ang="0">
                <a:pos x="716" y="595"/>
              </a:cxn>
              <a:cxn ang="0">
                <a:pos x="757" y="589"/>
              </a:cxn>
              <a:cxn ang="0">
                <a:pos x="784" y="578"/>
              </a:cxn>
              <a:cxn ang="0">
                <a:pos x="798" y="509"/>
              </a:cxn>
              <a:cxn ang="0">
                <a:pos x="805" y="512"/>
              </a:cxn>
              <a:cxn ang="0">
                <a:pos x="799" y="416"/>
              </a:cxn>
              <a:cxn ang="0">
                <a:pos x="788" y="388"/>
              </a:cxn>
              <a:cxn ang="0">
                <a:pos x="702" y="249"/>
              </a:cxn>
              <a:cxn ang="0">
                <a:pos x="634" y="117"/>
              </a:cxn>
              <a:cxn ang="0">
                <a:pos x="592" y="9"/>
              </a:cxn>
              <a:cxn ang="0">
                <a:pos x="581" y="8"/>
              </a:cxn>
              <a:cxn ang="0">
                <a:pos x="544" y="0"/>
              </a:cxn>
              <a:cxn ang="0">
                <a:pos x="533" y="11"/>
              </a:cxn>
              <a:cxn ang="0">
                <a:pos x="539" y="52"/>
              </a:cxn>
              <a:cxn ang="0">
                <a:pos x="524" y="49"/>
              </a:cxn>
              <a:cxn ang="0">
                <a:pos x="521" y="32"/>
              </a:cxn>
              <a:cxn ang="0">
                <a:pos x="266" y="46"/>
              </a:cxn>
              <a:cxn ang="0">
                <a:pos x="247" y="18"/>
              </a:cxn>
              <a:cxn ang="0">
                <a:pos x="0" y="40"/>
              </a:cxn>
              <a:cxn ang="0">
                <a:pos x="0" y="57"/>
              </a:cxn>
              <a:cxn ang="0">
                <a:pos x="0" y="57"/>
              </a:cxn>
            </a:cxnLst>
            <a:rect l="0" t="0" r="r" b="b"/>
            <a:pathLst>
              <a:path w="805" h="595">
                <a:moveTo>
                  <a:pt x="0" y="57"/>
                </a:moveTo>
                <a:lnTo>
                  <a:pt x="21" y="77"/>
                </a:lnTo>
                <a:lnTo>
                  <a:pt x="18" y="91"/>
                </a:lnTo>
                <a:lnTo>
                  <a:pt x="25" y="100"/>
                </a:lnTo>
                <a:lnTo>
                  <a:pt x="15" y="114"/>
                </a:lnTo>
                <a:lnTo>
                  <a:pt x="110" y="82"/>
                </a:lnTo>
                <a:lnTo>
                  <a:pt x="230" y="158"/>
                </a:lnTo>
                <a:lnTo>
                  <a:pt x="329" y="105"/>
                </a:lnTo>
                <a:lnTo>
                  <a:pt x="386" y="117"/>
                </a:lnTo>
                <a:lnTo>
                  <a:pt x="459" y="189"/>
                </a:lnTo>
                <a:lnTo>
                  <a:pt x="485" y="189"/>
                </a:lnTo>
                <a:lnTo>
                  <a:pt x="508" y="238"/>
                </a:lnTo>
                <a:lnTo>
                  <a:pt x="502" y="332"/>
                </a:lnTo>
                <a:lnTo>
                  <a:pt x="519" y="343"/>
                </a:lnTo>
                <a:lnTo>
                  <a:pt x="522" y="326"/>
                </a:lnTo>
                <a:lnTo>
                  <a:pt x="546" y="326"/>
                </a:lnTo>
                <a:lnTo>
                  <a:pt x="522" y="371"/>
                </a:lnTo>
                <a:lnTo>
                  <a:pt x="584" y="433"/>
                </a:lnTo>
                <a:lnTo>
                  <a:pt x="593" y="416"/>
                </a:lnTo>
                <a:lnTo>
                  <a:pt x="598" y="459"/>
                </a:lnTo>
                <a:lnTo>
                  <a:pt x="618" y="469"/>
                </a:lnTo>
                <a:lnTo>
                  <a:pt x="640" y="521"/>
                </a:lnTo>
                <a:lnTo>
                  <a:pt x="661" y="521"/>
                </a:lnTo>
                <a:lnTo>
                  <a:pt x="708" y="571"/>
                </a:lnTo>
                <a:lnTo>
                  <a:pt x="734" y="574"/>
                </a:lnTo>
                <a:lnTo>
                  <a:pt x="734" y="582"/>
                </a:lnTo>
                <a:lnTo>
                  <a:pt x="716" y="595"/>
                </a:lnTo>
                <a:lnTo>
                  <a:pt x="757" y="589"/>
                </a:lnTo>
                <a:lnTo>
                  <a:pt x="784" y="578"/>
                </a:lnTo>
                <a:lnTo>
                  <a:pt x="798" y="509"/>
                </a:lnTo>
                <a:lnTo>
                  <a:pt x="805" y="512"/>
                </a:lnTo>
                <a:lnTo>
                  <a:pt x="799" y="416"/>
                </a:lnTo>
                <a:lnTo>
                  <a:pt x="788" y="388"/>
                </a:lnTo>
                <a:lnTo>
                  <a:pt x="702" y="249"/>
                </a:lnTo>
                <a:lnTo>
                  <a:pt x="634" y="117"/>
                </a:lnTo>
                <a:lnTo>
                  <a:pt x="592" y="9"/>
                </a:lnTo>
                <a:lnTo>
                  <a:pt x="581" y="8"/>
                </a:lnTo>
                <a:lnTo>
                  <a:pt x="544" y="0"/>
                </a:lnTo>
                <a:lnTo>
                  <a:pt x="533" y="11"/>
                </a:lnTo>
                <a:lnTo>
                  <a:pt x="539" y="52"/>
                </a:lnTo>
                <a:lnTo>
                  <a:pt x="524" y="49"/>
                </a:lnTo>
                <a:lnTo>
                  <a:pt x="521" y="32"/>
                </a:lnTo>
                <a:lnTo>
                  <a:pt x="266" y="46"/>
                </a:lnTo>
                <a:lnTo>
                  <a:pt x="247" y="18"/>
                </a:lnTo>
                <a:lnTo>
                  <a:pt x="0" y="40"/>
                </a:lnTo>
                <a:lnTo>
                  <a:pt x="0" y="57"/>
                </a:lnTo>
                <a:lnTo>
                  <a:pt x="0" y="5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300" b="1" dirty="0">
                <a:solidFill>
                  <a:schemeClr val="tx1"/>
                </a:solidFill>
                <a:latin typeface="Calibri" pitchFamily="34" charset="0"/>
              </a:rPr>
              <a:t>                      </a:t>
            </a:r>
          </a:p>
        </p:txBody>
      </p:sp>
      <p:sp>
        <p:nvSpPr>
          <p:cNvPr id="43" name="Freeform 152"/>
          <p:cNvSpPr>
            <a:spLocks/>
          </p:cNvSpPr>
          <p:nvPr/>
        </p:nvSpPr>
        <p:spPr bwMode="auto">
          <a:xfrm>
            <a:off x="4976538" y="3092203"/>
            <a:ext cx="494196" cy="546408"/>
          </a:xfrm>
          <a:custGeom>
            <a:avLst/>
            <a:gdLst/>
            <a:ahLst/>
            <a:cxnLst>
              <a:cxn ang="0">
                <a:pos x="0" y="74"/>
              </a:cxn>
              <a:cxn ang="0">
                <a:pos x="31" y="359"/>
              </a:cxn>
              <a:cxn ang="0">
                <a:pos x="77" y="364"/>
              </a:cxn>
              <a:cxn ang="0">
                <a:pos x="133" y="396"/>
              </a:cxn>
              <a:cxn ang="0">
                <a:pos x="173" y="395"/>
              </a:cxn>
              <a:cxn ang="0">
                <a:pos x="192" y="382"/>
              </a:cxn>
              <a:cxn ang="0">
                <a:pos x="237" y="410"/>
              </a:cxn>
              <a:cxn ang="0">
                <a:pos x="263" y="387"/>
              </a:cxn>
              <a:cxn ang="0">
                <a:pos x="269" y="342"/>
              </a:cxn>
              <a:cxn ang="0">
                <a:pos x="286" y="351"/>
              </a:cxn>
              <a:cxn ang="0">
                <a:pos x="295" y="314"/>
              </a:cxn>
              <a:cxn ang="0">
                <a:pos x="357" y="260"/>
              </a:cxn>
              <a:cxn ang="0">
                <a:pos x="368" y="172"/>
              </a:cxn>
              <a:cxn ang="0">
                <a:pos x="360" y="153"/>
              </a:cxn>
              <a:cxn ang="0">
                <a:pos x="373" y="144"/>
              </a:cxn>
              <a:cxn ang="0">
                <a:pos x="350" y="0"/>
              </a:cxn>
              <a:cxn ang="0">
                <a:pos x="286" y="33"/>
              </a:cxn>
              <a:cxn ang="0">
                <a:pos x="254" y="67"/>
              </a:cxn>
              <a:cxn ang="0">
                <a:pos x="231" y="68"/>
              </a:cxn>
              <a:cxn ang="0">
                <a:pos x="195" y="87"/>
              </a:cxn>
              <a:cxn ang="0">
                <a:pos x="113" y="59"/>
              </a:cxn>
              <a:cxn ang="0">
                <a:pos x="0" y="74"/>
              </a:cxn>
              <a:cxn ang="0">
                <a:pos x="0" y="74"/>
              </a:cxn>
            </a:cxnLst>
            <a:rect l="0" t="0" r="r" b="b"/>
            <a:pathLst>
              <a:path w="373" h="410">
                <a:moveTo>
                  <a:pt x="0" y="74"/>
                </a:moveTo>
                <a:lnTo>
                  <a:pt x="31" y="359"/>
                </a:lnTo>
                <a:lnTo>
                  <a:pt x="77" y="364"/>
                </a:lnTo>
                <a:lnTo>
                  <a:pt x="133" y="396"/>
                </a:lnTo>
                <a:lnTo>
                  <a:pt x="173" y="395"/>
                </a:lnTo>
                <a:lnTo>
                  <a:pt x="192" y="382"/>
                </a:lnTo>
                <a:lnTo>
                  <a:pt x="237" y="410"/>
                </a:lnTo>
                <a:lnTo>
                  <a:pt x="263" y="387"/>
                </a:lnTo>
                <a:lnTo>
                  <a:pt x="269" y="342"/>
                </a:lnTo>
                <a:lnTo>
                  <a:pt x="286" y="351"/>
                </a:lnTo>
                <a:lnTo>
                  <a:pt x="295" y="314"/>
                </a:lnTo>
                <a:lnTo>
                  <a:pt x="357" y="260"/>
                </a:lnTo>
                <a:lnTo>
                  <a:pt x="368" y="172"/>
                </a:lnTo>
                <a:lnTo>
                  <a:pt x="360" y="153"/>
                </a:lnTo>
                <a:lnTo>
                  <a:pt x="373" y="144"/>
                </a:lnTo>
                <a:lnTo>
                  <a:pt x="350" y="0"/>
                </a:lnTo>
                <a:lnTo>
                  <a:pt x="286" y="33"/>
                </a:lnTo>
                <a:lnTo>
                  <a:pt x="254" y="67"/>
                </a:lnTo>
                <a:lnTo>
                  <a:pt x="231" y="68"/>
                </a:lnTo>
                <a:lnTo>
                  <a:pt x="195" y="87"/>
                </a:lnTo>
                <a:lnTo>
                  <a:pt x="113" y="59"/>
                </a:lnTo>
                <a:lnTo>
                  <a:pt x="0" y="74"/>
                </a:lnTo>
                <a:lnTo>
                  <a:pt x="0" y="7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4" name="Freeform 155"/>
          <p:cNvSpPr>
            <a:spLocks/>
          </p:cNvSpPr>
          <p:nvPr/>
        </p:nvSpPr>
        <p:spPr bwMode="auto">
          <a:xfrm>
            <a:off x="5200451" y="3416050"/>
            <a:ext cx="908895" cy="503762"/>
          </a:xfrm>
          <a:custGeom>
            <a:avLst/>
            <a:gdLst/>
            <a:ahLst/>
            <a:cxnLst>
              <a:cxn ang="0">
                <a:pos x="63" y="337"/>
              </a:cxn>
              <a:cxn ang="0">
                <a:pos x="65" y="328"/>
              </a:cxn>
              <a:cxn ang="0">
                <a:pos x="108" y="286"/>
              </a:cxn>
              <a:cxn ang="0">
                <a:pos x="133" y="257"/>
              </a:cxn>
              <a:cxn ang="0">
                <a:pos x="157" y="286"/>
              </a:cxn>
              <a:cxn ang="0">
                <a:pos x="233" y="255"/>
              </a:cxn>
              <a:cxn ang="0">
                <a:pos x="267" y="251"/>
              </a:cxn>
              <a:cxn ang="0">
                <a:pos x="286" y="227"/>
              </a:cxn>
              <a:cxn ang="0">
                <a:pos x="315" y="111"/>
              </a:cxn>
              <a:cxn ang="0">
                <a:pos x="348" y="125"/>
              </a:cxn>
              <a:cxn ang="0">
                <a:pos x="409" y="0"/>
              </a:cxn>
              <a:cxn ang="0">
                <a:pos x="457" y="26"/>
              </a:cxn>
              <a:cxn ang="0">
                <a:pos x="465" y="5"/>
              </a:cxn>
              <a:cxn ang="0">
                <a:pos x="488" y="11"/>
              </a:cxn>
              <a:cxn ang="0">
                <a:pos x="532" y="50"/>
              </a:cxn>
              <a:cxn ang="0">
                <a:pos x="516" y="87"/>
              </a:cxn>
              <a:cxn ang="0">
                <a:pos x="522" y="104"/>
              </a:cxn>
              <a:cxn ang="0">
                <a:pos x="541" y="96"/>
              </a:cxn>
              <a:cxn ang="0">
                <a:pos x="555" y="113"/>
              </a:cxn>
              <a:cxn ang="0">
                <a:pos x="621" y="135"/>
              </a:cxn>
              <a:cxn ang="0">
                <a:pos x="559" y="132"/>
              </a:cxn>
              <a:cxn ang="0">
                <a:pos x="624" y="189"/>
              </a:cxn>
              <a:cxn ang="0">
                <a:pos x="584" y="183"/>
              </a:cxn>
              <a:cxn ang="0">
                <a:pos x="666" y="235"/>
              </a:cxn>
              <a:cxn ang="0">
                <a:pos x="686" y="271"/>
              </a:cxn>
              <a:cxn ang="0">
                <a:pos x="672" y="266"/>
              </a:cxn>
              <a:cxn ang="0">
                <a:pos x="669" y="275"/>
              </a:cxn>
              <a:cxn ang="0">
                <a:pos x="400" y="326"/>
              </a:cxn>
              <a:cxn ang="0">
                <a:pos x="176" y="354"/>
              </a:cxn>
              <a:cxn ang="0">
                <a:pos x="0" y="378"/>
              </a:cxn>
              <a:cxn ang="0">
                <a:pos x="63" y="337"/>
              </a:cxn>
              <a:cxn ang="0">
                <a:pos x="63" y="337"/>
              </a:cxn>
            </a:cxnLst>
            <a:rect l="0" t="0" r="r" b="b"/>
            <a:pathLst>
              <a:path w="686" h="378">
                <a:moveTo>
                  <a:pt x="63" y="337"/>
                </a:moveTo>
                <a:lnTo>
                  <a:pt x="65" y="328"/>
                </a:lnTo>
                <a:lnTo>
                  <a:pt x="108" y="286"/>
                </a:lnTo>
                <a:lnTo>
                  <a:pt x="133" y="257"/>
                </a:lnTo>
                <a:lnTo>
                  <a:pt x="157" y="286"/>
                </a:lnTo>
                <a:lnTo>
                  <a:pt x="233" y="255"/>
                </a:lnTo>
                <a:lnTo>
                  <a:pt x="267" y="251"/>
                </a:lnTo>
                <a:lnTo>
                  <a:pt x="286" y="227"/>
                </a:lnTo>
                <a:lnTo>
                  <a:pt x="315" y="111"/>
                </a:lnTo>
                <a:lnTo>
                  <a:pt x="348" y="125"/>
                </a:lnTo>
                <a:lnTo>
                  <a:pt x="409" y="0"/>
                </a:lnTo>
                <a:lnTo>
                  <a:pt x="457" y="26"/>
                </a:lnTo>
                <a:lnTo>
                  <a:pt x="465" y="5"/>
                </a:lnTo>
                <a:lnTo>
                  <a:pt x="488" y="11"/>
                </a:lnTo>
                <a:lnTo>
                  <a:pt x="532" y="50"/>
                </a:lnTo>
                <a:lnTo>
                  <a:pt x="516" y="87"/>
                </a:lnTo>
                <a:lnTo>
                  <a:pt x="522" y="104"/>
                </a:lnTo>
                <a:lnTo>
                  <a:pt x="541" y="96"/>
                </a:lnTo>
                <a:lnTo>
                  <a:pt x="555" y="113"/>
                </a:lnTo>
                <a:lnTo>
                  <a:pt x="621" y="135"/>
                </a:lnTo>
                <a:lnTo>
                  <a:pt x="559" y="132"/>
                </a:lnTo>
                <a:lnTo>
                  <a:pt x="624" y="189"/>
                </a:lnTo>
                <a:lnTo>
                  <a:pt x="584" y="183"/>
                </a:lnTo>
                <a:lnTo>
                  <a:pt x="666" y="235"/>
                </a:lnTo>
                <a:lnTo>
                  <a:pt x="686" y="271"/>
                </a:lnTo>
                <a:lnTo>
                  <a:pt x="672" y="266"/>
                </a:lnTo>
                <a:lnTo>
                  <a:pt x="669" y="275"/>
                </a:lnTo>
                <a:lnTo>
                  <a:pt x="400" y="326"/>
                </a:lnTo>
                <a:lnTo>
                  <a:pt x="176" y="354"/>
                </a:lnTo>
                <a:lnTo>
                  <a:pt x="0" y="378"/>
                </a:lnTo>
                <a:lnTo>
                  <a:pt x="63" y="337"/>
                </a:lnTo>
                <a:lnTo>
                  <a:pt x="63" y="3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5" name="Freeform 157"/>
          <p:cNvSpPr>
            <a:spLocks/>
          </p:cNvSpPr>
          <p:nvPr/>
        </p:nvSpPr>
        <p:spPr bwMode="auto">
          <a:xfrm>
            <a:off x="5148778" y="3782544"/>
            <a:ext cx="1004290" cy="441126"/>
          </a:xfrm>
          <a:custGeom>
            <a:avLst/>
            <a:gdLst/>
            <a:ahLst/>
            <a:cxnLst>
              <a:cxn ang="0">
                <a:pos x="0" y="285"/>
              </a:cxn>
              <a:cxn ang="0">
                <a:pos x="110" y="271"/>
              </a:cxn>
              <a:cxn ang="0">
                <a:pos x="173" y="240"/>
              </a:cxn>
              <a:cxn ang="0">
                <a:pos x="294" y="228"/>
              </a:cxn>
              <a:cxn ang="0">
                <a:pos x="343" y="259"/>
              </a:cxn>
              <a:cxn ang="0">
                <a:pos x="422" y="248"/>
              </a:cxn>
              <a:cxn ang="0">
                <a:pos x="541" y="331"/>
              </a:cxn>
              <a:cxn ang="0">
                <a:pos x="588" y="321"/>
              </a:cxn>
              <a:cxn ang="0">
                <a:pos x="654" y="225"/>
              </a:cxn>
              <a:cxn ang="0">
                <a:pos x="708" y="205"/>
              </a:cxn>
              <a:cxn ang="0">
                <a:pos x="725" y="177"/>
              </a:cxn>
              <a:cxn ang="0">
                <a:pos x="666" y="188"/>
              </a:cxn>
              <a:cxn ang="0">
                <a:pos x="651" y="167"/>
              </a:cxn>
              <a:cxn ang="0">
                <a:pos x="687" y="158"/>
              </a:cxn>
              <a:cxn ang="0">
                <a:pos x="687" y="146"/>
              </a:cxn>
              <a:cxn ang="0">
                <a:pos x="646" y="132"/>
              </a:cxn>
              <a:cxn ang="0">
                <a:pos x="697" y="113"/>
              </a:cxn>
              <a:cxn ang="0">
                <a:pos x="694" y="133"/>
              </a:cxn>
              <a:cxn ang="0">
                <a:pos x="727" y="133"/>
              </a:cxn>
              <a:cxn ang="0">
                <a:pos x="745" y="99"/>
              </a:cxn>
              <a:cxn ang="0">
                <a:pos x="758" y="98"/>
              </a:cxn>
              <a:cxn ang="0">
                <a:pos x="750" y="67"/>
              </a:cxn>
              <a:cxn ang="0">
                <a:pos x="727" y="98"/>
              </a:cxn>
              <a:cxn ang="0">
                <a:pos x="704" y="30"/>
              </a:cxn>
              <a:cxn ang="0">
                <a:pos x="719" y="27"/>
              </a:cxn>
              <a:cxn ang="0">
                <a:pos x="741" y="45"/>
              </a:cxn>
              <a:cxn ang="0">
                <a:pos x="725" y="14"/>
              </a:cxn>
              <a:cxn ang="0">
                <a:pos x="708" y="0"/>
              </a:cxn>
              <a:cxn ang="0">
                <a:pos x="439" y="51"/>
              </a:cxn>
              <a:cxn ang="0">
                <a:pos x="215" y="79"/>
              </a:cxn>
              <a:cxn ang="0">
                <a:pos x="184" y="140"/>
              </a:cxn>
              <a:cxn ang="0">
                <a:pos x="136" y="150"/>
              </a:cxn>
              <a:cxn ang="0">
                <a:pos x="113" y="181"/>
              </a:cxn>
              <a:cxn ang="0">
                <a:pos x="26" y="231"/>
              </a:cxn>
              <a:cxn ang="0">
                <a:pos x="22" y="249"/>
              </a:cxn>
              <a:cxn ang="0">
                <a:pos x="0" y="260"/>
              </a:cxn>
              <a:cxn ang="0">
                <a:pos x="0" y="285"/>
              </a:cxn>
              <a:cxn ang="0">
                <a:pos x="0" y="285"/>
              </a:cxn>
            </a:cxnLst>
            <a:rect l="0" t="0" r="r" b="b"/>
            <a:pathLst>
              <a:path w="758" h="331">
                <a:moveTo>
                  <a:pt x="0" y="285"/>
                </a:moveTo>
                <a:lnTo>
                  <a:pt x="110" y="271"/>
                </a:lnTo>
                <a:lnTo>
                  <a:pt x="173" y="240"/>
                </a:lnTo>
                <a:lnTo>
                  <a:pt x="294" y="228"/>
                </a:lnTo>
                <a:lnTo>
                  <a:pt x="343" y="259"/>
                </a:lnTo>
                <a:lnTo>
                  <a:pt x="422" y="248"/>
                </a:lnTo>
                <a:lnTo>
                  <a:pt x="541" y="331"/>
                </a:lnTo>
                <a:lnTo>
                  <a:pt x="588" y="321"/>
                </a:lnTo>
                <a:lnTo>
                  <a:pt x="654" y="225"/>
                </a:lnTo>
                <a:lnTo>
                  <a:pt x="708" y="205"/>
                </a:lnTo>
                <a:lnTo>
                  <a:pt x="725" y="177"/>
                </a:lnTo>
                <a:lnTo>
                  <a:pt x="666" y="188"/>
                </a:lnTo>
                <a:lnTo>
                  <a:pt x="651" y="167"/>
                </a:lnTo>
                <a:lnTo>
                  <a:pt x="687" y="158"/>
                </a:lnTo>
                <a:lnTo>
                  <a:pt x="687" y="146"/>
                </a:lnTo>
                <a:lnTo>
                  <a:pt x="646" y="132"/>
                </a:lnTo>
                <a:lnTo>
                  <a:pt x="697" y="113"/>
                </a:lnTo>
                <a:lnTo>
                  <a:pt x="694" y="133"/>
                </a:lnTo>
                <a:lnTo>
                  <a:pt x="727" y="133"/>
                </a:lnTo>
                <a:lnTo>
                  <a:pt x="745" y="99"/>
                </a:lnTo>
                <a:lnTo>
                  <a:pt x="758" y="98"/>
                </a:lnTo>
                <a:lnTo>
                  <a:pt x="750" y="67"/>
                </a:lnTo>
                <a:lnTo>
                  <a:pt x="727" y="98"/>
                </a:lnTo>
                <a:lnTo>
                  <a:pt x="704" y="30"/>
                </a:lnTo>
                <a:lnTo>
                  <a:pt x="719" y="27"/>
                </a:lnTo>
                <a:lnTo>
                  <a:pt x="741" y="45"/>
                </a:lnTo>
                <a:lnTo>
                  <a:pt x="725" y="14"/>
                </a:lnTo>
                <a:lnTo>
                  <a:pt x="708" y="0"/>
                </a:lnTo>
                <a:lnTo>
                  <a:pt x="439" y="51"/>
                </a:lnTo>
                <a:lnTo>
                  <a:pt x="215" y="79"/>
                </a:lnTo>
                <a:lnTo>
                  <a:pt x="184" y="140"/>
                </a:lnTo>
                <a:lnTo>
                  <a:pt x="136" y="150"/>
                </a:lnTo>
                <a:lnTo>
                  <a:pt x="113" y="181"/>
                </a:lnTo>
                <a:lnTo>
                  <a:pt x="26" y="231"/>
                </a:lnTo>
                <a:lnTo>
                  <a:pt x="22" y="249"/>
                </a:lnTo>
                <a:lnTo>
                  <a:pt x="0" y="260"/>
                </a:lnTo>
                <a:lnTo>
                  <a:pt x="0" y="285"/>
                </a:lnTo>
                <a:lnTo>
                  <a:pt x="0" y="28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b="1" dirty="0">
              <a:latin typeface="Calibri" pitchFamily="34" charset="0"/>
            </a:endParaRPr>
          </a:p>
        </p:txBody>
      </p:sp>
      <p:sp>
        <p:nvSpPr>
          <p:cNvPr id="46" name="Freeform 158"/>
          <p:cNvSpPr>
            <a:spLocks/>
          </p:cNvSpPr>
          <p:nvPr/>
        </p:nvSpPr>
        <p:spPr bwMode="auto">
          <a:xfrm>
            <a:off x="5268021" y="4086400"/>
            <a:ext cx="597540" cy="446457"/>
          </a:xfrm>
          <a:custGeom>
            <a:avLst/>
            <a:gdLst/>
            <a:ahLst/>
            <a:cxnLst>
              <a:cxn ang="0">
                <a:pos x="20" y="43"/>
              </a:cxn>
              <a:cxn ang="0">
                <a:pos x="83" y="12"/>
              </a:cxn>
              <a:cxn ang="0">
                <a:pos x="204" y="0"/>
              </a:cxn>
              <a:cxn ang="0">
                <a:pos x="253" y="31"/>
              </a:cxn>
              <a:cxn ang="0">
                <a:pos x="332" y="20"/>
              </a:cxn>
              <a:cxn ang="0">
                <a:pos x="451" y="103"/>
              </a:cxn>
              <a:cxn ang="0">
                <a:pos x="399" y="167"/>
              </a:cxn>
              <a:cxn ang="0">
                <a:pos x="402" y="195"/>
              </a:cxn>
              <a:cxn ang="0">
                <a:pos x="312" y="277"/>
              </a:cxn>
              <a:cxn ang="0">
                <a:pos x="297" y="280"/>
              </a:cxn>
              <a:cxn ang="0">
                <a:pos x="290" y="305"/>
              </a:cxn>
              <a:cxn ang="0">
                <a:pos x="270" y="291"/>
              </a:cxn>
              <a:cxn ang="0">
                <a:pos x="287" y="314"/>
              </a:cxn>
              <a:cxn ang="0">
                <a:pos x="270" y="335"/>
              </a:cxn>
              <a:cxn ang="0">
                <a:pos x="255" y="332"/>
              </a:cxn>
              <a:cxn ang="0">
                <a:pos x="193" y="236"/>
              </a:cxn>
              <a:cxn ang="0">
                <a:pos x="58" y="116"/>
              </a:cxn>
              <a:cxn ang="0">
                <a:pos x="0" y="79"/>
              </a:cxn>
              <a:cxn ang="0">
                <a:pos x="20" y="43"/>
              </a:cxn>
              <a:cxn ang="0">
                <a:pos x="20" y="43"/>
              </a:cxn>
            </a:cxnLst>
            <a:rect l="0" t="0" r="r" b="b"/>
            <a:pathLst>
              <a:path w="451" h="335">
                <a:moveTo>
                  <a:pt x="20" y="43"/>
                </a:moveTo>
                <a:lnTo>
                  <a:pt x="83" y="12"/>
                </a:lnTo>
                <a:lnTo>
                  <a:pt x="204" y="0"/>
                </a:lnTo>
                <a:lnTo>
                  <a:pt x="253" y="31"/>
                </a:lnTo>
                <a:lnTo>
                  <a:pt x="332" y="20"/>
                </a:lnTo>
                <a:lnTo>
                  <a:pt x="451" y="103"/>
                </a:lnTo>
                <a:lnTo>
                  <a:pt x="399" y="167"/>
                </a:lnTo>
                <a:lnTo>
                  <a:pt x="402" y="195"/>
                </a:lnTo>
                <a:lnTo>
                  <a:pt x="312" y="277"/>
                </a:lnTo>
                <a:lnTo>
                  <a:pt x="297" y="280"/>
                </a:lnTo>
                <a:lnTo>
                  <a:pt x="290" y="305"/>
                </a:lnTo>
                <a:lnTo>
                  <a:pt x="270" y="291"/>
                </a:lnTo>
                <a:lnTo>
                  <a:pt x="287" y="314"/>
                </a:lnTo>
                <a:lnTo>
                  <a:pt x="270" y="335"/>
                </a:lnTo>
                <a:lnTo>
                  <a:pt x="255" y="332"/>
                </a:lnTo>
                <a:lnTo>
                  <a:pt x="193" y="236"/>
                </a:lnTo>
                <a:lnTo>
                  <a:pt x="58" y="116"/>
                </a:lnTo>
                <a:lnTo>
                  <a:pt x="0" y="79"/>
                </a:lnTo>
                <a:lnTo>
                  <a:pt x="20" y="43"/>
                </a:lnTo>
                <a:lnTo>
                  <a:pt x="20" y="4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b="1" dirty="0">
              <a:latin typeface="Calibri" pitchFamily="34" charset="0"/>
            </a:endParaRPr>
          </a:p>
        </p:txBody>
      </p:sp>
      <p:sp>
        <p:nvSpPr>
          <p:cNvPr id="47" name="Freeform 160"/>
          <p:cNvSpPr>
            <a:spLocks/>
          </p:cNvSpPr>
          <p:nvPr/>
        </p:nvSpPr>
        <p:spPr bwMode="auto">
          <a:xfrm>
            <a:off x="5440260" y="2986919"/>
            <a:ext cx="683659" cy="431796"/>
          </a:xfrm>
          <a:custGeom>
            <a:avLst/>
            <a:gdLst/>
            <a:ahLst/>
            <a:cxnLst>
              <a:cxn ang="0">
                <a:pos x="40" y="324"/>
              </a:cxn>
              <a:cxn ang="0">
                <a:pos x="126" y="310"/>
              </a:cxn>
              <a:cxn ang="0">
                <a:pos x="436" y="251"/>
              </a:cxn>
              <a:cxn ang="0">
                <a:pos x="449" y="237"/>
              </a:cxn>
              <a:cxn ang="0">
                <a:pos x="467" y="237"/>
              </a:cxn>
              <a:cxn ang="0">
                <a:pos x="487" y="223"/>
              </a:cxn>
              <a:cxn ang="0">
                <a:pos x="516" y="186"/>
              </a:cxn>
              <a:cxn ang="0">
                <a:pos x="465" y="146"/>
              </a:cxn>
              <a:cxn ang="0">
                <a:pos x="463" y="109"/>
              </a:cxn>
              <a:cxn ang="0">
                <a:pos x="487" y="56"/>
              </a:cxn>
              <a:cxn ang="0">
                <a:pos x="453" y="39"/>
              </a:cxn>
              <a:cxn ang="0">
                <a:pos x="415" y="0"/>
              </a:cxn>
              <a:cxn ang="0">
                <a:pos x="72" y="64"/>
              </a:cxn>
              <a:cxn ang="0">
                <a:pos x="55" y="39"/>
              </a:cxn>
              <a:cxn ang="0">
                <a:pos x="0" y="79"/>
              </a:cxn>
              <a:cxn ang="0">
                <a:pos x="40" y="324"/>
              </a:cxn>
              <a:cxn ang="0">
                <a:pos x="40" y="324"/>
              </a:cxn>
            </a:cxnLst>
            <a:rect l="0" t="0" r="r" b="b"/>
            <a:pathLst>
              <a:path w="516" h="324">
                <a:moveTo>
                  <a:pt x="40" y="324"/>
                </a:moveTo>
                <a:lnTo>
                  <a:pt x="126" y="310"/>
                </a:lnTo>
                <a:lnTo>
                  <a:pt x="436" y="251"/>
                </a:lnTo>
                <a:lnTo>
                  <a:pt x="449" y="237"/>
                </a:lnTo>
                <a:lnTo>
                  <a:pt x="467" y="237"/>
                </a:lnTo>
                <a:lnTo>
                  <a:pt x="487" y="223"/>
                </a:lnTo>
                <a:lnTo>
                  <a:pt x="516" y="186"/>
                </a:lnTo>
                <a:lnTo>
                  <a:pt x="465" y="146"/>
                </a:lnTo>
                <a:lnTo>
                  <a:pt x="463" y="109"/>
                </a:lnTo>
                <a:lnTo>
                  <a:pt x="487" y="56"/>
                </a:lnTo>
                <a:lnTo>
                  <a:pt x="453" y="39"/>
                </a:lnTo>
                <a:lnTo>
                  <a:pt x="415" y="0"/>
                </a:lnTo>
                <a:lnTo>
                  <a:pt x="72" y="64"/>
                </a:lnTo>
                <a:lnTo>
                  <a:pt x="55" y="39"/>
                </a:lnTo>
                <a:lnTo>
                  <a:pt x="0" y="79"/>
                </a:lnTo>
                <a:lnTo>
                  <a:pt x="40" y="324"/>
                </a:lnTo>
                <a:lnTo>
                  <a:pt x="40" y="3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8" name="Freeform 154"/>
          <p:cNvSpPr>
            <a:spLocks/>
          </p:cNvSpPr>
          <p:nvPr/>
        </p:nvSpPr>
        <p:spPr bwMode="auto">
          <a:xfrm>
            <a:off x="5607201" y="3321429"/>
            <a:ext cx="535268" cy="259878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10" y="113"/>
              </a:cxn>
              <a:cxn ang="0">
                <a:pos x="41" y="79"/>
              </a:cxn>
              <a:cxn ang="0">
                <a:pos x="88" y="65"/>
              </a:cxn>
              <a:cxn ang="0">
                <a:pos x="98" y="51"/>
              </a:cxn>
              <a:cxn ang="0">
                <a:pos x="124" y="48"/>
              </a:cxn>
              <a:cxn ang="0">
                <a:pos x="158" y="76"/>
              </a:cxn>
              <a:cxn ang="0">
                <a:pos x="181" y="82"/>
              </a:cxn>
              <a:cxn ang="0">
                <a:pos x="225" y="121"/>
              </a:cxn>
              <a:cxn ang="0">
                <a:pos x="209" y="158"/>
              </a:cxn>
              <a:cxn ang="0">
                <a:pos x="215" y="175"/>
              </a:cxn>
              <a:cxn ang="0">
                <a:pos x="234" y="167"/>
              </a:cxn>
              <a:cxn ang="0">
                <a:pos x="251" y="167"/>
              </a:cxn>
              <a:cxn ang="0">
                <a:pos x="260" y="179"/>
              </a:cxn>
              <a:cxn ang="0">
                <a:pos x="280" y="179"/>
              </a:cxn>
              <a:cxn ang="0">
                <a:pos x="288" y="175"/>
              </a:cxn>
              <a:cxn ang="0">
                <a:pos x="276" y="141"/>
              </a:cxn>
              <a:cxn ang="0">
                <a:pos x="272" y="79"/>
              </a:cxn>
              <a:cxn ang="0">
                <a:pos x="257" y="70"/>
              </a:cxn>
              <a:cxn ang="0">
                <a:pos x="288" y="42"/>
              </a:cxn>
              <a:cxn ang="0">
                <a:pos x="289" y="23"/>
              </a:cxn>
              <a:cxn ang="0">
                <a:pos x="310" y="25"/>
              </a:cxn>
              <a:cxn ang="0">
                <a:pos x="285" y="63"/>
              </a:cxn>
              <a:cxn ang="0">
                <a:pos x="299" y="110"/>
              </a:cxn>
              <a:cxn ang="0">
                <a:pos x="305" y="122"/>
              </a:cxn>
              <a:cxn ang="0">
                <a:pos x="314" y="128"/>
              </a:cxn>
              <a:cxn ang="0">
                <a:pos x="296" y="127"/>
              </a:cxn>
              <a:cxn ang="0">
                <a:pos x="302" y="156"/>
              </a:cxn>
              <a:cxn ang="0">
                <a:pos x="334" y="175"/>
              </a:cxn>
              <a:cxn ang="0">
                <a:pos x="342" y="179"/>
              </a:cxn>
              <a:cxn ang="0">
                <a:pos x="351" y="179"/>
              </a:cxn>
              <a:cxn ang="0">
                <a:pos x="347" y="195"/>
              </a:cxn>
              <a:cxn ang="0">
                <a:pos x="387" y="175"/>
              </a:cxn>
              <a:cxn ang="0">
                <a:pos x="395" y="150"/>
              </a:cxn>
              <a:cxn ang="0">
                <a:pos x="404" y="124"/>
              </a:cxn>
              <a:cxn ang="0">
                <a:pos x="347" y="136"/>
              </a:cxn>
              <a:cxn ang="0">
                <a:pos x="310" y="0"/>
              </a:cxn>
              <a:cxn ang="0">
                <a:pos x="0" y="59"/>
              </a:cxn>
              <a:cxn ang="0">
                <a:pos x="0" y="59"/>
              </a:cxn>
              <a:cxn ang="0">
                <a:pos x="0" y="59"/>
              </a:cxn>
            </a:cxnLst>
            <a:rect l="0" t="0" r="r" b="b"/>
            <a:pathLst>
              <a:path w="404" h="195">
                <a:moveTo>
                  <a:pt x="0" y="59"/>
                </a:moveTo>
                <a:lnTo>
                  <a:pt x="10" y="113"/>
                </a:lnTo>
                <a:lnTo>
                  <a:pt x="41" y="79"/>
                </a:lnTo>
                <a:lnTo>
                  <a:pt x="88" y="65"/>
                </a:lnTo>
                <a:lnTo>
                  <a:pt x="98" y="51"/>
                </a:lnTo>
                <a:lnTo>
                  <a:pt x="124" y="48"/>
                </a:lnTo>
                <a:lnTo>
                  <a:pt x="158" y="76"/>
                </a:lnTo>
                <a:lnTo>
                  <a:pt x="181" y="82"/>
                </a:lnTo>
                <a:lnTo>
                  <a:pt x="225" y="121"/>
                </a:lnTo>
                <a:lnTo>
                  <a:pt x="209" y="158"/>
                </a:lnTo>
                <a:lnTo>
                  <a:pt x="215" y="175"/>
                </a:lnTo>
                <a:lnTo>
                  <a:pt x="234" y="167"/>
                </a:lnTo>
                <a:lnTo>
                  <a:pt x="251" y="167"/>
                </a:lnTo>
                <a:lnTo>
                  <a:pt x="260" y="179"/>
                </a:lnTo>
                <a:lnTo>
                  <a:pt x="280" y="179"/>
                </a:lnTo>
                <a:lnTo>
                  <a:pt x="288" y="175"/>
                </a:lnTo>
                <a:lnTo>
                  <a:pt x="276" y="141"/>
                </a:lnTo>
                <a:lnTo>
                  <a:pt x="272" y="79"/>
                </a:lnTo>
                <a:lnTo>
                  <a:pt x="257" y="70"/>
                </a:lnTo>
                <a:lnTo>
                  <a:pt x="288" y="42"/>
                </a:lnTo>
                <a:lnTo>
                  <a:pt x="289" y="23"/>
                </a:lnTo>
                <a:lnTo>
                  <a:pt x="310" y="25"/>
                </a:lnTo>
                <a:lnTo>
                  <a:pt x="285" y="63"/>
                </a:lnTo>
                <a:lnTo>
                  <a:pt x="299" y="110"/>
                </a:lnTo>
                <a:lnTo>
                  <a:pt x="305" y="122"/>
                </a:lnTo>
                <a:lnTo>
                  <a:pt x="314" y="128"/>
                </a:lnTo>
                <a:lnTo>
                  <a:pt x="296" y="127"/>
                </a:lnTo>
                <a:lnTo>
                  <a:pt x="302" y="156"/>
                </a:lnTo>
                <a:lnTo>
                  <a:pt x="334" y="175"/>
                </a:lnTo>
                <a:lnTo>
                  <a:pt x="342" y="179"/>
                </a:lnTo>
                <a:lnTo>
                  <a:pt x="351" y="179"/>
                </a:lnTo>
                <a:lnTo>
                  <a:pt x="347" y="195"/>
                </a:lnTo>
                <a:lnTo>
                  <a:pt x="387" y="175"/>
                </a:lnTo>
                <a:lnTo>
                  <a:pt x="395" y="150"/>
                </a:lnTo>
                <a:lnTo>
                  <a:pt x="404" y="124"/>
                </a:lnTo>
                <a:lnTo>
                  <a:pt x="347" y="136"/>
                </a:lnTo>
                <a:lnTo>
                  <a:pt x="310" y="0"/>
                </a:lnTo>
                <a:lnTo>
                  <a:pt x="0" y="59"/>
                </a:lnTo>
                <a:lnTo>
                  <a:pt x="0" y="59"/>
                </a:lnTo>
                <a:lnTo>
                  <a:pt x="0" y="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9" name="Freeform 156"/>
          <p:cNvSpPr>
            <a:spLocks/>
          </p:cNvSpPr>
          <p:nvPr/>
        </p:nvSpPr>
        <p:spPr bwMode="auto">
          <a:xfrm>
            <a:off x="6070923" y="3554651"/>
            <a:ext cx="49023" cy="125274"/>
          </a:xfrm>
          <a:custGeom>
            <a:avLst/>
            <a:gdLst/>
            <a:ahLst/>
            <a:cxnLst>
              <a:cxn ang="0">
                <a:pos x="0" y="94"/>
              </a:cxn>
              <a:cxn ang="0">
                <a:pos x="12" y="68"/>
              </a:cxn>
              <a:cxn ang="0">
                <a:pos x="26" y="52"/>
              </a:cxn>
              <a:cxn ang="0">
                <a:pos x="37" y="0"/>
              </a:cxn>
              <a:cxn ang="0">
                <a:pos x="15" y="12"/>
              </a:cxn>
              <a:cxn ang="0">
                <a:pos x="0" y="62"/>
              </a:cxn>
              <a:cxn ang="0">
                <a:pos x="0" y="94"/>
              </a:cxn>
              <a:cxn ang="0">
                <a:pos x="0" y="94"/>
              </a:cxn>
            </a:cxnLst>
            <a:rect l="0" t="0" r="r" b="b"/>
            <a:pathLst>
              <a:path w="37" h="94">
                <a:moveTo>
                  <a:pt x="0" y="94"/>
                </a:moveTo>
                <a:lnTo>
                  <a:pt x="12" y="68"/>
                </a:lnTo>
                <a:lnTo>
                  <a:pt x="26" y="52"/>
                </a:lnTo>
                <a:lnTo>
                  <a:pt x="37" y="0"/>
                </a:lnTo>
                <a:lnTo>
                  <a:pt x="15" y="12"/>
                </a:lnTo>
                <a:lnTo>
                  <a:pt x="0" y="62"/>
                </a:lnTo>
                <a:lnTo>
                  <a:pt x="0" y="94"/>
                </a:lnTo>
                <a:lnTo>
                  <a:pt x="0" y="9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b="1" dirty="0">
              <a:latin typeface="Calibri" pitchFamily="34" charset="0"/>
            </a:endParaRPr>
          </a:p>
        </p:txBody>
      </p:sp>
      <p:sp>
        <p:nvSpPr>
          <p:cNvPr id="50" name="Freeform 159"/>
          <p:cNvSpPr>
            <a:spLocks/>
          </p:cNvSpPr>
          <p:nvPr/>
        </p:nvSpPr>
        <p:spPr bwMode="auto">
          <a:xfrm>
            <a:off x="6017926" y="3302770"/>
            <a:ext cx="124543" cy="19990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3" y="0"/>
              </a:cxn>
              <a:cxn ang="0">
                <a:pos x="31" y="0"/>
              </a:cxn>
              <a:cxn ang="0">
                <a:pos x="24" y="15"/>
              </a:cxn>
              <a:cxn ang="0">
                <a:pos x="20" y="20"/>
              </a:cxn>
              <a:cxn ang="0">
                <a:pos x="24" y="37"/>
              </a:cxn>
              <a:cxn ang="0">
                <a:pos x="46" y="60"/>
              </a:cxn>
              <a:cxn ang="0">
                <a:pos x="51" y="79"/>
              </a:cxn>
              <a:cxn ang="0">
                <a:pos x="69" y="99"/>
              </a:cxn>
              <a:cxn ang="0">
                <a:pos x="83" y="104"/>
              </a:cxn>
              <a:cxn ang="0">
                <a:pos x="89" y="118"/>
              </a:cxn>
              <a:cxn ang="0">
                <a:pos x="77" y="128"/>
              </a:cxn>
              <a:cxn ang="0">
                <a:pos x="91" y="127"/>
              </a:cxn>
              <a:cxn ang="0">
                <a:pos x="94" y="138"/>
              </a:cxn>
              <a:cxn ang="0">
                <a:pos x="37" y="150"/>
              </a:cxn>
              <a:cxn ang="0">
                <a:pos x="0" y="14"/>
              </a:cxn>
              <a:cxn ang="0">
                <a:pos x="0" y="14"/>
              </a:cxn>
            </a:cxnLst>
            <a:rect l="0" t="0" r="r" b="b"/>
            <a:pathLst>
              <a:path w="94" h="150">
                <a:moveTo>
                  <a:pt x="0" y="14"/>
                </a:moveTo>
                <a:lnTo>
                  <a:pt x="13" y="0"/>
                </a:lnTo>
                <a:lnTo>
                  <a:pt x="31" y="0"/>
                </a:lnTo>
                <a:lnTo>
                  <a:pt x="24" y="15"/>
                </a:lnTo>
                <a:lnTo>
                  <a:pt x="20" y="20"/>
                </a:lnTo>
                <a:lnTo>
                  <a:pt x="24" y="37"/>
                </a:lnTo>
                <a:lnTo>
                  <a:pt x="46" y="60"/>
                </a:lnTo>
                <a:lnTo>
                  <a:pt x="51" y="79"/>
                </a:lnTo>
                <a:lnTo>
                  <a:pt x="69" y="99"/>
                </a:lnTo>
                <a:lnTo>
                  <a:pt x="83" y="104"/>
                </a:lnTo>
                <a:lnTo>
                  <a:pt x="89" y="118"/>
                </a:lnTo>
                <a:lnTo>
                  <a:pt x="77" y="128"/>
                </a:lnTo>
                <a:lnTo>
                  <a:pt x="91" y="127"/>
                </a:lnTo>
                <a:lnTo>
                  <a:pt x="94" y="138"/>
                </a:lnTo>
                <a:lnTo>
                  <a:pt x="37" y="150"/>
                </a:lnTo>
                <a:lnTo>
                  <a:pt x="0" y="14"/>
                </a:lnTo>
                <a:lnTo>
                  <a:pt x="0" y="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b="1" dirty="0">
              <a:latin typeface="Calibri" pitchFamily="34" charset="0"/>
            </a:endParaRPr>
          </a:p>
        </p:txBody>
      </p:sp>
      <p:sp>
        <p:nvSpPr>
          <p:cNvPr id="51" name="Freeform 161"/>
          <p:cNvSpPr>
            <a:spLocks/>
          </p:cNvSpPr>
          <p:nvPr/>
        </p:nvSpPr>
        <p:spPr bwMode="auto">
          <a:xfrm>
            <a:off x="6049724" y="3061551"/>
            <a:ext cx="148391" cy="353167"/>
          </a:xfrm>
          <a:custGeom>
            <a:avLst/>
            <a:gdLst/>
            <a:ahLst/>
            <a:cxnLst>
              <a:cxn ang="0">
                <a:pos x="7" y="181"/>
              </a:cxn>
              <a:cxn ang="0">
                <a:pos x="27" y="167"/>
              </a:cxn>
              <a:cxn ang="0">
                <a:pos x="56" y="130"/>
              </a:cxn>
              <a:cxn ang="0">
                <a:pos x="5" y="90"/>
              </a:cxn>
              <a:cxn ang="0">
                <a:pos x="3" y="53"/>
              </a:cxn>
              <a:cxn ang="0">
                <a:pos x="27" y="0"/>
              </a:cxn>
              <a:cxn ang="0">
                <a:pos x="102" y="26"/>
              </a:cxn>
              <a:cxn ang="0">
                <a:pos x="104" y="36"/>
              </a:cxn>
              <a:cxn ang="0">
                <a:pos x="95" y="65"/>
              </a:cxn>
              <a:cxn ang="0">
                <a:pos x="87" y="71"/>
              </a:cxn>
              <a:cxn ang="0">
                <a:pos x="85" y="87"/>
              </a:cxn>
              <a:cxn ang="0">
                <a:pos x="93" y="91"/>
              </a:cxn>
              <a:cxn ang="0">
                <a:pos x="112" y="87"/>
              </a:cxn>
              <a:cxn ang="0">
                <a:pos x="112" y="131"/>
              </a:cxn>
              <a:cxn ang="0">
                <a:pos x="112" y="159"/>
              </a:cxn>
              <a:cxn ang="0">
                <a:pos x="112" y="175"/>
              </a:cxn>
              <a:cxn ang="0">
                <a:pos x="105" y="189"/>
              </a:cxn>
              <a:cxn ang="0">
                <a:pos x="98" y="190"/>
              </a:cxn>
              <a:cxn ang="0">
                <a:pos x="101" y="203"/>
              </a:cxn>
              <a:cxn ang="0">
                <a:pos x="73" y="265"/>
              </a:cxn>
              <a:cxn ang="0">
                <a:pos x="67" y="265"/>
              </a:cxn>
              <a:cxn ang="0">
                <a:pos x="64" y="241"/>
              </a:cxn>
              <a:cxn ang="0">
                <a:pos x="45" y="241"/>
              </a:cxn>
              <a:cxn ang="0">
                <a:pos x="7" y="217"/>
              </a:cxn>
              <a:cxn ang="0">
                <a:pos x="0" y="196"/>
              </a:cxn>
              <a:cxn ang="0">
                <a:pos x="7" y="181"/>
              </a:cxn>
              <a:cxn ang="0">
                <a:pos x="7" y="181"/>
              </a:cxn>
            </a:cxnLst>
            <a:rect l="0" t="0" r="r" b="b"/>
            <a:pathLst>
              <a:path w="112" h="265">
                <a:moveTo>
                  <a:pt x="7" y="181"/>
                </a:moveTo>
                <a:lnTo>
                  <a:pt x="27" y="167"/>
                </a:lnTo>
                <a:lnTo>
                  <a:pt x="56" y="130"/>
                </a:lnTo>
                <a:lnTo>
                  <a:pt x="5" y="90"/>
                </a:lnTo>
                <a:lnTo>
                  <a:pt x="3" y="53"/>
                </a:lnTo>
                <a:lnTo>
                  <a:pt x="27" y="0"/>
                </a:lnTo>
                <a:lnTo>
                  <a:pt x="102" y="26"/>
                </a:lnTo>
                <a:lnTo>
                  <a:pt x="104" y="36"/>
                </a:lnTo>
                <a:lnTo>
                  <a:pt x="95" y="65"/>
                </a:lnTo>
                <a:lnTo>
                  <a:pt x="87" y="71"/>
                </a:lnTo>
                <a:lnTo>
                  <a:pt x="85" y="87"/>
                </a:lnTo>
                <a:lnTo>
                  <a:pt x="93" y="91"/>
                </a:lnTo>
                <a:lnTo>
                  <a:pt x="112" y="87"/>
                </a:lnTo>
                <a:lnTo>
                  <a:pt x="112" y="131"/>
                </a:lnTo>
                <a:lnTo>
                  <a:pt x="112" y="159"/>
                </a:lnTo>
                <a:lnTo>
                  <a:pt x="112" y="175"/>
                </a:lnTo>
                <a:lnTo>
                  <a:pt x="105" y="189"/>
                </a:lnTo>
                <a:lnTo>
                  <a:pt x="98" y="190"/>
                </a:lnTo>
                <a:lnTo>
                  <a:pt x="101" y="203"/>
                </a:lnTo>
                <a:lnTo>
                  <a:pt x="73" y="265"/>
                </a:lnTo>
                <a:lnTo>
                  <a:pt x="67" y="265"/>
                </a:lnTo>
                <a:lnTo>
                  <a:pt x="64" y="241"/>
                </a:lnTo>
                <a:lnTo>
                  <a:pt x="45" y="241"/>
                </a:lnTo>
                <a:lnTo>
                  <a:pt x="7" y="217"/>
                </a:lnTo>
                <a:lnTo>
                  <a:pt x="0" y="196"/>
                </a:lnTo>
                <a:lnTo>
                  <a:pt x="7" y="181"/>
                </a:lnTo>
                <a:lnTo>
                  <a:pt x="7" y="1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b="1" dirty="0">
              <a:latin typeface="Calibri" pitchFamily="34" charset="0"/>
            </a:endParaRPr>
          </a:p>
        </p:txBody>
      </p:sp>
      <p:sp>
        <p:nvSpPr>
          <p:cNvPr id="52" name="Freeform 162"/>
          <p:cNvSpPr>
            <a:spLocks/>
          </p:cNvSpPr>
          <p:nvPr/>
        </p:nvSpPr>
        <p:spPr bwMode="auto">
          <a:xfrm>
            <a:off x="5510671" y="2495261"/>
            <a:ext cx="700695" cy="627595"/>
          </a:xfrm>
          <a:custGeom>
            <a:avLst/>
            <a:gdLst/>
            <a:ahLst/>
            <a:cxnLst>
              <a:cxn ang="0">
                <a:pos x="17" y="421"/>
              </a:cxn>
              <a:cxn ang="0">
                <a:pos x="360" y="357"/>
              </a:cxn>
              <a:cxn ang="0">
                <a:pos x="398" y="396"/>
              </a:cxn>
              <a:cxn ang="0">
                <a:pos x="432" y="413"/>
              </a:cxn>
              <a:cxn ang="0">
                <a:pos x="507" y="439"/>
              </a:cxn>
              <a:cxn ang="0">
                <a:pos x="514" y="459"/>
              </a:cxn>
              <a:cxn ang="0">
                <a:pos x="526" y="432"/>
              </a:cxn>
              <a:cxn ang="0">
                <a:pos x="527" y="393"/>
              </a:cxn>
              <a:cxn ang="0">
                <a:pos x="514" y="319"/>
              </a:cxn>
              <a:cxn ang="0">
                <a:pos x="514" y="241"/>
              </a:cxn>
              <a:cxn ang="0">
                <a:pos x="476" y="128"/>
              </a:cxn>
              <a:cxn ang="0">
                <a:pos x="470" y="79"/>
              </a:cxn>
              <a:cxn ang="0">
                <a:pos x="447" y="0"/>
              </a:cxn>
              <a:cxn ang="0">
                <a:pos x="336" y="26"/>
              </a:cxn>
              <a:cxn ang="0">
                <a:pos x="274" y="91"/>
              </a:cxn>
              <a:cxn ang="0">
                <a:pos x="271" y="108"/>
              </a:cxn>
              <a:cxn ang="0">
                <a:pos x="235" y="147"/>
              </a:cxn>
              <a:cxn ang="0">
                <a:pos x="245" y="161"/>
              </a:cxn>
              <a:cxn ang="0">
                <a:pos x="252" y="172"/>
              </a:cxn>
              <a:cxn ang="0">
                <a:pos x="246" y="175"/>
              </a:cxn>
              <a:cxn ang="0">
                <a:pos x="257" y="190"/>
              </a:cxn>
              <a:cxn ang="0">
                <a:pos x="258" y="204"/>
              </a:cxn>
              <a:cxn ang="0">
                <a:pos x="224" y="237"/>
              </a:cxn>
              <a:cxn ang="0">
                <a:pos x="173" y="251"/>
              </a:cxn>
              <a:cxn ang="0">
                <a:pos x="161" y="260"/>
              </a:cxn>
              <a:cxn ang="0">
                <a:pos x="142" y="252"/>
              </a:cxn>
              <a:cxn ang="0">
                <a:pos x="85" y="258"/>
              </a:cxn>
              <a:cxn ang="0">
                <a:pos x="44" y="275"/>
              </a:cxn>
              <a:cxn ang="0">
                <a:pos x="44" y="297"/>
              </a:cxn>
              <a:cxn ang="0">
                <a:pos x="51" y="311"/>
              </a:cxn>
              <a:cxn ang="0">
                <a:pos x="57" y="311"/>
              </a:cxn>
              <a:cxn ang="0">
                <a:pos x="64" y="328"/>
              </a:cxn>
              <a:cxn ang="0">
                <a:pos x="53" y="337"/>
              </a:cxn>
              <a:cxn ang="0">
                <a:pos x="48" y="353"/>
              </a:cxn>
              <a:cxn ang="0">
                <a:pos x="0" y="396"/>
              </a:cxn>
              <a:cxn ang="0">
                <a:pos x="17" y="421"/>
              </a:cxn>
              <a:cxn ang="0">
                <a:pos x="17" y="421"/>
              </a:cxn>
            </a:cxnLst>
            <a:rect l="0" t="0" r="r" b="b"/>
            <a:pathLst>
              <a:path w="527" h="459">
                <a:moveTo>
                  <a:pt x="17" y="421"/>
                </a:moveTo>
                <a:lnTo>
                  <a:pt x="360" y="357"/>
                </a:lnTo>
                <a:lnTo>
                  <a:pt x="398" y="396"/>
                </a:lnTo>
                <a:lnTo>
                  <a:pt x="432" y="413"/>
                </a:lnTo>
                <a:lnTo>
                  <a:pt x="507" y="439"/>
                </a:lnTo>
                <a:lnTo>
                  <a:pt x="514" y="459"/>
                </a:lnTo>
                <a:lnTo>
                  <a:pt x="526" y="432"/>
                </a:lnTo>
                <a:lnTo>
                  <a:pt x="527" y="393"/>
                </a:lnTo>
                <a:lnTo>
                  <a:pt x="514" y="319"/>
                </a:lnTo>
                <a:lnTo>
                  <a:pt x="514" y="241"/>
                </a:lnTo>
                <a:lnTo>
                  <a:pt x="476" y="128"/>
                </a:lnTo>
                <a:lnTo>
                  <a:pt x="470" y="79"/>
                </a:lnTo>
                <a:lnTo>
                  <a:pt x="447" y="0"/>
                </a:lnTo>
                <a:lnTo>
                  <a:pt x="336" y="26"/>
                </a:lnTo>
                <a:lnTo>
                  <a:pt x="274" y="91"/>
                </a:lnTo>
                <a:lnTo>
                  <a:pt x="271" y="108"/>
                </a:lnTo>
                <a:lnTo>
                  <a:pt x="235" y="147"/>
                </a:lnTo>
                <a:lnTo>
                  <a:pt x="245" y="161"/>
                </a:lnTo>
                <a:lnTo>
                  <a:pt x="252" y="172"/>
                </a:lnTo>
                <a:lnTo>
                  <a:pt x="246" y="175"/>
                </a:lnTo>
                <a:lnTo>
                  <a:pt x="257" y="190"/>
                </a:lnTo>
                <a:lnTo>
                  <a:pt x="258" y="204"/>
                </a:lnTo>
                <a:lnTo>
                  <a:pt x="224" y="237"/>
                </a:lnTo>
                <a:lnTo>
                  <a:pt x="173" y="251"/>
                </a:lnTo>
                <a:lnTo>
                  <a:pt x="161" y="260"/>
                </a:lnTo>
                <a:lnTo>
                  <a:pt x="142" y="252"/>
                </a:lnTo>
                <a:lnTo>
                  <a:pt x="85" y="258"/>
                </a:lnTo>
                <a:lnTo>
                  <a:pt x="44" y="275"/>
                </a:lnTo>
                <a:lnTo>
                  <a:pt x="44" y="297"/>
                </a:lnTo>
                <a:lnTo>
                  <a:pt x="51" y="311"/>
                </a:lnTo>
                <a:lnTo>
                  <a:pt x="57" y="311"/>
                </a:lnTo>
                <a:lnTo>
                  <a:pt x="64" y="328"/>
                </a:lnTo>
                <a:lnTo>
                  <a:pt x="53" y="337"/>
                </a:lnTo>
                <a:lnTo>
                  <a:pt x="48" y="353"/>
                </a:lnTo>
                <a:lnTo>
                  <a:pt x="0" y="396"/>
                </a:lnTo>
                <a:lnTo>
                  <a:pt x="17" y="421"/>
                </a:lnTo>
                <a:lnTo>
                  <a:pt x="17" y="42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3" name="Freeform 164"/>
          <p:cNvSpPr>
            <a:spLocks/>
          </p:cNvSpPr>
          <p:nvPr/>
        </p:nvSpPr>
        <p:spPr bwMode="auto">
          <a:xfrm>
            <a:off x="6183541" y="3032232"/>
            <a:ext cx="217287" cy="126608"/>
          </a:xfrm>
          <a:custGeom>
            <a:avLst/>
            <a:gdLst/>
            <a:ahLst/>
            <a:cxnLst>
              <a:cxn ang="0">
                <a:pos x="12" y="95"/>
              </a:cxn>
              <a:cxn ang="0">
                <a:pos x="69" y="62"/>
              </a:cxn>
              <a:cxn ang="0">
                <a:pos x="110" y="44"/>
              </a:cxn>
              <a:cxn ang="0">
                <a:pos x="68" y="73"/>
              </a:cxn>
              <a:cxn ang="0">
                <a:pos x="71" y="75"/>
              </a:cxn>
              <a:cxn ang="0">
                <a:pos x="133" y="33"/>
              </a:cxn>
              <a:cxn ang="0">
                <a:pos x="164" y="5"/>
              </a:cxn>
              <a:cxn ang="0">
                <a:pos x="161" y="0"/>
              </a:cxn>
              <a:cxn ang="0">
                <a:pos x="133" y="16"/>
              </a:cxn>
              <a:cxn ang="0">
                <a:pos x="130" y="14"/>
              </a:cxn>
              <a:cxn ang="0">
                <a:pos x="116" y="33"/>
              </a:cxn>
              <a:cxn ang="0">
                <a:pos x="108" y="33"/>
              </a:cxn>
              <a:cxn ang="0">
                <a:pos x="128" y="0"/>
              </a:cxn>
              <a:cxn ang="0">
                <a:pos x="106" y="25"/>
              </a:cxn>
              <a:cxn ang="0">
                <a:pos x="32" y="50"/>
              </a:cxn>
              <a:cxn ang="0">
                <a:pos x="18" y="68"/>
              </a:cxn>
              <a:cxn ang="0">
                <a:pos x="8" y="71"/>
              </a:cxn>
              <a:cxn ang="0">
                <a:pos x="0" y="85"/>
              </a:cxn>
              <a:cxn ang="0">
                <a:pos x="12" y="95"/>
              </a:cxn>
              <a:cxn ang="0">
                <a:pos x="12" y="95"/>
              </a:cxn>
            </a:cxnLst>
            <a:rect l="0" t="0" r="r" b="b"/>
            <a:pathLst>
              <a:path w="164" h="95">
                <a:moveTo>
                  <a:pt x="12" y="95"/>
                </a:moveTo>
                <a:lnTo>
                  <a:pt x="69" y="62"/>
                </a:lnTo>
                <a:lnTo>
                  <a:pt x="110" y="44"/>
                </a:lnTo>
                <a:lnTo>
                  <a:pt x="68" y="73"/>
                </a:lnTo>
                <a:lnTo>
                  <a:pt x="71" y="75"/>
                </a:lnTo>
                <a:lnTo>
                  <a:pt x="133" y="33"/>
                </a:lnTo>
                <a:lnTo>
                  <a:pt x="164" y="5"/>
                </a:lnTo>
                <a:lnTo>
                  <a:pt x="161" y="0"/>
                </a:lnTo>
                <a:lnTo>
                  <a:pt x="133" y="16"/>
                </a:lnTo>
                <a:lnTo>
                  <a:pt x="130" y="14"/>
                </a:lnTo>
                <a:lnTo>
                  <a:pt x="116" y="33"/>
                </a:lnTo>
                <a:lnTo>
                  <a:pt x="108" y="33"/>
                </a:lnTo>
                <a:lnTo>
                  <a:pt x="128" y="0"/>
                </a:lnTo>
                <a:lnTo>
                  <a:pt x="106" y="25"/>
                </a:lnTo>
                <a:lnTo>
                  <a:pt x="32" y="50"/>
                </a:lnTo>
                <a:lnTo>
                  <a:pt x="18" y="68"/>
                </a:lnTo>
                <a:lnTo>
                  <a:pt x="8" y="71"/>
                </a:lnTo>
                <a:lnTo>
                  <a:pt x="0" y="85"/>
                </a:lnTo>
                <a:lnTo>
                  <a:pt x="12" y="95"/>
                </a:lnTo>
                <a:lnTo>
                  <a:pt x="12" y="9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4" name="Freeform 165"/>
          <p:cNvSpPr>
            <a:spLocks/>
          </p:cNvSpPr>
          <p:nvPr/>
        </p:nvSpPr>
        <p:spPr bwMode="auto">
          <a:xfrm>
            <a:off x="6194141" y="2896295"/>
            <a:ext cx="202713" cy="190577"/>
          </a:xfrm>
          <a:custGeom>
            <a:avLst/>
            <a:gdLst/>
            <a:ahLst/>
            <a:cxnLst>
              <a:cxn ang="0">
                <a:pos x="13" y="104"/>
              </a:cxn>
              <a:cxn ang="0">
                <a:pos x="12" y="143"/>
              </a:cxn>
              <a:cxn ang="0">
                <a:pos x="24" y="139"/>
              </a:cxn>
              <a:cxn ang="0">
                <a:pos x="54" y="118"/>
              </a:cxn>
              <a:cxn ang="0">
                <a:pos x="63" y="99"/>
              </a:cxn>
              <a:cxn ang="0">
                <a:pos x="69" y="104"/>
              </a:cxn>
              <a:cxn ang="0">
                <a:pos x="109" y="93"/>
              </a:cxn>
              <a:cxn ang="0">
                <a:pos x="111" y="85"/>
              </a:cxn>
              <a:cxn ang="0">
                <a:pos x="117" y="88"/>
              </a:cxn>
              <a:cxn ang="0">
                <a:pos x="125" y="82"/>
              </a:cxn>
              <a:cxn ang="0">
                <a:pos x="137" y="81"/>
              </a:cxn>
              <a:cxn ang="0">
                <a:pos x="153" y="73"/>
              </a:cxn>
              <a:cxn ang="0">
                <a:pos x="137" y="0"/>
              </a:cxn>
              <a:cxn ang="0">
                <a:pos x="0" y="30"/>
              </a:cxn>
              <a:cxn ang="0">
                <a:pos x="13" y="104"/>
              </a:cxn>
              <a:cxn ang="0">
                <a:pos x="13" y="104"/>
              </a:cxn>
            </a:cxnLst>
            <a:rect l="0" t="0" r="r" b="b"/>
            <a:pathLst>
              <a:path w="153" h="143">
                <a:moveTo>
                  <a:pt x="13" y="104"/>
                </a:moveTo>
                <a:lnTo>
                  <a:pt x="12" y="143"/>
                </a:lnTo>
                <a:lnTo>
                  <a:pt x="24" y="139"/>
                </a:lnTo>
                <a:lnTo>
                  <a:pt x="54" y="118"/>
                </a:lnTo>
                <a:lnTo>
                  <a:pt x="63" y="99"/>
                </a:lnTo>
                <a:lnTo>
                  <a:pt x="69" y="104"/>
                </a:lnTo>
                <a:lnTo>
                  <a:pt x="109" y="93"/>
                </a:lnTo>
                <a:lnTo>
                  <a:pt x="111" y="85"/>
                </a:lnTo>
                <a:lnTo>
                  <a:pt x="117" y="88"/>
                </a:lnTo>
                <a:lnTo>
                  <a:pt x="125" y="82"/>
                </a:lnTo>
                <a:lnTo>
                  <a:pt x="137" y="81"/>
                </a:lnTo>
                <a:lnTo>
                  <a:pt x="153" y="73"/>
                </a:lnTo>
                <a:lnTo>
                  <a:pt x="137" y="0"/>
                </a:lnTo>
                <a:lnTo>
                  <a:pt x="0" y="30"/>
                </a:lnTo>
                <a:lnTo>
                  <a:pt x="13" y="104"/>
                </a:lnTo>
                <a:lnTo>
                  <a:pt x="13" y="10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b="1" dirty="0">
              <a:latin typeface="Calibri" pitchFamily="34" charset="0"/>
            </a:endParaRPr>
          </a:p>
        </p:txBody>
      </p:sp>
      <p:sp>
        <p:nvSpPr>
          <p:cNvPr id="55" name="Freeform 166"/>
          <p:cNvSpPr>
            <a:spLocks/>
          </p:cNvSpPr>
          <p:nvPr/>
        </p:nvSpPr>
        <p:spPr bwMode="auto">
          <a:xfrm>
            <a:off x="6375654" y="2885634"/>
            <a:ext cx="92744" cy="107949"/>
          </a:xfrm>
          <a:custGeom>
            <a:avLst/>
            <a:gdLst/>
            <a:ahLst/>
            <a:cxnLst>
              <a:cxn ang="0">
                <a:pos x="16" y="81"/>
              </a:cxn>
              <a:cxn ang="0">
                <a:pos x="45" y="70"/>
              </a:cxn>
              <a:cxn ang="0">
                <a:pos x="45" y="38"/>
              </a:cxn>
              <a:cxn ang="0">
                <a:pos x="53" y="45"/>
              </a:cxn>
              <a:cxn ang="0">
                <a:pos x="54" y="61"/>
              </a:cxn>
              <a:cxn ang="0">
                <a:pos x="60" y="61"/>
              </a:cxn>
              <a:cxn ang="0">
                <a:pos x="70" y="45"/>
              </a:cxn>
              <a:cxn ang="0">
                <a:pos x="60" y="28"/>
              </a:cxn>
              <a:cxn ang="0">
                <a:pos x="45" y="25"/>
              </a:cxn>
              <a:cxn ang="0">
                <a:pos x="34" y="4"/>
              </a:cxn>
              <a:cxn ang="0">
                <a:pos x="25" y="0"/>
              </a:cxn>
              <a:cxn ang="0">
                <a:pos x="0" y="8"/>
              </a:cxn>
              <a:cxn ang="0">
                <a:pos x="16" y="81"/>
              </a:cxn>
              <a:cxn ang="0">
                <a:pos x="16" y="81"/>
              </a:cxn>
            </a:cxnLst>
            <a:rect l="0" t="0" r="r" b="b"/>
            <a:pathLst>
              <a:path w="70" h="81">
                <a:moveTo>
                  <a:pt x="16" y="81"/>
                </a:moveTo>
                <a:lnTo>
                  <a:pt x="45" y="70"/>
                </a:lnTo>
                <a:lnTo>
                  <a:pt x="45" y="38"/>
                </a:lnTo>
                <a:lnTo>
                  <a:pt x="53" y="45"/>
                </a:lnTo>
                <a:lnTo>
                  <a:pt x="54" y="61"/>
                </a:lnTo>
                <a:lnTo>
                  <a:pt x="60" y="61"/>
                </a:lnTo>
                <a:lnTo>
                  <a:pt x="70" y="45"/>
                </a:lnTo>
                <a:lnTo>
                  <a:pt x="60" y="28"/>
                </a:lnTo>
                <a:lnTo>
                  <a:pt x="45" y="25"/>
                </a:lnTo>
                <a:lnTo>
                  <a:pt x="34" y="4"/>
                </a:lnTo>
                <a:lnTo>
                  <a:pt x="25" y="0"/>
                </a:lnTo>
                <a:lnTo>
                  <a:pt x="0" y="8"/>
                </a:lnTo>
                <a:lnTo>
                  <a:pt x="16" y="81"/>
                </a:lnTo>
                <a:lnTo>
                  <a:pt x="16" y="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b="1" dirty="0">
              <a:latin typeface="Calibri" pitchFamily="34" charset="0"/>
            </a:endParaRPr>
          </a:p>
        </p:txBody>
      </p:sp>
      <p:sp>
        <p:nvSpPr>
          <p:cNvPr id="56" name="Freeform 167"/>
          <p:cNvSpPr>
            <a:spLocks/>
          </p:cNvSpPr>
          <p:nvPr/>
        </p:nvSpPr>
        <p:spPr bwMode="auto">
          <a:xfrm>
            <a:off x="6194141" y="2752363"/>
            <a:ext cx="392176" cy="195908"/>
          </a:xfrm>
          <a:custGeom>
            <a:avLst/>
            <a:gdLst/>
            <a:ahLst/>
            <a:cxnLst>
              <a:cxn ang="0">
                <a:pos x="0" y="138"/>
              </a:cxn>
              <a:cxn ang="0">
                <a:pos x="137" y="108"/>
              </a:cxn>
              <a:cxn ang="0">
                <a:pos x="162" y="100"/>
              </a:cxn>
              <a:cxn ang="0">
                <a:pos x="171" y="104"/>
              </a:cxn>
              <a:cxn ang="0">
                <a:pos x="182" y="125"/>
              </a:cxn>
              <a:cxn ang="0">
                <a:pos x="197" y="128"/>
              </a:cxn>
              <a:cxn ang="0">
                <a:pos x="207" y="145"/>
              </a:cxn>
              <a:cxn ang="0">
                <a:pos x="216" y="147"/>
              </a:cxn>
              <a:cxn ang="0">
                <a:pos x="227" y="130"/>
              </a:cxn>
              <a:cxn ang="0">
                <a:pos x="231" y="116"/>
              </a:cxn>
              <a:cxn ang="0">
                <a:pos x="242" y="135"/>
              </a:cxn>
              <a:cxn ang="0">
                <a:pos x="296" y="118"/>
              </a:cxn>
              <a:cxn ang="0">
                <a:pos x="293" y="97"/>
              </a:cxn>
              <a:cxn ang="0">
                <a:pos x="278" y="71"/>
              </a:cxn>
              <a:cxn ang="0">
                <a:pos x="270" y="68"/>
              </a:cxn>
              <a:cxn ang="0">
                <a:pos x="261" y="70"/>
              </a:cxn>
              <a:cxn ang="0">
                <a:pos x="262" y="74"/>
              </a:cxn>
              <a:cxn ang="0">
                <a:pos x="275" y="76"/>
              </a:cxn>
              <a:cxn ang="0">
                <a:pos x="279" y="100"/>
              </a:cxn>
              <a:cxn ang="0">
                <a:pos x="258" y="110"/>
              </a:cxn>
              <a:cxn ang="0">
                <a:pos x="227" y="90"/>
              </a:cxn>
              <a:cxn ang="0">
                <a:pos x="216" y="68"/>
              </a:cxn>
              <a:cxn ang="0">
                <a:pos x="202" y="62"/>
              </a:cxn>
              <a:cxn ang="0">
                <a:pos x="202" y="68"/>
              </a:cxn>
              <a:cxn ang="0">
                <a:pos x="188" y="56"/>
              </a:cxn>
              <a:cxn ang="0">
                <a:pos x="199" y="40"/>
              </a:cxn>
              <a:cxn ang="0">
                <a:pos x="208" y="26"/>
              </a:cxn>
              <a:cxn ang="0">
                <a:pos x="191" y="0"/>
              </a:cxn>
              <a:cxn ang="0">
                <a:pos x="162" y="22"/>
              </a:cxn>
              <a:cxn ang="0">
                <a:pos x="63" y="46"/>
              </a:cxn>
              <a:cxn ang="0">
                <a:pos x="0" y="60"/>
              </a:cxn>
              <a:cxn ang="0">
                <a:pos x="0" y="138"/>
              </a:cxn>
              <a:cxn ang="0">
                <a:pos x="0" y="138"/>
              </a:cxn>
            </a:cxnLst>
            <a:rect l="0" t="0" r="r" b="b"/>
            <a:pathLst>
              <a:path w="296" h="147">
                <a:moveTo>
                  <a:pt x="0" y="138"/>
                </a:moveTo>
                <a:lnTo>
                  <a:pt x="137" y="108"/>
                </a:lnTo>
                <a:lnTo>
                  <a:pt x="162" y="100"/>
                </a:lnTo>
                <a:lnTo>
                  <a:pt x="171" y="104"/>
                </a:lnTo>
                <a:lnTo>
                  <a:pt x="182" y="125"/>
                </a:lnTo>
                <a:lnTo>
                  <a:pt x="197" y="128"/>
                </a:lnTo>
                <a:lnTo>
                  <a:pt x="207" y="145"/>
                </a:lnTo>
                <a:lnTo>
                  <a:pt x="216" y="147"/>
                </a:lnTo>
                <a:lnTo>
                  <a:pt x="227" y="130"/>
                </a:lnTo>
                <a:lnTo>
                  <a:pt x="231" y="116"/>
                </a:lnTo>
                <a:lnTo>
                  <a:pt x="242" y="135"/>
                </a:lnTo>
                <a:lnTo>
                  <a:pt x="296" y="118"/>
                </a:lnTo>
                <a:lnTo>
                  <a:pt x="293" y="97"/>
                </a:lnTo>
                <a:lnTo>
                  <a:pt x="278" y="71"/>
                </a:lnTo>
                <a:lnTo>
                  <a:pt x="270" y="68"/>
                </a:lnTo>
                <a:lnTo>
                  <a:pt x="261" y="70"/>
                </a:lnTo>
                <a:lnTo>
                  <a:pt x="262" y="74"/>
                </a:lnTo>
                <a:lnTo>
                  <a:pt x="275" y="76"/>
                </a:lnTo>
                <a:lnTo>
                  <a:pt x="279" y="100"/>
                </a:lnTo>
                <a:lnTo>
                  <a:pt x="258" y="110"/>
                </a:lnTo>
                <a:lnTo>
                  <a:pt x="227" y="90"/>
                </a:lnTo>
                <a:lnTo>
                  <a:pt x="216" y="68"/>
                </a:lnTo>
                <a:lnTo>
                  <a:pt x="202" y="62"/>
                </a:lnTo>
                <a:lnTo>
                  <a:pt x="202" y="68"/>
                </a:lnTo>
                <a:lnTo>
                  <a:pt x="188" y="56"/>
                </a:lnTo>
                <a:lnTo>
                  <a:pt x="199" y="40"/>
                </a:lnTo>
                <a:lnTo>
                  <a:pt x="208" y="26"/>
                </a:lnTo>
                <a:lnTo>
                  <a:pt x="191" y="0"/>
                </a:lnTo>
                <a:lnTo>
                  <a:pt x="162" y="22"/>
                </a:lnTo>
                <a:lnTo>
                  <a:pt x="63" y="46"/>
                </a:lnTo>
                <a:lnTo>
                  <a:pt x="0" y="60"/>
                </a:lnTo>
                <a:lnTo>
                  <a:pt x="0" y="138"/>
                </a:lnTo>
                <a:lnTo>
                  <a:pt x="0" y="1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b="1" dirty="0">
              <a:latin typeface="Calibri" pitchFamily="34" charset="0"/>
            </a:endParaRPr>
          </a:p>
        </p:txBody>
      </p:sp>
      <p:sp>
        <p:nvSpPr>
          <p:cNvPr id="57" name="Freeform 170"/>
          <p:cNvSpPr>
            <a:spLocks/>
          </p:cNvSpPr>
          <p:nvPr/>
        </p:nvSpPr>
        <p:spPr bwMode="auto">
          <a:xfrm>
            <a:off x="6105371" y="2465832"/>
            <a:ext cx="190788" cy="366494"/>
          </a:xfrm>
          <a:custGeom>
            <a:avLst/>
            <a:gdLst/>
            <a:ahLst/>
            <a:cxnLst>
              <a:cxn ang="0">
                <a:pos x="23" y="113"/>
              </a:cxn>
              <a:cxn ang="0">
                <a:pos x="29" y="162"/>
              </a:cxn>
              <a:cxn ang="0">
                <a:pos x="67" y="275"/>
              </a:cxn>
              <a:cxn ang="0">
                <a:pos x="130" y="261"/>
              </a:cxn>
              <a:cxn ang="0">
                <a:pos x="125" y="100"/>
              </a:cxn>
              <a:cxn ang="0">
                <a:pos x="142" y="70"/>
              </a:cxn>
              <a:cxn ang="0">
                <a:pos x="144" y="0"/>
              </a:cxn>
              <a:cxn ang="0">
                <a:pos x="0" y="34"/>
              </a:cxn>
              <a:cxn ang="0">
                <a:pos x="23" y="113"/>
              </a:cxn>
              <a:cxn ang="0">
                <a:pos x="23" y="113"/>
              </a:cxn>
            </a:cxnLst>
            <a:rect l="0" t="0" r="r" b="b"/>
            <a:pathLst>
              <a:path w="144" h="275">
                <a:moveTo>
                  <a:pt x="23" y="113"/>
                </a:moveTo>
                <a:lnTo>
                  <a:pt x="29" y="162"/>
                </a:lnTo>
                <a:lnTo>
                  <a:pt x="67" y="275"/>
                </a:lnTo>
                <a:lnTo>
                  <a:pt x="130" y="261"/>
                </a:lnTo>
                <a:lnTo>
                  <a:pt x="125" y="100"/>
                </a:lnTo>
                <a:lnTo>
                  <a:pt x="142" y="70"/>
                </a:lnTo>
                <a:lnTo>
                  <a:pt x="144" y="0"/>
                </a:lnTo>
                <a:lnTo>
                  <a:pt x="0" y="34"/>
                </a:lnTo>
                <a:lnTo>
                  <a:pt x="23" y="113"/>
                </a:lnTo>
                <a:lnTo>
                  <a:pt x="23" y="1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b="1" dirty="0">
              <a:latin typeface="Calibri" pitchFamily="34" charset="0"/>
            </a:endParaRPr>
          </a:p>
        </p:txBody>
      </p:sp>
      <p:sp>
        <p:nvSpPr>
          <p:cNvPr id="58" name="Freeform 171"/>
          <p:cNvSpPr>
            <a:spLocks/>
          </p:cNvSpPr>
          <p:nvPr/>
        </p:nvSpPr>
        <p:spPr bwMode="auto">
          <a:xfrm>
            <a:off x="6270986" y="2412524"/>
            <a:ext cx="176215" cy="401144"/>
          </a:xfrm>
          <a:custGeom>
            <a:avLst/>
            <a:gdLst/>
            <a:ahLst/>
            <a:cxnLst>
              <a:cxn ang="0">
                <a:pos x="0" y="140"/>
              </a:cxn>
              <a:cxn ang="0">
                <a:pos x="17" y="110"/>
              </a:cxn>
              <a:cxn ang="0">
                <a:pos x="19" y="40"/>
              </a:cxn>
              <a:cxn ang="0">
                <a:pos x="17" y="14"/>
              </a:cxn>
              <a:cxn ang="0">
                <a:pos x="44" y="0"/>
              </a:cxn>
              <a:cxn ang="0">
                <a:pos x="104" y="188"/>
              </a:cxn>
              <a:cxn ang="0">
                <a:pos x="133" y="229"/>
              </a:cxn>
              <a:cxn ang="0">
                <a:pos x="133" y="255"/>
              </a:cxn>
              <a:cxn ang="0">
                <a:pos x="104" y="277"/>
              </a:cxn>
              <a:cxn ang="0">
                <a:pos x="5" y="301"/>
              </a:cxn>
              <a:cxn ang="0">
                <a:pos x="0" y="140"/>
              </a:cxn>
              <a:cxn ang="0">
                <a:pos x="0" y="140"/>
              </a:cxn>
            </a:cxnLst>
            <a:rect l="0" t="0" r="r" b="b"/>
            <a:pathLst>
              <a:path w="133" h="301">
                <a:moveTo>
                  <a:pt x="0" y="140"/>
                </a:moveTo>
                <a:lnTo>
                  <a:pt x="17" y="110"/>
                </a:lnTo>
                <a:lnTo>
                  <a:pt x="19" y="40"/>
                </a:lnTo>
                <a:lnTo>
                  <a:pt x="17" y="14"/>
                </a:lnTo>
                <a:lnTo>
                  <a:pt x="44" y="0"/>
                </a:lnTo>
                <a:lnTo>
                  <a:pt x="104" y="188"/>
                </a:lnTo>
                <a:lnTo>
                  <a:pt x="133" y="229"/>
                </a:lnTo>
                <a:lnTo>
                  <a:pt x="133" y="255"/>
                </a:lnTo>
                <a:lnTo>
                  <a:pt x="104" y="277"/>
                </a:lnTo>
                <a:lnTo>
                  <a:pt x="5" y="301"/>
                </a:lnTo>
                <a:lnTo>
                  <a:pt x="0" y="140"/>
                </a:lnTo>
                <a:lnTo>
                  <a:pt x="0" y="1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b="1" dirty="0">
              <a:latin typeface="Calibri" pitchFamily="34" charset="0"/>
            </a:endParaRPr>
          </a:p>
        </p:txBody>
      </p:sp>
      <p:sp>
        <p:nvSpPr>
          <p:cNvPr id="59" name="Freeform 172"/>
          <p:cNvSpPr>
            <a:spLocks/>
          </p:cNvSpPr>
          <p:nvPr/>
        </p:nvSpPr>
        <p:spPr bwMode="auto">
          <a:xfrm>
            <a:off x="6329283" y="2055359"/>
            <a:ext cx="429274" cy="662354"/>
          </a:xfrm>
          <a:custGeom>
            <a:avLst/>
            <a:gdLst/>
            <a:ahLst/>
            <a:cxnLst>
              <a:cxn ang="0">
                <a:pos x="0" y="268"/>
              </a:cxn>
              <a:cxn ang="0">
                <a:pos x="18" y="269"/>
              </a:cxn>
              <a:cxn ang="0">
                <a:pos x="20" y="237"/>
              </a:cxn>
              <a:cxn ang="0">
                <a:pos x="43" y="192"/>
              </a:cxn>
              <a:cxn ang="0">
                <a:pos x="32" y="159"/>
              </a:cxn>
              <a:cxn ang="0">
                <a:pos x="78" y="3"/>
              </a:cxn>
              <a:cxn ang="0">
                <a:pos x="89" y="3"/>
              </a:cxn>
              <a:cxn ang="0">
                <a:pos x="92" y="23"/>
              </a:cxn>
              <a:cxn ang="0">
                <a:pos x="139" y="6"/>
              </a:cxn>
              <a:cxn ang="0">
                <a:pos x="140" y="0"/>
              </a:cxn>
              <a:cxn ang="0">
                <a:pos x="177" y="8"/>
              </a:cxn>
              <a:cxn ang="0">
                <a:pos x="238" y="161"/>
              </a:cxn>
              <a:cxn ang="0">
                <a:pos x="266" y="163"/>
              </a:cxn>
              <a:cxn ang="0">
                <a:pos x="317" y="220"/>
              </a:cxn>
              <a:cxn ang="0">
                <a:pos x="309" y="231"/>
              </a:cxn>
              <a:cxn ang="0">
                <a:pos x="324" y="231"/>
              </a:cxn>
              <a:cxn ang="0">
                <a:pos x="313" y="258"/>
              </a:cxn>
              <a:cxn ang="0">
                <a:pos x="289" y="277"/>
              </a:cxn>
              <a:cxn ang="0">
                <a:pos x="261" y="291"/>
              </a:cxn>
              <a:cxn ang="0">
                <a:pos x="258" y="309"/>
              </a:cxn>
              <a:cxn ang="0">
                <a:pos x="242" y="292"/>
              </a:cxn>
              <a:cxn ang="0">
                <a:pos x="218" y="313"/>
              </a:cxn>
              <a:cxn ang="0">
                <a:pos x="205" y="313"/>
              </a:cxn>
              <a:cxn ang="0">
                <a:pos x="194" y="300"/>
              </a:cxn>
              <a:cxn ang="0">
                <a:pos x="188" y="361"/>
              </a:cxn>
              <a:cxn ang="0">
                <a:pos x="165" y="370"/>
              </a:cxn>
              <a:cxn ang="0">
                <a:pos x="154" y="393"/>
              </a:cxn>
              <a:cxn ang="0">
                <a:pos x="140" y="393"/>
              </a:cxn>
              <a:cxn ang="0">
                <a:pos x="108" y="429"/>
              </a:cxn>
              <a:cxn ang="0">
                <a:pos x="106" y="456"/>
              </a:cxn>
              <a:cxn ang="0">
                <a:pos x="99" y="467"/>
              </a:cxn>
              <a:cxn ang="0">
                <a:pos x="89" y="497"/>
              </a:cxn>
              <a:cxn ang="0">
                <a:pos x="60" y="456"/>
              </a:cxn>
              <a:cxn ang="0">
                <a:pos x="0" y="268"/>
              </a:cxn>
              <a:cxn ang="0">
                <a:pos x="0" y="268"/>
              </a:cxn>
            </a:cxnLst>
            <a:rect l="0" t="0" r="r" b="b"/>
            <a:pathLst>
              <a:path w="324" h="497">
                <a:moveTo>
                  <a:pt x="0" y="268"/>
                </a:moveTo>
                <a:lnTo>
                  <a:pt x="18" y="269"/>
                </a:lnTo>
                <a:lnTo>
                  <a:pt x="20" y="237"/>
                </a:lnTo>
                <a:lnTo>
                  <a:pt x="43" y="192"/>
                </a:lnTo>
                <a:lnTo>
                  <a:pt x="32" y="159"/>
                </a:lnTo>
                <a:lnTo>
                  <a:pt x="78" y="3"/>
                </a:lnTo>
                <a:lnTo>
                  <a:pt x="89" y="3"/>
                </a:lnTo>
                <a:lnTo>
                  <a:pt x="92" y="23"/>
                </a:lnTo>
                <a:lnTo>
                  <a:pt x="139" y="6"/>
                </a:lnTo>
                <a:lnTo>
                  <a:pt x="140" y="0"/>
                </a:lnTo>
                <a:lnTo>
                  <a:pt x="177" y="8"/>
                </a:lnTo>
                <a:lnTo>
                  <a:pt x="238" y="161"/>
                </a:lnTo>
                <a:lnTo>
                  <a:pt x="266" y="163"/>
                </a:lnTo>
                <a:lnTo>
                  <a:pt x="317" y="220"/>
                </a:lnTo>
                <a:lnTo>
                  <a:pt x="309" y="231"/>
                </a:lnTo>
                <a:lnTo>
                  <a:pt x="324" y="231"/>
                </a:lnTo>
                <a:lnTo>
                  <a:pt x="313" y="258"/>
                </a:lnTo>
                <a:lnTo>
                  <a:pt x="289" y="277"/>
                </a:lnTo>
                <a:lnTo>
                  <a:pt x="261" y="291"/>
                </a:lnTo>
                <a:lnTo>
                  <a:pt x="258" y="309"/>
                </a:lnTo>
                <a:lnTo>
                  <a:pt x="242" y="292"/>
                </a:lnTo>
                <a:lnTo>
                  <a:pt x="218" y="313"/>
                </a:lnTo>
                <a:lnTo>
                  <a:pt x="205" y="313"/>
                </a:lnTo>
                <a:lnTo>
                  <a:pt x="194" y="300"/>
                </a:lnTo>
                <a:lnTo>
                  <a:pt x="188" y="361"/>
                </a:lnTo>
                <a:lnTo>
                  <a:pt x="165" y="370"/>
                </a:lnTo>
                <a:lnTo>
                  <a:pt x="154" y="393"/>
                </a:lnTo>
                <a:lnTo>
                  <a:pt x="140" y="393"/>
                </a:lnTo>
                <a:lnTo>
                  <a:pt x="108" y="429"/>
                </a:lnTo>
                <a:lnTo>
                  <a:pt x="106" y="456"/>
                </a:lnTo>
                <a:lnTo>
                  <a:pt x="99" y="467"/>
                </a:lnTo>
                <a:lnTo>
                  <a:pt x="89" y="497"/>
                </a:lnTo>
                <a:lnTo>
                  <a:pt x="60" y="456"/>
                </a:lnTo>
                <a:lnTo>
                  <a:pt x="0" y="268"/>
                </a:lnTo>
                <a:lnTo>
                  <a:pt x="0" y="26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b="1" dirty="0">
              <a:latin typeface="Calibri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 rot="5658053">
            <a:off x="2614501" y="3763479"/>
            <a:ext cx="266585" cy="138654"/>
          </a:xfrm>
          <a:prstGeom prst="ellipse">
            <a:avLst/>
          </a:prstGeom>
          <a:solidFill>
            <a:srgbClr val="82B2D1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 rot="2680913">
            <a:off x="1973547" y="2298705"/>
            <a:ext cx="212866" cy="170527"/>
          </a:xfrm>
          <a:prstGeom prst="ellipse">
            <a:avLst/>
          </a:prstGeom>
          <a:solidFill>
            <a:srgbClr val="82B2D1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2252302" y="3868172"/>
            <a:ext cx="277308" cy="199938"/>
          </a:xfrm>
          <a:prstGeom prst="ellipse">
            <a:avLst/>
          </a:prstGeom>
          <a:solidFill>
            <a:srgbClr val="82B2D1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2088690" y="3428307"/>
            <a:ext cx="316131" cy="223931"/>
          </a:xfrm>
          <a:prstGeom prst="ellipse">
            <a:avLst/>
          </a:prstGeom>
          <a:solidFill>
            <a:srgbClr val="82B2D1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 rot="902008">
            <a:off x="2252302" y="2730693"/>
            <a:ext cx="277308" cy="199938"/>
          </a:xfrm>
          <a:prstGeom prst="ellipse">
            <a:avLst/>
          </a:prstGeom>
          <a:solidFill>
            <a:srgbClr val="82B2D1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3084226" y="2295323"/>
            <a:ext cx="138654" cy="199938"/>
          </a:xfrm>
          <a:prstGeom prst="ellipse">
            <a:avLst/>
          </a:prstGeom>
          <a:solidFill>
            <a:srgbClr val="82B2D1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 rot="2191731">
            <a:off x="2779679" y="2557319"/>
            <a:ext cx="277308" cy="175946"/>
          </a:xfrm>
          <a:prstGeom prst="ellipse">
            <a:avLst/>
          </a:prstGeom>
          <a:solidFill>
            <a:srgbClr val="82B2D1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 rot="2191731">
            <a:off x="2059949" y="3134708"/>
            <a:ext cx="550010" cy="224982"/>
          </a:xfrm>
          <a:prstGeom prst="ellipse">
            <a:avLst/>
          </a:prstGeom>
          <a:solidFill>
            <a:srgbClr val="82B2D1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9" name="Oval 68"/>
          <p:cNvSpPr/>
          <p:nvPr/>
        </p:nvSpPr>
        <p:spPr>
          <a:xfrm rot="2191731">
            <a:off x="2371544" y="4529729"/>
            <a:ext cx="688770" cy="292048"/>
          </a:xfrm>
          <a:prstGeom prst="ellipse">
            <a:avLst/>
          </a:prstGeom>
          <a:solidFill>
            <a:srgbClr val="82B2D1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0" name="Oval 69"/>
          <p:cNvSpPr/>
          <p:nvPr/>
        </p:nvSpPr>
        <p:spPr>
          <a:xfrm rot="8690979">
            <a:off x="3187697" y="4983733"/>
            <a:ext cx="482516" cy="175946"/>
          </a:xfrm>
          <a:prstGeom prst="ellipse">
            <a:avLst/>
          </a:prstGeom>
          <a:solidFill>
            <a:srgbClr val="82B2D1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3308845" y="4427999"/>
            <a:ext cx="399324" cy="383882"/>
          </a:xfrm>
          <a:prstGeom prst="ellipse">
            <a:avLst/>
          </a:prstGeom>
          <a:solidFill>
            <a:srgbClr val="82B2D1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3902284" y="4561292"/>
            <a:ext cx="249577" cy="199938"/>
          </a:xfrm>
          <a:prstGeom prst="ellipse">
            <a:avLst/>
          </a:prstGeom>
          <a:solidFill>
            <a:srgbClr val="82B2D1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3" name="Oval 72"/>
          <p:cNvSpPr/>
          <p:nvPr/>
        </p:nvSpPr>
        <p:spPr>
          <a:xfrm rot="5680627">
            <a:off x="2913735" y="3341557"/>
            <a:ext cx="323256" cy="232939"/>
          </a:xfrm>
          <a:prstGeom prst="ellipse">
            <a:avLst/>
          </a:prstGeom>
          <a:solidFill>
            <a:srgbClr val="82B2D1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4" name="Oval 73"/>
          <p:cNvSpPr/>
          <p:nvPr/>
        </p:nvSpPr>
        <p:spPr>
          <a:xfrm rot="5680627">
            <a:off x="3564126" y="3843904"/>
            <a:ext cx="323256" cy="179864"/>
          </a:xfrm>
          <a:prstGeom prst="ellipse">
            <a:avLst/>
          </a:prstGeom>
          <a:solidFill>
            <a:srgbClr val="82B2D1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5" name="Oval 74"/>
          <p:cNvSpPr/>
          <p:nvPr/>
        </p:nvSpPr>
        <p:spPr>
          <a:xfrm rot="1228804">
            <a:off x="3251136" y="4179810"/>
            <a:ext cx="395341" cy="223931"/>
          </a:xfrm>
          <a:prstGeom prst="ellipse">
            <a:avLst/>
          </a:prstGeom>
          <a:solidFill>
            <a:srgbClr val="82B2D1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3680438" y="4294707"/>
            <a:ext cx="166385" cy="133292"/>
          </a:xfrm>
          <a:prstGeom prst="ellipse">
            <a:avLst/>
          </a:prstGeom>
          <a:solidFill>
            <a:srgbClr val="82B2D1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3985477" y="4217635"/>
            <a:ext cx="394994" cy="143718"/>
          </a:xfrm>
          <a:prstGeom prst="ellipse">
            <a:avLst/>
          </a:prstGeom>
          <a:solidFill>
            <a:srgbClr val="82B2D1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4584462" y="4427999"/>
            <a:ext cx="207981" cy="159951"/>
          </a:xfrm>
          <a:prstGeom prst="ellipse">
            <a:avLst/>
          </a:prstGeom>
          <a:solidFill>
            <a:srgbClr val="82B2D1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4540093" y="3561600"/>
            <a:ext cx="277308" cy="415872"/>
          </a:xfrm>
          <a:prstGeom prst="ellipse">
            <a:avLst/>
          </a:prstGeom>
          <a:solidFill>
            <a:srgbClr val="82B2D1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4748074" y="2695200"/>
            <a:ext cx="415962" cy="533169"/>
          </a:xfrm>
          <a:prstGeom prst="ellipse">
            <a:avLst/>
          </a:prstGeom>
          <a:solidFill>
            <a:srgbClr val="82B2D1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069045" y="4561292"/>
            <a:ext cx="97122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Calibri" pitchFamily="34" charset="0"/>
                <a:cs typeface="Gotham Book" pitchFamily="50" charset="0"/>
              </a:rPr>
              <a:t>Haynesville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124131" y="4028123"/>
            <a:ext cx="97558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Calibri" pitchFamily="34" charset="0"/>
                <a:cs typeface="Gotham Book" pitchFamily="50" charset="0"/>
              </a:rPr>
              <a:t>Fayetteville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748074" y="3761538"/>
            <a:ext cx="101919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Calibri" pitchFamily="34" charset="0"/>
                <a:cs typeface="Gotham Book" pitchFamily="50" charset="0"/>
              </a:rPr>
              <a:t>New Albany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678747" y="4294707"/>
            <a:ext cx="92724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Calibri" pitchFamily="34" charset="0"/>
                <a:cs typeface="Gotham Book" pitchFamily="50" charset="0"/>
              </a:rPr>
              <a:t>Floyd-Neal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088936" y="4132544"/>
            <a:ext cx="88530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Calibri" pitchFamily="34" charset="0"/>
                <a:cs typeface="Gotham Book" pitchFamily="50" charset="0"/>
              </a:rPr>
              <a:t>Woodford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266543" y="4294707"/>
            <a:ext cx="8853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Calibri" pitchFamily="34" charset="0"/>
                <a:cs typeface="Gotham Book" pitchFamily="50" charset="0"/>
              </a:rPr>
              <a:t>Barnett-</a:t>
            </a:r>
          </a:p>
          <a:p>
            <a:r>
              <a:rPr lang="en-US" sz="1300" b="1" dirty="0">
                <a:latin typeface="Calibri" pitchFamily="34" charset="0"/>
                <a:cs typeface="Gotham Book" pitchFamily="50" charset="0"/>
              </a:rPr>
              <a:t>Woodford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014899" y="4894522"/>
            <a:ext cx="89973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Calibri" pitchFamily="34" charset="0"/>
                <a:cs typeface="Gotham Book" pitchFamily="50" charset="0"/>
              </a:rPr>
              <a:t>Eagle Ford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153553" y="4494646"/>
            <a:ext cx="70416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Calibri" pitchFamily="34" charset="0"/>
                <a:cs typeface="Gotham Book" pitchFamily="50" charset="0"/>
              </a:rPr>
              <a:t>Barnett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767013" y="3865959"/>
            <a:ext cx="56855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Calibri" pitchFamily="34" charset="0"/>
                <a:cs typeface="Gotham Book" pitchFamily="50" charset="0"/>
              </a:rPr>
              <a:t>Lewis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113648" y="2228677"/>
            <a:ext cx="53091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Calibri" pitchFamily="34" charset="0"/>
                <a:cs typeface="Gotham Book" pitchFamily="50" charset="0"/>
              </a:rPr>
              <a:t>Cody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153553" y="3247256"/>
            <a:ext cx="79130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Calibri" pitchFamily="34" charset="0"/>
                <a:cs typeface="Gotham Book" pitchFamily="50" charset="0"/>
              </a:rPr>
              <a:t>Niobrara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782206" y="3761538"/>
            <a:ext cx="62068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Calibri" pitchFamily="34" charset="0"/>
                <a:cs typeface="Gotham Book" pitchFamily="50" charset="0"/>
              </a:rPr>
              <a:t>Mulky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153553" y="2228677"/>
            <a:ext cx="6882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Calibri" pitchFamily="34" charset="0"/>
                <a:cs typeface="Gotham Book" pitchFamily="50" charset="0"/>
              </a:rPr>
              <a:t>Bakken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138164" y="2761846"/>
            <a:ext cx="66883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Calibri" pitchFamily="34" charset="0"/>
                <a:cs typeface="Gotham Book" pitchFamily="50" charset="0"/>
              </a:rPr>
              <a:t>Antrim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351051" y="3028430"/>
            <a:ext cx="12270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Calibri" pitchFamily="34" charset="0"/>
                <a:cs typeface="Gotham Book" pitchFamily="50" charset="0"/>
              </a:rPr>
              <a:t>Baxter-Mancos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460283" y="2761846"/>
            <a:ext cx="681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Calibri" pitchFamily="34" charset="0"/>
                <a:cs typeface="Gotham Book" pitchFamily="50" charset="0"/>
              </a:rPr>
              <a:t>Mowry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014899" y="2561908"/>
            <a:ext cx="8242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Calibri" pitchFamily="34" charset="0"/>
                <a:cs typeface="Gotham Book" pitchFamily="50" charset="0"/>
              </a:rPr>
              <a:t>Gammon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489705" y="3428307"/>
            <a:ext cx="72725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Calibri" pitchFamily="34" charset="0"/>
                <a:cs typeface="Gotham Book" pitchFamily="50" charset="0"/>
              </a:rPr>
              <a:t>Mancos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775063" y="3732667"/>
            <a:ext cx="59798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Calibri" pitchFamily="34" charset="0"/>
                <a:cs typeface="Gotham Book" pitchFamily="50" charset="0"/>
              </a:rPr>
              <a:t>Pierre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6477000" y="2590800"/>
            <a:ext cx="2667000" cy="25908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Natural gas production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Trillion cubic feet (TCF)</a:t>
            </a:r>
          </a:p>
          <a:p>
            <a:endParaRPr lang="en-US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862 TCF shale</a:t>
            </a:r>
          </a:p>
          <a:p>
            <a:endParaRPr lang="en-US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2,543TCF total</a:t>
            </a:r>
          </a:p>
          <a:p>
            <a:endParaRPr lang="en-US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67% increase in shale production 2007-10</a:t>
            </a:r>
          </a:p>
        </p:txBody>
      </p:sp>
      <p:sp>
        <p:nvSpPr>
          <p:cNvPr id="101" name="Footer Placeholder 7"/>
          <p:cNvSpPr txBox="1">
            <a:spLocks/>
          </p:cNvSpPr>
          <p:nvPr/>
        </p:nvSpPr>
        <p:spPr>
          <a:xfrm>
            <a:off x="0" y="6245225"/>
            <a:ext cx="6629400" cy="476250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6000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Source: </a:t>
            </a:r>
            <a:r>
              <a:rPr lang="en-US" sz="1200" b="1" dirty="0" smtClean="0">
                <a:solidFill>
                  <a:srgbClr val="760001"/>
                </a:solidFill>
                <a:latin typeface="Calibri" pitchFamily="34" charset="0"/>
                <a:cs typeface="Arial" pitchFamily="34" charset="0"/>
              </a:rPr>
              <a:t>EIA Annual Energy Outlook, 2008 to 2011</a:t>
            </a:r>
          </a:p>
        </p:txBody>
      </p:sp>
      <p:sp>
        <p:nvSpPr>
          <p:cNvPr id="61" name="Oval 60"/>
          <p:cNvSpPr/>
          <p:nvPr/>
        </p:nvSpPr>
        <p:spPr>
          <a:xfrm rot="19188591">
            <a:off x="4879585" y="2898620"/>
            <a:ext cx="1405158" cy="695634"/>
          </a:xfrm>
          <a:prstGeom prst="ellipse">
            <a:avLst/>
          </a:prstGeom>
          <a:solidFill>
            <a:srgbClr val="82B2D1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800600" y="3165157"/>
            <a:ext cx="12745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>
                <a:latin typeface="Calibri" pitchFamily="34" charset="0"/>
                <a:cs typeface="Gotham Book" pitchFamily="50" charset="0"/>
              </a:rPr>
              <a:t>Marcellus/</a:t>
            </a:r>
          </a:p>
          <a:p>
            <a:pPr algn="ctr"/>
            <a:r>
              <a:rPr lang="en-US" sz="1300" b="1" dirty="0">
                <a:latin typeface="Calibri" pitchFamily="34" charset="0"/>
                <a:cs typeface="Gotham Book" pitchFamily="50" charset="0"/>
              </a:rPr>
              <a:t>Devonian/Utica</a:t>
            </a:r>
          </a:p>
        </p:txBody>
      </p:sp>
    </p:spTree>
    <p:extLst>
      <p:ext uri="{BB962C8B-B14F-4D97-AF65-F5344CB8AC3E}">
        <p14:creationId xmlns:p14="http://schemas.microsoft.com/office/powerpoint/2010/main" val="2458607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Shale’s  direct and indirect impacts on construction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Onsite: Each well requires access road, site prep, pad, storage pond, support structures, pipes</a:t>
            </a:r>
          </a:p>
          <a:p>
            <a:r>
              <a:rPr lang="en-US" dirty="0" smtClean="0"/>
              <a:t>Nearby: Products, water require trucking, rail, pipeline, processing</a:t>
            </a:r>
          </a:p>
          <a:p>
            <a:r>
              <a:rPr lang="en-US" dirty="0" smtClean="0"/>
              <a:t>Local spending by drilling firms, workers, royalty holders</a:t>
            </a:r>
          </a:p>
          <a:p>
            <a:r>
              <a:rPr lang="en-US" dirty="0" smtClean="0"/>
              <a:t>Orders for fracking sand, drills, compressors, pumps, pipe, tanks, trucks, rail equipment, processing facilities </a:t>
            </a:r>
          </a:p>
          <a:p>
            <a:r>
              <a:rPr lang="en-US" dirty="0" smtClean="0"/>
              <a:t>Downstream: Petrochemical, power, steel plants; LNG export terminals, fueling stations; LNG-powered vehicles</a:t>
            </a:r>
          </a:p>
          <a:p>
            <a:r>
              <a:rPr lang="en-US" dirty="0" smtClean="0"/>
              <a:t>Losers: coal;  maybe wind, solar, nuclear &amp; suppliers</a:t>
            </a:r>
          </a:p>
        </p:txBody>
      </p:sp>
      <p:sp>
        <p:nvSpPr>
          <p:cNvPr id="15" name="Footer Placeholder 7"/>
          <p:cNvSpPr txBox="1">
            <a:spLocks/>
          </p:cNvSpPr>
          <p:nvPr/>
        </p:nvSpPr>
        <p:spPr>
          <a:xfrm>
            <a:off x="7543800" y="6229350"/>
            <a:ext cx="1524000" cy="476250"/>
          </a:xfrm>
          <a:prstGeom prst="rect">
            <a:avLst/>
          </a:prstGeom>
          <a:ln/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8C37E3-EED5-44E8-9D16-2B24543F211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60001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6000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Footer Placeholder 7"/>
          <p:cNvSpPr txBox="1">
            <a:spLocks/>
          </p:cNvSpPr>
          <p:nvPr/>
        </p:nvSpPr>
        <p:spPr>
          <a:xfrm>
            <a:off x="0" y="6264275"/>
            <a:ext cx="6629400" cy="476250"/>
          </a:xfrm>
          <a:prstGeom prst="rect">
            <a:avLst/>
          </a:prstGeom>
          <a:ln/>
        </p:spPr>
        <p:txBody>
          <a:bodyPr anchor="ctr"/>
          <a:lstStyle/>
          <a:p>
            <a:pPr lvl="0"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60001"/>
                </a:solidFill>
                <a:effectLst/>
                <a:uLnTx/>
                <a:uFillTx/>
                <a:latin typeface="Calibri" pitchFamily="34" charset="0"/>
              </a:rPr>
              <a:t>Source: </a:t>
            </a:r>
            <a:r>
              <a:rPr lang="en-US" sz="1200" b="1" dirty="0" smtClean="0">
                <a:solidFill>
                  <a:srgbClr val="760001"/>
                </a:solidFill>
                <a:latin typeface="Calibri" pitchFamily="34" charset="0"/>
              </a:rPr>
              <a:t>AGC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6000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91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Footer Placeholder 7"/>
          <p:cNvSpPr txBox="1">
            <a:spLocks/>
          </p:cNvSpPr>
          <p:nvPr/>
        </p:nvSpPr>
        <p:spPr>
          <a:xfrm>
            <a:off x="0" y="6245225"/>
            <a:ext cx="6629400" cy="476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6000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Source: </a:t>
            </a:r>
            <a:r>
              <a:rPr lang="en-US" sz="1200" b="1" dirty="0" smtClean="0">
                <a:solidFill>
                  <a:srgbClr val="760001"/>
                </a:solidFill>
                <a:latin typeface="Calibri" pitchFamily="34" charset="0"/>
                <a:cs typeface="Arial" pitchFamily="34" charset="0"/>
              </a:rPr>
              <a:t>U.S. Army Corps of Engineers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60001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62" name="Freeform 6"/>
          <p:cNvSpPr>
            <a:spLocks/>
          </p:cNvSpPr>
          <p:nvPr/>
        </p:nvSpPr>
        <p:spPr bwMode="auto">
          <a:xfrm>
            <a:off x="1400123" y="1981200"/>
            <a:ext cx="857001" cy="602207"/>
          </a:xfrm>
          <a:custGeom>
            <a:avLst/>
            <a:gdLst/>
            <a:ahLst/>
            <a:cxnLst>
              <a:cxn ang="0">
                <a:pos x="30" y="951"/>
              </a:cxn>
              <a:cxn ang="0">
                <a:pos x="0" y="940"/>
              </a:cxn>
              <a:cxn ang="0">
                <a:pos x="18" y="881"/>
              </a:cxn>
              <a:cxn ang="0">
                <a:pos x="24" y="839"/>
              </a:cxn>
              <a:cxn ang="0">
                <a:pos x="35" y="821"/>
              </a:cxn>
              <a:cxn ang="0">
                <a:pos x="48" y="851"/>
              </a:cxn>
              <a:cxn ang="0">
                <a:pos x="35" y="881"/>
              </a:cxn>
              <a:cxn ang="0">
                <a:pos x="78" y="857"/>
              </a:cxn>
              <a:cxn ang="0">
                <a:pos x="71" y="828"/>
              </a:cxn>
              <a:cxn ang="0">
                <a:pos x="78" y="780"/>
              </a:cxn>
              <a:cxn ang="0">
                <a:pos x="53" y="715"/>
              </a:cxn>
              <a:cxn ang="0">
                <a:pos x="83" y="715"/>
              </a:cxn>
              <a:cxn ang="0">
                <a:pos x="131" y="697"/>
              </a:cxn>
              <a:cxn ang="0">
                <a:pos x="101" y="662"/>
              </a:cxn>
              <a:cxn ang="0">
                <a:pos x="65" y="674"/>
              </a:cxn>
              <a:cxn ang="0">
                <a:pos x="65" y="603"/>
              </a:cxn>
              <a:cxn ang="0">
                <a:pos x="71" y="520"/>
              </a:cxn>
              <a:cxn ang="0">
                <a:pos x="71" y="397"/>
              </a:cxn>
              <a:cxn ang="0">
                <a:pos x="48" y="255"/>
              </a:cxn>
              <a:cxn ang="0">
                <a:pos x="60" y="136"/>
              </a:cxn>
              <a:cxn ang="0">
                <a:pos x="272" y="220"/>
              </a:cxn>
              <a:cxn ang="0">
                <a:pos x="456" y="296"/>
              </a:cxn>
              <a:cxn ang="0">
                <a:pos x="544" y="332"/>
              </a:cxn>
              <a:cxn ang="0">
                <a:pos x="580" y="361"/>
              </a:cxn>
              <a:cxn ang="0">
                <a:pos x="580" y="484"/>
              </a:cxn>
              <a:cxn ang="0">
                <a:pos x="532" y="550"/>
              </a:cxn>
              <a:cxn ang="0">
                <a:pos x="538" y="603"/>
              </a:cxn>
              <a:cxn ang="0">
                <a:pos x="527" y="639"/>
              </a:cxn>
              <a:cxn ang="0">
                <a:pos x="544" y="674"/>
              </a:cxn>
              <a:cxn ang="0">
                <a:pos x="603" y="562"/>
              </a:cxn>
              <a:cxn ang="0">
                <a:pos x="638" y="502"/>
              </a:cxn>
              <a:cxn ang="0">
                <a:pos x="697" y="431"/>
              </a:cxn>
              <a:cxn ang="0">
                <a:pos x="633" y="237"/>
              </a:cxn>
              <a:cxn ang="0">
                <a:pos x="644" y="213"/>
              </a:cxn>
              <a:cxn ang="0">
                <a:pos x="692" y="166"/>
              </a:cxn>
              <a:cxn ang="0">
                <a:pos x="656" y="106"/>
              </a:cxn>
              <a:cxn ang="0">
                <a:pos x="644" y="0"/>
              </a:cxn>
              <a:cxn ang="0">
                <a:pos x="1478" y="220"/>
              </a:cxn>
              <a:cxn ang="0">
                <a:pos x="2145" y="373"/>
              </a:cxn>
              <a:cxn ang="0">
                <a:pos x="1902" y="1407"/>
              </a:cxn>
              <a:cxn ang="0">
                <a:pos x="1902" y="1442"/>
              </a:cxn>
              <a:cxn ang="0">
                <a:pos x="1927" y="1478"/>
              </a:cxn>
              <a:cxn ang="0">
                <a:pos x="1914" y="1495"/>
              </a:cxn>
              <a:cxn ang="0">
                <a:pos x="1902" y="1542"/>
              </a:cxn>
              <a:cxn ang="0">
                <a:pos x="1341" y="1435"/>
              </a:cxn>
              <a:cxn ang="0">
                <a:pos x="1270" y="1448"/>
              </a:cxn>
              <a:cxn ang="0">
                <a:pos x="1205" y="1435"/>
              </a:cxn>
              <a:cxn ang="0">
                <a:pos x="1152" y="1424"/>
              </a:cxn>
              <a:cxn ang="0">
                <a:pos x="1082" y="1424"/>
              </a:cxn>
              <a:cxn ang="0">
                <a:pos x="1004" y="1448"/>
              </a:cxn>
              <a:cxn ang="0">
                <a:pos x="905" y="1442"/>
              </a:cxn>
              <a:cxn ang="0">
                <a:pos x="845" y="1412"/>
              </a:cxn>
              <a:cxn ang="0">
                <a:pos x="692" y="1394"/>
              </a:cxn>
              <a:cxn ang="0">
                <a:pos x="532" y="1353"/>
              </a:cxn>
              <a:cxn ang="0">
                <a:pos x="367" y="1353"/>
              </a:cxn>
              <a:cxn ang="0">
                <a:pos x="272" y="1283"/>
              </a:cxn>
              <a:cxn ang="0">
                <a:pos x="284" y="1158"/>
              </a:cxn>
              <a:cxn ang="0">
                <a:pos x="213" y="1052"/>
              </a:cxn>
              <a:cxn ang="0">
                <a:pos x="160" y="1034"/>
              </a:cxn>
              <a:cxn ang="0">
                <a:pos x="83" y="987"/>
              </a:cxn>
            </a:cxnLst>
            <a:rect l="0" t="0" r="r" b="b"/>
            <a:pathLst>
              <a:path w="2145" h="1566">
                <a:moveTo>
                  <a:pt x="83" y="987"/>
                </a:moveTo>
                <a:lnTo>
                  <a:pt x="30" y="951"/>
                </a:lnTo>
                <a:lnTo>
                  <a:pt x="12" y="946"/>
                </a:lnTo>
                <a:lnTo>
                  <a:pt x="0" y="940"/>
                </a:lnTo>
                <a:lnTo>
                  <a:pt x="0" y="928"/>
                </a:lnTo>
                <a:lnTo>
                  <a:pt x="18" y="881"/>
                </a:lnTo>
                <a:lnTo>
                  <a:pt x="24" y="857"/>
                </a:lnTo>
                <a:lnTo>
                  <a:pt x="24" y="839"/>
                </a:lnTo>
                <a:lnTo>
                  <a:pt x="24" y="828"/>
                </a:lnTo>
                <a:lnTo>
                  <a:pt x="35" y="821"/>
                </a:lnTo>
                <a:lnTo>
                  <a:pt x="42" y="828"/>
                </a:lnTo>
                <a:lnTo>
                  <a:pt x="48" y="851"/>
                </a:lnTo>
                <a:lnTo>
                  <a:pt x="42" y="869"/>
                </a:lnTo>
                <a:lnTo>
                  <a:pt x="35" y="881"/>
                </a:lnTo>
                <a:lnTo>
                  <a:pt x="42" y="892"/>
                </a:lnTo>
                <a:lnTo>
                  <a:pt x="78" y="857"/>
                </a:lnTo>
                <a:lnTo>
                  <a:pt x="71" y="846"/>
                </a:lnTo>
                <a:lnTo>
                  <a:pt x="71" y="828"/>
                </a:lnTo>
                <a:lnTo>
                  <a:pt x="89" y="804"/>
                </a:lnTo>
                <a:lnTo>
                  <a:pt x="78" y="780"/>
                </a:lnTo>
                <a:lnTo>
                  <a:pt x="53" y="775"/>
                </a:lnTo>
                <a:lnTo>
                  <a:pt x="53" y="715"/>
                </a:lnTo>
                <a:lnTo>
                  <a:pt x="65" y="709"/>
                </a:lnTo>
                <a:lnTo>
                  <a:pt x="83" y="715"/>
                </a:lnTo>
                <a:lnTo>
                  <a:pt x="95" y="709"/>
                </a:lnTo>
                <a:lnTo>
                  <a:pt x="131" y="697"/>
                </a:lnTo>
                <a:lnTo>
                  <a:pt x="101" y="668"/>
                </a:lnTo>
                <a:lnTo>
                  <a:pt x="101" y="662"/>
                </a:lnTo>
                <a:lnTo>
                  <a:pt x="95" y="656"/>
                </a:lnTo>
                <a:lnTo>
                  <a:pt x="65" y="674"/>
                </a:lnTo>
                <a:lnTo>
                  <a:pt x="65" y="633"/>
                </a:lnTo>
                <a:lnTo>
                  <a:pt x="65" y="603"/>
                </a:lnTo>
                <a:lnTo>
                  <a:pt x="71" y="555"/>
                </a:lnTo>
                <a:lnTo>
                  <a:pt x="71" y="520"/>
                </a:lnTo>
                <a:lnTo>
                  <a:pt x="65" y="484"/>
                </a:lnTo>
                <a:lnTo>
                  <a:pt x="71" y="397"/>
                </a:lnTo>
                <a:lnTo>
                  <a:pt x="83" y="367"/>
                </a:lnTo>
                <a:lnTo>
                  <a:pt x="48" y="255"/>
                </a:lnTo>
                <a:lnTo>
                  <a:pt x="48" y="177"/>
                </a:lnTo>
                <a:lnTo>
                  <a:pt x="60" y="136"/>
                </a:lnTo>
                <a:lnTo>
                  <a:pt x="71" y="78"/>
                </a:lnTo>
                <a:lnTo>
                  <a:pt x="272" y="220"/>
                </a:lnTo>
                <a:lnTo>
                  <a:pt x="378" y="278"/>
                </a:lnTo>
                <a:lnTo>
                  <a:pt x="456" y="296"/>
                </a:lnTo>
                <a:lnTo>
                  <a:pt x="502" y="332"/>
                </a:lnTo>
                <a:lnTo>
                  <a:pt x="544" y="332"/>
                </a:lnTo>
                <a:lnTo>
                  <a:pt x="568" y="337"/>
                </a:lnTo>
                <a:lnTo>
                  <a:pt x="580" y="361"/>
                </a:lnTo>
                <a:lnTo>
                  <a:pt x="585" y="461"/>
                </a:lnTo>
                <a:lnTo>
                  <a:pt x="580" y="484"/>
                </a:lnTo>
                <a:lnTo>
                  <a:pt x="544" y="509"/>
                </a:lnTo>
                <a:lnTo>
                  <a:pt x="532" y="550"/>
                </a:lnTo>
                <a:lnTo>
                  <a:pt x="532" y="585"/>
                </a:lnTo>
                <a:lnTo>
                  <a:pt x="538" y="603"/>
                </a:lnTo>
                <a:lnTo>
                  <a:pt x="532" y="621"/>
                </a:lnTo>
                <a:lnTo>
                  <a:pt x="527" y="639"/>
                </a:lnTo>
                <a:lnTo>
                  <a:pt x="527" y="656"/>
                </a:lnTo>
                <a:lnTo>
                  <a:pt x="544" y="674"/>
                </a:lnTo>
                <a:lnTo>
                  <a:pt x="585" y="651"/>
                </a:lnTo>
                <a:lnTo>
                  <a:pt x="603" y="562"/>
                </a:lnTo>
                <a:lnTo>
                  <a:pt x="626" y="544"/>
                </a:lnTo>
                <a:lnTo>
                  <a:pt x="638" y="502"/>
                </a:lnTo>
                <a:lnTo>
                  <a:pt x="692" y="449"/>
                </a:lnTo>
                <a:lnTo>
                  <a:pt x="697" y="431"/>
                </a:lnTo>
                <a:lnTo>
                  <a:pt x="674" y="349"/>
                </a:lnTo>
                <a:lnTo>
                  <a:pt x="633" y="237"/>
                </a:lnTo>
                <a:lnTo>
                  <a:pt x="626" y="220"/>
                </a:lnTo>
                <a:lnTo>
                  <a:pt x="644" y="213"/>
                </a:lnTo>
                <a:lnTo>
                  <a:pt x="667" y="220"/>
                </a:lnTo>
                <a:lnTo>
                  <a:pt x="692" y="166"/>
                </a:lnTo>
                <a:lnTo>
                  <a:pt x="685" y="113"/>
                </a:lnTo>
                <a:lnTo>
                  <a:pt x="656" y="106"/>
                </a:lnTo>
                <a:lnTo>
                  <a:pt x="644" y="71"/>
                </a:lnTo>
                <a:lnTo>
                  <a:pt x="644" y="0"/>
                </a:lnTo>
                <a:lnTo>
                  <a:pt x="1070" y="119"/>
                </a:lnTo>
                <a:lnTo>
                  <a:pt x="1478" y="220"/>
                </a:lnTo>
                <a:lnTo>
                  <a:pt x="2138" y="373"/>
                </a:lnTo>
                <a:lnTo>
                  <a:pt x="2145" y="373"/>
                </a:lnTo>
                <a:lnTo>
                  <a:pt x="1914" y="1394"/>
                </a:lnTo>
                <a:lnTo>
                  <a:pt x="1902" y="1407"/>
                </a:lnTo>
                <a:lnTo>
                  <a:pt x="1902" y="1424"/>
                </a:lnTo>
                <a:lnTo>
                  <a:pt x="1902" y="1442"/>
                </a:lnTo>
                <a:lnTo>
                  <a:pt x="1914" y="1453"/>
                </a:lnTo>
                <a:lnTo>
                  <a:pt x="1927" y="1478"/>
                </a:lnTo>
                <a:lnTo>
                  <a:pt x="1920" y="1489"/>
                </a:lnTo>
                <a:lnTo>
                  <a:pt x="1914" y="1495"/>
                </a:lnTo>
                <a:lnTo>
                  <a:pt x="1902" y="1513"/>
                </a:lnTo>
                <a:lnTo>
                  <a:pt x="1902" y="1542"/>
                </a:lnTo>
                <a:lnTo>
                  <a:pt x="1909" y="1566"/>
                </a:lnTo>
                <a:lnTo>
                  <a:pt x="1341" y="1435"/>
                </a:lnTo>
                <a:lnTo>
                  <a:pt x="1300" y="1448"/>
                </a:lnTo>
                <a:lnTo>
                  <a:pt x="1270" y="1448"/>
                </a:lnTo>
                <a:lnTo>
                  <a:pt x="1240" y="1435"/>
                </a:lnTo>
                <a:lnTo>
                  <a:pt x="1205" y="1435"/>
                </a:lnTo>
                <a:lnTo>
                  <a:pt x="1187" y="1424"/>
                </a:lnTo>
                <a:lnTo>
                  <a:pt x="1152" y="1424"/>
                </a:lnTo>
                <a:lnTo>
                  <a:pt x="1123" y="1435"/>
                </a:lnTo>
                <a:lnTo>
                  <a:pt x="1082" y="1424"/>
                </a:lnTo>
                <a:lnTo>
                  <a:pt x="1046" y="1424"/>
                </a:lnTo>
                <a:lnTo>
                  <a:pt x="1004" y="1448"/>
                </a:lnTo>
                <a:lnTo>
                  <a:pt x="975" y="1453"/>
                </a:lnTo>
                <a:lnTo>
                  <a:pt x="905" y="1442"/>
                </a:lnTo>
                <a:lnTo>
                  <a:pt x="887" y="1435"/>
                </a:lnTo>
                <a:lnTo>
                  <a:pt x="845" y="1412"/>
                </a:lnTo>
                <a:lnTo>
                  <a:pt x="715" y="1430"/>
                </a:lnTo>
                <a:lnTo>
                  <a:pt x="692" y="1394"/>
                </a:lnTo>
                <a:lnTo>
                  <a:pt x="585" y="1366"/>
                </a:lnTo>
                <a:lnTo>
                  <a:pt x="532" y="1353"/>
                </a:lnTo>
                <a:lnTo>
                  <a:pt x="467" y="1366"/>
                </a:lnTo>
                <a:lnTo>
                  <a:pt x="367" y="1353"/>
                </a:lnTo>
                <a:lnTo>
                  <a:pt x="284" y="1318"/>
                </a:lnTo>
                <a:lnTo>
                  <a:pt x="272" y="1283"/>
                </a:lnTo>
                <a:lnTo>
                  <a:pt x="272" y="1182"/>
                </a:lnTo>
                <a:lnTo>
                  <a:pt x="284" y="1158"/>
                </a:lnTo>
                <a:lnTo>
                  <a:pt x="272" y="1105"/>
                </a:lnTo>
                <a:lnTo>
                  <a:pt x="213" y="1052"/>
                </a:lnTo>
                <a:lnTo>
                  <a:pt x="165" y="1052"/>
                </a:lnTo>
                <a:lnTo>
                  <a:pt x="160" y="1034"/>
                </a:lnTo>
                <a:lnTo>
                  <a:pt x="136" y="1011"/>
                </a:lnTo>
                <a:lnTo>
                  <a:pt x="83" y="987"/>
                </a:ln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64" name="Freeform 8"/>
          <p:cNvSpPr>
            <a:spLocks/>
          </p:cNvSpPr>
          <p:nvPr/>
        </p:nvSpPr>
        <p:spPr bwMode="auto">
          <a:xfrm>
            <a:off x="1170225" y="2359465"/>
            <a:ext cx="1029124" cy="830791"/>
          </a:xfrm>
          <a:custGeom>
            <a:avLst/>
            <a:gdLst/>
            <a:ahLst/>
            <a:cxnLst>
              <a:cxn ang="0">
                <a:pos x="18" y="1601"/>
              </a:cxn>
              <a:cxn ang="0">
                <a:pos x="18" y="1477"/>
              </a:cxn>
              <a:cxn ang="0">
                <a:pos x="41" y="1376"/>
              </a:cxn>
              <a:cxn ang="0">
                <a:pos x="48" y="1223"/>
              </a:cxn>
              <a:cxn ang="0">
                <a:pos x="89" y="1188"/>
              </a:cxn>
              <a:cxn ang="0">
                <a:pos x="119" y="1135"/>
              </a:cxn>
              <a:cxn ang="0">
                <a:pos x="142" y="1069"/>
              </a:cxn>
              <a:cxn ang="0">
                <a:pos x="254" y="892"/>
              </a:cxn>
              <a:cxn ang="0">
                <a:pos x="396" y="549"/>
              </a:cxn>
              <a:cxn ang="0">
                <a:pos x="497" y="313"/>
              </a:cxn>
              <a:cxn ang="0">
                <a:pos x="573" y="77"/>
              </a:cxn>
              <a:cxn ang="0">
                <a:pos x="586" y="6"/>
              </a:cxn>
              <a:cxn ang="0">
                <a:pos x="644" y="6"/>
              </a:cxn>
              <a:cxn ang="0">
                <a:pos x="715" y="24"/>
              </a:cxn>
              <a:cxn ang="0">
                <a:pos x="744" y="65"/>
              </a:cxn>
              <a:cxn ang="0">
                <a:pos x="851" y="118"/>
              </a:cxn>
              <a:cxn ang="0">
                <a:pos x="851" y="195"/>
              </a:cxn>
              <a:cxn ang="0">
                <a:pos x="863" y="331"/>
              </a:cxn>
              <a:cxn ang="0">
                <a:pos x="1046" y="379"/>
              </a:cxn>
              <a:cxn ang="0">
                <a:pos x="1164" y="379"/>
              </a:cxn>
              <a:cxn ang="0">
                <a:pos x="1294" y="443"/>
              </a:cxn>
              <a:cxn ang="0">
                <a:pos x="1466" y="448"/>
              </a:cxn>
              <a:cxn ang="0">
                <a:pos x="1554" y="466"/>
              </a:cxn>
              <a:cxn ang="0">
                <a:pos x="1625" y="437"/>
              </a:cxn>
              <a:cxn ang="0">
                <a:pos x="1702" y="448"/>
              </a:cxn>
              <a:cxn ang="0">
                <a:pos x="1766" y="437"/>
              </a:cxn>
              <a:cxn ang="0">
                <a:pos x="1819" y="448"/>
              </a:cxn>
              <a:cxn ang="0">
                <a:pos x="1879" y="461"/>
              </a:cxn>
              <a:cxn ang="0">
                <a:pos x="2488" y="579"/>
              </a:cxn>
              <a:cxn ang="0">
                <a:pos x="2517" y="650"/>
              </a:cxn>
              <a:cxn ang="0">
                <a:pos x="2577" y="686"/>
              </a:cxn>
              <a:cxn ang="0">
                <a:pos x="2446" y="952"/>
              </a:cxn>
              <a:cxn ang="0">
                <a:pos x="2417" y="1004"/>
              </a:cxn>
              <a:cxn ang="0">
                <a:pos x="2339" y="1057"/>
              </a:cxn>
              <a:cxn ang="0">
                <a:pos x="2257" y="1217"/>
              </a:cxn>
              <a:cxn ang="0">
                <a:pos x="2310" y="1264"/>
              </a:cxn>
              <a:cxn ang="0">
                <a:pos x="2322" y="1317"/>
              </a:cxn>
              <a:cxn ang="0">
                <a:pos x="2304" y="1335"/>
              </a:cxn>
              <a:cxn ang="0">
                <a:pos x="2263" y="1436"/>
              </a:cxn>
              <a:cxn ang="0">
                <a:pos x="1241" y="1949"/>
              </a:cxn>
            </a:cxnLst>
            <a:rect l="0" t="0" r="r" b="b"/>
            <a:pathLst>
              <a:path w="2582" h="2157">
                <a:moveTo>
                  <a:pt x="36" y="1619"/>
                </a:moveTo>
                <a:lnTo>
                  <a:pt x="18" y="1601"/>
                </a:lnTo>
                <a:lnTo>
                  <a:pt x="0" y="1518"/>
                </a:lnTo>
                <a:lnTo>
                  <a:pt x="18" y="1477"/>
                </a:lnTo>
                <a:lnTo>
                  <a:pt x="18" y="1442"/>
                </a:lnTo>
                <a:lnTo>
                  <a:pt x="41" y="1376"/>
                </a:lnTo>
                <a:lnTo>
                  <a:pt x="30" y="1252"/>
                </a:lnTo>
                <a:lnTo>
                  <a:pt x="48" y="1223"/>
                </a:lnTo>
                <a:lnTo>
                  <a:pt x="77" y="1211"/>
                </a:lnTo>
                <a:lnTo>
                  <a:pt x="89" y="1188"/>
                </a:lnTo>
                <a:lnTo>
                  <a:pt x="107" y="1146"/>
                </a:lnTo>
                <a:lnTo>
                  <a:pt x="119" y="1135"/>
                </a:lnTo>
                <a:lnTo>
                  <a:pt x="130" y="1075"/>
                </a:lnTo>
                <a:lnTo>
                  <a:pt x="142" y="1069"/>
                </a:lnTo>
                <a:lnTo>
                  <a:pt x="219" y="981"/>
                </a:lnTo>
                <a:lnTo>
                  <a:pt x="254" y="892"/>
                </a:lnTo>
                <a:lnTo>
                  <a:pt x="320" y="768"/>
                </a:lnTo>
                <a:lnTo>
                  <a:pt x="396" y="549"/>
                </a:lnTo>
                <a:lnTo>
                  <a:pt x="449" y="448"/>
                </a:lnTo>
                <a:lnTo>
                  <a:pt x="497" y="313"/>
                </a:lnTo>
                <a:lnTo>
                  <a:pt x="550" y="136"/>
                </a:lnTo>
                <a:lnTo>
                  <a:pt x="573" y="77"/>
                </a:lnTo>
                <a:lnTo>
                  <a:pt x="586" y="24"/>
                </a:lnTo>
                <a:lnTo>
                  <a:pt x="586" y="6"/>
                </a:lnTo>
                <a:lnTo>
                  <a:pt x="609" y="0"/>
                </a:lnTo>
                <a:lnTo>
                  <a:pt x="644" y="6"/>
                </a:lnTo>
                <a:lnTo>
                  <a:pt x="662" y="0"/>
                </a:lnTo>
                <a:lnTo>
                  <a:pt x="715" y="24"/>
                </a:lnTo>
                <a:lnTo>
                  <a:pt x="739" y="47"/>
                </a:lnTo>
                <a:lnTo>
                  <a:pt x="744" y="65"/>
                </a:lnTo>
                <a:lnTo>
                  <a:pt x="792" y="65"/>
                </a:lnTo>
                <a:lnTo>
                  <a:pt x="851" y="118"/>
                </a:lnTo>
                <a:lnTo>
                  <a:pt x="863" y="171"/>
                </a:lnTo>
                <a:lnTo>
                  <a:pt x="851" y="195"/>
                </a:lnTo>
                <a:lnTo>
                  <a:pt x="851" y="296"/>
                </a:lnTo>
                <a:lnTo>
                  <a:pt x="863" y="331"/>
                </a:lnTo>
                <a:lnTo>
                  <a:pt x="946" y="366"/>
                </a:lnTo>
                <a:lnTo>
                  <a:pt x="1046" y="379"/>
                </a:lnTo>
                <a:lnTo>
                  <a:pt x="1111" y="366"/>
                </a:lnTo>
                <a:lnTo>
                  <a:pt x="1164" y="379"/>
                </a:lnTo>
                <a:lnTo>
                  <a:pt x="1271" y="407"/>
                </a:lnTo>
                <a:lnTo>
                  <a:pt x="1294" y="443"/>
                </a:lnTo>
                <a:lnTo>
                  <a:pt x="1424" y="425"/>
                </a:lnTo>
                <a:lnTo>
                  <a:pt x="1466" y="448"/>
                </a:lnTo>
                <a:lnTo>
                  <a:pt x="1484" y="455"/>
                </a:lnTo>
                <a:lnTo>
                  <a:pt x="1554" y="466"/>
                </a:lnTo>
                <a:lnTo>
                  <a:pt x="1583" y="461"/>
                </a:lnTo>
                <a:lnTo>
                  <a:pt x="1625" y="437"/>
                </a:lnTo>
                <a:lnTo>
                  <a:pt x="1661" y="437"/>
                </a:lnTo>
                <a:lnTo>
                  <a:pt x="1702" y="448"/>
                </a:lnTo>
                <a:lnTo>
                  <a:pt x="1731" y="437"/>
                </a:lnTo>
                <a:lnTo>
                  <a:pt x="1766" y="437"/>
                </a:lnTo>
                <a:lnTo>
                  <a:pt x="1784" y="448"/>
                </a:lnTo>
                <a:lnTo>
                  <a:pt x="1819" y="448"/>
                </a:lnTo>
                <a:lnTo>
                  <a:pt x="1849" y="461"/>
                </a:lnTo>
                <a:lnTo>
                  <a:pt x="1879" y="461"/>
                </a:lnTo>
                <a:lnTo>
                  <a:pt x="1920" y="448"/>
                </a:lnTo>
                <a:lnTo>
                  <a:pt x="2488" y="579"/>
                </a:lnTo>
                <a:lnTo>
                  <a:pt x="2493" y="615"/>
                </a:lnTo>
                <a:lnTo>
                  <a:pt x="2517" y="650"/>
                </a:lnTo>
                <a:lnTo>
                  <a:pt x="2547" y="661"/>
                </a:lnTo>
                <a:lnTo>
                  <a:pt x="2577" y="686"/>
                </a:lnTo>
                <a:lnTo>
                  <a:pt x="2582" y="739"/>
                </a:lnTo>
                <a:lnTo>
                  <a:pt x="2446" y="952"/>
                </a:lnTo>
                <a:lnTo>
                  <a:pt x="2422" y="981"/>
                </a:lnTo>
                <a:lnTo>
                  <a:pt x="2417" y="1004"/>
                </a:lnTo>
                <a:lnTo>
                  <a:pt x="2387" y="1039"/>
                </a:lnTo>
                <a:lnTo>
                  <a:pt x="2339" y="1057"/>
                </a:lnTo>
                <a:lnTo>
                  <a:pt x="2268" y="1170"/>
                </a:lnTo>
                <a:lnTo>
                  <a:pt x="2257" y="1217"/>
                </a:lnTo>
                <a:lnTo>
                  <a:pt x="2268" y="1241"/>
                </a:lnTo>
                <a:lnTo>
                  <a:pt x="2310" y="1264"/>
                </a:lnTo>
                <a:lnTo>
                  <a:pt x="2334" y="1294"/>
                </a:lnTo>
                <a:lnTo>
                  <a:pt x="2322" y="1317"/>
                </a:lnTo>
                <a:lnTo>
                  <a:pt x="2316" y="1335"/>
                </a:lnTo>
                <a:lnTo>
                  <a:pt x="2304" y="1335"/>
                </a:lnTo>
                <a:lnTo>
                  <a:pt x="2304" y="1383"/>
                </a:lnTo>
                <a:lnTo>
                  <a:pt x="2263" y="1436"/>
                </a:lnTo>
                <a:lnTo>
                  <a:pt x="2103" y="2157"/>
                </a:lnTo>
                <a:lnTo>
                  <a:pt x="1241" y="1949"/>
                </a:lnTo>
                <a:lnTo>
                  <a:pt x="36" y="1619"/>
                </a:ln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66" name="Freeform 10"/>
          <p:cNvSpPr>
            <a:spLocks/>
          </p:cNvSpPr>
          <p:nvPr/>
        </p:nvSpPr>
        <p:spPr bwMode="auto">
          <a:xfrm>
            <a:off x="1083562" y="2982558"/>
            <a:ext cx="1024309" cy="1684787"/>
          </a:xfrm>
          <a:custGeom>
            <a:avLst/>
            <a:gdLst/>
            <a:ahLst/>
            <a:cxnLst>
              <a:cxn ang="0">
                <a:pos x="1447" y="4276"/>
              </a:cxn>
              <a:cxn ang="0">
                <a:pos x="1458" y="4212"/>
              </a:cxn>
              <a:cxn ang="0">
                <a:pos x="1429" y="4164"/>
              </a:cxn>
              <a:cxn ang="0">
                <a:pos x="1359" y="3887"/>
              </a:cxn>
              <a:cxn ang="0">
                <a:pos x="1211" y="3721"/>
              </a:cxn>
              <a:cxn ang="0">
                <a:pos x="1151" y="3657"/>
              </a:cxn>
              <a:cxn ang="0">
                <a:pos x="1116" y="3579"/>
              </a:cxn>
              <a:cxn ang="0">
                <a:pos x="927" y="3497"/>
              </a:cxn>
              <a:cxn ang="0">
                <a:pos x="791" y="3355"/>
              </a:cxn>
              <a:cxn ang="0">
                <a:pos x="537" y="3254"/>
              </a:cxn>
              <a:cxn ang="0">
                <a:pos x="525" y="3155"/>
              </a:cxn>
              <a:cxn ang="0">
                <a:pos x="555" y="3024"/>
              </a:cxn>
              <a:cxn ang="0">
                <a:pos x="502" y="2906"/>
              </a:cxn>
              <a:cxn ang="0">
                <a:pos x="525" y="2853"/>
              </a:cxn>
              <a:cxn ang="0">
                <a:pos x="384" y="2605"/>
              </a:cxn>
              <a:cxn ang="0">
                <a:pos x="289" y="2427"/>
              </a:cxn>
              <a:cxn ang="0">
                <a:pos x="331" y="2298"/>
              </a:cxn>
              <a:cxn ang="0">
                <a:pos x="349" y="2168"/>
              </a:cxn>
              <a:cxn ang="0">
                <a:pos x="230" y="2049"/>
              </a:cxn>
              <a:cxn ang="0">
                <a:pos x="236" y="1867"/>
              </a:cxn>
              <a:cxn ang="0">
                <a:pos x="271" y="1790"/>
              </a:cxn>
              <a:cxn ang="0">
                <a:pos x="295" y="1879"/>
              </a:cxn>
              <a:cxn ang="0">
                <a:pos x="354" y="1867"/>
              </a:cxn>
              <a:cxn ang="0">
                <a:pos x="331" y="1689"/>
              </a:cxn>
              <a:cxn ang="0">
                <a:pos x="283" y="1742"/>
              </a:cxn>
              <a:cxn ang="0">
                <a:pos x="182" y="1677"/>
              </a:cxn>
              <a:cxn ang="0">
                <a:pos x="159" y="1464"/>
              </a:cxn>
              <a:cxn ang="0">
                <a:pos x="23" y="1223"/>
              </a:cxn>
              <a:cxn ang="0">
                <a:pos x="35" y="1111"/>
              </a:cxn>
              <a:cxn ang="0">
                <a:pos x="94" y="957"/>
              </a:cxn>
              <a:cxn ang="0">
                <a:pos x="47" y="768"/>
              </a:cxn>
              <a:cxn ang="0">
                <a:pos x="5" y="685"/>
              </a:cxn>
              <a:cxn ang="0">
                <a:pos x="5" y="579"/>
              </a:cxn>
              <a:cxn ang="0">
                <a:pos x="159" y="360"/>
              </a:cxn>
              <a:cxn ang="0">
                <a:pos x="218" y="236"/>
              </a:cxn>
              <a:cxn ang="0">
                <a:pos x="230" y="23"/>
              </a:cxn>
              <a:cxn ang="0">
                <a:pos x="1146" y="1524"/>
              </a:cxn>
              <a:cxn ang="0">
                <a:pos x="2475" y="3556"/>
              </a:cxn>
              <a:cxn ang="0">
                <a:pos x="2498" y="3662"/>
              </a:cxn>
              <a:cxn ang="0">
                <a:pos x="2540" y="3751"/>
              </a:cxn>
              <a:cxn ang="0">
                <a:pos x="2563" y="3827"/>
              </a:cxn>
              <a:cxn ang="0">
                <a:pos x="2463" y="3869"/>
              </a:cxn>
              <a:cxn ang="0">
                <a:pos x="2333" y="4099"/>
              </a:cxn>
              <a:cxn ang="0">
                <a:pos x="2310" y="4152"/>
              </a:cxn>
              <a:cxn ang="0">
                <a:pos x="2297" y="4247"/>
              </a:cxn>
              <a:cxn ang="0">
                <a:pos x="2340" y="4324"/>
              </a:cxn>
              <a:cxn ang="0">
                <a:pos x="2292" y="4372"/>
              </a:cxn>
            </a:cxnLst>
            <a:rect l="0" t="0" r="r" b="b"/>
            <a:pathLst>
              <a:path w="2563" h="4377">
                <a:moveTo>
                  <a:pt x="2239" y="4365"/>
                </a:moveTo>
                <a:lnTo>
                  <a:pt x="1458" y="4288"/>
                </a:lnTo>
                <a:lnTo>
                  <a:pt x="1447" y="4276"/>
                </a:lnTo>
                <a:lnTo>
                  <a:pt x="1441" y="4235"/>
                </a:lnTo>
                <a:lnTo>
                  <a:pt x="1447" y="4218"/>
                </a:lnTo>
                <a:lnTo>
                  <a:pt x="1458" y="4212"/>
                </a:lnTo>
                <a:lnTo>
                  <a:pt x="1447" y="4200"/>
                </a:lnTo>
                <a:lnTo>
                  <a:pt x="1435" y="4200"/>
                </a:lnTo>
                <a:lnTo>
                  <a:pt x="1429" y="4164"/>
                </a:lnTo>
                <a:lnTo>
                  <a:pt x="1429" y="4152"/>
                </a:lnTo>
                <a:lnTo>
                  <a:pt x="1429" y="4022"/>
                </a:lnTo>
                <a:lnTo>
                  <a:pt x="1359" y="3887"/>
                </a:lnTo>
                <a:lnTo>
                  <a:pt x="1318" y="3845"/>
                </a:lnTo>
                <a:lnTo>
                  <a:pt x="1288" y="3792"/>
                </a:lnTo>
                <a:lnTo>
                  <a:pt x="1211" y="3721"/>
                </a:lnTo>
                <a:lnTo>
                  <a:pt x="1163" y="3721"/>
                </a:lnTo>
                <a:lnTo>
                  <a:pt x="1134" y="3692"/>
                </a:lnTo>
                <a:lnTo>
                  <a:pt x="1151" y="3657"/>
                </a:lnTo>
                <a:lnTo>
                  <a:pt x="1140" y="3632"/>
                </a:lnTo>
                <a:lnTo>
                  <a:pt x="1140" y="3609"/>
                </a:lnTo>
                <a:lnTo>
                  <a:pt x="1116" y="3579"/>
                </a:lnTo>
                <a:lnTo>
                  <a:pt x="1034" y="3568"/>
                </a:lnTo>
                <a:lnTo>
                  <a:pt x="986" y="3550"/>
                </a:lnTo>
                <a:lnTo>
                  <a:pt x="927" y="3497"/>
                </a:lnTo>
                <a:lnTo>
                  <a:pt x="892" y="3408"/>
                </a:lnTo>
                <a:lnTo>
                  <a:pt x="844" y="3367"/>
                </a:lnTo>
                <a:lnTo>
                  <a:pt x="791" y="3355"/>
                </a:lnTo>
                <a:lnTo>
                  <a:pt x="649" y="3290"/>
                </a:lnTo>
                <a:lnTo>
                  <a:pt x="603" y="3290"/>
                </a:lnTo>
                <a:lnTo>
                  <a:pt x="537" y="3254"/>
                </a:lnTo>
                <a:lnTo>
                  <a:pt x="502" y="3219"/>
                </a:lnTo>
                <a:lnTo>
                  <a:pt x="502" y="3183"/>
                </a:lnTo>
                <a:lnTo>
                  <a:pt x="525" y="3155"/>
                </a:lnTo>
                <a:lnTo>
                  <a:pt x="537" y="3084"/>
                </a:lnTo>
                <a:lnTo>
                  <a:pt x="549" y="3042"/>
                </a:lnTo>
                <a:lnTo>
                  <a:pt x="555" y="3024"/>
                </a:lnTo>
                <a:lnTo>
                  <a:pt x="543" y="2971"/>
                </a:lnTo>
                <a:lnTo>
                  <a:pt x="507" y="2954"/>
                </a:lnTo>
                <a:lnTo>
                  <a:pt x="502" y="2906"/>
                </a:lnTo>
                <a:lnTo>
                  <a:pt x="514" y="2894"/>
                </a:lnTo>
                <a:lnTo>
                  <a:pt x="519" y="2894"/>
                </a:lnTo>
                <a:lnTo>
                  <a:pt x="525" y="2853"/>
                </a:lnTo>
                <a:lnTo>
                  <a:pt x="484" y="2823"/>
                </a:lnTo>
                <a:lnTo>
                  <a:pt x="390" y="2652"/>
                </a:lnTo>
                <a:lnTo>
                  <a:pt x="384" y="2605"/>
                </a:lnTo>
                <a:lnTo>
                  <a:pt x="366" y="2564"/>
                </a:lnTo>
                <a:lnTo>
                  <a:pt x="360" y="2528"/>
                </a:lnTo>
                <a:lnTo>
                  <a:pt x="289" y="2427"/>
                </a:lnTo>
                <a:lnTo>
                  <a:pt x="295" y="2321"/>
                </a:lnTo>
                <a:lnTo>
                  <a:pt x="313" y="2298"/>
                </a:lnTo>
                <a:lnTo>
                  <a:pt x="331" y="2298"/>
                </a:lnTo>
                <a:lnTo>
                  <a:pt x="366" y="2262"/>
                </a:lnTo>
                <a:lnTo>
                  <a:pt x="372" y="2191"/>
                </a:lnTo>
                <a:lnTo>
                  <a:pt x="349" y="2168"/>
                </a:lnTo>
                <a:lnTo>
                  <a:pt x="301" y="2144"/>
                </a:lnTo>
                <a:lnTo>
                  <a:pt x="248" y="2097"/>
                </a:lnTo>
                <a:lnTo>
                  <a:pt x="230" y="2049"/>
                </a:lnTo>
                <a:lnTo>
                  <a:pt x="230" y="1920"/>
                </a:lnTo>
                <a:lnTo>
                  <a:pt x="242" y="1897"/>
                </a:lnTo>
                <a:lnTo>
                  <a:pt x="236" y="1867"/>
                </a:lnTo>
                <a:lnTo>
                  <a:pt x="248" y="1861"/>
                </a:lnTo>
                <a:lnTo>
                  <a:pt x="260" y="1790"/>
                </a:lnTo>
                <a:lnTo>
                  <a:pt x="271" y="1790"/>
                </a:lnTo>
                <a:lnTo>
                  <a:pt x="289" y="1808"/>
                </a:lnTo>
                <a:lnTo>
                  <a:pt x="283" y="1861"/>
                </a:lnTo>
                <a:lnTo>
                  <a:pt x="295" y="1879"/>
                </a:lnTo>
                <a:lnTo>
                  <a:pt x="342" y="1914"/>
                </a:lnTo>
                <a:lnTo>
                  <a:pt x="349" y="1897"/>
                </a:lnTo>
                <a:lnTo>
                  <a:pt x="354" y="1867"/>
                </a:lnTo>
                <a:lnTo>
                  <a:pt x="331" y="1790"/>
                </a:lnTo>
                <a:lnTo>
                  <a:pt x="324" y="1748"/>
                </a:lnTo>
                <a:lnTo>
                  <a:pt x="331" y="1689"/>
                </a:lnTo>
                <a:lnTo>
                  <a:pt x="319" y="1684"/>
                </a:lnTo>
                <a:lnTo>
                  <a:pt x="289" y="1719"/>
                </a:lnTo>
                <a:lnTo>
                  <a:pt x="283" y="1742"/>
                </a:lnTo>
                <a:lnTo>
                  <a:pt x="271" y="1766"/>
                </a:lnTo>
                <a:lnTo>
                  <a:pt x="230" y="1748"/>
                </a:lnTo>
                <a:lnTo>
                  <a:pt x="182" y="1677"/>
                </a:lnTo>
                <a:lnTo>
                  <a:pt x="136" y="1659"/>
                </a:lnTo>
                <a:lnTo>
                  <a:pt x="159" y="1618"/>
                </a:lnTo>
                <a:lnTo>
                  <a:pt x="159" y="1464"/>
                </a:lnTo>
                <a:lnTo>
                  <a:pt x="100" y="1400"/>
                </a:lnTo>
                <a:lnTo>
                  <a:pt x="70" y="1347"/>
                </a:lnTo>
                <a:lnTo>
                  <a:pt x="23" y="1223"/>
                </a:lnTo>
                <a:lnTo>
                  <a:pt x="47" y="1182"/>
                </a:lnTo>
                <a:lnTo>
                  <a:pt x="35" y="1146"/>
                </a:lnTo>
                <a:lnTo>
                  <a:pt x="35" y="1111"/>
                </a:lnTo>
                <a:lnTo>
                  <a:pt x="58" y="1022"/>
                </a:lnTo>
                <a:lnTo>
                  <a:pt x="88" y="980"/>
                </a:lnTo>
                <a:lnTo>
                  <a:pt x="94" y="957"/>
                </a:lnTo>
                <a:lnTo>
                  <a:pt x="88" y="875"/>
                </a:lnTo>
                <a:lnTo>
                  <a:pt x="47" y="791"/>
                </a:lnTo>
                <a:lnTo>
                  <a:pt x="47" y="768"/>
                </a:lnTo>
                <a:lnTo>
                  <a:pt x="35" y="738"/>
                </a:lnTo>
                <a:lnTo>
                  <a:pt x="17" y="720"/>
                </a:lnTo>
                <a:lnTo>
                  <a:pt x="5" y="685"/>
                </a:lnTo>
                <a:lnTo>
                  <a:pt x="0" y="632"/>
                </a:lnTo>
                <a:lnTo>
                  <a:pt x="5" y="620"/>
                </a:lnTo>
                <a:lnTo>
                  <a:pt x="5" y="579"/>
                </a:lnTo>
                <a:lnTo>
                  <a:pt x="47" y="508"/>
                </a:lnTo>
                <a:lnTo>
                  <a:pt x="159" y="384"/>
                </a:lnTo>
                <a:lnTo>
                  <a:pt x="159" y="360"/>
                </a:lnTo>
                <a:lnTo>
                  <a:pt x="171" y="307"/>
                </a:lnTo>
                <a:lnTo>
                  <a:pt x="195" y="289"/>
                </a:lnTo>
                <a:lnTo>
                  <a:pt x="218" y="236"/>
                </a:lnTo>
                <a:lnTo>
                  <a:pt x="230" y="130"/>
                </a:lnTo>
                <a:lnTo>
                  <a:pt x="207" y="76"/>
                </a:lnTo>
                <a:lnTo>
                  <a:pt x="230" y="23"/>
                </a:lnTo>
                <a:lnTo>
                  <a:pt x="248" y="0"/>
                </a:lnTo>
                <a:lnTo>
                  <a:pt x="1453" y="330"/>
                </a:lnTo>
                <a:lnTo>
                  <a:pt x="1146" y="1524"/>
                </a:lnTo>
                <a:lnTo>
                  <a:pt x="2475" y="3479"/>
                </a:lnTo>
                <a:lnTo>
                  <a:pt x="2475" y="3538"/>
                </a:lnTo>
                <a:lnTo>
                  <a:pt x="2475" y="3556"/>
                </a:lnTo>
                <a:lnTo>
                  <a:pt x="2475" y="3574"/>
                </a:lnTo>
                <a:lnTo>
                  <a:pt x="2498" y="3621"/>
                </a:lnTo>
                <a:lnTo>
                  <a:pt x="2498" y="3662"/>
                </a:lnTo>
                <a:lnTo>
                  <a:pt x="2510" y="3692"/>
                </a:lnTo>
                <a:lnTo>
                  <a:pt x="2522" y="3739"/>
                </a:lnTo>
                <a:lnTo>
                  <a:pt x="2540" y="3751"/>
                </a:lnTo>
                <a:lnTo>
                  <a:pt x="2563" y="3774"/>
                </a:lnTo>
                <a:lnTo>
                  <a:pt x="2563" y="3816"/>
                </a:lnTo>
                <a:lnTo>
                  <a:pt x="2563" y="3827"/>
                </a:lnTo>
                <a:lnTo>
                  <a:pt x="2546" y="3816"/>
                </a:lnTo>
                <a:lnTo>
                  <a:pt x="2510" y="3852"/>
                </a:lnTo>
                <a:lnTo>
                  <a:pt x="2463" y="3869"/>
                </a:lnTo>
                <a:lnTo>
                  <a:pt x="2422" y="3911"/>
                </a:lnTo>
                <a:lnTo>
                  <a:pt x="2398" y="4017"/>
                </a:lnTo>
                <a:lnTo>
                  <a:pt x="2333" y="4099"/>
                </a:lnTo>
                <a:lnTo>
                  <a:pt x="2304" y="4099"/>
                </a:lnTo>
                <a:lnTo>
                  <a:pt x="2297" y="4123"/>
                </a:lnTo>
                <a:lnTo>
                  <a:pt x="2310" y="4152"/>
                </a:lnTo>
                <a:lnTo>
                  <a:pt x="2304" y="4177"/>
                </a:lnTo>
                <a:lnTo>
                  <a:pt x="2292" y="4230"/>
                </a:lnTo>
                <a:lnTo>
                  <a:pt x="2297" y="4247"/>
                </a:lnTo>
                <a:lnTo>
                  <a:pt x="2345" y="4288"/>
                </a:lnTo>
                <a:lnTo>
                  <a:pt x="2351" y="4306"/>
                </a:lnTo>
                <a:lnTo>
                  <a:pt x="2340" y="4324"/>
                </a:lnTo>
                <a:lnTo>
                  <a:pt x="2333" y="4347"/>
                </a:lnTo>
                <a:lnTo>
                  <a:pt x="2304" y="4377"/>
                </a:lnTo>
                <a:lnTo>
                  <a:pt x="2292" y="4372"/>
                </a:lnTo>
                <a:lnTo>
                  <a:pt x="2239" y="4365"/>
                </a:ln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68" name="Freeform 12"/>
          <p:cNvSpPr>
            <a:spLocks/>
          </p:cNvSpPr>
          <p:nvPr/>
        </p:nvSpPr>
        <p:spPr bwMode="auto">
          <a:xfrm>
            <a:off x="2007968" y="2123920"/>
            <a:ext cx="765524" cy="1195131"/>
          </a:xfrm>
          <a:custGeom>
            <a:avLst/>
            <a:gdLst/>
            <a:ahLst/>
            <a:cxnLst>
              <a:cxn ang="0">
                <a:pos x="160" y="2050"/>
              </a:cxn>
              <a:cxn ang="0">
                <a:pos x="201" y="1949"/>
              </a:cxn>
              <a:cxn ang="0">
                <a:pos x="219" y="1931"/>
              </a:cxn>
              <a:cxn ang="0">
                <a:pos x="207" y="1878"/>
              </a:cxn>
              <a:cxn ang="0">
                <a:pos x="154" y="1831"/>
              </a:cxn>
              <a:cxn ang="0">
                <a:pos x="236" y="1671"/>
              </a:cxn>
              <a:cxn ang="0">
                <a:pos x="314" y="1618"/>
              </a:cxn>
              <a:cxn ang="0">
                <a:pos x="343" y="1566"/>
              </a:cxn>
              <a:cxn ang="0">
                <a:pos x="474" y="1300"/>
              </a:cxn>
              <a:cxn ang="0">
                <a:pos x="414" y="1264"/>
              </a:cxn>
              <a:cxn ang="0">
                <a:pos x="385" y="1193"/>
              </a:cxn>
              <a:cxn ang="0">
                <a:pos x="390" y="1122"/>
              </a:cxn>
              <a:cxn ang="0">
                <a:pos x="378" y="1069"/>
              </a:cxn>
              <a:cxn ang="0">
                <a:pos x="390" y="1021"/>
              </a:cxn>
              <a:cxn ang="0">
                <a:pos x="614" y="0"/>
              </a:cxn>
              <a:cxn ang="0">
                <a:pos x="804" y="455"/>
              </a:cxn>
              <a:cxn ang="0">
                <a:pos x="863" y="626"/>
              </a:cxn>
              <a:cxn ang="0">
                <a:pos x="827" y="685"/>
              </a:cxn>
              <a:cxn ang="0">
                <a:pos x="880" y="750"/>
              </a:cxn>
              <a:cxn ang="0">
                <a:pos x="999" y="927"/>
              </a:cxn>
              <a:cxn ang="0">
                <a:pos x="1034" y="1028"/>
              </a:cxn>
              <a:cxn ang="0">
                <a:pos x="1075" y="1062"/>
              </a:cxn>
              <a:cxn ang="0">
                <a:pos x="1159" y="1092"/>
              </a:cxn>
              <a:cxn ang="0">
                <a:pos x="1099" y="1246"/>
              </a:cxn>
              <a:cxn ang="0">
                <a:pos x="1070" y="1329"/>
              </a:cxn>
              <a:cxn ang="0">
                <a:pos x="1075" y="1371"/>
              </a:cxn>
              <a:cxn ang="0">
                <a:pos x="1029" y="1435"/>
              </a:cxn>
              <a:cxn ang="0">
                <a:pos x="1017" y="1495"/>
              </a:cxn>
              <a:cxn ang="0">
                <a:pos x="1093" y="1541"/>
              </a:cxn>
              <a:cxn ang="0">
                <a:pos x="1187" y="1465"/>
              </a:cxn>
              <a:cxn ang="0">
                <a:pos x="1212" y="1506"/>
              </a:cxn>
              <a:cxn ang="0">
                <a:pos x="1235" y="1524"/>
              </a:cxn>
              <a:cxn ang="0">
                <a:pos x="1230" y="1653"/>
              </a:cxn>
              <a:cxn ang="0">
                <a:pos x="1283" y="1754"/>
              </a:cxn>
              <a:cxn ang="0">
                <a:pos x="1258" y="1820"/>
              </a:cxn>
              <a:cxn ang="0">
                <a:pos x="1324" y="1866"/>
              </a:cxn>
              <a:cxn ang="0">
                <a:pos x="1359" y="1931"/>
              </a:cxn>
              <a:cxn ang="0">
                <a:pos x="1347" y="1997"/>
              </a:cxn>
              <a:cxn ang="0">
                <a:pos x="1407" y="2068"/>
              </a:cxn>
              <a:cxn ang="0">
                <a:pos x="1448" y="2015"/>
              </a:cxn>
              <a:cxn ang="0">
                <a:pos x="1537" y="2043"/>
              </a:cxn>
              <a:cxn ang="0">
                <a:pos x="1584" y="2015"/>
              </a:cxn>
              <a:cxn ang="0">
                <a:pos x="1678" y="2038"/>
              </a:cxn>
              <a:cxn ang="0">
                <a:pos x="1725" y="2043"/>
              </a:cxn>
              <a:cxn ang="0">
                <a:pos x="1803" y="2015"/>
              </a:cxn>
              <a:cxn ang="0">
                <a:pos x="1879" y="2026"/>
              </a:cxn>
              <a:cxn ang="0">
                <a:pos x="1920" y="2102"/>
              </a:cxn>
              <a:cxn ang="0">
                <a:pos x="880" y="2948"/>
              </a:cxn>
            </a:cxnLst>
            <a:rect l="0" t="0" r="r" b="b"/>
            <a:pathLst>
              <a:path w="1920" h="3108">
                <a:moveTo>
                  <a:pt x="0" y="2771"/>
                </a:moveTo>
                <a:lnTo>
                  <a:pt x="160" y="2050"/>
                </a:lnTo>
                <a:lnTo>
                  <a:pt x="201" y="1997"/>
                </a:lnTo>
                <a:lnTo>
                  <a:pt x="201" y="1949"/>
                </a:lnTo>
                <a:lnTo>
                  <a:pt x="213" y="1949"/>
                </a:lnTo>
                <a:lnTo>
                  <a:pt x="219" y="1931"/>
                </a:lnTo>
                <a:lnTo>
                  <a:pt x="231" y="1908"/>
                </a:lnTo>
                <a:lnTo>
                  <a:pt x="207" y="1878"/>
                </a:lnTo>
                <a:lnTo>
                  <a:pt x="165" y="1855"/>
                </a:lnTo>
                <a:lnTo>
                  <a:pt x="154" y="1831"/>
                </a:lnTo>
                <a:lnTo>
                  <a:pt x="165" y="1784"/>
                </a:lnTo>
                <a:lnTo>
                  <a:pt x="236" y="1671"/>
                </a:lnTo>
                <a:lnTo>
                  <a:pt x="284" y="1653"/>
                </a:lnTo>
                <a:lnTo>
                  <a:pt x="314" y="1618"/>
                </a:lnTo>
                <a:lnTo>
                  <a:pt x="319" y="1595"/>
                </a:lnTo>
                <a:lnTo>
                  <a:pt x="343" y="1566"/>
                </a:lnTo>
                <a:lnTo>
                  <a:pt x="479" y="1353"/>
                </a:lnTo>
                <a:lnTo>
                  <a:pt x="474" y="1300"/>
                </a:lnTo>
                <a:lnTo>
                  <a:pt x="444" y="1275"/>
                </a:lnTo>
                <a:lnTo>
                  <a:pt x="414" y="1264"/>
                </a:lnTo>
                <a:lnTo>
                  <a:pt x="390" y="1229"/>
                </a:lnTo>
                <a:lnTo>
                  <a:pt x="385" y="1193"/>
                </a:lnTo>
                <a:lnTo>
                  <a:pt x="378" y="1140"/>
                </a:lnTo>
                <a:lnTo>
                  <a:pt x="390" y="1122"/>
                </a:lnTo>
                <a:lnTo>
                  <a:pt x="403" y="1105"/>
                </a:lnTo>
                <a:lnTo>
                  <a:pt x="378" y="1069"/>
                </a:lnTo>
                <a:lnTo>
                  <a:pt x="378" y="1034"/>
                </a:lnTo>
                <a:lnTo>
                  <a:pt x="390" y="1021"/>
                </a:lnTo>
                <a:lnTo>
                  <a:pt x="621" y="0"/>
                </a:lnTo>
                <a:lnTo>
                  <a:pt x="614" y="0"/>
                </a:lnTo>
                <a:lnTo>
                  <a:pt x="869" y="65"/>
                </a:lnTo>
                <a:lnTo>
                  <a:pt x="804" y="455"/>
                </a:lnTo>
                <a:lnTo>
                  <a:pt x="845" y="560"/>
                </a:lnTo>
                <a:lnTo>
                  <a:pt x="863" y="626"/>
                </a:lnTo>
                <a:lnTo>
                  <a:pt x="845" y="667"/>
                </a:lnTo>
                <a:lnTo>
                  <a:pt x="827" y="685"/>
                </a:lnTo>
                <a:lnTo>
                  <a:pt x="852" y="709"/>
                </a:lnTo>
                <a:lnTo>
                  <a:pt x="880" y="750"/>
                </a:lnTo>
                <a:lnTo>
                  <a:pt x="951" y="821"/>
                </a:lnTo>
                <a:lnTo>
                  <a:pt x="999" y="927"/>
                </a:lnTo>
                <a:lnTo>
                  <a:pt x="1011" y="975"/>
                </a:lnTo>
                <a:lnTo>
                  <a:pt x="1034" y="1028"/>
                </a:lnTo>
                <a:lnTo>
                  <a:pt x="1075" y="1028"/>
                </a:lnTo>
                <a:lnTo>
                  <a:pt x="1075" y="1062"/>
                </a:lnTo>
                <a:lnTo>
                  <a:pt x="1141" y="1069"/>
                </a:lnTo>
                <a:lnTo>
                  <a:pt x="1159" y="1092"/>
                </a:lnTo>
                <a:lnTo>
                  <a:pt x="1093" y="1222"/>
                </a:lnTo>
                <a:lnTo>
                  <a:pt x="1099" y="1246"/>
                </a:lnTo>
                <a:lnTo>
                  <a:pt x="1075" y="1264"/>
                </a:lnTo>
                <a:lnTo>
                  <a:pt x="1070" y="1329"/>
                </a:lnTo>
                <a:lnTo>
                  <a:pt x="1075" y="1335"/>
                </a:lnTo>
                <a:lnTo>
                  <a:pt x="1075" y="1371"/>
                </a:lnTo>
                <a:lnTo>
                  <a:pt x="1029" y="1399"/>
                </a:lnTo>
                <a:lnTo>
                  <a:pt x="1029" y="1435"/>
                </a:lnTo>
                <a:lnTo>
                  <a:pt x="1034" y="1459"/>
                </a:lnTo>
                <a:lnTo>
                  <a:pt x="1017" y="1495"/>
                </a:lnTo>
                <a:lnTo>
                  <a:pt x="1075" y="1548"/>
                </a:lnTo>
                <a:lnTo>
                  <a:pt x="1093" y="1541"/>
                </a:lnTo>
                <a:lnTo>
                  <a:pt x="1176" y="1477"/>
                </a:lnTo>
                <a:lnTo>
                  <a:pt x="1187" y="1465"/>
                </a:lnTo>
                <a:lnTo>
                  <a:pt x="1200" y="1477"/>
                </a:lnTo>
                <a:lnTo>
                  <a:pt x="1212" y="1506"/>
                </a:lnTo>
                <a:lnTo>
                  <a:pt x="1223" y="1513"/>
                </a:lnTo>
                <a:lnTo>
                  <a:pt x="1235" y="1524"/>
                </a:lnTo>
                <a:lnTo>
                  <a:pt x="1230" y="1577"/>
                </a:lnTo>
                <a:lnTo>
                  <a:pt x="1230" y="1653"/>
                </a:lnTo>
                <a:lnTo>
                  <a:pt x="1247" y="1706"/>
                </a:lnTo>
                <a:lnTo>
                  <a:pt x="1283" y="1754"/>
                </a:lnTo>
                <a:lnTo>
                  <a:pt x="1276" y="1784"/>
                </a:lnTo>
                <a:lnTo>
                  <a:pt x="1258" y="1820"/>
                </a:lnTo>
                <a:lnTo>
                  <a:pt x="1288" y="1866"/>
                </a:lnTo>
                <a:lnTo>
                  <a:pt x="1324" y="1866"/>
                </a:lnTo>
                <a:lnTo>
                  <a:pt x="1354" y="1908"/>
                </a:lnTo>
                <a:lnTo>
                  <a:pt x="1359" y="1931"/>
                </a:lnTo>
                <a:lnTo>
                  <a:pt x="1347" y="1985"/>
                </a:lnTo>
                <a:lnTo>
                  <a:pt x="1347" y="1997"/>
                </a:lnTo>
                <a:lnTo>
                  <a:pt x="1371" y="2043"/>
                </a:lnTo>
                <a:lnTo>
                  <a:pt x="1407" y="2068"/>
                </a:lnTo>
                <a:lnTo>
                  <a:pt x="1425" y="2026"/>
                </a:lnTo>
                <a:lnTo>
                  <a:pt x="1448" y="2015"/>
                </a:lnTo>
                <a:lnTo>
                  <a:pt x="1507" y="2038"/>
                </a:lnTo>
                <a:lnTo>
                  <a:pt x="1537" y="2043"/>
                </a:lnTo>
                <a:lnTo>
                  <a:pt x="1566" y="2020"/>
                </a:lnTo>
                <a:lnTo>
                  <a:pt x="1584" y="2015"/>
                </a:lnTo>
                <a:lnTo>
                  <a:pt x="1601" y="2032"/>
                </a:lnTo>
                <a:lnTo>
                  <a:pt x="1678" y="2038"/>
                </a:lnTo>
                <a:lnTo>
                  <a:pt x="1714" y="2056"/>
                </a:lnTo>
                <a:lnTo>
                  <a:pt x="1725" y="2043"/>
                </a:lnTo>
                <a:lnTo>
                  <a:pt x="1808" y="2050"/>
                </a:lnTo>
                <a:lnTo>
                  <a:pt x="1803" y="2015"/>
                </a:lnTo>
                <a:lnTo>
                  <a:pt x="1838" y="1985"/>
                </a:lnTo>
                <a:lnTo>
                  <a:pt x="1879" y="2026"/>
                </a:lnTo>
                <a:lnTo>
                  <a:pt x="1891" y="2079"/>
                </a:lnTo>
                <a:lnTo>
                  <a:pt x="1920" y="2102"/>
                </a:lnTo>
                <a:lnTo>
                  <a:pt x="1773" y="3108"/>
                </a:lnTo>
                <a:lnTo>
                  <a:pt x="880" y="2948"/>
                </a:lnTo>
                <a:lnTo>
                  <a:pt x="0" y="2771"/>
                </a:lnTo>
              </a:path>
            </a:pathLst>
          </a:custGeom>
          <a:solidFill>
            <a:schemeClr val="bg1">
              <a:lumMod val="95000"/>
            </a:schemeClr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 dirty="0">
              <a:latin typeface="Calibri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1200" b="1" dirty="0">
              <a:latin typeface="Calibri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70" name="Freeform 14"/>
          <p:cNvSpPr>
            <a:spLocks/>
          </p:cNvSpPr>
          <p:nvPr/>
        </p:nvSpPr>
        <p:spPr bwMode="auto">
          <a:xfrm>
            <a:off x="2328139" y="2149447"/>
            <a:ext cx="1309575" cy="800622"/>
          </a:xfrm>
          <a:custGeom>
            <a:avLst/>
            <a:gdLst/>
            <a:ahLst/>
            <a:cxnLst>
              <a:cxn ang="0">
                <a:pos x="1146" y="1837"/>
              </a:cxn>
              <a:cxn ang="0">
                <a:pos x="1087" y="2014"/>
              </a:cxn>
              <a:cxn ang="0">
                <a:pos x="1034" y="1920"/>
              </a:cxn>
              <a:cxn ang="0">
                <a:pos x="1004" y="1985"/>
              </a:cxn>
              <a:cxn ang="0">
                <a:pos x="910" y="1991"/>
              </a:cxn>
              <a:cxn ang="0">
                <a:pos x="797" y="1967"/>
              </a:cxn>
              <a:cxn ang="0">
                <a:pos x="762" y="1955"/>
              </a:cxn>
              <a:cxn ang="0">
                <a:pos x="703" y="1973"/>
              </a:cxn>
              <a:cxn ang="0">
                <a:pos x="621" y="1961"/>
              </a:cxn>
              <a:cxn ang="0">
                <a:pos x="567" y="1978"/>
              </a:cxn>
              <a:cxn ang="0">
                <a:pos x="543" y="1920"/>
              </a:cxn>
              <a:cxn ang="0">
                <a:pos x="550" y="1843"/>
              </a:cxn>
              <a:cxn ang="0">
                <a:pos x="484" y="1801"/>
              </a:cxn>
              <a:cxn ang="0">
                <a:pos x="472" y="1719"/>
              </a:cxn>
              <a:cxn ang="0">
                <a:pos x="443" y="1641"/>
              </a:cxn>
              <a:cxn ang="0">
                <a:pos x="426" y="1512"/>
              </a:cxn>
              <a:cxn ang="0">
                <a:pos x="419" y="1448"/>
              </a:cxn>
              <a:cxn ang="0">
                <a:pos x="396" y="1412"/>
              </a:cxn>
              <a:cxn ang="0">
                <a:pos x="372" y="1412"/>
              </a:cxn>
              <a:cxn ang="0">
                <a:pos x="271" y="1483"/>
              </a:cxn>
              <a:cxn ang="0">
                <a:pos x="230" y="1394"/>
              </a:cxn>
              <a:cxn ang="0">
                <a:pos x="225" y="1334"/>
              </a:cxn>
              <a:cxn ang="0">
                <a:pos x="271" y="1270"/>
              </a:cxn>
              <a:cxn ang="0">
                <a:pos x="271" y="1199"/>
              </a:cxn>
              <a:cxn ang="0">
                <a:pos x="289" y="1157"/>
              </a:cxn>
              <a:cxn ang="0">
                <a:pos x="337" y="1004"/>
              </a:cxn>
              <a:cxn ang="0">
                <a:pos x="271" y="963"/>
              </a:cxn>
              <a:cxn ang="0">
                <a:pos x="207" y="910"/>
              </a:cxn>
              <a:cxn ang="0">
                <a:pos x="147" y="756"/>
              </a:cxn>
              <a:cxn ang="0">
                <a:pos x="48" y="644"/>
              </a:cxn>
              <a:cxn ang="0">
                <a:pos x="41" y="602"/>
              </a:cxn>
              <a:cxn ang="0">
                <a:pos x="41" y="495"/>
              </a:cxn>
              <a:cxn ang="0">
                <a:pos x="65" y="0"/>
              </a:cxn>
              <a:cxn ang="0">
                <a:pos x="1169" y="188"/>
              </a:cxn>
              <a:cxn ang="0">
                <a:pos x="3279" y="461"/>
              </a:cxn>
              <a:cxn ang="0">
                <a:pos x="3149" y="2085"/>
              </a:cxn>
            </a:cxnLst>
            <a:rect l="0" t="0" r="r" b="b"/>
            <a:pathLst>
              <a:path w="3279" h="2085">
                <a:moveTo>
                  <a:pt x="3149" y="2085"/>
                </a:moveTo>
                <a:lnTo>
                  <a:pt x="1146" y="1837"/>
                </a:lnTo>
                <a:lnTo>
                  <a:pt x="1116" y="2037"/>
                </a:lnTo>
                <a:lnTo>
                  <a:pt x="1087" y="2014"/>
                </a:lnTo>
                <a:lnTo>
                  <a:pt x="1075" y="1961"/>
                </a:lnTo>
                <a:lnTo>
                  <a:pt x="1034" y="1920"/>
                </a:lnTo>
                <a:lnTo>
                  <a:pt x="999" y="1950"/>
                </a:lnTo>
                <a:lnTo>
                  <a:pt x="1004" y="1985"/>
                </a:lnTo>
                <a:lnTo>
                  <a:pt x="921" y="1978"/>
                </a:lnTo>
                <a:lnTo>
                  <a:pt x="910" y="1991"/>
                </a:lnTo>
                <a:lnTo>
                  <a:pt x="874" y="1973"/>
                </a:lnTo>
                <a:lnTo>
                  <a:pt x="797" y="1967"/>
                </a:lnTo>
                <a:lnTo>
                  <a:pt x="780" y="1950"/>
                </a:lnTo>
                <a:lnTo>
                  <a:pt x="762" y="1955"/>
                </a:lnTo>
                <a:lnTo>
                  <a:pt x="733" y="1978"/>
                </a:lnTo>
                <a:lnTo>
                  <a:pt x="703" y="1973"/>
                </a:lnTo>
                <a:lnTo>
                  <a:pt x="644" y="1950"/>
                </a:lnTo>
                <a:lnTo>
                  <a:pt x="621" y="1961"/>
                </a:lnTo>
                <a:lnTo>
                  <a:pt x="603" y="2003"/>
                </a:lnTo>
                <a:lnTo>
                  <a:pt x="567" y="1978"/>
                </a:lnTo>
                <a:lnTo>
                  <a:pt x="543" y="1932"/>
                </a:lnTo>
                <a:lnTo>
                  <a:pt x="543" y="1920"/>
                </a:lnTo>
                <a:lnTo>
                  <a:pt x="555" y="1866"/>
                </a:lnTo>
                <a:lnTo>
                  <a:pt x="550" y="1843"/>
                </a:lnTo>
                <a:lnTo>
                  <a:pt x="520" y="1801"/>
                </a:lnTo>
                <a:lnTo>
                  <a:pt x="484" y="1801"/>
                </a:lnTo>
                <a:lnTo>
                  <a:pt x="454" y="1755"/>
                </a:lnTo>
                <a:lnTo>
                  <a:pt x="472" y="1719"/>
                </a:lnTo>
                <a:lnTo>
                  <a:pt x="479" y="1689"/>
                </a:lnTo>
                <a:lnTo>
                  <a:pt x="443" y="1641"/>
                </a:lnTo>
                <a:lnTo>
                  <a:pt x="426" y="1588"/>
                </a:lnTo>
                <a:lnTo>
                  <a:pt x="426" y="1512"/>
                </a:lnTo>
                <a:lnTo>
                  <a:pt x="431" y="1459"/>
                </a:lnTo>
                <a:lnTo>
                  <a:pt x="419" y="1448"/>
                </a:lnTo>
                <a:lnTo>
                  <a:pt x="408" y="1441"/>
                </a:lnTo>
                <a:lnTo>
                  <a:pt x="396" y="1412"/>
                </a:lnTo>
                <a:lnTo>
                  <a:pt x="383" y="1400"/>
                </a:lnTo>
                <a:lnTo>
                  <a:pt x="372" y="1412"/>
                </a:lnTo>
                <a:lnTo>
                  <a:pt x="289" y="1476"/>
                </a:lnTo>
                <a:lnTo>
                  <a:pt x="271" y="1483"/>
                </a:lnTo>
                <a:lnTo>
                  <a:pt x="213" y="1430"/>
                </a:lnTo>
                <a:lnTo>
                  <a:pt x="230" y="1394"/>
                </a:lnTo>
                <a:lnTo>
                  <a:pt x="225" y="1370"/>
                </a:lnTo>
                <a:lnTo>
                  <a:pt x="225" y="1334"/>
                </a:lnTo>
                <a:lnTo>
                  <a:pt x="271" y="1306"/>
                </a:lnTo>
                <a:lnTo>
                  <a:pt x="271" y="1270"/>
                </a:lnTo>
                <a:lnTo>
                  <a:pt x="266" y="1264"/>
                </a:lnTo>
                <a:lnTo>
                  <a:pt x="271" y="1199"/>
                </a:lnTo>
                <a:lnTo>
                  <a:pt x="295" y="1181"/>
                </a:lnTo>
                <a:lnTo>
                  <a:pt x="289" y="1157"/>
                </a:lnTo>
                <a:lnTo>
                  <a:pt x="355" y="1027"/>
                </a:lnTo>
                <a:lnTo>
                  <a:pt x="337" y="1004"/>
                </a:lnTo>
                <a:lnTo>
                  <a:pt x="271" y="997"/>
                </a:lnTo>
                <a:lnTo>
                  <a:pt x="271" y="963"/>
                </a:lnTo>
                <a:lnTo>
                  <a:pt x="230" y="963"/>
                </a:lnTo>
                <a:lnTo>
                  <a:pt x="207" y="910"/>
                </a:lnTo>
                <a:lnTo>
                  <a:pt x="195" y="862"/>
                </a:lnTo>
                <a:lnTo>
                  <a:pt x="147" y="756"/>
                </a:lnTo>
                <a:lnTo>
                  <a:pt x="76" y="685"/>
                </a:lnTo>
                <a:lnTo>
                  <a:pt x="48" y="644"/>
                </a:lnTo>
                <a:lnTo>
                  <a:pt x="23" y="620"/>
                </a:lnTo>
                <a:lnTo>
                  <a:pt x="41" y="602"/>
                </a:lnTo>
                <a:lnTo>
                  <a:pt x="59" y="561"/>
                </a:lnTo>
                <a:lnTo>
                  <a:pt x="41" y="495"/>
                </a:lnTo>
                <a:lnTo>
                  <a:pt x="0" y="390"/>
                </a:lnTo>
                <a:lnTo>
                  <a:pt x="65" y="0"/>
                </a:lnTo>
                <a:lnTo>
                  <a:pt x="366" y="53"/>
                </a:lnTo>
                <a:lnTo>
                  <a:pt x="1169" y="188"/>
                </a:lnTo>
                <a:lnTo>
                  <a:pt x="1996" y="330"/>
                </a:lnTo>
                <a:lnTo>
                  <a:pt x="3279" y="461"/>
                </a:lnTo>
                <a:lnTo>
                  <a:pt x="3178" y="1689"/>
                </a:lnTo>
                <a:lnTo>
                  <a:pt x="3149" y="2085"/>
                </a:lnTo>
              </a:path>
            </a:pathLst>
          </a:custGeom>
          <a:solidFill>
            <a:schemeClr val="bg1">
              <a:lumMod val="95000"/>
            </a:schemeClr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71" name="Freeform 15"/>
          <p:cNvSpPr>
            <a:spLocks/>
          </p:cNvSpPr>
          <p:nvPr/>
        </p:nvSpPr>
        <p:spPr bwMode="auto">
          <a:xfrm>
            <a:off x="2689236" y="2856082"/>
            <a:ext cx="895518" cy="712438"/>
          </a:xfrm>
          <a:custGeom>
            <a:avLst/>
            <a:gdLst/>
            <a:ahLst/>
            <a:cxnLst>
              <a:cxn ang="0">
                <a:pos x="2104" y="1855"/>
              </a:cxn>
              <a:cxn ang="0">
                <a:pos x="2175" y="1046"/>
              </a:cxn>
              <a:cxn ang="0">
                <a:pos x="2246" y="248"/>
              </a:cxn>
              <a:cxn ang="0">
                <a:pos x="243" y="0"/>
              </a:cxn>
              <a:cxn ang="0">
                <a:pos x="213" y="200"/>
              </a:cxn>
              <a:cxn ang="0">
                <a:pos x="66" y="1206"/>
              </a:cxn>
              <a:cxn ang="0">
                <a:pos x="0" y="1595"/>
              </a:cxn>
              <a:cxn ang="0">
                <a:pos x="598" y="1690"/>
              </a:cxn>
              <a:cxn ang="0">
                <a:pos x="2104" y="1855"/>
              </a:cxn>
            </a:cxnLst>
            <a:rect l="0" t="0" r="r" b="b"/>
            <a:pathLst>
              <a:path w="2246" h="1855">
                <a:moveTo>
                  <a:pt x="2104" y="1855"/>
                </a:moveTo>
                <a:lnTo>
                  <a:pt x="2175" y="1046"/>
                </a:lnTo>
                <a:lnTo>
                  <a:pt x="2246" y="248"/>
                </a:lnTo>
                <a:lnTo>
                  <a:pt x="243" y="0"/>
                </a:lnTo>
                <a:lnTo>
                  <a:pt x="213" y="200"/>
                </a:lnTo>
                <a:lnTo>
                  <a:pt x="66" y="1206"/>
                </a:lnTo>
                <a:lnTo>
                  <a:pt x="0" y="1595"/>
                </a:lnTo>
                <a:lnTo>
                  <a:pt x="598" y="1690"/>
                </a:lnTo>
                <a:lnTo>
                  <a:pt x="2104" y="18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74" name="Freeform 18"/>
          <p:cNvSpPr>
            <a:spLocks/>
          </p:cNvSpPr>
          <p:nvPr/>
        </p:nvSpPr>
        <p:spPr bwMode="auto">
          <a:xfrm>
            <a:off x="1540951" y="3109033"/>
            <a:ext cx="818484" cy="1211376"/>
          </a:xfrm>
          <a:custGeom>
            <a:avLst/>
            <a:gdLst/>
            <a:ahLst/>
            <a:cxnLst>
              <a:cxn ang="0">
                <a:pos x="307" y="0"/>
              </a:cxn>
              <a:cxn ang="0">
                <a:pos x="0" y="1194"/>
              </a:cxn>
              <a:cxn ang="0">
                <a:pos x="1329" y="3149"/>
              </a:cxn>
              <a:cxn ang="0">
                <a:pos x="1329" y="3126"/>
              </a:cxn>
              <a:cxn ang="0">
                <a:pos x="1341" y="3096"/>
              </a:cxn>
              <a:cxn ang="0">
                <a:pos x="1364" y="3020"/>
              </a:cxn>
              <a:cxn ang="0">
                <a:pos x="1352" y="2984"/>
              </a:cxn>
              <a:cxn ang="0">
                <a:pos x="1370" y="2795"/>
              </a:cxn>
              <a:cxn ang="0">
                <a:pos x="1359" y="2718"/>
              </a:cxn>
              <a:cxn ang="0">
                <a:pos x="1370" y="2700"/>
              </a:cxn>
              <a:cxn ang="0">
                <a:pos x="1417" y="2688"/>
              </a:cxn>
              <a:cxn ang="0">
                <a:pos x="1483" y="2706"/>
              </a:cxn>
              <a:cxn ang="0">
                <a:pos x="1506" y="2736"/>
              </a:cxn>
              <a:cxn ang="0">
                <a:pos x="1506" y="2747"/>
              </a:cxn>
              <a:cxn ang="0">
                <a:pos x="1529" y="2771"/>
              </a:cxn>
              <a:cxn ang="0">
                <a:pos x="1565" y="2771"/>
              </a:cxn>
              <a:cxn ang="0">
                <a:pos x="1625" y="2600"/>
              </a:cxn>
              <a:cxn ang="0">
                <a:pos x="1660" y="2387"/>
              </a:cxn>
              <a:cxn ang="0">
                <a:pos x="2049" y="385"/>
              </a:cxn>
              <a:cxn ang="0">
                <a:pos x="1169" y="208"/>
              </a:cxn>
              <a:cxn ang="0">
                <a:pos x="307" y="0"/>
              </a:cxn>
            </a:cxnLst>
            <a:rect l="0" t="0" r="r" b="b"/>
            <a:pathLst>
              <a:path w="2049" h="3149">
                <a:moveTo>
                  <a:pt x="307" y="0"/>
                </a:moveTo>
                <a:lnTo>
                  <a:pt x="0" y="1194"/>
                </a:lnTo>
                <a:lnTo>
                  <a:pt x="1329" y="3149"/>
                </a:lnTo>
                <a:lnTo>
                  <a:pt x="1329" y="3126"/>
                </a:lnTo>
                <a:lnTo>
                  <a:pt x="1341" y="3096"/>
                </a:lnTo>
                <a:lnTo>
                  <a:pt x="1364" y="3020"/>
                </a:lnTo>
                <a:lnTo>
                  <a:pt x="1352" y="2984"/>
                </a:lnTo>
                <a:lnTo>
                  <a:pt x="1370" y="2795"/>
                </a:lnTo>
                <a:lnTo>
                  <a:pt x="1359" y="2718"/>
                </a:lnTo>
                <a:lnTo>
                  <a:pt x="1370" y="2700"/>
                </a:lnTo>
                <a:lnTo>
                  <a:pt x="1417" y="2688"/>
                </a:lnTo>
                <a:lnTo>
                  <a:pt x="1483" y="2706"/>
                </a:lnTo>
                <a:lnTo>
                  <a:pt x="1506" y="2736"/>
                </a:lnTo>
                <a:lnTo>
                  <a:pt x="1506" y="2747"/>
                </a:lnTo>
                <a:lnTo>
                  <a:pt x="1529" y="2771"/>
                </a:lnTo>
                <a:lnTo>
                  <a:pt x="1565" y="2771"/>
                </a:lnTo>
                <a:lnTo>
                  <a:pt x="1625" y="2600"/>
                </a:lnTo>
                <a:lnTo>
                  <a:pt x="1660" y="2387"/>
                </a:lnTo>
                <a:lnTo>
                  <a:pt x="2049" y="385"/>
                </a:lnTo>
                <a:lnTo>
                  <a:pt x="1169" y="208"/>
                </a:lnTo>
                <a:lnTo>
                  <a:pt x="307" y="0"/>
                </a:lnTo>
              </a:path>
            </a:pathLst>
          </a:custGeom>
          <a:solidFill>
            <a:schemeClr val="bg1">
              <a:lumMod val="95000"/>
            </a:schemeClr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76" name="Freeform 20"/>
          <p:cNvSpPr>
            <a:spLocks/>
          </p:cNvSpPr>
          <p:nvPr/>
        </p:nvSpPr>
        <p:spPr bwMode="auto">
          <a:xfrm>
            <a:off x="1964637" y="4028008"/>
            <a:ext cx="876260" cy="973510"/>
          </a:xfrm>
          <a:custGeom>
            <a:avLst/>
            <a:gdLst/>
            <a:ahLst/>
            <a:cxnLst>
              <a:cxn ang="0">
                <a:pos x="1866" y="2535"/>
              </a:cxn>
              <a:cxn ang="0">
                <a:pos x="2192" y="254"/>
              </a:cxn>
              <a:cxn ang="0">
                <a:pos x="597" y="6"/>
              </a:cxn>
              <a:cxn ang="0">
                <a:pos x="597" y="0"/>
              </a:cxn>
              <a:cxn ang="0">
                <a:pos x="562" y="213"/>
              </a:cxn>
              <a:cxn ang="0">
                <a:pos x="502" y="384"/>
              </a:cxn>
              <a:cxn ang="0">
                <a:pos x="466" y="384"/>
              </a:cxn>
              <a:cxn ang="0">
                <a:pos x="443" y="360"/>
              </a:cxn>
              <a:cxn ang="0">
                <a:pos x="443" y="349"/>
              </a:cxn>
              <a:cxn ang="0">
                <a:pos x="420" y="319"/>
              </a:cxn>
              <a:cxn ang="0">
                <a:pos x="354" y="301"/>
              </a:cxn>
              <a:cxn ang="0">
                <a:pos x="307" y="313"/>
              </a:cxn>
              <a:cxn ang="0">
                <a:pos x="296" y="331"/>
              </a:cxn>
              <a:cxn ang="0">
                <a:pos x="307" y="408"/>
              </a:cxn>
              <a:cxn ang="0">
                <a:pos x="289" y="597"/>
              </a:cxn>
              <a:cxn ang="0">
                <a:pos x="301" y="633"/>
              </a:cxn>
              <a:cxn ang="0">
                <a:pos x="278" y="709"/>
              </a:cxn>
              <a:cxn ang="0">
                <a:pos x="266" y="739"/>
              </a:cxn>
              <a:cxn ang="0">
                <a:pos x="266" y="762"/>
              </a:cxn>
              <a:cxn ang="0">
                <a:pos x="266" y="821"/>
              </a:cxn>
              <a:cxn ang="0">
                <a:pos x="266" y="839"/>
              </a:cxn>
              <a:cxn ang="0">
                <a:pos x="266" y="857"/>
              </a:cxn>
              <a:cxn ang="0">
                <a:pos x="289" y="904"/>
              </a:cxn>
              <a:cxn ang="0">
                <a:pos x="289" y="945"/>
              </a:cxn>
              <a:cxn ang="0">
                <a:pos x="301" y="975"/>
              </a:cxn>
              <a:cxn ang="0">
                <a:pos x="313" y="1022"/>
              </a:cxn>
              <a:cxn ang="0">
                <a:pos x="331" y="1034"/>
              </a:cxn>
              <a:cxn ang="0">
                <a:pos x="354" y="1057"/>
              </a:cxn>
              <a:cxn ang="0">
                <a:pos x="354" y="1099"/>
              </a:cxn>
              <a:cxn ang="0">
                <a:pos x="354" y="1110"/>
              </a:cxn>
              <a:cxn ang="0">
                <a:pos x="337" y="1099"/>
              </a:cxn>
              <a:cxn ang="0">
                <a:pos x="301" y="1135"/>
              </a:cxn>
              <a:cxn ang="0">
                <a:pos x="254" y="1152"/>
              </a:cxn>
              <a:cxn ang="0">
                <a:pos x="213" y="1194"/>
              </a:cxn>
              <a:cxn ang="0">
                <a:pos x="189" y="1300"/>
              </a:cxn>
              <a:cxn ang="0">
                <a:pos x="124" y="1382"/>
              </a:cxn>
              <a:cxn ang="0">
                <a:pos x="95" y="1382"/>
              </a:cxn>
              <a:cxn ang="0">
                <a:pos x="88" y="1406"/>
              </a:cxn>
              <a:cxn ang="0">
                <a:pos x="101" y="1435"/>
              </a:cxn>
              <a:cxn ang="0">
                <a:pos x="95" y="1460"/>
              </a:cxn>
              <a:cxn ang="0">
                <a:pos x="83" y="1513"/>
              </a:cxn>
              <a:cxn ang="0">
                <a:pos x="88" y="1530"/>
              </a:cxn>
              <a:cxn ang="0">
                <a:pos x="136" y="1571"/>
              </a:cxn>
              <a:cxn ang="0">
                <a:pos x="142" y="1589"/>
              </a:cxn>
              <a:cxn ang="0">
                <a:pos x="131" y="1607"/>
              </a:cxn>
              <a:cxn ang="0">
                <a:pos x="124" y="1630"/>
              </a:cxn>
              <a:cxn ang="0">
                <a:pos x="95" y="1660"/>
              </a:cxn>
              <a:cxn ang="0">
                <a:pos x="83" y="1655"/>
              </a:cxn>
              <a:cxn ang="0">
                <a:pos x="30" y="1648"/>
              </a:cxn>
              <a:cxn ang="0">
                <a:pos x="0" y="1743"/>
              </a:cxn>
              <a:cxn ang="0">
                <a:pos x="1181" y="2428"/>
              </a:cxn>
              <a:cxn ang="0">
                <a:pos x="1866" y="2535"/>
              </a:cxn>
            </a:cxnLst>
            <a:rect l="0" t="0" r="r" b="b"/>
            <a:pathLst>
              <a:path w="2192" h="2535">
                <a:moveTo>
                  <a:pt x="1866" y="2535"/>
                </a:moveTo>
                <a:lnTo>
                  <a:pt x="2192" y="254"/>
                </a:lnTo>
                <a:lnTo>
                  <a:pt x="597" y="6"/>
                </a:lnTo>
                <a:lnTo>
                  <a:pt x="597" y="0"/>
                </a:lnTo>
                <a:lnTo>
                  <a:pt x="562" y="213"/>
                </a:lnTo>
                <a:lnTo>
                  <a:pt x="502" y="384"/>
                </a:lnTo>
                <a:lnTo>
                  <a:pt x="466" y="384"/>
                </a:lnTo>
                <a:lnTo>
                  <a:pt x="443" y="360"/>
                </a:lnTo>
                <a:lnTo>
                  <a:pt x="443" y="349"/>
                </a:lnTo>
                <a:lnTo>
                  <a:pt x="420" y="319"/>
                </a:lnTo>
                <a:lnTo>
                  <a:pt x="354" y="301"/>
                </a:lnTo>
                <a:lnTo>
                  <a:pt x="307" y="313"/>
                </a:lnTo>
                <a:lnTo>
                  <a:pt x="296" y="331"/>
                </a:lnTo>
                <a:lnTo>
                  <a:pt x="307" y="408"/>
                </a:lnTo>
                <a:lnTo>
                  <a:pt x="289" y="597"/>
                </a:lnTo>
                <a:lnTo>
                  <a:pt x="301" y="633"/>
                </a:lnTo>
                <a:lnTo>
                  <a:pt x="278" y="709"/>
                </a:lnTo>
                <a:lnTo>
                  <a:pt x="266" y="739"/>
                </a:lnTo>
                <a:lnTo>
                  <a:pt x="266" y="762"/>
                </a:lnTo>
                <a:lnTo>
                  <a:pt x="266" y="821"/>
                </a:lnTo>
                <a:lnTo>
                  <a:pt x="266" y="839"/>
                </a:lnTo>
                <a:lnTo>
                  <a:pt x="266" y="857"/>
                </a:lnTo>
                <a:lnTo>
                  <a:pt x="289" y="904"/>
                </a:lnTo>
                <a:lnTo>
                  <a:pt x="289" y="945"/>
                </a:lnTo>
                <a:lnTo>
                  <a:pt x="301" y="975"/>
                </a:lnTo>
                <a:lnTo>
                  <a:pt x="313" y="1022"/>
                </a:lnTo>
                <a:lnTo>
                  <a:pt x="331" y="1034"/>
                </a:lnTo>
                <a:lnTo>
                  <a:pt x="354" y="1057"/>
                </a:lnTo>
                <a:lnTo>
                  <a:pt x="354" y="1099"/>
                </a:lnTo>
                <a:lnTo>
                  <a:pt x="354" y="1110"/>
                </a:lnTo>
                <a:lnTo>
                  <a:pt x="337" y="1099"/>
                </a:lnTo>
                <a:lnTo>
                  <a:pt x="301" y="1135"/>
                </a:lnTo>
                <a:lnTo>
                  <a:pt x="254" y="1152"/>
                </a:lnTo>
                <a:lnTo>
                  <a:pt x="213" y="1194"/>
                </a:lnTo>
                <a:lnTo>
                  <a:pt x="189" y="1300"/>
                </a:lnTo>
                <a:lnTo>
                  <a:pt x="124" y="1382"/>
                </a:lnTo>
                <a:lnTo>
                  <a:pt x="95" y="1382"/>
                </a:lnTo>
                <a:lnTo>
                  <a:pt x="88" y="1406"/>
                </a:lnTo>
                <a:lnTo>
                  <a:pt x="101" y="1435"/>
                </a:lnTo>
                <a:lnTo>
                  <a:pt x="95" y="1460"/>
                </a:lnTo>
                <a:lnTo>
                  <a:pt x="83" y="1513"/>
                </a:lnTo>
                <a:lnTo>
                  <a:pt x="88" y="1530"/>
                </a:lnTo>
                <a:lnTo>
                  <a:pt x="136" y="1571"/>
                </a:lnTo>
                <a:lnTo>
                  <a:pt x="142" y="1589"/>
                </a:lnTo>
                <a:lnTo>
                  <a:pt x="131" y="1607"/>
                </a:lnTo>
                <a:lnTo>
                  <a:pt x="124" y="1630"/>
                </a:lnTo>
                <a:lnTo>
                  <a:pt x="95" y="1660"/>
                </a:lnTo>
                <a:lnTo>
                  <a:pt x="83" y="1655"/>
                </a:lnTo>
                <a:lnTo>
                  <a:pt x="30" y="1648"/>
                </a:lnTo>
                <a:lnTo>
                  <a:pt x="0" y="1743"/>
                </a:lnTo>
                <a:lnTo>
                  <a:pt x="1181" y="2428"/>
                </a:lnTo>
                <a:lnTo>
                  <a:pt x="1866" y="2535"/>
                </a:lnTo>
              </a:path>
            </a:pathLst>
          </a:custGeom>
          <a:solidFill>
            <a:schemeClr val="bg1">
              <a:lumMod val="95000"/>
            </a:schemeClr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77" name="Freeform 21"/>
          <p:cNvSpPr>
            <a:spLocks/>
          </p:cNvSpPr>
          <p:nvPr/>
        </p:nvSpPr>
        <p:spPr bwMode="auto">
          <a:xfrm>
            <a:off x="2840896" y="3505862"/>
            <a:ext cx="930424" cy="711277"/>
          </a:xfrm>
          <a:custGeom>
            <a:avLst/>
            <a:gdLst/>
            <a:ahLst/>
            <a:cxnLst>
              <a:cxn ang="0">
                <a:pos x="0" y="1612"/>
              </a:cxn>
              <a:cxn ang="0">
                <a:pos x="219" y="0"/>
              </a:cxn>
              <a:cxn ang="0">
                <a:pos x="1725" y="165"/>
              </a:cxn>
              <a:cxn ang="0">
                <a:pos x="2334" y="218"/>
              </a:cxn>
              <a:cxn ang="0">
                <a:pos x="2309" y="620"/>
              </a:cxn>
              <a:cxn ang="0">
                <a:pos x="2238" y="1849"/>
              </a:cxn>
              <a:cxn ang="0">
                <a:pos x="1926" y="1824"/>
              </a:cxn>
              <a:cxn ang="0">
                <a:pos x="0" y="1612"/>
              </a:cxn>
            </a:cxnLst>
            <a:rect l="0" t="0" r="r" b="b"/>
            <a:pathLst>
              <a:path w="2334" h="1849">
                <a:moveTo>
                  <a:pt x="0" y="1612"/>
                </a:moveTo>
                <a:lnTo>
                  <a:pt x="219" y="0"/>
                </a:lnTo>
                <a:lnTo>
                  <a:pt x="1725" y="165"/>
                </a:lnTo>
                <a:lnTo>
                  <a:pt x="2334" y="218"/>
                </a:lnTo>
                <a:lnTo>
                  <a:pt x="2309" y="620"/>
                </a:lnTo>
                <a:lnTo>
                  <a:pt x="2238" y="1849"/>
                </a:lnTo>
                <a:lnTo>
                  <a:pt x="1926" y="1824"/>
                </a:lnTo>
                <a:lnTo>
                  <a:pt x="0" y="16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79" name="Freeform 23"/>
          <p:cNvSpPr>
            <a:spLocks/>
          </p:cNvSpPr>
          <p:nvPr/>
        </p:nvSpPr>
        <p:spPr bwMode="auto">
          <a:xfrm>
            <a:off x="2710901" y="4124315"/>
            <a:ext cx="897925" cy="891127"/>
          </a:xfrm>
          <a:custGeom>
            <a:avLst/>
            <a:gdLst/>
            <a:ahLst/>
            <a:cxnLst>
              <a:cxn ang="0">
                <a:pos x="326" y="0"/>
              </a:cxn>
              <a:cxn ang="0">
                <a:pos x="0" y="2281"/>
              </a:cxn>
              <a:cxn ang="0">
                <a:pos x="296" y="2316"/>
              </a:cxn>
              <a:cxn ang="0">
                <a:pos x="320" y="2132"/>
              </a:cxn>
              <a:cxn ang="0">
                <a:pos x="875" y="2203"/>
              </a:cxn>
              <a:cxn ang="0">
                <a:pos x="875" y="2198"/>
              </a:cxn>
              <a:cxn ang="0">
                <a:pos x="857" y="2168"/>
              </a:cxn>
              <a:cxn ang="0">
                <a:pos x="875" y="2144"/>
              </a:cxn>
              <a:cxn ang="0">
                <a:pos x="870" y="2132"/>
              </a:cxn>
              <a:cxn ang="0">
                <a:pos x="857" y="2121"/>
              </a:cxn>
              <a:cxn ang="0">
                <a:pos x="863" y="2114"/>
              </a:cxn>
              <a:cxn ang="0">
                <a:pos x="2074" y="2233"/>
              </a:cxn>
              <a:cxn ang="0">
                <a:pos x="2222" y="414"/>
              </a:cxn>
              <a:cxn ang="0">
                <a:pos x="2240" y="414"/>
              </a:cxn>
              <a:cxn ang="0">
                <a:pos x="2252" y="212"/>
              </a:cxn>
              <a:cxn ang="0">
                <a:pos x="326" y="0"/>
              </a:cxn>
            </a:cxnLst>
            <a:rect l="0" t="0" r="r" b="b"/>
            <a:pathLst>
              <a:path w="2252" h="2316">
                <a:moveTo>
                  <a:pt x="326" y="0"/>
                </a:moveTo>
                <a:lnTo>
                  <a:pt x="0" y="2281"/>
                </a:lnTo>
                <a:lnTo>
                  <a:pt x="296" y="2316"/>
                </a:lnTo>
                <a:lnTo>
                  <a:pt x="320" y="2132"/>
                </a:lnTo>
                <a:lnTo>
                  <a:pt x="875" y="2203"/>
                </a:lnTo>
                <a:lnTo>
                  <a:pt x="875" y="2198"/>
                </a:lnTo>
                <a:lnTo>
                  <a:pt x="857" y="2168"/>
                </a:lnTo>
                <a:lnTo>
                  <a:pt x="875" y="2144"/>
                </a:lnTo>
                <a:lnTo>
                  <a:pt x="870" y="2132"/>
                </a:lnTo>
                <a:lnTo>
                  <a:pt x="857" y="2121"/>
                </a:lnTo>
                <a:lnTo>
                  <a:pt x="863" y="2114"/>
                </a:lnTo>
                <a:lnTo>
                  <a:pt x="2074" y="2233"/>
                </a:lnTo>
                <a:lnTo>
                  <a:pt x="2222" y="414"/>
                </a:lnTo>
                <a:lnTo>
                  <a:pt x="2240" y="414"/>
                </a:lnTo>
                <a:lnTo>
                  <a:pt x="2252" y="212"/>
                </a:lnTo>
                <a:lnTo>
                  <a:pt x="32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82" name="Freeform 26"/>
          <p:cNvSpPr>
            <a:spLocks/>
          </p:cNvSpPr>
          <p:nvPr/>
        </p:nvSpPr>
        <p:spPr bwMode="auto">
          <a:xfrm>
            <a:off x="3596790" y="2326976"/>
            <a:ext cx="840150" cy="508221"/>
          </a:xfrm>
          <a:custGeom>
            <a:avLst/>
            <a:gdLst/>
            <a:ahLst/>
            <a:cxnLst>
              <a:cxn ang="0">
                <a:pos x="0" y="1228"/>
              </a:cxn>
              <a:cxn ang="0">
                <a:pos x="101" y="0"/>
              </a:cxn>
              <a:cxn ang="0">
                <a:pos x="1034" y="64"/>
              </a:cxn>
              <a:cxn ang="0">
                <a:pos x="1938" y="94"/>
              </a:cxn>
              <a:cxn ang="0">
                <a:pos x="1938" y="123"/>
              </a:cxn>
              <a:cxn ang="0">
                <a:pos x="1968" y="218"/>
              </a:cxn>
              <a:cxn ang="0">
                <a:pos x="1955" y="247"/>
              </a:cxn>
              <a:cxn ang="0">
                <a:pos x="1950" y="313"/>
              </a:cxn>
              <a:cxn ang="0">
                <a:pos x="1955" y="431"/>
              </a:cxn>
              <a:cxn ang="0">
                <a:pos x="1980" y="561"/>
              </a:cxn>
              <a:cxn ang="0">
                <a:pos x="2015" y="596"/>
              </a:cxn>
              <a:cxn ang="0">
                <a:pos x="2038" y="714"/>
              </a:cxn>
              <a:cxn ang="0">
                <a:pos x="2044" y="916"/>
              </a:cxn>
              <a:cxn ang="0">
                <a:pos x="2050" y="957"/>
              </a:cxn>
              <a:cxn ang="0">
                <a:pos x="2050" y="1028"/>
              </a:cxn>
              <a:cxn ang="0">
                <a:pos x="2056" y="1056"/>
              </a:cxn>
              <a:cxn ang="0">
                <a:pos x="2109" y="1205"/>
              </a:cxn>
              <a:cxn ang="0">
                <a:pos x="2097" y="1258"/>
              </a:cxn>
              <a:cxn ang="0">
                <a:pos x="2103" y="1322"/>
              </a:cxn>
              <a:cxn ang="0">
                <a:pos x="0" y="1228"/>
              </a:cxn>
            </a:cxnLst>
            <a:rect l="0" t="0" r="r" b="b"/>
            <a:pathLst>
              <a:path w="2109" h="1322">
                <a:moveTo>
                  <a:pt x="0" y="1228"/>
                </a:moveTo>
                <a:lnTo>
                  <a:pt x="101" y="0"/>
                </a:lnTo>
                <a:lnTo>
                  <a:pt x="1034" y="64"/>
                </a:lnTo>
                <a:lnTo>
                  <a:pt x="1938" y="94"/>
                </a:lnTo>
                <a:lnTo>
                  <a:pt x="1938" y="123"/>
                </a:lnTo>
                <a:lnTo>
                  <a:pt x="1968" y="218"/>
                </a:lnTo>
                <a:lnTo>
                  <a:pt x="1955" y="247"/>
                </a:lnTo>
                <a:lnTo>
                  <a:pt x="1950" y="313"/>
                </a:lnTo>
                <a:lnTo>
                  <a:pt x="1955" y="431"/>
                </a:lnTo>
                <a:lnTo>
                  <a:pt x="1980" y="561"/>
                </a:lnTo>
                <a:lnTo>
                  <a:pt x="2015" y="596"/>
                </a:lnTo>
                <a:lnTo>
                  <a:pt x="2038" y="714"/>
                </a:lnTo>
                <a:lnTo>
                  <a:pt x="2044" y="916"/>
                </a:lnTo>
                <a:lnTo>
                  <a:pt x="2050" y="957"/>
                </a:lnTo>
                <a:lnTo>
                  <a:pt x="2050" y="1028"/>
                </a:lnTo>
                <a:lnTo>
                  <a:pt x="2056" y="1056"/>
                </a:lnTo>
                <a:lnTo>
                  <a:pt x="2109" y="1205"/>
                </a:lnTo>
                <a:lnTo>
                  <a:pt x="2097" y="1258"/>
                </a:lnTo>
                <a:lnTo>
                  <a:pt x="2103" y="1322"/>
                </a:lnTo>
                <a:lnTo>
                  <a:pt x="0" y="1228"/>
                </a:lnTo>
              </a:path>
            </a:pathLst>
          </a:custGeom>
          <a:solidFill>
            <a:schemeClr val="bg1">
              <a:lumMod val="95000"/>
            </a:schemeClr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83" name="Freeform 27"/>
          <p:cNvSpPr>
            <a:spLocks/>
          </p:cNvSpPr>
          <p:nvPr/>
        </p:nvSpPr>
        <p:spPr bwMode="auto">
          <a:xfrm>
            <a:off x="3555866" y="2798066"/>
            <a:ext cx="893111" cy="581321"/>
          </a:xfrm>
          <a:custGeom>
            <a:avLst/>
            <a:gdLst/>
            <a:ahLst/>
            <a:cxnLst>
              <a:cxn ang="0">
                <a:pos x="0" y="1194"/>
              </a:cxn>
              <a:cxn ang="0">
                <a:pos x="71" y="396"/>
              </a:cxn>
              <a:cxn ang="0">
                <a:pos x="100" y="0"/>
              </a:cxn>
              <a:cxn ang="0">
                <a:pos x="2203" y="94"/>
              </a:cxn>
              <a:cxn ang="0">
                <a:pos x="2203" y="124"/>
              </a:cxn>
              <a:cxn ang="0">
                <a:pos x="2185" y="165"/>
              </a:cxn>
              <a:cxn ang="0">
                <a:pos x="2132" y="219"/>
              </a:cxn>
              <a:cxn ang="0">
                <a:pos x="2138" y="254"/>
              </a:cxn>
              <a:cxn ang="0">
                <a:pos x="2238" y="348"/>
              </a:cxn>
              <a:cxn ang="0">
                <a:pos x="2238" y="1088"/>
              </a:cxn>
              <a:cxn ang="0">
                <a:pos x="2220" y="1088"/>
              </a:cxn>
              <a:cxn ang="0">
                <a:pos x="2197" y="1093"/>
              </a:cxn>
              <a:cxn ang="0">
                <a:pos x="2209" y="1116"/>
              </a:cxn>
              <a:cxn ang="0">
                <a:pos x="2220" y="1141"/>
              </a:cxn>
              <a:cxn ang="0">
                <a:pos x="2209" y="1182"/>
              </a:cxn>
              <a:cxn ang="0">
                <a:pos x="2227" y="1199"/>
              </a:cxn>
              <a:cxn ang="0">
                <a:pos x="2238" y="1258"/>
              </a:cxn>
              <a:cxn ang="0">
                <a:pos x="2215" y="1283"/>
              </a:cxn>
              <a:cxn ang="0">
                <a:pos x="2220" y="1318"/>
              </a:cxn>
              <a:cxn ang="0">
                <a:pos x="2197" y="1388"/>
              </a:cxn>
              <a:cxn ang="0">
                <a:pos x="2220" y="1465"/>
              </a:cxn>
              <a:cxn ang="0">
                <a:pos x="2233" y="1501"/>
              </a:cxn>
              <a:cxn ang="0">
                <a:pos x="2227" y="1512"/>
              </a:cxn>
              <a:cxn ang="0">
                <a:pos x="2167" y="1471"/>
              </a:cxn>
              <a:cxn ang="0">
                <a:pos x="2038" y="1388"/>
              </a:cxn>
              <a:cxn ang="0">
                <a:pos x="2009" y="1377"/>
              </a:cxn>
              <a:cxn ang="0">
                <a:pos x="1949" y="1377"/>
              </a:cxn>
              <a:cxn ang="0">
                <a:pos x="1908" y="1406"/>
              </a:cxn>
              <a:cxn ang="0">
                <a:pos x="1867" y="1418"/>
              </a:cxn>
              <a:cxn ang="0">
                <a:pos x="1825" y="1406"/>
              </a:cxn>
              <a:cxn ang="0">
                <a:pos x="1801" y="1354"/>
              </a:cxn>
              <a:cxn ang="0">
                <a:pos x="1766" y="1329"/>
              </a:cxn>
              <a:cxn ang="0">
                <a:pos x="1725" y="1341"/>
              </a:cxn>
              <a:cxn ang="0">
                <a:pos x="1677" y="1341"/>
              </a:cxn>
              <a:cxn ang="0">
                <a:pos x="1636" y="1283"/>
              </a:cxn>
              <a:cxn ang="0">
                <a:pos x="0" y="1194"/>
              </a:cxn>
            </a:cxnLst>
            <a:rect l="0" t="0" r="r" b="b"/>
            <a:pathLst>
              <a:path w="2238" h="1512">
                <a:moveTo>
                  <a:pt x="0" y="1194"/>
                </a:moveTo>
                <a:lnTo>
                  <a:pt x="71" y="396"/>
                </a:lnTo>
                <a:lnTo>
                  <a:pt x="100" y="0"/>
                </a:lnTo>
                <a:lnTo>
                  <a:pt x="2203" y="94"/>
                </a:lnTo>
                <a:lnTo>
                  <a:pt x="2203" y="124"/>
                </a:lnTo>
                <a:lnTo>
                  <a:pt x="2185" y="165"/>
                </a:lnTo>
                <a:lnTo>
                  <a:pt x="2132" y="219"/>
                </a:lnTo>
                <a:lnTo>
                  <a:pt x="2138" y="254"/>
                </a:lnTo>
                <a:lnTo>
                  <a:pt x="2238" y="348"/>
                </a:lnTo>
                <a:lnTo>
                  <a:pt x="2238" y="1088"/>
                </a:lnTo>
                <a:lnTo>
                  <a:pt x="2220" y="1088"/>
                </a:lnTo>
                <a:lnTo>
                  <a:pt x="2197" y="1093"/>
                </a:lnTo>
                <a:lnTo>
                  <a:pt x="2209" y="1116"/>
                </a:lnTo>
                <a:lnTo>
                  <a:pt x="2220" y="1141"/>
                </a:lnTo>
                <a:lnTo>
                  <a:pt x="2209" y="1182"/>
                </a:lnTo>
                <a:lnTo>
                  <a:pt x="2227" y="1199"/>
                </a:lnTo>
                <a:lnTo>
                  <a:pt x="2238" y="1258"/>
                </a:lnTo>
                <a:lnTo>
                  <a:pt x="2215" y="1283"/>
                </a:lnTo>
                <a:lnTo>
                  <a:pt x="2220" y="1318"/>
                </a:lnTo>
                <a:lnTo>
                  <a:pt x="2197" y="1388"/>
                </a:lnTo>
                <a:lnTo>
                  <a:pt x="2220" y="1465"/>
                </a:lnTo>
                <a:lnTo>
                  <a:pt x="2233" y="1501"/>
                </a:lnTo>
                <a:lnTo>
                  <a:pt x="2227" y="1512"/>
                </a:lnTo>
                <a:lnTo>
                  <a:pt x="2167" y="1471"/>
                </a:lnTo>
                <a:lnTo>
                  <a:pt x="2038" y="1388"/>
                </a:lnTo>
                <a:lnTo>
                  <a:pt x="2009" y="1377"/>
                </a:lnTo>
                <a:lnTo>
                  <a:pt x="1949" y="1377"/>
                </a:lnTo>
                <a:lnTo>
                  <a:pt x="1908" y="1406"/>
                </a:lnTo>
                <a:lnTo>
                  <a:pt x="1867" y="1418"/>
                </a:lnTo>
                <a:lnTo>
                  <a:pt x="1825" y="1406"/>
                </a:lnTo>
                <a:lnTo>
                  <a:pt x="1801" y="1354"/>
                </a:lnTo>
                <a:lnTo>
                  <a:pt x="1766" y="1329"/>
                </a:lnTo>
                <a:lnTo>
                  <a:pt x="1725" y="1341"/>
                </a:lnTo>
                <a:lnTo>
                  <a:pt x="1677" y="1341"/>
                </a:lnTo>
                <a:lnTo>
                  <a:pt x="1636" y="1283"/>
                </a:lnTo>
                <a:lnTo>
                  <a:pt x="0" y="11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85" name="Freeform 29"/>
          <p:cNvSpPr>
            <a:spLocks/>
          </p:cNvSpPr>
          <p:nvPr/>
        </p:nvSpPr>
        <p:spPr bwMode="auto">
          <a:xfrm>
            <a:off x="3526978" y="3257554"/>
            <a:ext cx="1055604" cy="504740"/>
          </a:xfrm>
          <a:custGeom>
            <a:avLst/>
            <a:gdLst/>
            <a:ahLst/>
            <a:cxnLst>
              <a:cxn ang="0">
                <a:pos x="0" y="809"/>
              </a:cxn>
              <a:cxn ang="0">
                <a:pos x="71" y="0"/>
              </a:cxn>
              <a:cxn ang="0">
                <a:pos x="1707" y="89"/>
              </a:cxn>
              <a:cxn ang="0">
                <a:pos x="1748" y="147"/>
              </a:cxn>
              <a:cxn ang="0">
                <a:pos x="1796" y="147"/>
              </a:cxn>
              <a:cxn ang="0">
                <a:pos x="1837" y="135"/>
              </a:cxn>
              <a:cxn ang="0">
                <a:pos x="1872" y="160"/>
              </a:cxn>
              <a:cxn ang="0">
                <a:pos x="1896" y="212"/>
              </a:cxn>
              <a:cxn ang="0">
                <a:pos x="1938" y="224"/>
              </a:cxn>
              <a:cxn ang="0">
                <a:pos x="1979" y="212"/>
              </a:cxn>
              <a:cxn ang="0">
                <a:pos x="2020" y="183"/>
              </a:cxn>
              <a:cxn ang="0">
                <a:pos x="2080" y="183"/>
              </a:cxn>
              <a:cxn ang="0">
                <a:pos x="2109" y="194"/>
              </a:cxn>
              <a:cxn ang="0">
                <a:pos x="2238" y="277"/>
              </a:cxn>
              <a:cxn ang="0">
                <a:pos x="2298" y="318"/>
              </a:cxn>
              <a:cxn ang="0">
                <a:pos x="2304" y="366"/>
              </a:cxn>
              <a:cxn ang="0">
                <a:pos x="2345" y="389"/>
              </a:cxn>
              <a:cxn ang="0">
                <a:pos x="2345" y="419"/>
              </a:cxn>
              <a:cxn ang="0">
                <a:pos x="2327" y="472"/>
              </a:cxn>
              <a:cxn ang="0">
                <a:pos x="2357" y="502"/>
              </a:cxn>
              <a:cxn ang="0">
                <a:pos x="2380" y="566"/>
              </a:cxn>
              <a:cxn ang="0">
                <a:pos x="2410" y="602"/>
              </a:cxn>
              <a:cxn ang="0">
                <a:pos x="2398" y="632"/>
              </a:cxn>
              <a:cxn ang="0">
                <a:pos x="2410" y="667"/>
              </a:cxn>
              <a:cxn ang="0">
                <a:pos x="2458" y="697"/>
              </a:cxn>
              <a:cxn ang="0">
                <a:pos x="2463" y="731"/>
              </a:cxn>
              <a:cxn ang="0">
                <a:pos x="2458" y="761"/>
              </a:cxn>
              <a:cxn ang="0">
                <a:pos x="2446" y="827"/>
              </a:cxn>
              <a:cxn ang="0">
                <a:pos x="2487" y="850"/>
              </a:cxn>
              <a:cxn ang="0">
                <a:pos x="2499" y="880"/>
              </a:cxn>
              <a:cxn ang="0">
                <a:pos x="2475" y="909"/>
              </a:cxn>
              <a:cxn ang="0">
                <a:pos x="2487" y="944"/>
              </a:cxn>
              <a:cxn ang="0">
                <a:pos x="2511" y="974"/>
              </a:cxn>
              <a:cxn ang="0">
                <a:pos x="2499" y="1010"/>
              </a:cxn>
              <a:cxn ang="0">
                <a:pos x="2511" y="1051"/>
              </a:cxn>
              <a:cxn ang="0">
                <a:pos x="2522" y="1068"/>
              </a:cxn>
              <a:cxn ang="0">
                <a:pos x="2540" y="1104"/>
              </a:cxn>
              <a:cxn ang="0">
                <a:pos x="2575" y="1139"/>
              </a:cxn>
              <a:cxn ang="0">
                <a:pos x="2582" y="1193"/>
              </a:cxn>
              <a:cxn ang="0">
                <a:pos x="2628" y="1246"/>
              </a:cxn>
              <a:cxn ang="0">
                <a:pos x="2646" y="1258"/>
              </a:cxn>
              <a:cxn ang="0">
                <a:pos x="2641" y="1305"/>
              </a:cxn>
              <a:cxn ang="0">
                <a:pos x="2641" y="1311"/>
              </a:cxn>
              <a:cxn ang="0">
                <a:pos x="584" y="1264"/>
              </a:cxn>
              <a:cxn ang="0">
                <a:pos x="609" y="862"/>
              </a:cxn>
              <a:cxn ang="0">
                <a:pos x="0" y="809"/>
              </a:cxn>
            </a:cxnLst>
            <a:rect l="0" t="0" r="r" b="b"/>
            <a:pathLst>
              <a:path w="2646" h="1311">
                <a:moveTo>
                  <a:pt x="0" y="809"/>
                </a:moveTo>
                <a:lnTo>
                  <a:pt x="71" y="0"/>
                </a:lnTo>
                <a:lnTo>
                  <a:pt x="1707" y="89"/>
                </a:lnTo>
                <a:lnTo>
                  <a:pt x="1748" y="147"/>
                </a:lnTo>
                <a:lnTo>
                  <a:pt x="1796" y="147"/>
                </a:lnTo>
                <a:lnTo>
                  <a:pt x="1837" y="135"/>
                </a:lnTo>
                <a:lnTo>
                  <a:pt x="1872" y="160"/>
                </a:lnTo>
                <a:lnTo>
                  <a:pt x="1896" y="212"/>
                </a:lnTo>
                <a:lnTo>
                  <a:pt x="1938" y="224"/>
                </a:lnTo>
                <a:lnTo>
                  <a:pt x="1979" y="212"/>
                </a:lnTo>
                <a:lnTo>
                  <a:pt x="2020" y="183"/>
                </a:lnTo>
                <a:lnTo>
                  <a:pt x="2080" y="183"/>
                </a:lnTo>
                <a:lnTo>
                  <a:pt x="2109" y="194"/>
                </a:lnTo>
                <a:lnTo>
                  <a:pt x="2238" y="277"/>
                </a:lnTo>
                <a:lnTo>
                  <a:pt x="2298" y="318"/>
                </a:lnTo>
                <a:lnTo>
                  <a:pt x="2304" y="366"/>
                </a:lnTo>
                <a:lnTo>
                  <a:pt x="2345" y="389"/>
                </a:lnTo>
                <a:lnTo>
                  <a:pt x="2345" y="419"/>
                </a:lnTo>
                <a:lnTo>
                  <a:pt x="2327" y="472"/>
                </a:lnTo>
                <a:lnTo>
                  <a:pt x="2357" y="502"/>
                </a:lnTo>
                <a:lnTo>
                  <a:pt x="2380" y="566"/>
                </a:lnTo>
                <a:lnTo>
                  <a:pt x="2410" y="602"/>
                </a:lnTo>
                <a:lnTo>
                  <a:pt x="2398" y="632"/>
                </a:lnTo>
                <a:lnTo>
                  <a:pt x="2410" y="667"/>
                </a:lnTo>
                <a:lnTo>
                  <a:pt x="2458" y="697"/>
                </a:lnTo>
                <a:lnTo>
                  <a:pt x="2463" y="731"/>
                </a:lnTo>
                <a:lnTo>
                  <a:pt x="2458" y="761"/>
                </a:lnTo>
                <a:lnTo>
                  <a:pt x="2446" y="827"/>
                </a:lnTo>
                <a:lnTo>
                  <a:pt x="2487" y="850"/>
                </a:lnTo>
                <a:lnTo>
                  <a:pt x="2499" y="880"/>
                </a:lnTo>
                <a:lnTo>
                  <a:pt x="2475" y="909"/>
                </a:lnTo>
                <a:lnTo>
                  <a:pt x="2487" y="944"/>
                </a:lnTo>
                <a:lnTo>
                  <a:pt x="2511" y="974"/>
                </a:lnTo>
                <a:lnTo>
                  <a:pt x="2499" y="1010"/>
                </a:lnTo>
                <a:lnTo>
                  <a:pt x="2511" y="1051"/>
                </a:lnTo>
                <a:lnTo>
                  <a:pt x="2522" y="1068"/>
                </a:lnTo>
                <a:lnTo>
                  <a:pt x="2540" y="1104"/>
                </a:lnTo>
                <a:lnTo>
                  <a:pt x="2575" y="1139"/>
                </a:lnTo>
                <a:lnTo>
                  <a:pt x="2582" y="1193"/>
                </a:lnTo>
                <a:lnTo>
                  <a:pt x="2628" y="1246"/>
                </a:lnTo>
                <a:lnTo>
                  <a:pt x="2646" y="1258"/>
                </a:lnTo>
                <a:lnTo>
                  <a:pt x="2641" y="1305"/>
                </a:lnTo>
                <a:lnTo>
                  <a:pt x="2641" y="1311"/>
                </a:lnTo>
                <a:lnTo>
                  <a:pt x="584" y="1264"/>
                </a:lnTo>
                <a:lnTo>
                  <a:pt x="609" y="862"/>
                </a:lnTo>
                <a:lnTo>
                  <a:pt x="0" y="8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87" name="Freeform 31"/>
          <p:cNvSpPr>
            <a:spLocks/>
          </p:cNvSpPr>
          <p:nvPr/>
        </p:nvSpPr>
        <p:spPr bwMode="auto">
          <a:xfrm>
            <a:off x="3732803" y="3743729"/>
            <a:ext cx="948479" cy="491976"/>
          </a:xfrm>
          <a:custGeom>
            <a:avLst/>
            <a:gdLst/>
            <a:ahLst/>
            <a:cxnLst>
              <a:cxn ang="0">
                <a:pos x="71" y="0"/>
              </a:cxn>
              <a:cxn ang="0">
                <a:pos x="2128" y="47"/>
              </a:cxn>
              <a:cxn ang="0">
                <a:pos x="2263" y="154"/>
              </a:cxn>
              <a:cxn ang="0">
                <a:pos x="2222" y="200"/>
              </a:cxn>
              <a:cxn ang="0">
                <a:pos x="2216" y="248"/>
              </a:cxn>
              <a:cxn ang="0">
                <a:pos x="2234" y="278"/>
              </a:cxn>
              <a:cxn ang="0">
                <a:pos x="2270" y="289"/>
              </a:cxn>
              <a:cxn ang="0">
                <a:pos x="2287" y="360"/>
              </a:cxn>
              <a:cxn ang="0">
                <a:pos x="2323" y="384"/>
              </a:cxn>
              <a:cxn ang="0">
                <a:pos x="2352" y="390"/>
              </a:cxn>
              <a:cxn ang="0">
                <a:pos x="2364" y="402"/>
              </a:cxn>
              <a:cxn ang="0">
                <a:pos x="2376" y="1275"/>
              </a:cxn>
              <a:cxn ang="0">
                <a:pos x="0" y="1229"/>
              </a:cxn>
              <a:cxn ang="0">
                <a:pos x="71" y="0"/>
              </a:cxn>
            </a:cxnLst>
            <a:rect l="0" t="0" r="r" b="b"/>
            <a:pathLst>
              <a:path w="2376" h="1275">
                <a:moveTo>
                  <a:pt x="71" y="0"/>
                </a:moveTo>
                <a:lnTo>
                  <a:pt x="2128" y="47"/>
                </a:lnTo>
                <a:lnTo>
                  <a:pt x="2263" y="154"/>
                </a:lnTo>
                <a:lnTo>
                  <a:pt x="2222" y="200"/>
                </a:lnTo>
                <a:lnTo>
                  <a:pt x="2216" y="248"/>
                </a:lnTo>
                <a:lnTo>
                  <a:pt x="2234" y="278"/>
                </a:lnTo>
                <a:lnTo>
                  <a:pt x="2270" y="289"/>
                </a:lnTo>
                <a:lnTo>
                  <a:pt x="2287" y="360"/>
                </a:lnTo>
                <a:lnTo>
                  <a:pt x="2323" y="384"/>
                </a:lnTo>
                <a:lnTo>
                  <a:pt x="2352" y="390"/>
                </a:lnTo>
                <a:lnTo>
                  <a:pt x="2364" y="402"/>
                </a:lnTo>
                <a:lnTo>
                  <a:pt x="2376" y="1275"/>
                </a:lnTo>
                <a:lnTo>
                  <a:pt x="0" y="1229"/>
                </a:lnTo>
                <a:lnTo>
                  <a:pt x="7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90" name="Freeform 34"/>
          <p:cNvSpPr>
            <a:spLocks/>
          </p:cNvSpPr>
          <p:nvPr/>
        </p:nvSpPr>
        <p:spPr bwMode="auto">
          <a:xfrm>
            <a:off x="3604012" y="4207858"/>
            <a:ext cx="1101343" cy="546512"/>
          </a:xfrm>
          <a:custGeom>
            <a:avLst/>
            <a:gdLst/>
            <a:ahLst/>
            <a:cxnLst>
              <a:cxn ang="0">
                <a:pos x="324" y="25"/>
              </a:cxn>
              <a:cxn ang="0">
                <a:pos x="0" y="202"/>
              </a:cxn>
              <a:cxn ang="0">
                <a:pos x="940" y="1035"/>
              </a:cxn>
              <a:cxn ang="0">
                <a:pos x="993" y="1052"/>
              </a:cxn>
              <a:cxn ang="0">
                <a:pos x="1063" y="1123"/>
              </a:cxn>
              <a:cxn ang="0">
                <a:pos x="1151" y="1100"/>
              </a:cxn>
              <a:cxn ang="0">
                <a:pos x="1199" y="1141"/>
              </a:cxn>
              <a:cxn ang="0">
                <a:pos x="1217" y="1189"/>
              </a:cxn>
              <a:cxn ang="0">
                <a:pos x="1311" y="1206"/>
              </a:cxn>
              <a:cxn ang="0">
                <a:pos x="1364" y="1224"/>
              </a:cxn>
              <a:cxn ang="0">
                <a:pos x="1400" y="1212"/>
              </a:cxn>
              <a:cxn ang="0">
                <a:pos x="1453" y="1260"/>
              </a:cxn>
              <a:cxn ang="0">
                <a:pos x="1559" y="1242"/>
              </a:cxn>
              <a:cxn ang="0">
                <a:pos x="1595" y="1288"/>
              </a:cxn>
              <a:cxn ang="0">
                <a:pos x="1607" y="1336"/>
              </a:cxn>
              <a:cxn ang="0">
                <a:pos x="1678" y="1306"/>
              </a:cxn>
              <a:cxn ang="0">
                <a:pos x="1790" y="1359"/>
              </a:cxn>
              <a:cxn ang="0">
                <a:pos x="1838" y="1336"/>
              </a:cxn>
              <a:cxn ang="0">
                <a:pos x="1866" y="1354"/>
              </a:cxn>
              <a:cxn ang="0">
                <a:pos x="1873" y="1407"/>
              </a:cxn>
              <a:cxn ang="0">
                <a:pos x="1891" y="1371"/>
              </a:cxn>
              <a:cxn ang="0">
                <a:pos x="1950" y="1318"/>
              </a:cxn>
              <a:cxn ang="0">
                <a:pos x="1967" y="1347"/>
              </a:cxn>
              <a:cxn ang="0">
                <a:pos x="2020" y="1359"/>
              </a:cxn>
              <a:cxn ang="0">
                <a:pos x="2056" y="1347"/>
              </a:cxn>
              <a:cxn ang="0">
                <a:pos x="2061" y="1359"/>
              </a:cxn>
              <a:cxn ang="0">
                <a:pos x="2145" y="1413"/>
              </a:cxn>
              <a:cxn ang="0">
                <a:pos x="2221" y="1359"/>
              </a:cxn>
              <a:cxn ang="0">
                <a:pos x="2351" y="1329"/>
              </a:cxn>
              <a:cxn ang="0">
                <a:pos x="2404" y="1324"/>
              </a:cxn>
              <a:cxn ang="0">
                <a:pos x="2523" y="1324"/>
              </a:cxn>
              <a:cxn ang="0">
                <a:pos x="2693" y="1400"/>
              </a:cxn>
              <a:cxn ang="0">
                <a:pos x="2735" y="1425"/>
              </a:cxn>
              <a:cxn ang="0">
                <a:pos x="2759" y="710"/>
              </a:cxn>
              <a:cxn ang="0">
                <a:pos x="2700" y="71"/>
              </a:cxn>
            </a:cxnLst>
            <a:rect l="0" t="0" r="r" b="b"/>
            <a:pathLst>
              <a:path w="2759" h="1425">
                <a:moveTo>
                  <a:pt x="2700" y="71"/>
                </a:moveTo>
                <a:lnTo>
                  <a:pt x="324" y="25"/>
                </a:lnTo>
                <a:lnTo>
                  <a:pt x="12" y="0"/>
                </a:lnTo>
                <a:lnTo>
                  <a:pt x="0" y="202"/>
                </a:lnTo>
                <a:lnTo>
                  <a:pt x="968" y="255"/>
                </a:lnTo>
                <a:lnTo>
                  <a:pt x="940" y="1035"/>
                </a:lnTo>
                <a:lnTo>
                  <a:pt x="975" y="1040"/>
                </a:lnTo>
                <a:lnTo>
                  <a:pt x="993" y="1052"/>
                </a:lnTo>
                <a:lnTo>
                  <a:pt x="1039" y="1118"/>
                </a:lnTo>
                <a:lnTo>
                  <a:pt x="1063" y="1123"/>
                </a:lnTo>
                <a:lnTo>
                  <a:pt x="1128" y="1118"/>
                </a:lnTo>
                <a:lnTo>
                  <a:pt x="1151" y="1100"/>
                </a:lnTo>
                <a:lnTo>
                  <a:pt x="1187" y="1118"/>
                </a:lnTo>
                <a:lnTo>
                  <a:pt x="1199" y="1141"/>
                </a:lnTo>
                <a:lnTo>
                  <a:pt x="1199" y="1153"/>
                </a:lnTo>
                <a:lnTo>
                  <a:pt x="1217" y="1189"/>
                </a:lnTo>
                <a:lnTo>
                  <a:pt x="1222" y="1194"/>
                </a:lnTo>
                <a:lnTo>
                  <a:pt x="1311" y="1206"/>
                </a:lnTo>
                <a:lnTo>
                  <a:pt x="1346" y="1224"/>
                </a:lnTo>
                <a:lnTo>
                  <a:pt x="1364" y="1224"/>
                </a:lnTo>
                <a:lnTo>
                  <a:pt x="1371" y="1217"/>
                </a:lnTo>
                <a:lnTo>
                  <a:pt x="1400" y="1212"/>
                </a:lnTo>
                <a:lnTo>
                  <a:pt x="1417" y="1242"/>
                </a:lnTo>
                <a:lnTo>
                  <a:pt x="1453" y="1260"/>
                </a:lnTo>
                <a:lnTo>
                  <a:pt x="1477" y="1235"/>
                </a:lnTo>
                <a:lnTo>
                  <a:pt x="1559" y="1242"/>
                </a:lnTo>
                <a:lnTo>
                  <a:pt x="1565" y="1260"/>
                </a:lnTo>
                <a:lnTo>
                  <a:pt x="1595" y="1288"/>
                </a:lnTo>
                <a:lnTo>
                  <a:pt x="1607" y="1295"/>
                </a:lnTo>
                <a:lnTo>
                  <a:pt x="1607" y="1336"/>
                </a:lnTo>
                <a:lnTo>
                  <a:pt x="1666" y="1354"/>
                </a:lnTo>
                <a:lnTo>
                  <a:pt x="1678" y="1306"/>
                </a:lnTo>
                <a:lnTo>
                  <a:pt x="1707" y="1301"/>
                </a:lnTo>
                <a:lnTo>
                  <a:pt x="1790" y="1359"/>
                </a:lnTo>
                <a:lnTo>
                  <a:pt x="1795" y="1359"/>
                </a:lnTo>
                <a:lnTo>
                  <a:pt x="1838" y="1336"/>
                </a:lnTo>
                <a:lnTo>
                  <a:pt x="1861" y="1336"/>
                </a:lnTo>
                <a:lnTo>
                  <a:pt x="1866" y="1354"/>
                </a:lnTo>
                <a:lnTo>
                  <a:pt x="1861" y="1383"/>
                </a:lnTo>
                <a:lnTo>
                  <a:pt x="1873" y="1407"/>
                </a:lnTo>
                <a:lnTo>
                  <a:pt x="1896" y="1395"/>
                </a:lnTo>
                <a:lnTo>
                  <a:pt x="1891" y="1371"/>
                </a:lnTo>
                <a:lnTo>
                  <a:pt x="1914" y="1336"/>
                </a:lnTo>
                <a:lnTo>
                  <a:pt x="1950" y="1318"/>
                </a:lnTo>
                <a:lnTo>
                  <a:pt x="1962" y="1318"/>
                </a:lnTo>
                <a:lnTo>
                  <a:pt x="1967" y="1347"/>
                </a:lnTo>
                <a:lnTo>
                  <a:pt x="2003" y="1359"/>
                </a:lnTo>
                <a:lnTo>
                  <a:pt x="2020" y="1359"/>
                </a:lnTo>
                <a:lnTo>
                  <a:pt x="2032" y="1342"/>
                </a:lnTo>
                <a:lnTo>
                  <a:pt x="2056" y="1347"/>
                </a:lnTo>
                <a:lnTo>
                  <a:pt x="2061" y="1354"/>
                </a:lnTo>
                <a:lnTo>
                  <a:pt x="2061" y="1359"/>
                </a:lnTo>
                <a:lnTo>
                  <a:pt x="2097" y="1377"/>
                </a:lnTo>
                <a:lnTo>
                  <a:pt x="2145" y="1413"/>
                </a:lnTo>
                <a:lnTo>
                  <a:pt x="2198" y="1371"/>
                </a:lnTo>
                <a:lnTo>
                  <a:pt x="2221" y="1359"/>
                </a:lnTo>
                <a:lnTo>
                  <a:pt x="2292" y="1354"/>
                </a:lnTo>
                <a:lnTo>
                  <a:pt x="2351" y="1329"/>
                </a:lnTo>
                <a:lnTo>
                  <a:pt x="2375" y="1324"/>
                </a:lnTo>
                <a:lnTo>
                  <a:pt x="2404" y="1324"/>
                </a:lnTo>
                <a:lnTo>
                  <a:pt x="2475" y="1336"/>
                </a:lnTo>
                <a:lnTo>
                  <a:pt x="2523" y="1324"/>
                </a:lnTo>
                <a:lnTo>
                  <a:pt x="2534" y="1318"/>
                </a:lnTo>
                <a:lnTo>
                  <a:pt x="2693" y="1400"/>
                </a:lnTo>
                <a:lnTo>
                  <a:pt x="2723" y="1407"/>
                </a:lnTo>
                <a:lnTo>
                  <a:pt x="2735" y="1425"/>
                </a:lnTo>
                <a:lnTo>
                  <a:pt x="2753" y="1425"/>
                </a:lnTo>
                <a:lnTo>
                  <a:pt x="2759" y="710"/>
                </a:lnTo>
                <a:lnTo>
                  <a:pt x="2700" y="273"/>
                </a:lnTo>
                <a:lnTo>
                  <a:pt x="2700" y="71"/>
                </a:lnTo>
              </a:path>
            </a:pathLst>
          </a:custGeom>
          <a:solidFill>
            <a:schemeClr val="bg1">
              <a:lumMod val="95000"/>
            </a:schemeClr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91" name="Freeform 35"/>
          <p:cNvSpPr>
            <a:spLocks/>
          </p:cNvSpPr>
          <p:nvPr/>
        </p:nvSpPr>
        <p:spPr bwMode="auto">
          <a:xfrm>
            <a:off x="3051535" y="4284439"/>
            <a:ext cx="1792239" cy="1683626"/>
          </a:xfrm>
          <a:custGeom>
            <a:avLst/>
            <a:gdLst/>
            <a:ahLst/>
            <a:cxnLst>
              <a:cxn ang="0">
                <a:pos x="4076" y="1198"/>
              </a:cxn>
              <a:cxn ang="0">
                <a:pos x="3787" y="1122"/>
              </a:cxn>
              <a:cxn ang="0">
                <a:pos x="3604" y="1157"/>
              </a:cxn>
              <a:cxn ang="0">
                <a:pos x="3444" y="1157"/>
              </a:cxn>
              <a:cxn ang="0">
                <a:pos x="3403" y="1157"/>
              </a:cxn>
              <a:cxn ang="0">
                <a:pos x="3333" y="1116"/>
              </a:cxn>
              <a:cxn ang="0">
                <a:pos x="3256" y="1205"/>
              </a:cxn>
              <a:cxn ang="0">
                <a:pos x="3221" y="1134"/>
              </a:cxn>
              <a:cxn ang="0">
                <a:pos x="3061" y="1104"/>
              </a:cxn>
              <a:cxn ang="0">
                <a:pos x="2978" y="1086"/>
              </a:cxn>
              <a:cxn ang="0">
                <a:pos x="2836" y="1058"/>
              </a:cxn>
              <a:cxn ang="0">
                <a:pos x="2747" y="1022"/>
              </a:cxn>
              <a:cxn ang="0">
                <a:pos x="2600" y="987"/>
              </a:cxn>
              <a:cxn ang="0">
                <a:pos x="2534" y="898"/>
              </a:cxn>
              <a:cxn ang="0">
                <a:pos x="2376" y="850"/>
              </a:cxn>
              <a:cxn ang="0">
                <a:pos x="1383" y="0"/>
              </a:cxn>
              <a:cxn ang="0">
                <a:pos x="0" y="1707"/>
              </a:cxn>
              <a:cxn ang="0">
                <a:pos x="18" y="1784"/>
              </a:cxn>
              <a:cxn ang="0">
                <a:pos x="125" y="1931"/>
              </a:cxn>
              <a:cxn ang="0">
                <a:pos x="544" y="2344"/>
              </a:cxn>
              <a:cxn ang="0">
                <a:pos x="603" y="2486"/>
              </a:cxn>
              <a:cxn ang="0">
                <a:pos x="898" y="2917"/>
              </a:cxn>
              <a:cxn ang="0">
                <a:pos x="1176" y="2965"/>
              </a:cxn>
              <a:cxn ang="0">
                <a:pos x="1329" y="2722"/>
              </a:cxn>
              <a:cxn ang="0">
                <a:pos x="1425" y="2694"/>
              </a:cxn>
              <a:cxn ang="0">
                <a:pos x="1595" y="2747"/>
              </a:cxn>
              <a:cxn ang="0">
                <a:pos x="1778" y="2835"/>
              </a:cxn>
              <a:cxn ang="0">
                <a:pos x="1838" y="2876"/>
              </a:cxn>
              <a:cxn ang="0">
                <a:pos x="1991" y="3072"/>
              </a:cxn>
              <a:cxn ang="0">
                <a:pos x="2234" y="3538"/>
              </a:cxn>
              <a:cxn ang="0">
                <a:pos x="2376" y="3698"/>
              </a:cxn>
              <a:cxn ang="0">
                <a:pos x="2435" y="3939"/>
              </a:cxn>
              <a:cxn ang="0">
                <a:pos x="2641" y="4188"/>
              </a:cxn>
              <a:cxn ang="0">
                <a:pos x="3008" y="4306"/>
              </a:cxn>
              <a:cxn ang="0">
                <a:pos x="3208" y="4335"/>
              </a:cxn>
              <a:cxn ang="0">
                <a:pos x="3185" y="4276"/>
              </a:cxn>
              <a:cxn ang="0">
                <a:pos x="3114" y="3857"/>
              </a:cxn>
              <a:cxn ang="0">
                <a:pos x="3084" y="3798"/>
              </a:cxn>
              <a:cxn ang="0">
                <a:pos x="3173" y="3650"/>
              </a:cxn>
              <a:cxn ang="0">
                <a:pos x="3196" y="3586"/>
              </a:cxn>
              <a:cxn ang="0">
                <a:pos x="3256" y="3444"/>
              </a:cxn>
              <a:cxn ang="0">
                <a:pos x="3315" y="3444"/>
              </a:cxn>
              <a:cxn ang="0">
                <a:pos x="3350" y="3384"/>
              </a:cxn>
              <a:cxn ang="0">
                <a:pos x="3397" y="3373"/>
              </a:cxn>
              <a:cxn ang="0">
                <a:pos x="3485" y="3325"/>
              </a:cxn>
              <a:cxn ang="0">
                <a:pos x="3533" y="3242"/>
              </a:cxn>
              <a:cxn ang="0">
                <a:pos x="3569" y="3272"/>
              </a:cxn>
              <a:cxn ang="0">
                <a:pos x="3923" y="3089"/>
              </a:cxn>
              <a:cxn ang="0">
                <a:pos x="3994" y="2889"/>
              </a:cxn>
              <a:cxn ang="0">
                <a:pos x="4065" y="2864"/>
              </a:cxn>
              <a:cxn ang="0">
                <a:pos x="4307" y="2829"/>
              </a:cxn>
              <a:cxn ang="0">
                <a:pos x="4378" y="2793"/>
              </a:cxn>
              <a:cxn ang="0">
                <a:pos x="4413" y="2699"/>
              </a:cxn>
              <a:cxn ang="0">
                <a:pos x="4425" y="2528"/>
              </a:cxn>
              <a:cxn ang="0">
                <a:pos x="4472" y="2392"/>
              </a:cxn>
              <a:cxn ang="0">
                <a:pos x="4449" y="2174"/>
              </a:cxn>
              <a:cxn ang="0">
                <a:pos x="4413" y="2085"/>
              </a:cxn>
              <a:cxn ang="0">
                <a:pos x="4367" y="1949"/>
              </a:cxn>
              <a:cxn ang="0">
                <a:pos x="4289" y="1258"/>
              </a:cxn>
              <a:cxn ang="0">
                <a:pos x="4136" y="1223"/>
              </a:cxn>
            </a:cxnLst>
            <a:rect l="0" t="0" r="r" b="b"/>
            <a:pathLst>
              <a:path w="4490" h="4377">
                <a:moveTo>
                  <a:pt x="4136" y="1223"/>
                </a:moveTo>
                <a:lnTo>
                  <a:pt x="4118" y="1223"/>
                </a:lnTo>
                <a:lnTo>
                  <a:pt x="4106" y="1205"/>
                </a:lnTo>
                <a:lnTo>
                  <a:pt x="4076" y="1198"/>
                </a:lnTo>
                <a:lnTo>
                  <a:pt x="3917" y="1116"/>
                </a:lnTo>
                <a:lnTo>
                  <a:pt x="3906" y="1122"/>
                </a:lnTo>
                <a:lnTo>
                  <a:pt x="3858" y="1134"/>
                </a:lnTo>
                <a:lnTo>
                  <a:pt x="3787" y="1122"/>
                </a:lnTo>
                <a:lnTo>
                  <a:pt x="3758" y="1122"/>
                </a:lnTo>
                <a:lnTo>
                  <a:pt x="3734" y="1127"/>
                </a:lnTo>
                <a:lnTo>
                  <a:pt x="3675" y="1152"/>
                </a:lnTo>
                <a:lnTo>
                  <a:pt x="3604" y="1157"/>
                </a:lnTo>
                <a:lnTo>
                  <a:pt x="3581" y="1169"/>
                </a:lnTo>
                <a:lnTo>
                  <a:pt x="3528" y="1211"/>
                </a:lnTo>
                <a:lnTo>
                  <a:pt x="3480" y="1175"/>
                </a:lnTo>
                <a:lnTo>
                  <a:pt x="3444" y="1157"/>
                </a:lnTo>
                <a:lnTo>
                  <a:pt x="3444" y="1152"/>
                </a:lnTo>
                <a:lnTo>
                  <a:pt x="3439" y="1145"/>
                </a:lnTo>
                <a:lnTo>
                  <a:pt x="3415" y="1140"/>
                </a:lnTo>
                <a:lnTo>
                  <a:pt x="3403" y="1157"/>
                </a:lnTo>
                <a:lnTo>
                  <a:pt x="3386" y="1157"/>
                </a:lnTo>
                <a:lnTo>
                  <a:pt x="3350" y="1145"/>
                </a:lnTo>
                <a:lnTo>
                  <a:pt x="3345" y="1116"/>
                </a:lnTo>
                <a:lnTo>
                  <a:pt x="3333" y="1116"/>
                </a:lnTo>
                <a:lnTo>
                  <a:pt x="3297" y="1134"/>
                </a:lnTo>
                <a:lnTo>
                  <a:pt x="3274" y="1169"/>
                </a:lnTo>
                <a:lnTo>
                  <a:pt x="3279" y="1193"/>
                </a:lnTo>
                <a:lnTo>
                  <a:pt x="3256" y="1205"/>
                </a:lnTo>
                <a:lnTo>
                  <a:pt x="3244" y="1181"/>
                </a:lnTo>
                <a:lnTo>
                  <a:pt x="3249" y="1152"/>
                </a:lnTo>
                <a:lnTo>
                  <a:pt x="3244" y="1134"/>
                </a:lnTo>
                <a:lnTo>
                  <a:pt x="3221" y="1134"/>
                </a:lnTo>
                <a:lnTo>
                  <a:pt x="3178" y="1157"/>
                </a:lnTo>
                <a:lnTo>
                  <a:pt x="3173" y="1157"/>
                </a:lnTo>
                <a:lnTo>
                  <a:pt x="3090" y="1099"/>
                </a:lnTo>
                <a:lnTo>
                  <a:pt x="3061" y="1104"/>
                </a:lnTo>
                <a:lnTo>
                  <a:pt x="3049" y="1152"/>
                </a:lnTo>
                <a:lnTo>
                  <a:pt x="2990" y="1134"/>
                </a:lnTo>
                <a:lnTo>
                  <a:pt x="2990" y="1093"/>
                </a:lnTo>
                <a:lnTo>
                  <a:pt x="2978" y="1086"/>
                </a:lnTo>
                <a:lnTo>
                  <a:pt x="2948" y="1058"/>
                </a:lnTo>
                <a:lnTo>
                  <a:pt x="2942" y="1040"/>
                </a:lnTo>
                <a:lnTo>
                  <a:pt x="2860" y="1033"/>
                </a:lnTo>
                <a:lnTo>
                  <a:pt x="2836" y="1058"/>
                </a:lnTo>
                <a:lnTo>
                  <a:pt x="2800" y="1040"/>
                </a:lnTo>
                <a:lnTo>
                  <a:pt x="2783" y="1010"/>
                </a:lnTo>
                <a:lnTo>
                  <a:pt x="2754" y="1015"/>
                </a:lnTo>
                <a:lnTo>
                  <a:pt x="2747" y="1022"/>
                </a:lnTo>
                <a:lnTo>
                  <a:pt x="2729" y="1022"/>
                </a:lnTo>
                <a:lnTo>
                  <a:pt x="2694" y="1004"/>
                </a:lnTo>
                <a:lnTo>
                  <a:pt x="2605" y="992"/>
                </a:lnTo>
                <a:lnTo>
                  <a:pt x="2600" y="987"/>
                </a:lnTo>
                <a:lnTo>
                  <a:pt x="2582" y="951"/>
                </a:lnTo>
                <a:lnTo>
                  <a:pt x="2582" y="939"/>
                </a:lnTo>
                <a:lnTo>
                  <a:pt x="2570" y="916"/>
                </a:lnTo>
                <a:lnTo>
                  <a:pt x="2534" y="898"/>
                </a:lnTo>
                <a:lnTo>
                  <a:pt x="2511" y="916"/>
                </a:lnTo>
                <a:lnTo>
                  <a:pt x="2446" y="921"/>
                </a:lnTo>
                <a:lnTo>
                  <a:pt x="2422" y="916"/>
                </a:lnTo>
                <a:lnTo>
                  <a:pt x="2376" y="850"/>
                </a:lnTo>
                <a:lnTo>
                  <a:pt x="2358" y="838"/>
                </a:lnTo>
                <a:lnTo>
                  <a:pt x="2323" y="833"/>
                </a:lnTo>
                <a:lnTo>
                  <a:pt x="2351" y="53"/>
                </a:lnTo>
                <a:lnTo>
                  <a:pt x="1383" y="0"/>
                </a:lnTo>
                <a:lnTo>
                  <a:pt x="1365" y="0"/>
                </a:lnTo>
                <a:lnTo>
                  <a:pt x="1217" y="1819"/>
                </a:lnTo>
                <a:lnTo>
                  <a:pt x="6" y="1700"/>
                </a:lnTo>
                <a:lnTo>
                  <a:pt x="0" y="1707"/>
                </a:lnTo>
                <a:lnTo>
                  <a:pt x="13" y="1718"/>
                </a:lnTo>
                <a:lnTo>
                  <a:pt x="18" y="1730"/>
                </a:lnTo>
                <a:lnTo>
                  <a:pt x="0" y="1754"/>
                </a:lnTo>
                <a:lnTo>
                  <a:pt x="18" y="1784"/>
                </a:lnTo>
                <a:lnTo>
                  <a:pt x="18" y="1789"/>
                </a:lnTo>
                <a:lnTo>
                  <a:pt x="83" y="1831"/>
                </a:lnTo>
                <a:lnTo>
                  <a:pt x="95" y="1878"/>
                </a:lnTo>
                <a:lnTo>
                  <a:pt x="125" y="1931"/>
                </a:lnTo>
                <a:lnTo>
                  <a:pt x="190" y="1973"/>
                </a:lnTo>
                <a:lnTo>
                  <a:pt x="373" y="2197"/>
                </a:lnTo>
                <a:lnTo>
                  <a:pt x="532" y="2321"/>
                </a:lnTo>
                <a:lnTo>
                  <a:pt x="544" y="2344"/>
                </a:lnTo>
                <a:lnTo>
                  <a:pt x="556" y="2374"/>
                </a:lnTo>
                <a:lnTo>
                  <a:pt x="550" y="2410"/>
                </a:lnTo>
                <a:lnTo>
                  <a:pt x="561" y="2428"/>
                </a:lnTo>
                <a:lnTo>
                  <a:pt x="603" y="2486"/>
                </a:lnTo>
                <a:lnTo>
                  <a:pt x="597" y="2610"/>
                </a:lnTo>
                <a:lnTo>
                  <a:pt x="609" y="2658"/>
                </a:lnTo>
                <a:lnTo>
                  <a:pt x="662" y="2747"/>
                </a:lnTo>
                <a:lnTo>
                  <a:pt x="898" y="2917"/>
                </a:lnTo>
                <a:lnTo>
                  <a:pt x="1063" y="3018"/>
                </a:lnTo>
                <a:lnTo>
                  <a:pt x="1106" y="3024"/>
                </a:lnTo>
                <a:lnTo>
                  <a:pt x="1134" y="3013"/>
                </a:lnTo>
                <a:lnTo>
                  <a:pt x="1176" y="2965"/>
                </a:lnTo>
                <a:lnTo>
                  <a:pt x="1200" y="2947"/>
                </a:lnTo>
                <a:lnTo>
                  <a:pt x="1271" y="2782"/>
                </a:lnTo>
                <a:lnTo>
                  <a:pt x="1306" y="2735"/>
                </a:lnTo>
                <a:lnTo>
                  <a:pt x="1329" y="2722"/>
                </a:lnTo>
                <a:lnTo>
                  <a:pt x="1383" y="2735"/>
                </a:lnTo>
                <a:lnTo>
                  <a:pt x="1395" y="2735"/>
                </a:lnTo>
                <a:lnTo>
                  <a:pt x="1407" y="2711"/>
                </a:lnTo>
                <a:lnTo>
                  <a:pt x="1425" y="2694"/>
                </a:lnTo>
                <a:lnTo>
                  <a:pt x="1454" y="2705"/>
                </a:lnTo>
                <a:lnTo>
                  <a:pt x="1484" y="2722"/>
                </a:lnTo>
                <a:lnTo>
                  <a:pt x="1578" y="2735"/>
                </a:lnTo>
                <a:lnTo>
                  <a:pt x="1595" y="2747"/>
                </a:lnTo>
                <a:lnTo>
                  <a:pt x="1661" y="2765"/>
                </a:lnTo>
                <a:lnTo>
                  <a:pt x="1690" y="2752"/>
                </a:lnTo>
                <a:lnTo>
                  <a:pt x="1761" y="2793"/>
                </a:lnTo>
                <a:lnTo>
                  <a:pt x="1778" y="2835"/>
                </a:lnTo>
                <a:lnTo>
                  <a:pt x="1791" y="2835"/>
                </a:lnTo>
                <a:lnTo>
                  <a:pt x="1796" y="2853"/>
                </a:lnTo>
                <a:lnTo>
                  <a:pt x="1808" y="2859"/>
                </a:lnTo>
                <a:lnTo>
                  <a:pt x="1838" y="2876"/>
                </a:lnTo>
                <a:lnTo>
                  <a:pt x="1885" y="2935"/>
                </a:lnTo>
                <a:lnTo>
                  <a:pt x="1950" y="2995"/>
                </a:lnTo>
                <a:lnTo>
                  <a:pt x="1986" y="3048"/>
                </a:lnTo>
                <a:lnTo>
                  <a:pt x="1991" y="3072"/>
                </a:lnTo>
                <a:lnTo>
                  <a:pt x="2098" y="3325"/>
                </a:lnTo>
                <a:lnTo>
                  <a:pt x="2110" y="3373"/>
                </a:lnTo>
                <a:lnTo>
                  <a:pt x="2227" y="3508"/>
                </a:lnTo>
                <a:lnTo>
                  <a:pt x="2234" y="3538"/>
                </a:lnTo>
                <a:lnTo>
                  <a:pt x="2310" y="3621"/>
                </a:lnTo>
                <a:lnTo>
                  <a:pt x="2334" y="3639"/>
                </a:lnTo>
                <a:lnTo>
                  <a:pt x="2369" y="3673"/>
                </a:lnTo>
                <a:lnTo>
                  <a:pt x="2376" y="3698"/>
                </a:lnTo>
                <a:lnTo>
                  <a:pt x="2369" y="3780"/>
                </a:lnTo>
                <a:lnTo>
                  <a:pt x="2394" y="3810"/>
                </a:lnTo>
                <a:lnTo>
                  <a:pt x="2405" y="3911"/>
                </a:lnTo>
                <a:lnTo>
                  <a:pt x="2435" y="3939"/>
                </a:lnTo>
                <a:lnTo>
                  <a:pt x="2511" y="4094"/>
                </a:lnTo>
                <a:lnTo>
                  <a:pt x="2523" y="4141"/>
                </a:lnTo>
                <a:lnTo>
                  <a:pt x="2577" y="4147"/>
                </a:lnTo>
                <a:lnTo>
                  <a:pt x="2641" y="4188"/>
                </a:lnTo>
                <a:lnTo>
                  <a:pt x="2712" y="4211"/>
                </a:lnTo>
                <a:lnTo>
                  <a:pt x="2825" y="4282"/>
                </a:lnTo>
                <a:lnTo>
                  <a:pt x="2978" y="4294"/>
                </a:lnTo>
                <a:lnTo>
                  <a:pt x="3008" y="4306"/>
                </a:lnTo>
                <a:lnTo>
                  <a:pt x="3090" y="4360"/>
                </a:lnTo>
                <a:lnTo>
                  <a:pt x="3132" y="4377"/>
                </a:lnTo>
                <a:lnTo>
                  <a:pt x="3173" y="4330"/>
                </a:lnTo>
                <a:lnTo>
                  <a:pt x="3208" y="4335"/>
                </a:lnTo>
                <a:lnTo>
                  <a:pt x="3214" y="4324"/>
                </a:lnTo>
                <a:lnTo>
                  <a:pt x="3214" y="4306"/>
                </a:lnTo>
                <a:lnTo>
                  <a:pt x="3178" y="4289"/>
                </a:lnTo>
                <a:lnTo>
                  <a:pt x="3185" y="4276"/>
                </a:lnTo>
                <a:lnTo>
                  <a:pt x="3150" y="4235"/>
                </a:lnTo>
                <a:lnTo>
                  <a:pt x="3102" y="4046"/>
                </a:lnTo>
                <a:lnTo>
                  <a:pt x="3079" y="3969"/>
                </a:lnTo>
                <a:lnTo>
                  <a:pt x="3114" y="3857"/>
                </a:lnTo>
                <a:lnTo>
                  <a:pt x="3114" y="3822"/>
                </a:lnTo>
                <a:lnTo>
                  <a:pt x="3096" y="3810"/>
                </a:lnTo>
                <a:lnTo>
                  <a:pt x="3090" y="3810"/>
                </a:lnTo>
                <a:lnTo>
                  <a:pt x="3084" y="3798"/>
                </a:lnTo>
                <a:lnTo>
                  <a:pt x="3084" y="3792"/>
                </a:lnTo>
                <a:lnTo>
                  <a:pt x="3090" y="3786"/>
                </a:lnTo>
                <a:lnTo>
                  <a:pt x="3143" y="3751"/>
                </a:lnTo>
                <a:lnTo>
                  <a:pt x="3173" y="3650"/>
                </a:lnTo>
                <a:lnTo>
                  <a:pt x="3150" y="3639"/>
                </a:lnTo>
                <a:lnTo>
                  <a:pt x="3137" y="3591"/>
                </a:lnTo>
                <a:lnTo>
                  <a:pt x="3161" y="3561"/>
                </a:lnTo>
                <a:lnTo>
                  <a:pt x="3196" y="3586"/>
                </a:lnTo>
                <a:lnTo>
                  <a:pt x="3256" y="3544"/>
                </a:lnTo>
                <a:lnTo>
                  <a:pt x="3267" y="3485"/>
                </a:lnTo>
                <a:lnTo>
                  <a:pt x="3244" y="3467"/>
                </a:lnTo>
                <a:lnTo>
                  <a:pt x="3256" y="3444"/>
                </a:lnTo>
                <a:lnTo>
                  <a:pt x="3267" y="3444"/>
                </a:lnTo>
                <a:lnTo>
                  <a:pt x="3285" y="3450"/>
                </a:lnTo>
                <a:lnTo>
                  <a:pt x="3297" y="3437"/>
                </a:lnTo>
                <a:lnTo>
                  <a:pt x="3315" y="3444"/>
                </a:lnTo>
                <a:lnTo>
                  <a:pt x="3333" y="3444"/>
                </a:lnTo>
                <a:lnTo>
                  <a:pt x="3350" y="3437"/>
                </a:lnTo>
                <a:lnTo>
                  <a:pt x="3350" y="3426"/>
                </a:lnTo>
                <a:lnTo>
                  <a:pt x="3350" y="3384"/>
                </a:lnTo>
                <a:lnTo>
                  <a:pt x="3362" y="3366"/>
                </a:lnTo>
                <a:lnTo>
                  <a:pt x="3374" y="3366"/>
                </a:lnTo>
                <a:lnTo>
                  <a:pt x="3386" y="3373"/>
                </a:lnTo>
                <a:lnTo>
                  <a:pt x="3397" y="3373"/>
                </a:lnTo>
                <a:lnTo>
                  <a:pt x="3480" y="3355"/>
                </a:lnTo>
                <a:lnTo>
                  <a:pt x="3492" y="3349"/>
                </a:lnTo>
                <a:lnTo>
                  <a:pt x="3492" y="3338"/>
                </a:lnTo>
                <a:lnTo>
                  <a:pt x="3485" y="3325"/>
                </a:lnTo>
                <a:lnTo>
                  <a:pt x="3444" y="3295"/>
                </a:lnTo>
                <a:lnTo>
                  <a:pt x="3444" y="3278"/>
                </a:lnTo>
                <a:lnTo>
                  <a:pt x="3521" y="3254"/>
                </a:lnTo>
                <a:lnTo>
                  <a:pt x="3533" y="3242"/>
                </a:lnTo>
                <a:lnTo>
                  <a:pt x="3563" y="3237"/>
                </a:lnTo>
                <a:lnTo>
                  <a:pt x="3563" y="3242"/>
                </a:lnTo>
                <a:lnTo>
                  <a:pt x="3556" y="3254"/>
                </a:lnTo>
                <a:lnTo>
                  <a:pt x="3569" y="3272"/>
                </a:lnTo>
                <a:lnTo>
                  <a:pt x="3581" y="3272"/>
                </a:lnTo>
                <a:lnTo>
                  <a:pt x="3592" y="3260"/>
                </a:lnTo>
                <a:lnTo>
                  <a:pt x="3716" y="3225"/>
                </a:lnTo>
                <a:lnTo>
                  <a:pt x="3923" y="3089"/>
                </a:lnTo>
                <a:lnTo>
                  <a:pt x="3934" y="3036"/>
                </a:lnTo>
                <a:lnTo>
                  <a:pt x="4030" y="2960"/>
                </a:lnTo>
                <a:lnTo>
                  <a:pt x="4035" y="2947"/>
                </a:lnTo>
                <a:lnTo>
                  <a:pt x="3994" y="2889"/>
                </a:lnTo>
                <a:lnTo>
                  <a:pt x="4000" y="2841"/>
                </a:lnTo>
                <a:lnTo>
                  <a:pt x="4065" y="2811"/>
                </a:lnTo>
                <a:lnTo>
                  <a:pt x="4076" y="2818"/>
                </a:lnTo>
                <a:lnTo>
                  <a:pt x="4065" y="2864"/>
                </a:lnTo>
                <a:lnTo>
                  <a:pt x="4076" y="2882"/>
                </a:lnTo>
                <a:lnTo>
                  <a:pt x="4147" y="2876"/>
                </a:lnTo>
                <a:lnTo>
                  <a:pt x="4159" y="2894"/>
                </a:lnTo>
                <a:lnTo>
                  <a:pt x="4307" y="2829"/>
                </a:lnTo>
                <a:lnTo>
                  <a:pt x="4390" y="2823"/>
                </a:lnTo>
                <a:lnTo>
                  <a:pt x="4396" y="2818"/>
                </a:lnTo>
                <a:lnTo>
                  <a:pt x="4390" y="2811"/>
                </a:lnTo>
                <a:lnTo>
                  <a:pt x="4378" y="2793"/>
                </a:lnTo>
                <a:lnTo>
                  <a:pt x="4367" y="2765"/>
                </a:lnTo>
                <a:lnTo>
                  <a:pt x="4378" y="2752"/>
                </a:lnTo>
                <a:lnTo>
                  <a:pt x="4390" y="2729"/>
                </a:lnTo>
                <a:lnTo>
                  <a:pt x="4413" y="2699"/>
                </a:lnTo>
                <a:lnTo>
                  <a:pt x="4443" y="2610"/>
                </a:lnTo>
                <a:lnTo>
                  <a:pt x="4419" y="2575"/>
                </a:lnTo>
                <a:lnTo>
                  <a:pt x="4419" y="2546"/>
                </a:lnTo>
                <a:lnTo>
                  <a:pt x="4425" y="2528"/>
                </a:lnTo>
                <a:lnTo>
                  <a:pt x="4425" y="2504"/>
                </a:lnTo>
                <a:lnTo>
                  <a:pt x="4437" y="2457"/>
                </a:lnTo>
                <a:lnTo>
                  <a:pt x="4461" y="2433"/>
                </a:lnTo>
                <a:lnTo>
                  <a:pt x="4472" y="2392"/>
                </a:lnTo>
                <a:lnTo>
                  <a:pt x="4490" y="2321"/>
                </a:lnTo>
                <a:lnTo>
                  <a:pt x="4490" y="2280"/>
                </a:lnTo>
                <a:lnTo>
                  <a:pt x="4472" y="2215"/>
                </a:lnTo>
                <a:lnTo>
                  <a:pt x="4449" y="2174"/>
                </a:lnTo>
                <a:lnTo>
                  <a:pt x="4437" y="2162"/>
                </a:lnTo>
                <a:lnTo>
                  <a:pt x="4437" y="2138"/>
                </a:lnTo>
                <a:lnTo>
                  <a:pt x="4431" y="2121"/>
                </a:lnTo>
                <a:lnTo>
                  <a:pt x="4413" y="2085"/>
                </a:lnTo>
                <a:lnTo>
                  <a:pt x="4390" y="2067"/>
                </a:lnTo>
                <a:lnTo>
                  <a:pt x="4378" y="2050"/>
                </a:lnTo>
                <a:lnTo>
                  <a:pt x="4396" y="2009"/>
                </a:lnTo>
                <a:lnTo>
                  <a:pt x="4367" y="1949"/>
                </a:lnTo>
                <a:lnTo>
                  <a:pt x="4319" y="1908"/>
                </a:lnTo>
                <a:lnTo>
                  <a:pt x="4301" y="1878"/>
                </a:lnTo>
                <a:lnTo>
                  <a:pt x="4296" y="1477"/>
                </a:lnTo>
                <a:lnTo>
                  <a:pt x="4289" y="1258"/>
                </a:lnTo>
                <a:lnTo>
                  <a:pt x="4243" y="1246"/>
                </a:lnTo>
                <a:lnTo>
                  <a:pt x="4195" y="1264"/>
                </a:lnTo>
                <a:lnTo>
                  <a:pt x="4183" y="1264"/>
                </a:lnTo>
                <a:lnTo>
                  <a:pt x="4136" y="122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94" name="Freeform 38"/>
          <p:cNvSpPr>
            <a:spLocks/>
          </p:cNvSpPr>
          <p:nvPr/>
        </p:nvSpPr>
        <p:spPr bwMode="auto">
          <a:xfrm>
            <a:off x="4369535" y="2303770"/>
            <a:ext cx="842558" cy="914334"/>
          </a:xfrm>
          <a:custGeom>
            <a:avLst/>
            <a:gdLst/>
            <a:ahLst/>
            <a:cxnLst>
              <a:cxn ang="0">
                <a:pos x="200" y="1636"/>
              </a:cxn>
              <a:cxn ang="0">
                <a:pos x="94" y="1507"/>
              </a:cxn>
              <a:cxn ang="0">
                <a:pos x="165" y="1412"/>
              </a:cxn>
              <a:cxn ang="0">
                <a:pos x="159" y="1318"/>
              </a:cxn>
              <a:cxn ang="0">
                <a:pos x="118" y="1116"/>
              </a:cxn>
              <a:cxn ang="0">
                <a:pos x="112" y="1017"/>
              </a:cxn>
              <a:cxn ang="0">
                <a:pos x="100" y="774"/>
              </a:cxn>
              <a:cxn ang="0">
                <a:pos x="42" y="621"/>
              </a:cxn>
              <a:cxn ang="0">
                <a:pos x="12" y="373"/>
              </a:cxn>
              <a:cxn ang="0">
                <a:pos x="30" y="278"/>
              </a:cxn>
              <a:cxn ang="0">
                <a:pos x="0" y="154"/>
              </a:cxn>
              <a:cxn ang="0">
                <a:pos x="549" y="60"/>
              </a:cxn>
              <a:cxn ang="0">
                <a:pos x="603" y="0"/>
              </a:cxn>
              <a:cxn ang="0">
                <a:pos x="661" y="112"/>
              </a:cxn>
              <a:cxn ang="0">
                <a:pos x="674" y="231"/>
              </a:cxn>
              <a:cxn ang="0">
                <a:pos x="756" y="266"/>
              </a:cxn>
              <a:cxn ang="0">
                <a:pos x="821" y="296"/>
              </a:cxn>
              <a:cxn ang="0">
                <a:pos x="915" y="296"/>
              </a:cxn>
              <a:cxn ang="0">
                <a:pos x="927" y="332"/>
              </a:cxn>
              <a:cxn ang="0">
                <a:pos x="1034" y="302"/>
              </a:cxn>
              <a:cxn ang="0">
                <a:pos x="1222" y="314"/>
              </a:cxn>
              <a:cxn ang="0">
                <a:pos x="1234" y="337"/>
              </a:cxn>
              <a:cxn ang="0">
                <a:pos x="1270" y="355"/>
              </a:cxn>
              <a:cxn ang="0">
                <a:pos x="1293" y="420"/>
              </a:cxn>
              <a:cxn ang="0">
                <a:pos x="1353" y="396"/>
              </a:cxn>
              <a:cxn ang="0">
                <a:pos x="1400" y="396"/>
              </a:cxn>
              <a:cxn ang="0">
                <a:pos x="1483" y="449"/>
              </a:cxn>
              <a:cxn ang="0">
                <a:pos x="1530" y="497"/>
              </a:cxn>
              <a:cxn ang="0">
                <a:pos x="1612" y="485"/>
              </a:cxn>
              <a:cxn ang="0">
                <a:pos x="1737" y="426"/>
              </a:cxn>
              <a:cxn ang="0">
                <a:pos x="1919" y="456"/>
              </a:cxn>
              <a:cxn ang="0">
                <a:pos x="1967" y="473"/>
              </a:cxn>
              <a:cxn ang="0">
                <a:pos x="2038" y="485"/>
              </a:cxn>
              <a:cxn ang="0">
                <a:pos x="2074" y="520"/>
              </a:cxn>
              <a:cxn ang="0">
                <a:pos x="1926" y="591"/>
              </a:cxn>
              <a:cxn ang="0">
                <a:pos x="1849" y="644"/>
              </a:cxn>
              <a:cxn ang="0">
                <a:pos x="1731" y="710"/>
              </a:cxn>
              <a:cxn ang="0">
                <a:pos x="1406" y="1029"/>
              </a:cxn>
              <a:cxn ang="0">
                <a:pos x="1371" y="1075"/>
              </a:cxn>
              <a:cxn ang="0">
                <a:pos x="1353" y="1318"/>
              </a:cxn>
              <a:cxn ang="0">
                <a:pos x="1247" y="1400"/>
              </a:cxn>
              <a:cxn ang="0">
                <a:pos x="1229" y="1442"/>
              </a:cxn>
              <a:cxn ang="0">
                <a:pos x="1252" y="1531"/>
              </a:cxn>
              <a:cxn ang="0">
                <a:pos x="1258" y="1625"/>
              </a:cxn>
              <a:cxn ang="0">
                <a:pos x="1252" y="1732"/>
              </a:cxn>
              <a:cxn ang="0">
                <a:pos x="1270" y="1861"/>
              </a:cxn>
              <a:cxn ang="0">
                <a:pos x="1311" y="1902"/>
              </a:cxn>
              <a:cxn ang="0">
                <a:pos x="1394" y="1927"/>
              </a:cxn>
              <a:cxn ang="0">
                <a:pos x="1417" y="1955"/>
              </a:cxn>
              <a:cxn ang="0">
                <a:pos x="1536" y="2056"/>
              </a:cxn>
              <a:cxn ang="0">
                <a:pos x="1707" y="2180"/>
              </a:cxn>
              <a:cxn ang="0">
                <a:pos x="1719" y="2257"/>
              </a:cxn>
              <a:cxn ang="0">
                <a:pos x="200" y="2376"/>
              </a:cxn>
            </a:cxnLst>
            <a:rect l="0" t="0" r="r" b="b"/>
            <a:pathLst>
              <a:path w="2115" h="2376">
                <a:moveTo>
                  <a:pt x="200" y="2376"/>
                </a:moveTo>
                <a:lnTo>
                  <a:pt x="200" y="1636"/>
                </a:lnTo>
                <a:lnTo>
                  <a:pt x="100" y="1542"/>
                </a:lnTo>
                <a:lnTo>
                  <a:pt x="94" y="1507"/>
                </a:lnTo>
                <a:lnTo>
                  <a:pt x="147" y="1453"/>
                </a:lnTo>
                <a:lnTo>
                  <a:pt x="165" y="1412"/>
                </a:lnTo>
                <a:lnTo>
                  <a:pt x="165" y="1382"/>
                </a:lnTo>
                <a:lnTo>
                  <a:pt x="159" y="1318"/>
                </a:lnTo>
                <a:lnTo>
                  <a:pt x="171" y="1265"/>
                </a:lnTo>
                <a:lnTo>
                  <a:pt x="118" y="1116"/>
                </a:lnTo>
                <a:lnTo>
                  <a:pt x="112" y="1088"/>
                </a:lnTo>
                <a:lnTo>
                  <a:pt x="112" y="1017"/>
                </a:lnTo>
                <a:lnTo>
                  <a:pt x="106" y="976"/>
                </a:lnTo>
                <a:lnTo>
                  <a:pt x="100" y="774"/>
                </a:lnTo>
                <a:lnTo>
                  <a:pt x="77" y="656"/>
                </a:lnTo>
                <a:lnTo>
                  <a:pt x="42" y="621"/>
                </a:lnTo>
                <a:lnTo>
                  <a:pt x="17" y="491"/>
                </a:lnTo>
                <a:lnTo>
                  <a:pt x="12" y="373"/>
                </a:lnTo>
                <a:lnTo>
                  <a:pt x="17" y="307"/>
                </a:lnTo>
                <a:lnTo>
                  <a:pt x="30" y="278"/>
                </a:lnTo>
                <a:lnTo>
                  <a:pt x="0" y="183"/>
                </a:lnTo>
                <a:lnTo>
                  <a:pt x="0" y="154"/>
                </a:lnTo>
                <a:lnTo>
                  <a:pt x="549" y="154"/>
                </a:lnTo>
                <a:lnTo>
                  <a:pt x="549" y="60"/>
                </a:lnTo>
                <a:lnTo>
                  <a:pt x="555" y="0"/>
                </a:lnTo>
                <a:lnTo>
                  <a:pt x="603" y="0"/>
                </a:lnTo>
                <a:lnTo>
                  <a:pt x="656" y="25"/>
                </a:lnTo>
                <a:lnTo>
                  <a:pt x="661" y="112"/>
                </a:lnTo>
                <a:lnTo>
                  <a:pt x="679" y="172"/>
                </a:lnTo>
                <a:lnTo>
                  <a:pt x="674" y="231"/>
                </a:lnTo>
                <a:lnTo>
                  <a:pt x="732" y="272"/>
                </a:lnTo>
                <a:lnTo>
                  <a:pt x="756" y="266"/>
                </a:lnTo>
                <a:lnTo>
                  <a:pt x="798" y="272"/>
                </a:lnTo>
                <a:lnTo>
                  <a:pt x="821" y="296"/>
                </a:lnTo>
                <a:lnTo>
                  <a:pt x="862" y="289"/>
                </a:lnTo>
                <a:lnTo>
                  <a:pt x="915" y="296"/>
                </a:lnTo>
                <a:lnTo>
                  <a:pt x="927" y="319"/>
                </a:lnTo>
                <a:lnTo>
                  <a:pt x="927" y="332"/>
                </a:lnTo>
                <a:lnTo>
                  <a:pt x="1004" y="325"/>
                </a:lnTo>
                <a:lnTo>
                  <a:pt x="1034" y="302"/>
                </a:lnTo>
                <a:lnTo>
                  <a:pt x="1146" y="289"/>
                </a:lnTo>
                <a:lnTo>
                  <a:pt x="1222" y="314"/>
                </a:lnTo>
                <a:lnTo>
                  <a:pt x="1240" y="314"/>
                </a:lnTo>
                <a:lnTo>
                  <a:pt x="1234" y="337"/>
                </a:lnTo>
                <a:lnTo>
                  <a:pt x="1258" y="355"/>
                </a:lnTo>
                <a:lnTo>
                  <a:pt x="1270" y="355"/>
                </a:lnTo>
                <a:lnTo>
                  <a:pt x="1282" y="367"/>
                </a:lnTo>
                <a:lnTo>
                  <a:pt x="1293" y="420"/>
                </a:lnTo>
                <a:lnTo>
                  <a:pt x="1323" y="431"/>
                </a:lnTo>
                <a:lnTo>
                  <a:pt x="1353" y="396"/>
                </a:lnTo>
                <a:lnTo>
                  <a:pt x="1371" y="385"/>
                </a:lnTo>
                <a:lnTo>
                  <a:pt x="1400" y="396"/>
                </a:lnTo>
                <a:lnTo>
                  <a:pt x="1424" y="431"/>
                </a:lnTo>
                <a:lnTo>
                  <a:pt x="1483" y="449"/>
                </a:lnTo>
                <a:lnTo>
                  <a:pt x="1500" y="473"/>
                </a:lnTo>
                <a:lnTo>
                  <a:pt x="1530" y="497"/>
                </a:lnTo>
                <a:lnTo>
                  <a:pt x="1571" y="497"/>
                </a:lnTo>
                <a:lnTo>
                  <a:pt x="1612" y="485"/>
                </a:lnTo>
                <a:lnTo>
                  <a:pt x="1719" y="414"/>
                </a:lnTo>
                <a:lnTo>
                  <a:pt x="1737" y="426"/>
                </a:lnTo>
                <a:lnTo>
                  <a:pt x="1760" y="461"/>
                </a:lnTo>
                <a:lnTo>
                  <a:pt x="1919" y="456"/>
                </a:lnTo>
                <a:lnTo>
                  <a:pt x="1944" y="461"/>
                </a:lnTo>
                <a:lnTo>
                  <a:pt x="1967" y="473"/>
                </a:lnTo>
                <a:lnTo>
                  <a:pt x="2008" y="502"/>
                </a:lnTo>
                <a:lnTo>
                  <a:pt x="2038" y="485"/>
                </a:lnTo>
                <a:lnTo>
                  <a:pt x="2115" y="485"/>
                </a:lnTo>
                <a:lnTo>
                  <a:pt x="2074" y="520"/>
                </a:lnTo>
                <a:lnTo>
                  <a:pt x="1979" y="573"/>
                </a:lnTo>
                <a:lnTo>
                  <a:pt x="1926" y="591"/>
                </a:lnTo>
                <a:lnTo>
                  <a:pt x="1891" y="603"/>
                </a:lnTo>
                <a:lnTo>
                  <a:pt x="1849" y="644"/>
                </a:lnTo>
                <a:lnTo>
                  <a:pt x="1772" y="680"/>
                </a:lnTo>
                <a:lnTo>
                  <a:pt x="1731" y="710"/>
                </a:lnTo>
                <a:lnTo>
                  <a:pt x="1600" y="857"/>
                </a:lnTo>
                <a:lnTo>
                  <a:pt x="1406" y="1029"/>
                </a:lnTo>
                <a:lnTo>
                  <a:pt x="1389" y="1058"/>
                </a:lnTo>
                <a:lnTo>
                  <a:pt x="1371" y="1075"/>
                </a:lnTo>
                <a:lnTo>
                  <a:pt x="1376" y="1294"/>
                </a:lnTo>
                <a:lnTo>
                  <a:pt x="1353" y="1318"/>
                </a:lnTo>
                <a:lnTo>
                  <a:pt x="1329" y="1329"/>
                </a:lnTo>
                <a:lnTo>
                  <a:pt x="1247" y="1400"/>
                </a:lnTo>
                <a:lnTo>
                  <a:pt x="1240" y="1436"/>
                </a:lnTo>
                <a:lnTo>
                  <a:pt x="1229" y="1442"/>
                </a:lnTo>
                <a:lnTo>
                  <a:pt x="1211" y="1507"/>
                </a:lnTo>
                <a:lnTo>
                  <a:pt x="1252" y="1531"/>
                </a:lnTo>
                <a:lnTo>
                  <a:pt x="1282" y="1577"/>
                </a:lnTo>
                <a:lnTo>
                  <a:pt x="1258" y="1625"/>
                </a:lnTo>
                <a:lnTo>
                  <a:pt x="1264" y="1661"/>
                </a:lnTo>
                <a:lnTo>
                  <a:pt x="1252" y="1732"/>
                </a:lnTo>
                <a:lnTo>
                  <a:pt x="1252" y="1838"/>
                </a:lnTo>
                <a:lnTo>
                  <a:pt x="1270" y="1861"/>
                </a:lnTo>
                <a:lnTo>
                  <a:pt x="1300" y="1884"/>
                </a:lnTo>
                <a:lnTo>
                  <a:pt x="1311" y="1902"/>
                </a:lnTo>
                <a:lnTo>
                  <a:pt x="1382" y="1914"/>
                </a:lnTo>
                <a:lnTo>
                  <a:pt x="1394" y="1927"/>
                </a:lnTo>
                <a:lnTo>
                  <a:pt x="1400" y="1944"/>
                </a:lnTo>
                <a:lnTo>
                  <a:pt x="1417" y="1955"/>
                </a:lnTo>
                <a:lnTo>
                  <a:pt x="1506" y="1998"/>
                </a:lnTo>
                <a:lnTo>
                  <a:pt x="1536" y="2056"/>
                </a:lnTo>
                <a:lnTo>
                  <a:pt x="1618" y="2115"/>
                </a:lnTo>
                <a:lnTo>
                  <a:pt x="1707" y="2180"/>
                </a:lnTo>
                <a:lnTo>
                  <a:pt x="1719" y="2204"/>
                </a:lnTo>
                <a:lnTo>
                  <a:pt x="1719" y="2257"/>
                </a:lnTo>
                <a:lnTo>
                  <a:pt x="1724" y="2328"/>
                </a:lnTo>
                <a:lnTo>
                  <a:pt x="200" y="2376"/>
                </a:lnTo>
              </a:path>
            </a:pathLst>
          </a:custGeom>
          <a:solidFill>
            <a:schemeClr val="bg1">
              <a:lumMod val="95000"/>
            </a:schemeClr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95" name="Freeform 39"/>
          <p:cNvSpPr>
            <a:spLocks/>
          </p:cNvSpPr>
          <p:nvPr/>
        </p:nvSpPr>
        <p:spPr bwMode="auto">
          <a:xfrm>
            <a:off x="4432125" y="3199537"/>
            <a:ext cx="767931" cy="488496"/>
          </a:xfrm>
          <a:custGeom>
            <a:avLst/>
            <a:gdLst/>
            <a:ahLst/>
            <a:cxnLst>
              <a:cxn ang="0">
                <a:pos x="1565" y="0"/>
              </a:cxn>
              <a:cxn ang="0">
                <a:pos x="1619" y="83"/>
              </a:cxn>
              <a:cxn ang="0">
                <a:pos x="1590" y="142"/>
              </a:cxn>
              <a:cxn ang="0">
                <a:pos x="1636" y="307"/>
              </a:cxn>
              <a:cxn ang="0">
                <a:pos x="1755" y="366"/>
              </a:cxn>
              <a:cxn ang="0">
                <a:pos x="1778" y="425"/>
              </a:cxn>
              <a:cxn ang="0">
                <a:pos x="1849" y="502"/>
              </a:cxn>
              <a:cxn ang="0">
                <a:pos x="1926" y="608"/>
              </a:cxn>
              <a:cxn ang="0">
                <a:pos x="1902" y="685"/>
              </a:cxn>
              <a:cxn ang="0">
                <a:pos x="1885" y="738"/>
              </a:cxn>
              <a:cxn ang="0">
                <a:pos x="1778" y="816"/>
              </a:cxn>
              <a:cxn ang="0">
                <a:pos x="1702" y="833"/>
              </a:cxn>
              <a:cxn ang="0">
                <a:pos x="1654" y="892"/>
              </a:cxn>
              <a:cxn ang="0">
                <a:pos x="1696" y="963"/>
              </a:cxn>
              <a:cxn ang="0">
                <a:pos x="1696" y="1052"/>
              </a:cxn>
              <a:cxn ang="0">
                <a:pos x="1601" y="1181"/>
              </a:cxn>
              <a:cxn ang="0">
                <a:pos x="1590" y="1247"/>
              </a:cxn>
              <a:cxn ang="0">
                <a:pos x="1477" y="1187"/>
              </a:cxn>
              <a:cxn ang="0">
                <a:pos x="243" y="1205"/>
              </a:cxn>
              <a:cxn ang="0">
                <a:pos x="243" y="1128"/>
              </a:cxn>
              <a:cxn ang="0">
                <a:pos x="207" y="1063"/>
              </a:cxn>
              <a:cxn ang="0">
                <a:pos x="219" y="1004"/>
              </a:cxn>
              <a:cxn ang="0">
                <a:pos x="190" y="915"/>
              </a:cxn>
              <a:cxn ang="0">
                <a:pos x="190" y="851"/>
              </a:cxn>
              <a:cxn ang="0">
                <a:pos x="130" y="786"/>
              </a:cxn>
              <a:cxn ang="0">
                <a:pos x="112" y="720"/>
              </a:cxn>
              <a:cxn ang="0">
                <a:pos x="59" y="626"/>
              </a:cxn>
              <a:cxn ang="0">
                <a:pos x="77" y="543"/>
              </a:cxn>
              <a:cxn ang="0">
                <a:pos x="30" y="472"/>
              </a:cxn>
              <a:cxn ang="0">
                <a:pos x="23" y="425"/>
              </a:cxn>
              <a:cxn ang="0">
                <a:pos x="23" y="278"/>
              </a:cxn>
              <a:cxn ang="0">
                <a:pos x="41" y="218"/>
              </a:cxn>
              <a:cxn ang="0">
                <a:pos x="12" y="142"/>
              </a:cxn>
              <a:cxn ang="0">
                <a:pos x="12" y="76"/>
              </a:cxn>
              <a:cxn ang="0">
                <a:pos x="23" y="48"/>
              </a:cxn>
            </a:cxnLst>
            <a:rect l="0" t="0" r="r" b="b"/>
            <a:pathLst>
              <a:path w="1926" h="1276">
                <a:moveTo>
                  <a:pt x="41" y="48"/>
                </a:moveTo>
                <a:lnTo>
                  <a:pt x="1565" y="0"/>
                </a:lnTo>
                <a:lnTo>
                  <a:pt x="1583" y="48"/>
                </a:lnTo>
                <a:lnTo>
                  <a:pt x="1619" y="83"/>
                </a:lnTo>
                <a:lnTo>
                  <a:pt x="1613" y="106"/>
                </a:lnTo>
                <a:lnTo>
                  <a:pt x="1590" y="142"/>
                </a:lnTo>
                <a:lnTo>
                  <a:pt x="1608" y="195"/>
                </a:lnTo>
                <a:lnTo>
                  <a:pt x="1636" y="307"/>
                </a:lnTo>
                <a:lnTo>
                  <a:pt x="1725" y="342"/>
                </a:lnTo>
                <a:lnTo>
                  <a:pt x="1755" y="366"/>
                </a:lnTo>
                <a:lnTo>
                  <a:pt x="1767" y="401"/>
                </a:lnTo>
                <a:lnTo>
                  <a:pt x="1778" y="425"/>
                </a:lnTo>
                <a:lnTo>
                  <a:pt x="1844" y="466"/>
                </a:lnTo>
                <a:lnTo>
                  <a:pt x="1849" y="502"/>
                </a:lnTo>
                <a:lnTo>
                  <a:pt x="1902" y="537"/>
                </a:lnTo>
                <a:lnTo>
                  <a:pt x="1926" y="608"/>
                </a:lnTo>
                <a:lnTo>
                  <a:pt x="1926" y="644"/>
                </a:lnTo>
                <a:lnTo>
                  <a:pt x="1902" y="685"/>
                </a:lnTo>
                <a:lnTo>
                  <a:pt x="1885" y="703"/>
                </a:lnTo>
                <a:lnTo>
                  <a:pt x="1885" y="738"/>
                </a:lnTo>
                <a:lnTo>
                  <a:pt x="1831" y="798"/>
                </a:lnTo>
                <a:lnTo>
                  <a:pt x="1778" y="816"/>
                </a:lnTo>
                <a:lnTo>
                  <a:pt x="1767" y="833"/>
                </a:lnTo>
                <a:lnTo>
                  <a:pt x="1702" y="833"/>
                </a:lnTo>
                <a:lnTo>
                  <a:pt x="1672" y="851"/>
                </a:lnTo>
                <a:lnTo>
                  <a:pt x="1654" y="892"/>
                </a:lnTo>
                <a:lnTo>
                  <a:pt x="1661" y="928"/>
                </a:lnTo>
                <a:lnTo>
                  <a:pt x="1696" y="963"/>
                </a:lnTo>
                <a:lnTo>
                  <a:pt x="1707" y="992"/>
                </a:lnTo>
                <a:lnTo>
                  <a:pt x="1696" y="1052"/>
                </a:lnTo>
                <a:lnTo>
                  <a:pt x="1649" y="1152"/>
                </a:lnTo>
                <a:lnTo>
                  <a:pt x="1601" y="1181"/>
                </a:lnTo>
                <a:lnTo>
                  <a:pt x="1590" y="1211"/>
                </a:lnTo>
                <a:lnTo>
                  <a:pt x="1590" y="1247"/>
                </a:lnTo>
                <a:lnTo>
                  <a:pt x="1572" y="1276"/>
                </a:lnTo>
                <a:lnTo>
                  <a:pt x="1477" y="1187"/>
                </a:lnTo>
                <a:lnTo>
                  <a:pt x="254" y="1222"/>
                </a:lnTo>
                <a:lnTo>
                  <a:pt x="243" y="1205"/>
                </a:lnTo>
                <a:lnTo>
                  <a:pt x="231" y="1164"/>
                </a:lnTo>
                <a:lnTo>
                  <a:pt x="243" y="1128"/>
                </a:lnTo>
                <a:lnTo>
                  <a:pt x="219" y="1098"/>
                </a:lnTo>
                <a:lnTo>
                  <a:pt x="207" y="1063"/>
                </a:lnTo>
                <a:lnTo>
                  <a:pt x="231" y="1034"/>
                </a:lnTo>
                <a:lnTo>
                  <a:pt x="219" y="1004"/>
                </a:lnTo>
                <a:lnTo>
                  <a:pt x="178" y="981"/>
                </a:lnTo>
                <a:lnTo>
                  <a:pt x="190" y="915"/>
                </a:lnTo>
                <a:lnTo>
                  <a:pt x="195" y="885"/>
                </a:lnTo>
                <a:lnTo>
                  <a:pt x="190" y="851"/>
                </a:lnTo>
                <a:lnTo>
                  <a:pt x="142" y="821"/>
                </a:lnTo>
                <a:lnTo>
                  <a:pt x="130" y="786"/>
                </a:lnTo>
                <a:lnTo>
                  <a:pt x="142" y="756"/>
                </a:lnTo>
                <a:lnTo>
                  <a:pt x="112" y="720"/>
                </a:lnTo>
                <a:lnTo>
                  <a:pt x="89" y="656"/>
                </a:lnTo>
                <a:lnTo>
                  <a:pt x="59" y="626"/>
                </a:lnTo>
                <a:lnTo>
                  <a:pt x="77" y="573"/>
                </a:lnTo>
                <a:lnTo>
                  <a:pt x="77" y="543"/>
                </a:lnTo>
                <a:lnTo>
                  <a:pt x="36" y="520"/>
                </a:lnTo>
                <a:lnTo>
                  <a:pt x="30" y="472"/>
                </a:lnTo>
                <a:lnTo>
                  <a:pt x="36" y="461"/>
                </a:lnTo>
                <a:lnTo>
                  <a:pt x="23" y="425"/>
                </a:lnTo>
                <a:lnTo>
                  <a:pt x="0" y="348"/>
                </a:lnTo>
                <a:lnTo>
                  <a:pt x="23" y="278"/>
                </a:lnTo>
                <a:lnTo>
                  <a:pt x="18" y="243"/>
                </a:lnTo>
                <a:lnTo>
                  <a:pt x="41" y="218"/>
                </a:lnTo>
                <a:lnTo>
                  <a:pt x="30" y="159"/>
                </a:lnTo>
                <a:lnTo>
                  <a:pt x="12" y="142"/>
                </a:lnTo>
                <a:lnTo>
                  <a:pt x="23" y="101"/>
                </a:lnTo>
                <a:lnTo>
                  <a:pt x="12" y="76"/>
                </a:lnTo>
                <a:lnTo>
                  <a:pt x="0" y="53"/>
                </a:lnTo>
                <a:lnTo>
                  <a:pt x="23" y="48"/>
                </a:lnTo>
                <a:lnTo>
                  <a:pt x="41" y="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97" name="Freeform 41"/>
          <p:cNvSpPr>
            <a:spLocks/>
          </p:cNvSpPr>
          <p:nvPr/>
        </p:nvSpPr>
        <p:spPr bwMode="auto">
          <a:xfrm>
            <a:off x="4535640" y="3654383"/>
            <a:ext cx="855798" cy="717079"/>
          </a:xfrm>
          <a:custGeom>
            <a:avLst/>
            <a:gdLst/>
            <a:ahLst/>
            <a:cxnLst>
              <a:cxn ang="0">
                <a:pos x="1808" y="1648"/>
              </a:cxn>
              <a:cxn ang="0">
                <a:pos x="1831" y="1684"/>
              </a:cxn>
              <a:cxn ang="0">
                <a:pos x="1838" y="1749"/>
              </a:cxn>
              <a:cxn ang="0">
                <a:pos x="1755" y="1831"/>
              </a:cxn>
              <a:cxn ang="0">
                <a:pos x="1968" y="1843"/>
              </a:cxn>
              <a:cxn ang="0">
                <a:pos x="1980" y="1760"/>
              </a:cxn>
              <a:cxn ang="0">
                <a:pos x="2021" y="1637"/>
              </a:cxn>
              <a:cxn ang="0">
                <a:pos x="2080" y="1589"/>
              </a:cxn>
              <a:cxn ang="0">
                <a:pos x="2115" y="1584"/>
              </a:cxn>
              <a:cxn ang="0">
                <a:pos x="2139" y="1442"/>
              </a:cxn>
              <a:cxn ang="0">
                <a:pos x="2110" y="1430"/>
              </a:cxn>
              <a:cxn ang="0">
                <a:pos x="2097" y="1407"/>
              </a:cxn>
              <a:cxn ang="0">
                <a:pos x="2074" y="1430"/>
              </a:cxn>
              <a:cxn ang="0">
                <a:pos x="1991" y="1323"/>
              </a:cxn>
              <a:cxn ang="0">
                <a:pos x="2021" y="1282"/>
              </a:cxn>
              <a:cxn ang="0">
                <a:pos x="1991" y="1229"/>
              </a:cxn>
              <a:cxn ang="0">
                <a:pos x="1884" y="1082"/>
              </a:cxn>
              <a:cxn ang="0">
                <a:pos x="1749" y="1011"/>
              </a:cxn>
              <a:cxn ang="0">
                <a:pos x="1678" y="910"/>
              </a:cxn>
              <a:cxn ang="0">
                <a:pos x="1749" y="816"/>
              </a:cxn>
              <a:cxn ang="0">
                <a:pos x="1755" y="709"/>
              </a:cxn>
              <a:cxn ang="0">
                <a:pos x="1666" y="644"/>
              </a:cxn>
              <a:cxn ang="0">
                <a:pos x="1613" y="692"/>
              </a:cxn>
              <a:cxn ang="0">
                <a:pos x="1542" y="526"/>
              </a:cxn>
              <a:cxn ang="0">
                <a:pos x="1430" y="431"/>
              </a:cxn>
              <a:cxn ang="0">
                <a:pos x="1329" y="296"/>
              </a:cxn>
              <a:cxn ang="0">
                <a:pos x="1300" y="149"/>
              </a:cxn>
              <a:cxn ang="0">
                <a:pos x="1318" y="89"/>
              </a:cxn>
              <a:cxn ang="0">
                <a:pos x="0" y="35"/>
              </a:cxn>
              <a:cxn ang="0">
                <a:pos x="53" y="106"/>
              </a:cxn>
              <a:cxn ang="0">
                <a:pos x="106" y="213"/>
              </a:cxn>
              <a:cxn ang="0">
                <a:pos x="119" y="272"/>
              </a:cxn>
              <a:cxn ang="0">
                <a:pos x="254" y="385"/>
              </a:cxn>
              <a:cxn ang="0">
                <a:pos x="207" y="479"/>
              </a:cxn>
              <a:cxn ang="0">
                <a:pos x="261" y="520"/>
              </a:cxn>
              <a:cxn ang="0">
                <a:pos x="314" y="615"/>
              </a:cxn>
              <a:cxn ang="0">
                <a:pos x="355" y="633"/>
              </a:cxn>
              <a:cxn ang="0">
                <a:pos x="367" y="1708"/>
              </a:cxn>
            </a:cxnLst>
            <a:rect l="0" t="0" r="r" b="b"/>
            <a:pathLst>
              <a:path w="2151" h="1861">
                <a:moveTo>
                  <a:pt x="367" y="1708"/>
                </a:moveTo>
                <a:lnTo>
                  <a:pt x="1808" y="1648"/>
                </a:lnTo>
                <a:lnTo>
                  <a:pt x="1802" y="1666"/>
                </a:lnTo>
                <a:lnTo>
                  <a:pt x="1831" y="1684"/>
                </a:lnTo>
                <a:lnTo>
                  <a:pt x="1843" y="1719"/>
                </a:lnTo>
                <a:lnTo>
                  <a:pt x="1838" y="1749"/>
                </a:lnTo>
                <a:lnTo>
                  <a:pt x="1796" y="1785"/>
                </a:lnTo>
                <a:lnTo>
                  <a:pt x="1755" y="1831"/>
                </a:lnTo>
                <a:lnTo>
                  <a:pt x="1749" y="1861"/>
                </a:lnTo>
                <a:lnTo>
                  <a:pt x="1968" y="1843"/>
                </a:lnTo>
                <a:lnTo>
                  <a:pt x="1985" y="1785"/>
                </a:lnTo>
                <a:lnTo>
                  <a:pt x="1980" y="1760"/>
                </a:lnTo>
                <a:lnTo>
                  <a:pt x="1998" y="1696"/>
                </a:lnTo>
                <a:lnTo>
                  <a:pt x="2021" y="1637"/>
                </a:lnTo>
                <a:lnTo>
                  <a:pt x="2039" y="1602"/>
                </a:lnTo>
                <a:lnTo>
                  <a:pt x="2080" y="1589"/>
                </a:lnTo>
                <a:lnTo>
                  <a:pt x="2097" y="1595"/>
                </a:lnTo>
                <a:lnTo>
                  <a:pt x="2115" y="1584"/>
                </a:lnTo>
                <a:lnTo>
                  <a:pt x="2151" y="1483"/>
                </a:lnTo>
                <a:lnTo>
                  <a:pt x="2139" y="1442"/>
                </a:lnTo>
                <a:lnTo>
                  <a:pt x="2122" y="1430"/>
                </a:lnTo>
                <a:lnTo>
                  <a:pt x="2110" y="1430"/>
                </a:lnTo>
                <a:lnTo>
                  <a:pt x="2104" y="1418"/>
                </a:lnTo>
                <a:lnTo>
                  <a:pt x="2097" y="1407"/>
                </a:lnTo>
                <a:lnTo>
                  <a:pt x="2074" y="1407"/>
                </a:lnTo>
                <a:lnTo>
                  <a:pt x="2074" y="1430"/>
                </a:lnTo>
                <a:lnTo>
                  <a:pt x="2062" y="1430"/>
                </a:lnTo>
                <a:lnTo>
                  <a:pt x="1991" y="1323"/>
                </a:lnTo>
                <a:lnTo>
                  <a:pt x="1998" y="1306"/>
                </a:lnTo>
                <a:lnTo>
                  <a:pt x="2021" y="1282"/>
                </a:lnTo>
                <a:lnTo>
                  <a:pt x="2021" y="1265"/>
                </a:lnTo>
                <a:lnTo>
                  <a:pt x="1991" y="1229"/>
                </a:lnTo>
                <a:lnTo>
                  <a:pt x="1973" y="1158"/>
                </a:lnTo>
                <a:lnTo>
                  <a:pt x="1884" y="1082"/>
                </a:lnTo>
                <a:lnTo>
                  <a:pt x="1838" y="1064"/>
                </a:lnTo>
                <a:lnTo>
                  <a:pt x="1749" y="1011"/>
                </a:lnTo>
                <a:lnTo>
                  <a:pt x="1702" y="958"/>
                </a:lnTo>
                <a:lnTo>
                  <a:pt x="1678" y="910"/>
                </a:lnTo>
                <a:lnTo>
                  <a:pt x="1689" y="887"/>
                </a:lnTo>
                <a:lnTo>
                  <a:pt x="1749" y="816"/>
                </a:lnTo>
                <a:lnTo>
                  <a:pt x="1737" y="763"/>
                </a:lnTo>
                <a:lnTo>
                  <a:pt x="1755" y="709"/>
                </a:lnTo>
                <a:lnTo>
                  <a:pt x="1743" y="686"/>
                </a:lnTo>
                <a:lnTo>
                  <a:pt x="1666" y="644"/>
                </a:lnTo>
                <a:lnTo>
                  <a:pt x="1643" y="662"/>
                </a:lnTo>
                <a:lnTo>
                  <a:pt x="1613" y="692"/>
                </a:lnTo>
                <a:lnTo>
                  <a:pt x="1595" y="674"/>
                </a:lnTo>
                <a:lnTo>
                  <a:pt x="1542" y="526"/>
                </a:lnTo>
                <a:lnTo>
                  <a:pt x="1519" y="502"/>
                </a:lnTo>
                <a:lnTo>
                  <a:pt x="1430" y="431"/>
                </a:lnTo>
                <a:lnTo>
                  <a:pt x="1336" y="325"/>
                </a:lnTo>
                <a:lnTo>
                  <a:pt x="1329" y="296"/>
                </a:lnTo>
                <a:lnTo>
                  <a:pt x="1306" y="225"/>
                </a:lnTo>
                <a:lnTo>
                  <a:pt x="1300" y="149"/>
                </a:lnTo>
                <a:lnTo>
                  <a:pt x="1318" y="113"/>
                </a:lnTo>
                <a:lnTo>
                  <a:pt x="1318" y="89"/>
                </a:lnTo>
                <a:lnTo>
                  <a:pt x="1223" y="0"/>
                </a:lnTo>
                <a:lnTo>
                  <a:pt x="0" y="35"/>
                </a:lnTo>
                <a:lnTo>
                  <a:pt x="18" y="71"/>
                </a:lnTo>
                <a:lnTo>
                  <a:pt x="53" y="106"/>
                </a:lnTo>
                <a:lnTo>
                  <a:pt x="60" y="160"/>
                </a:lnTo>
                <a:lnTo>
                  <a:pt x="106" y="213"/>
                </a:lnTo>
                <a:lnTo>
                  <a:pt x="124" y="225"/>
                </a:lnTo>
                <a:lnTo>
                  <a:pt x="119" y="272"/>
                </a:lnTo>
                <a:lnTo>
                  <a:pt x="119" y="278"/>
                </a:lnTo>
                <a:lnTo>
                  <a:pt x="254" y="385"/>
                </a:lnTo>
                <a:lnTo>
                  <a:pt x="213" y="431"/>
                </a:lnTo>
                <a:lnTo>
                  <a:pt x="207" y="479"/>
                </a:lnTo>
                <a:lnTo>
                  <a:pt x="225" y="509"/>
                </a:lnTo>
                <a:lnTo>
                  <a:pt x="261" y="520"/>
                </a:lnTo>
                <a:lnTo>
                  <a:pt x="278" y="591"/>
                </a:lnTo>
                <a:lnTo>
                  <a:pt x="314" y="615"/>
                </a:lnTo>
                <a:lnTo>
                  <a:pt x="343" y="621"/>
                </a:lnTo>
                <a:lnTo>
                  <a:pt x="355" y="633"/>
                </a:lnTo>
                <a:lnTo>
                  <a:pt x="367" y="1506"/>
                </a:lnTo>
                <a:lnTo>
                  <a:pt x="367" y="170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00" name="Freeform 44"/>
          <p:cNvSpPr>
            <a:spLocks/>
          </p:cNvSpPr>
          <p:nvPr/>
        </p:nvSpPr>
        <p:spPr bwMode="auto">
          <a:xfrm>
            <a:off x="4764333" y="4840232"/>
            <a:ext cx="725803" cy="609169"/>
          </a:xfrm>
          <a:custGeom>
            <a:avLst/>
            <a:gdLst/>
            <a:ahLst/>
            <a:cxnLst>
              <a:cxn ang="0">
                <a:pos x="969" y="35"/>
              </a:cxn>
              <a:cxn ang="0">
                <a:pos x="1040" y="236"/>
              </a:cxn>
              <a:cxn ang="0">
                <a:pos x="1022" y="319"/>
              </a:cxn>
              <a:cxn ang="0">
                <a:pos x="926" y="514"/>
              </a:cxn>
              <a:cxn ang="0">
                <a:pos x="1500" y="785"/>
              </a:cxn>
              <a:cxn ang="0">
                <a:pos x="1500" y="957"/>
              </a:cxn>
              <a:cxn ang="0">
                <a:pos x="1489" y="1081"/>
              </a:cxn>
              <a:cxn ang="0">
                <a:pos x="1364" y="1051"/>
              </a:cxn>
              <a:cxn ang="0">
                <a:pos x="1322" y="1163"/>
              </a:cxn>
              <a:cxn ang="0">
                <a:pos x="1464" y="1146"/>
              </a:cxn>
              <a:cxn ang="0">
                <a:pos x="1553" y="1128"/>
              </a:cxn>
              <a:cxn ang="0">
                <a:pos x="1517" y="1181"/>
              </a:cxn>
              <a:cxn ang="0">
                <a:pos x="1571" y="1222"/>
              </a:cxn>
              <a:cxn ang="0">
                <a:pos x="1682" y="1135"/>
              </a:cxn>
              <a:cxn ang="0">
                <a:pos x="1742" y="1140"/>
              </a:cxn>
              <a:cxn ang="0">
                <a:pos x="1736" y="1211"/>
              </a:cxn>
              <a:cxn ang="0">
                <a:pos x="1600" y="1335"/>
              </a:cxn>
              <a:cxn ang="0">
                <a:pos x="1682" y="1442"/>
              </a:cxn>
              <a:cxn ang="0">
                <a:pos x="1807" y="1536"/>
              </a:cxn>
              <a:cxn ang="0">
                <a:pos x="1682" y="1506"/>
              </a:cxn>
              <a:cxn ang="0">
                <a:pos x="1512" y="1412"/>
              </a:cxn>
              <a:cxn ang="0">
                <a:pos x="1446" y="1483"/>
              </a:cxn>
              <a:cxn ang="0">
                <a:pos x="1405" y="1548"/>
              </a:cxn>
              <a:cxn ang="0">
                <a:pos x="1340" y="1500"/>
              </a:cxn>
              <a:cxn ang="0">
                <a:pos x="1276" y="1500"/>
              </a:cxn>
              <a:cxn ang="0">
                <a:pos x="1152" y="1536"/>
              </a:cxn>
              <a:cxn ang="0">
                <a:pos x="962" y="1412"/>
              </a:cxn>
              <a:cxn ang="0">
                <a:pos x="885" y="1359"/>
              </a:cxn>
              <a:cxn ang="0">
                <a:pos x="880" y="1329"/>
              </a:cxn>
              <a:cxn ang="0">
                <a:pos x="809" y="1318"/>
              </a:cxn>
              <a:cxn ang="0">
                <a:pos x="767" y="1288"/>
              </a:cxn>
              <a:cxn ang="0">
                <a:pos x="726" y="1394"/>
              </a:cxn>
              <a:cxn ang="0">
                <a:pos x="336" y="1329"/>
              </a:cxn>
              <a:cxn ang="0">
                <a:pos x="71" y="1318"/>
              </a:cxn>
              <a:cxn ang="0">
                <a:pos x="117" y="1252"/>
              </a:cxn>
              <a:cxn ang="0">
                <a:pos x="123" y="1099"/>
              </a:cxn>
              <a:cxn ang="0">
                <a:pos x="141" y="1010"/>
              </a:cxn>
              <a:cxn ang="0">
                <a:pos x="194" y="874"/>
              </a:cxn>
              <a:cxn ang="0">
                <a:pos x="153" y="727"/>
              </a:cxn>
              <a:cxn ang="0">
                <a:pos x="135" y="674"/>
              </a:cxn>
              <a:cxn ang="0">
                <a:pos x="82" y="603"/>
              </a:cxn>
              <a:cxn ang="0">
                <a:pos x="23" y="461"/>
              </a:cxn>
            </a:cxnLst>
            <a:rect l="0" t="0" r="r" b="b"/>
            <a:pathLst>
              <a:path w="1819" h="1584">
                <a:moveTo>
                  <a:pt x="0" y="30"/>
                </a:moveTo>
                <a:lnTo>
                  <a:pt x="974" y="0"/>
                </a:lnTo>
                <a:lnTo>
                  <a:pt x="969" y="35"/>
                </a:lnTo>
                <a:lnTo>
                  <a:pt x="1015" y="113"/>
                </a:lnTo>
                <a:lnTo>
                  <a:pt x="1022" y="189"/>
                </a:lnTo>
                <a:lnTo>
                  <a:pt x="1040" y="236"/>
                </a:lnTo>
                <a:lnTo>
                  <a:pt x="1063" y="253"/>
                </a:lnTo>
                <a:lnTo>
                  <a:pt x="1068" y="289"/>
                </a:lnTo>
                <a:lnTo>
                  <a:pt x="1022" y="319"/>
                </a:lnTo>
                <a:lnTo>
                  <a:pt x="1010" y="331"/>
                </a:lnTo>
                <a:lnTo>
                  <a:pt x="986" y="420"/>
                </a:lnTo>
                <a:lnTo>
                  <a:pt x="926" y="514"/>
                </a:lnTo>
                <a:lnTo>
                  <a:pt x="868" y="686"/>
                </a:lnTo>
                <a:lnTo>
                  <a:pt x="868" y="809"/>
                </a:lnTo>
                <a:lnTo>
                  <a:pt x="1500" y="785"/>
                </a:lnTo>
                <a:lnTo>
                  <a:pt x="1512" y="803"/>
                </a:lnTo>
                <a:lnTo>
                  <a:pt x="1494" y="862"/>
                </a:lnTo>
                <a:lnTo>
                  <a:pt x="1500" y="957"/>
                </a:lnTo>
                <a:lnTo>
                  <a:pt x="1565" y="1022"/>
                </a:lnTo>
                <a:lnTo>
                  <a:pt x="1583" y="1099"/>
                </a:lnTo>
                <a:lnTo>
                  <a:pt x="1489" y="1081"/>
                </a:lnTo>
                <a:lnTo>
                  <a:pt x="1405" y="1046"/>
                </a:lnTo>
                <a:lnTo>
                  <a:pt x="1388" y="1034"/>
                </a:lnTo>
                <a:lnTo>
                  <a:pt x="1364" y="1051"/>
                </a:lnTo>
                <a:lnTo>
                  <a:pt x="1304" y="1105"/>
                </a:lnTo>
                <a:lnTo>
                  <a:pt x="1299" y="1135"/>
                </a:lnTo>
                <a:lnTo>
                  <a:pt x="1322" y="1163"/>
                </a:lnTo>
                <a:lnTo>
                  <a:pt x="1358" y="1176"/>
                </a:lnTo>
                <a:lnTo>
                  <a:pt x="1423" y="1170"/>
                </a:lnTo>
                <a:lnTo>
                  <a:pt x="1464" y="1146"/>
                </a:lnTo>
                <a:lnTo>
                  <a:pt x="1489" y="1128"/>
                </a:lnTo>
                <a:lnTo>
                  <a:pt x="1530" y="1128"/>
                </a:lnTo>
                <a:lnTo>
                  <a:pt x="1553" y="1128"/>
                </a:lnTo>
                <a:lnTo>
                  <a:pt x="1553" y="1140"/>
                </a:lnTo>
                <a:lnTo>
                  <a:pt x="1542" y="1158"/>
                </a:lnTo>
                <a:lnTo>
                  <a:pt x="1517" y="1181"/>
                </a:lnTo>
                <a:lnTo>
                  <a:pt x="1524" y="1206"/>
                </a:lnTo>
                <a:lnTo>
                  <a:pt x="1547" y="1217"/>
                </a:lnTo>
                <a:lnTo>
                  <a:pt x="1571" y="1222"/>
                </a:lnTo>
                <a:lnTo>
                  <a:pt x="1588" y="1211"/>
                </a:lnTo>
                <a:lnTo>
                  <a:pt x="1612" y="1158"/>
                </a:lnTo>
                <a:lnTo>
                  <a:pt x="1682" y="1135"/>
                </a:lnTo>
                <a:lnTo>
                  <a:pt x="1707" y="1117"/>
                </a:lnTo>
                <a:lnTo>
                  <a:pt x="1725" y="1117"/>
                </a:lnTo>
                <a:lnTo>
                  <a:pt x="1742" y="1140"/>
                </a:lnTo>
                <a:lnTo>
                  <a:pt x="1730" y="1170"/>
                </a:lnTo>
                <a:lnTo>
                  <a:pt x="1742" y="1181"/>
                </a:lnTo>
                <a:lnTo>
                  <a:pt x="1736" y="1211"/>
                </a:lnTo>
                <a:lnTo>
                  <a:pt x="1700" y="1229"/>
                </a:lnTo>
                <a:lnTo>
                  <a:pt x="1654" y="1300"/>
                </a:lnTo>
                <a:lnTo>
                  <a:pt x="1600" y="1335"/>
                </a:lnTo>
                <a:lnTo>
                  <a:pt x="1600" y="1371"/>
                </a:lnTo>
                <a:lnTo>
                  <a:pt x="1612" y="1400"/>
                </a:lnTo>
                <a:lnTo>
                  <a:pt x="1682" y="1442"/>
                </a:lnTo>
                <a:lnTo>
                  <a:pt x="1801" y="1488"/>
                </a:lnTo>
                <a:lnTo>
                  <a:pt x="1819" y="1513"/>
                </a:lnTo>
                <a:lnTo>
                  <a:pt x="1807" y="1536"/>
                </a:lnTo>
                <a:lnTo>
                  <a:pt x="1783" y="1548"/>
                </a:lnTo>
                <a:lnTo>
                  <a:pt x="1695" y="1584"/>
                </a:lnTo>
                <a:lnTo>
                  <a:pt x="1682" y="1506"/>
                </a:lnTo>
                <a:lnTo>
                  <a:pt x="1629" y="1488"/>
                </a:lnTo>
                <a:lnTo>
                  <a:pt x="1524" y="1447"/>
                </a:lnTo>
                <a:lnTo>
                  <a:pt x="1512" y="1412"/>
                </a:lnTo>
                <a:lnTo>
                  <a:pt x="1494" y="1400"/>
                </a:lnTo>
                <a:lnTo>
                  <a:pt x="1464" y="1412"/>
                </a:lnTo>
                <a:lnTo>
                  <a:pt x="1446" y="1483"/>
                </a:lnTo>
                <a:lnTo>
                  <a:pt x="1459" y="1495"/>
                </a:lnTo>
                <a:lnTo>
                  <a:pt x="1459" y="1506"/>
                </a:lnTo>
                <a:lnTo>
                  <a:pt x="1405" y="1548"/>
                </a:lnTo>
                <a:lnTo>
                  <a:pt x="1388" y="1541"/>
                </a:lnTo>
                <a:lnTo>
                  <a:pt x="1358" y="1500"/>
                </a:lnTo>
                <a:lnTo>
                  <a:pt x="1340" y="1500"/>
                </a:lnTo>
                <a:lnTo>
                  <a:pt x="1304" y="1513"/>
                </a:lnTo>
                <a:lnTo>
                  <a:pt x="1287" y="1495"/>
                </a:lnTo>
                <a:lnTo>
                  <a:pt x="1276" y="1500"/>
                </a:lnTo>
                <a:lnTo>
                  <a:pt x="1228" y="1548"/>
                </a:lnTo>
                <a:lnTo>
                  <a:pt x="1169" y="1554"/>
                </a:lnTo>
                <a:lnTo>
                  <a:pt x="1152" y="1536"/>
                </a:lnTo>
                <a:lnTo>
                  <a:pt x="1098" y="1530"/>
                </a:lnTo>
                <a:lnTo>
                  <a:pt x="1015" y="1417"/>
                </a:lnTo>
                <a:lnTo>
                  <a:pt x="962" y="1412"/>
                </a:lnTo>
                <a:lnTo>
                  <a:pt x="915" y="1388"/>
                </a:lnTo>
                <a:lnTo>
                  <a:pt x="898" y="1359"/>
                </a:lnTo>
                <a:lnTo>
                  <a:pt x="885" y="1359"/>
                </a:lnTo>
                <a:lnTo>
                  <a:pt x="880" y="1353"/>
                </a:lnTo>
                <a:lnTo>
                  <a:pt x="880" y="1346"/>
                </a:lnTo>
                <a:lnTo>
                  <a:pt x="880" y="1329"/>
                </a:lnTo>
                <a:lnTo>
                  <a:pt x="856" y="1318"/>
                </a:lnTo>
                <a:lnTo>
                  <a:pt x="844" y="1329"/>
                </a:lnTo>
                <a:lnTo>
                  <a:pt x="809" y="1318"/>
                </a:lnTo>
                <a:lnTo>
                  <a:pt x="802" y="1311"/>
                </a:lnTo>
                <a:lnTo>
                  <a:pt x="791" y="1288"/>
                </a:lnTo>
                <a:lnTo>
                  <a:pt x="767" y="1288"/>
                </a:lnTo>
                <a:lnTo>
                  <a:pt x="703" y="1346"/>
                </a:lnTo>
                <a:lnTo>
                  <a:pt x="738" y="1388"/>
                </a:lnTo>
                <a:lnTo>
                  <a:pt x="726" y="1394"/>
                </a:lnTo>
                <a:lnTo>
                  <a:pt x="619" y="1400"/>
                </a:lnTo>
                <a:lnTo>
                  <a:pt x="437" y="1364"/>
                </a:lnTo>
                <a:lnTo>
                  <a:pt x="336" y="1329"/>
                </a:lnTo>
                <a:lnTo>
                  <a:pt x="94" y="1364"/>
                </a:lnTo>
                <a:lnTo>
                  <a:pt x="82" y="1346"/>
                </a:lnTo>
                <a:lnTo>
                  <a:pt x="71" y="1318"/>
                </a:lnTo>
                <a:lnTo>
                  <a:pt x="82" y="1305"/>
                </a:lnTo>
                <a:lnTo>
                  <a:pt x="94" y="1282"/>
                </a:lnTo>
                <a:lnTo>
                  <a:pt x="117" y="1252"/>
                </a:lnTo>
                <a:lnTo>
                  <a:pt x="147" y="1163"/>
                </a:lnTo>
                <a:lnTo>
                  <a:pt x="123" y="1128"/>
                </a:lnTo>
                <a:lnTo>
                  <a:pt x="123" y="1099"/>
                </a:lnTo>
                <a:lnTo>
                  <a:pt x="129" y="1081"/>
                </a:lnTo>
                <a:lnTo>
                  <a:pt x="129" y="1057"/>
                </a:lnTo>
                <a:lnTo>
                  <a:pt x="141" y="1010"/>
                </a:lnTo>
                <a:lnTo>
                  <a:pt x="165" y="986"/>
                </a:lnTo>
                <a:lnTo>
                  <a:pt x="176" y="945"/>
                </a:lnTo>
                <a:lnTo>
                  <a:pt x="194" y="874"/>
                </a:lnTo>
                <a:lnTo>
                  <a:pt x="194" y="833"/>
                </a:lnTo>
                <a:lnTo>
                  <a:pt x="176" y="768"/>
                </a:lnTo>
                <a:lnTo>
                  <a:pt x="153" y="727"/>
                </a:lnTo>
                <a:lnTo>
                  <a:pt x="141" y="715"/>
                </a:lnTo>
                <a:lnTo>
                  <a:pt x="141" y="691"/>
                </a:lnTo>
                <a:lnTo>
                  <a:pt x="135" y="674"/>
                </a:lnTo>
                <a:lnTo>
                  <a:pt x="117" y="638"/>
                </a:lnTo>
                <a:lnTo>
                  <a:pt x="94" y="620"/>
                </a:lnTo>
                <a:lnTo>
                  <a:pt x="82" y="603"/>
                </a:lnTo>
                <a:lnTo>
                  <a:pt x="100" y="562"/>
                </a:lnTo>
                <a:lnTo>
                  <a:pt x="71" y="502"/>
                </a:lnTo>
                <a:lnTo>
                  <a:pt x="23" y="461"/>
                </a:lnTo>
                <a:lnTo>
                  <a:pt x="5" y="431"/>
                </a:lnTo>
                <a:lnTo>
                  <a:pt x="0" y="3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1200" b="1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01" name="Freeform 45"/>
          <p:cNvSpPr>
            <a:spLocks/>
          </p:cNvSpPr>
          <p:nvPr/>
        </p:nvSpPr>
        <p:spPr bwMode="auto">
          <a:xfrm>
            <a:off x="4853404" y="2659989"/>
            <a:ext cx="672842" cy="693872"/>
          </a:xfrm>
          <a:custGeom>
            <a:avLst/>
            <a:gdLst/>
            <a:ahLst/>
            <a:cxnLst>
              <a:cxn ang="0">
                <a:pos x="703" y="1766"/>
              </a:cxn>
              <a:cxn ang="0">
                <a:pos x="584" y="1707"/>
              </a:cxn>
              <a:cxn ang="0">
                <a:pos x="538" y="1542"/>
              </a:cxn>
              <a:cxn ang="0">
                <a:pos x="567" y="1483"/>
              </a:cxn>
              <a:cxn ang="0">
                <a:pos x="513" y="1400"/>
              </a:cxn>
              <a:cxn ang="0">
                <a:pos x="508" y="1276"/>
              </a:cxn>
              <a:cxn ang="0">
                <a:pos x="407" y="1187"/>
              </a:cxn>
              <a:cxn ang="0">
                <a:pos x="295" y="1070"/>
              </a:cxn>
              <a:cxn ang="0">
                <a:pos x="189" y="1016"/>
              </a:cxn>
              <a:cxn ang="0">
                <a:pos x="171" y="986"/>
              </a:cxn>
              <a:cxn ang="0">
                <a:pos x="89" y="956"/>
              </a:cxn>
              <a:cxn ang="0">
                <a:pos x="41" y="910"/>
              </a:cxn>
              <a:cxn ang="0">
                <a:pos x="53" y="733"/>
              </a:cxn>
              <a:cxn ang="0">
                <a:pos x="71" y="649"/>
              </a:cxn>
              <a:cxn ang="0">
                <a:pos x="0" y="579"/>
              </a:cxn>
              <a:cxn ang="0">
                <a:pos x="29" y="508"/>
              </a:cxn>
              <a:cxn ang="0">
                <a:pos x="118" y="401"/>
              </a:cxn>
              <a:cxn ang="0">
                <a:pos x="165" y="366"/>
              </a:cxn>
              <a:cxn ang="0">
                <a:pos x="178" y="130"/>
              </a:cxn>
              <a:cxn ang="0">
                <a:pos x="224" y="119"/>
              </a:cxn>
              <a:cxn ang="0">
                <a:pos x="313" y="119"/>
              </a:cxn>
              <a:cxn ang="0">
                <a:pos x="531" y="5"/>
              </a:cxn>
              <a:cxn ang="0">
                <a:pos x="567" y="12"/>
              </a:cxn>
              <a:cxn ang="0">
                <a:pos x="556" y="71"/>
              </a:cxn>
              <a:cxn ang="0">
                <a:pos x="538" y="142"/>
              </a:cxn>
              <a:cxn ang="0">
                <a:pos x="620" y="119"/>
              </a:cxn>
              <a:cxn ang="0">
                <a:pos x="685" y="142"/>
              </a:cxn>
              <a:cxn ang="0">
                <a:pos x="738" y="172"/>
              </a:cxn>
              <a:cxn ang="0">
                <a:pos x="774" y="230"/>
              </a:cxn>
              <a:cxn ang="0">
                <a:pos x="1058" y="295"/>
              </a:cxn>
              <a:cxn ang="0">
                <a:pos x="1146" y="342"/>
              </a:cxn>
              <a:cxn ang="0">
                <a:pos x="1193" y="360"/>
              </a:cxn>
              <a:cxn ang="0">
                <a:pos x="1235" y="342"/>
              </a:cxn>
              <a:cxn ang="0">
                <a:pos x="1335" y="372"/>
              </a:cxn>
              <a:cxn ang="0">
                <a:pos x="1347" y="396"/>
              </a:cxn>
              <a:cxn ang="0">
                <a:pos x="1388" y="426"/>
              </a:cxn>
              <a:cxn ang="0">
                <a:pos x="1447" y="484"/>
              </a:cxn>
              <a:cxn ang="0">
                <a:pos x="1441" y="591"/>
              </a:cxn>
              <a:cxn ang="0">
                <a:pos x="1494" y="585"/>
              </a:cxn>
              <a:cxn ang="0">
                <a:pos x="1477" y="626"/>
              </a:cxn>
              <a:cxn ang="0">
                <a:pos x="1530" y="697"/>
              </a:cxn>
              <a:cxn ang="0">
                <a:pos x="1464" y="761"/>
              </a:cxn>
              <a:cxn ang="0">
                <a:pos x="1411" y="898"/>
              </a:cxn>
              <a:cxn ang="0">
                <a:pos x="1423" y="928"/>
              </a:cxn>
              <a:cxn ang="0">
                <a:pos x="1512" y="815"/>
              </a:cxn>
              <a:cxn ang="0">
                <a:pos x="1583" y="761"/>
              </a:cxn>
              <a:cxn ang="0">
                <a:pos x="1619" y="720"/>
              </a:cxn>
              <a:cxn ang="0">
                <a:pos x="1624" y="667"/>
              </a:cxn>
              <a:cxn ang="0">
                <a:pos x="1642" y="632"/>
              </a:cxn>
              <a:cxn ang="0">
                <a:pos x="1666" y="596"/>
              </a:cxn>
              <a:cxn ang="0">
                <a:pos x="1690" y="614"/>
              </a:cxn>
              <a:cxn ang="0">
                <a:pos x="1649" y="761"/>
              </a:cxn>
              <a:cxn ang="0">
                <a:pos x="1613" y="827"/>
              </a:cxn>
              <a:cxn ang="0">
                <a:pos x="1578" y="933"/>
              </a:cxn>
              <a:cxn ang="0">
                <a:pos x="1578" y="1057"/>
              </a:cxn>
              <a:cxn ang="0">
                <a:pos x="1530" y="1116"/>
              </a:cxn>
              <a:cxn ang="0">
                <a:pos x="1542" y="1276"/>
              </a:cxn>
              <a:cxn ang="0">
                <a:pos x="1494" y="1394"/>
              </a:cxn>
              <a:cxn ang="0">
                <a:pos x="1560" y="1648"/>
              </a:cxn>
              <a:cxn ang="0">
                <a:pos x="1553" y="1684"/>
              </a:cxn>
              <a:cxn ang="0">
                <a:pos x="1553" y="1748"/>
              </a:cxn>
            </a:cxnLst>
            <a:rect l="0" t="0" r="r" b="b"/>
            <a:pathLst>
              <a:path w="1690" h="1801">
                <a:moveTo>
                  <a:pt x="715" y="1801"/>
                </a:moveTo>
                <a:lnTo>
                  <a:pt x="703" y="1766"/>
                </a:lnTo>
                <a:lnTo>
                  <a:pt x="673" y="1742"/>
                </a:lnTo>
                <a:lnTo>
                  <a:pt x="584" y="1707"/>
                </a:lnTo>
                <a:lnTo>
                  <a:pt x="556" y="1595"/>
                </a:lnTo>
                <a:lnTo>
                  <a:pt x="538" y="1542"/>
                </a:lnTo>
                <a:lnTo>
                  <a:pt x="561" y="1506"/>
                </a:lnTo>
                <a:lnTo>
                  <a:pt x="567" y="1483"/>
                </a:lnTo>
                <a:lnTo>
                  <a:pt x="531" y="1448"/>
                </a:lnTo>
                <a:lnTo>
                  <a:pt x="513" y="1400"/>
                </a:lnTo>
                <a:lnTo>
                  <a:pt x="508" y="1329"/>
                </a:lnTo>
                <a:lnTo>
                  <a:pt x="508" y="1276"/>
                </a:lnTo>
                <a:lnTo>
                  <a:pt x="496" y="1252"/>
                </a:lnTo>
                <a:lnTo>
                  <a:pt x="407" y="1187"/>
                </a:lnTo>
                <a:lnTo>
                  <a:pt x="325" y="1128"/>
                </a:lnTo>
                <a:lnTo>
                  <a:pt x="295" y="1070"/>
                </a:lnTo>
                <a:lnTo>
                  <a:pt x="206" y="1027"/>
                </a:lnTo>
                <a:lnTo>
                  <a:pt x="189" y="1016"/>
                </a:lnTo>
                <a:lnTo>
                  <a:pt x="183" y="999"/>
                </a:lnTo>
                <a:lnTo>
                  <a:pt x="171" y="986"/>
                </a:lnTo>
                <a:lnTo>
                  <a:pt x="100" y="974"/>
                </a:lnTo>
                <a:lnTo>
                  <a:pt x="89" y="956"/>
                </a:lnTo>
                <a:lnTo>
                  <a:pt x="59" y="933"/>
                </a:lnTo>
                <a:lnTo>
                  <a:pt x="41" y="910"/>
                </a:lnTo>
                <a:lnTo>
                  <a:pt x="41" y="804"/>
                </a:lnTo>
                <a:lnTo>
                  <a:pt x="53" y="733"/>
                </a:lnTo>
                <a:lnTo>
                  <a:pt x="47" y="697"/>
                </a:lnTo>
                <a:lnTo>
                  <a:pt x="71" y="649"/>
                </a:lnTo>
                <a:lnTo>
                  <a:pt x="41" y="603"/>
                </a:lnTo>
                <a:lnTo>
                  <a:pt x="0" y="579"/>
                </a:lnTo>
                <a:lnTo>
                  <a:pt x="18" y="514"/>
                </a:lnTo>
                <a:lnTo>
                  <a:pt x="29" y="508"/>
                </a:lnTo>
                <a:lnTo>
                  <a:pt x="36" y="472"/>
                </a:lnTo>
                <a:lnTo>
                  <a:pt x="118" y="401"/>
                </a:lnTo>
                <a:lnTo>
                  <a:pt x="142" y="390"/>
                </a:lnTo>
                <a:lnTo>
                  <a:pt x="165" y="366"/>
                </a:lnTo>
                <a:lnTo>
                  <a:pt x="160" y="147"/>
                </a:lnTo>
                <a:lnTo>
                  <a:pt x="178" y="130"/>
                </a:lnTo>
                <a:lnTo>
                  <a:pt x="195" y="101"/>
                </a:lnTo>
                <a:lnTo>
                  <a:pt x="224" y="119"/>
                </a:lnTo>
                <a:lnTo>
                  <a:pt x="266" y="124"/>
                </a:lnTo>
                <a:lnTo>
                  <a:pt x="313" y="119"/>
                </a:lnTo>
                <a:lnTo>
                  <a:pt x="389" y="76"/>
                </a:lnTo>
                <a:lnTo>
                  <a:pt x="531" y="5"/>
                </a:lnTo>
                <a:lnTo>
                  <a:pt x="556" y="0"/>
                </a:lnTo>
                <a:lnTo>
                  <a:pt x="567" y="12"/>
                </a:lnTo>
                <a:lnTo>
                  <a:pt x="567" y="48"/>
                </a:lnTo>
                <a:lnTo>
                  <a:pt x="556" y="71"/>
                </a:lnTo>
                <a:lnTo>
                  <a:pt x="549" y="89"/>
                </a:lnTo>
                <a:lnTo>
                  <a:pt x="538" y="142"/>
                </a:lnTo>
                <a:lnTo>
                  <a:pt x="591" y="119"/>
                </a:lnTo>
                <a:lnTo>
                  <a:pt x="620" y="119"/>
                </a:lnTo>
                <a:lnTo>
                  <a:pt x="650" y="147"/>
                </a:lnTo>
                <a:lnTo>
                  <a:pt x="685" y="142"/>
                </a:lnTo>
                <a:lnTo>
                  <a:pt x="703" y="165"/>
                </a:lnTo>
                <a:lnTo>
                  <a:pt x="738" y="172"/>
                </a:lnTo>
                <a:lnTo>
                  <a:pt x="762" y="188"/>
                </a:lnTo>
                <a:lnTo>
                  <a:pt x="774" y="230"/>
                </a:lnTo>
                <a:lnTo>
                  <a:pt x="792" y="242"/>
                </a:lnTo>
                <a:lnTo>
                  <a:pt x="1058" y="295"/>
                </a:lnTo>
                <a:lnTo>
                  <a:pt x="1093" y="295"/>
                </a:lnTo>
                <a:lnTo>
                  <a:pt x="1146" y="342"/>
                </a:lnTo>
                <a:lnTo>
                  <a:pt x="1187" y="342"/>
                </a:lnTo>
                <a:lnTo>
                  <a:pt x="1193" y="360"/>
                </a:lnTo>
                <a:lnTo>
                  <a:pt x="1211" y="348"/>
                </a:lnTo>
                <a:lnTo>
                  <a:pt x="1235" y="342"/>
                </a:lnTo>
                <a:lnTo>
                  <a:pt x="1294" y="355"/>
                </a:lnTo>
                <a:lnTo>
                  <a:pt x="1335" y="372"/>
                </a:lnTo>
                <a:lnTo>
                  <a:pt x="1353" y="383"/>
                </a:lnTo>
                <a:lnTo>
                  <a:pt x="1347" y="396"/>
                </a:lnTo>
                <a:lnTo>
                  <a:pt x="1347" y="413"/>
                </a:lnTo>
                <a:lnTo>
                  <a:pt x="1388" y="426"/>
                </a:lnTo>
                <a:lnTo>
                  <a:pt x="1441" y="449"/>
                </a:lnTo>
                <a:lnTo>
                  <a:pt x="1447" y="484"/>
                </a:lnTo>
                <a:lnTo>
                  <a:pt x="1429" y="585"/>
                </a:lnTo>
                <a:lnTo>
                  <a:pt x="1441" y="591"/>
                </a:lnTo>
                <a:lnTo>
                  <a:pt x="1489" y="579"/>
                </a:lnTo>
                <a:lnTo>
                  <a:pt x="1494" y="585"/>
                </a:lnTo>
                <a:lnTo>
                  <a:pt x="1494" y="608"/>
                </a:lnTo>
                <a:lnTo>
                  <a:pt x="1477" y="626"/>
                </a:lnTo>
                <a:lnTo>
                  <a:pt x="1489" y="667"/>
                </a:lnTo>
                <a:lnTo>
                  <a:pt x="1530" y="697"/>
                </a:lnTo>
                <a:lnTo>
                  <a:pt x="1524" y="703"/>
                </a:lnTo>
                <a:lnTo>
                  <a:pt x="1464" y="761"/>
                </a:lnTo>
                <a:lnTo>
                  <a:pt x="1429" y="845"/>
                </a:lnTo>
                <a:lnTo>
                  <a:pt x="1411" y="898"/>
                </a:lnTo>
                <a:lnTo>
                  <a:pt x="1406" y="915"/>
                </a:lnTo>
                <a:lnTo>
                  <a:pt x="1423" y="928"/>
                </a:lnTo>
                <a:lnTo>
                  <a:pt x="1464" y="903"/>
                </a:lnTo>
                <a:lnTo>
                  <a:pt x="1512" y="815"/>
                </a:lnTo>
                <a:lnTo>
                  <a:pt x="1560" y="774"/>
                </a:lnTo>
                <a:lnTo>
                  <a:pt x="1583" y="761"/>
                </a:lnTo>
                <a:lnTo>
                  <a:pt x="1595" y="744"/>
                </a:lnTo>
                <a:lnTo>
                  <a:pt x="1619" y="720"/>
                </a:lnTo>
                <a:lnTo>
                  <a:pt x="1624" y="697"/>
                </a:lnTo>
                <a:lnTo>
                  <a:pt x="1624" y="667"/>
                </a:lnTo>
                <a:lnTo>
                  <a:pt x="1631" y="644"/>
                </a:lnTo>
                <a:lnTo>
                  <a:pt x="1642" y="632"/>
                </a:lnTo>
                <a:lnTo>
                  <a:pt x="1654" y="608"/>
                </a:lnTo>
                <a:lnTo>
                  <a:pt x="1666" y="596"/>
                </a:lnTo>
                <a:lnTo>
                  <a:pt x="1684" y="596"/>
                </a:lnTo>
                <a:lnTo>
                  <a:pt x="1690" y="614"/>
                </a:lnTo>
                <a:lnTo>
                  <a:pt x="1690" y="662"/>
                </a:lnTo>
                <a:lnTo>
                  <a:pt x="1649" y="761"/>
                </a:lnTo>
                <a:lnTo>
                  <a:pt x="1624" y="791"/>
                </a:lnTo>
                <a:lnTo>
                  <a:pt x="1613" y="827"/>
                </a:lnTo>
                <a:lnTo>
                  <a:pt x="1619" y="845"/>
                </a:lnTo>
                <a:lnTo>
                  <a:pt x="1578" y="933"/>
                </a:lnTo>
                <a:lnTo>
                  <a:pt x="1578" y="1004"/>
                </a:lnTo>
                <a:lnTo>
                  <a:pt x="1578" y="1057"/>
                </a:lnTo>
                <a:lnTo>
                  <a:pt x="1535" y="1098"/>
                </a:lnTo>
                <a:lnTo>
                  <a:pt x="1530" y="1116"/>
                </a:lnTo>
                <a:lnTo>
                  <a:pt x="1542" y="1176"/>
                </a:lnTo>
                <a:lnTo>
                  <a:pt x="1542" y="1276"/>
                </a:lnTo>
                <a:lnTo>
                  <a:pt x="1530" y="1293"/>
                </a:lnTo>
                <a:lnTo>
                  <a:pt x="1494" y="1394"/>
                </a:lnTo>
                <a:lnTo>
                  <a:pt x="1518" y="1547"/>
                </a:lnTo>
                <a:lnTo>
                  <a:pt x="1560" y="1648"/>
                </a:lnTo>
                <a:lnTo>
                  <a:pt x="1548" y="1666"/>
                </a:lnTo>
                <a:lnTo>
                  <a:pt x="1553" y="1684"/>
                </a:lnTo>
                <a:lnTo>
                  <a:pt x="1548" y="1701"/>
                </a:lnTo>
                <a:lnTo>
                  <a:pt x="1553" y="1748"/>
                </a:lnTo>
                <a:lnTo>
                  <a:pt x="715" y="18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04" name="Freeform 48"/>
          <p:cNvSpPr>
            <a:spLocks/>
          </p:cNvSpPr>
          <p:nvPr/>
        </p:nvSpPr>
        <p:spPr bwMode="auto">
          <a:xfrm>
            <a:off x="5052007" y="3332975"/>
            <a:ext cx="510349" cy="872562"/>
          </a:xfrm>
          <a:custGeom>
            <a:avLst/>
            <a:gdLst/>
            <a:ahLst/>
            <a:cxnLst>
              <a:cxn ang="0">
                <a:pos x="213" y="53"/>
              </a:cxn>
              <a:cxn ang="0">
                <a:pos x="290" y="118"/>
              </a:cxn>
              <a:cxn ang="0">
                <a:pos x="348" y="189"/>
              </a:cxn>
              <a:cxn ang="0">
                <a:pos x="372" y="296"/>
              </a:cxn>
              <a:cxn ang="0">
                <a:pos x="331" y="355"/>
              </a:cxn>
              <a:cxn ang="0">
                <a:pos x="277" y="450"/>
              </a:cxn>
              <a:cxn ang="0">
                <a:pos x="213" y="485"/>
              </a:cxn>
              <a:cxn ang="0">
                <a:pos x="118" y="503"/>
              </a:cxn>
              <a:cxn ang="0">
                <a:pos x="107" y="580"/>
              </a:cxn>
              <a:cxn ang="0">
                <a:pos x="153" y="644"/>
              </a:cxn>
              <a:cxn ang="0">
                <a:pos x="95" y="804"/>
              </a:cxn>
              <a:cxn ang="0">
                <a:pos x="36" y="863"/>
              </a:cxn>
              <a:cxn ang="0">
                <a:pos x="18" y="928"/>
              </a:cxn>
              <a:cxn ang="0">
                <a:pos x="0" y="988"/>
              </a:cxn>
              <a:cxn ang="0">
                <a:pos x="29" y="1135"/>
              </a:cxn>
              <a:cxn ang="0">
                <a:pos x="130" y="1270"/>
              </a:cxn>
              <a:cxn ang="0">
                <a:pos x="242" y="1365"/>
              </a:cxn>
              <a:cxn ang="0">
                <a:pos x="313" y="1531"/>
              </a:cxn>
              <a:cxn ang="0">
                <a:pos x="366" y="1483"/>
              </a:cxn>
              <a:cxn ang="0">
                <a:pos x="455" y="1548"/>
              </a:cxn>
              <a:cxn ang="0">
                <a:pos x="449" y="1655"/>
              </a:cxn>
              <a:cxn ang="0">
                <a:pos x="378" y="1749"/>
              </a:cxn>
              <a:cxn ang="0">
                <a:pos x="449" y="1850"/>
              </a:cxn>
              <a:cxn ang="0">
                <a:pos x="584" y="1921"/>
              </a:cxn>
              <a:cxn ang="0">
                <a:pos x="691" y="2068"/>
              </a:cxn>
              <a:cxn ang="0">
                <a:pos x="721" y="2121"/>
              </a:cxn>
              <a:cxn ang="0">
                <a:pos x="691" y="2162"/>
              </a:cxn>
              <a:cxn ang="0">
                <a:pos x="774" y="2269"/>
              </a:cxn>
              <a:cxn ang="0">
                <a:pos x="797" y="2246"/>
              </a:cxn>
              <a:cxn ang="0">
                <a:pos x="822" y="2186"/>
              </a:cxn>
              <a:cxn ang="0">
                <a:pos x="916" y="2175"/>
              </a:cxn>
              <a:cxn ang="0">
                <a:pos x="992" y="2228"/>
              </a:cxn>
              <a:cxn ang="0">
                <a:pos x="1022" y="2127"/>
              </a:cxn>
              <a:cxn ang="0">
                <a:pos x="1046" y="2068"/>
              </a:cxn>
              <a:cxn ang="0">
                <a:pos x="1147" y="2027"/>
              </a:cxn>
              <a:cxn ang="0">
                <a:pos x="1117" y="1974"/>
              </a:cxn>
              <a:cxn ang="0">
                <a:pos x="1134" y="1932"/>
              </a:cxn>
              <a:cxn ang="0">
                <a:pos x="1140" y="1909"/>
              </a:cxn>
              <a:cxn ang="0">
                <a:pos x="1134" y="1873"/>
              </a:cxn>
              <a:cxn ang="0">
                <a:pos x="1152" y="1743"/>
              </a:cxn>
              <a:cxn ang="0">
                <a:pos x="1235" y="1630"/>
              </a:cxn>
              <a:cxn ang="0">
                <a:pos x="1276" y="1525"/>
              </a:cxn>
              <a:cxn ang="0">
                <a:pos x="1229" y="1365"/>
              </a:cxn>
              <a:cxn ang="0">
                <a:pos x="1235" y="1282"/>
              </a:cxn>
              <a:cxn ang="0">
                <a:pos x="1164" y="301"/>
              </a:cxn>
              <a:cxn ang="0">
                <a:pos x="1140" y="273"/>
              </a:cxn>
              <a:cxn ang="0">
                <a:pos x="1104" y="154"/>
              </a:cxn>
              <a:cxn ang="0">
                <a:pos x="1051" y="71"/>
              </a:cxn>
            </a:cxnLst>
            <a:rect l="0" t="0" r="r" b="b"/>
            <a:pathLst>
              <a:path w="1276" h="2269">
                <a:moveTo>
                  <a:pt x="1051" y="0"/>
                </a:moveTo>
                <a:lnTo>
                  <a:pt x="213" y="53"/>
                </a:lnTo>
                <a:lnTo>
                  <a:pt x="224" y="77"/>
                </a:lnTo>
                <a:lnTo>
                  <a:pt x="290" y="118"/>
                </a:lnTo>
                <a:lnTo>
                  <a:pt x="295" y="154"/>
                </a:lnTo>
                <a:lnTo>
                  <a:pt x="348" y="189"/>
                </a:lnTo>
                <a:lnTo>
                  <a:pt x="372" y="260"/>
                </a:lnTo>
                <a:lnTo>
                  <a:pt x="372" y="296"/>
                </a:lnTo>
                <a:lnTo>
                  <a:pt x="348" y="337"/>
                </a:lnTo>
                <a:lnTo>
                  <a:pt x="331" y="355"/>
                </a:lnTo>
                <a:lnTo>
                  <a:pt x="331" y="390"/>
                </a:lnTo>
                <a:lnTo>
                  <a:pt x="277" y="450"/>
                </a:lnTo>
                <a:lnTo>
                  <a:pt x="224" y="468"/>
                </a:lnTo>
                <a:lnTo>
                  <a:pt x="213" y="485"/>
                </a:lnTo>
                <a:lnTo>
                  <a:pt x="148" y="485"/>
                </a:lnTo>
                <a:lnTo>
                  <a:pt x="118" y="503"/>
                </a:lnTo>
                <a:lnTo>
                  <a:pt x="100" y="544"/>
                </a:lnTo>
                <a:lnTo>
                  <a:pt x="107" y="580"/>
                </a:lnTo>
                <a:lnTo>
                  <a:pt x="142" y="615"/>
                </a:lnTo>
                <a:lnTo>
                  <a:pt x="153" y="644"/>
                </a:lnTo>
                <a:lnTo>
                  <a:pt x="142" y="704"/>
                </a:lnTo>
                <a:lnTo>
                  <a:pt x="95" y="804"/>
                </a:lnTo>
                <a:lnTo>
                  <a:pt x="47" y="833"/>
                </a:lnTo>
                <a:lnTo>
                  <a:pt x="36" y="863"/>
                </a:lnTo>
                <a:lnTo>
                  <a:pt x="36" y="899"/>
                </a:lnTo>
                <a:lnTo>
                  <a:pt x="18" y="928"/>
                </a:lnTo>
                <a:lnTo>
                  <a:pt x="18" y="952"/>
                </a:lnTo>
                <a:lnTo>
                  <a:pt x="0" y="988"/>
                </a:lnTo>
                <a:lnTo>
                  <a:pt x="6" y="1064"/>
                </a:lnTo>
                <a:lnTo>
                  <a:pt x="29" y="1135"/>
                </a:lnTo>
                <a:lnTo>
                  <a:pt x="36" y="1164"/>
                </a:lnTo>
                <a:lnTo>
                  <a:pt x="130" y="1270"/>
                </a:lnTo>
                <a:lnTo>
                  <a:pt x="219" y="1341"/>
                </a:lnTo>
                <a:lnTo>
                  <a:pt x="242" y="1365"/>
                </a:lnTo>
                <a:lnTo>
                  <a:pt x="295" y="1513"/>
                </a:lnTo>
                <a:lnTo>
                  <a:pt x="313" y="1531"/>
                </a:lnTo>
                <a:lnTo>
                  <a:pt x="343" y="1501"/>
                </a:lnTo>
                <a:lnTo>
                  <a:pt x="366" y="1483"/>
                </a:lnTo>
                <a:lnTo>
                  <a:pt x="443" y="1525"/>
                </a:lnTo>
                <a:lnTo>
                  <a:pt x="455" y="1548"/>
                </a:lnTo>
                <a:lnTo>
                  <a:pt x="437" y="1602"/>
                </a:lnTo>
                <a:lnTo>
                  <a:pt x="449" y="1655"/>
                </a:lnTo>
                <a:lnTo>
                  <a:pt x="389" y="1726"/>
                </a:lnTo>
                <a:lnTo>
                  <a:pt x="378" y="1749"/>
                </a:lnTo>
                <a:lnTo>
                  <a:pt x="402" y="1797"/>
                </a:lnTo>
                <a:lnTo>
                  <a:pt x="449" y="1850"/>
                </a:lnTo>
                <a:lnTo>
                  <a:pt x="538" y="1903"/>
                </a:lnTo>
                <a:lnTo>
                  <a:pt x="584" y="1921"/>
                </a:lnTo>
                <a:lnTo>
                  <a:pt x="673" y="1997"/>
                </a:lnTo>
                <a:lnTo>
                  <a:pt x="691" y="2068"/>
                </a:lnTo>
                <a:lnTo>
                  <a:pt x="721" y="2104"/>
                </a:lnTo>
                <a:lnTo>
                  <a:pt x="721" y="2121"/>
                </a:lnTo>
                <a:lnTo>
                  <a:pt x="698" y="2145"/>
                </a:lnTo>
                <a:lnTo>
                  <a:pt x="691" y="2162"/>
                </a:lnTo>
                <a:lnTo>
                  <a:pt x="762" y="2269"/>
                </a:lnTo>
                <a:lnTo>
                  <a:pt x="774" y="2269"/>
                </a:lnTo>
                <a:lnTo>
                  <a:pt x="774" y="2246"/>
                </a:lnTo>
                <a:lnTo>
                  <a:pt x="797" y="2246"/>
                </a:lnTo>
                <a:lnTo>
                  <a:pt x="804" y="2257"/>
                </a:lnTo>
                <a:lnTo>
                  <a:pt x="822" y="2186"/>
                </a:lnTo>
                <a:lnTo>
                  <a:pt x="863" y="2168"/>
                </a:lnTo>
                <a:lnTo>
                  <a:pt x="916" y="2175"/>
                </a:lnTo>
                <a:lnTo>
                  <a:pt x="957" y="2198"/>
                </a:lnTo>
                <a:lnTo>
                  <a:pt x="992" y="2228"/>
                </a:lnTo>
                <a:lnTo>
                  <a:pt x="1040" y="2203"/>
                </a:lnTo>
                <a:lnTo>
                  <a:pt x="1022" y="2127"/>
                </a:lnTo>
                <a:lnTo>
                  <a:pt x="1016" y="2079"/>
                </a:lnTo>
                <a:lnTo>
                  <a:pt x="1046" y="2068"/>
                </a:lnTo>
                <a:lnTo>
                  <a:pt x="1140" y="2038"/>
                </a:lnTo>
                <a:lnTo>
                  <a:pt x="1147" y="2027"/>
                </a:lnTo>
                <a:lnTo>
                  <a:pt x="1117" y="1992"/>
                </a:lnTo>
                <a:lnTo>
                  <a:pt x="1117" y="1974"/>
                </a:lnTo>
                <a:lnTo>
                  <a:pt x="1122" y="1967"/>
                </a:lnTo>
                <a:lnTo>
                  <a:pt x="1134" y="1932"/>
                </a:lnTo>
                <a:lnTo>
                  <a:pt x="1147" y="1914"/>
                </a:lnTo>
                <a:lnTo>
                  <a:pt x="1140" y="1909"/>
                </a:lnTo>
                <a:lnTo>
                  <a:pt x="1134" y="1896"/>
                </a:lnTo>
                <a:lnTo>
                  <a:pt x="1134" y="1873"/>
                </a:lnTo>
                <a:lnTo>
                  <a:pt x="1152" y="1802"/>
                </a:lnTo>
                <a:lnTo>
                  <a:pt x="1152" y="1743"/>
                </a:lnTo>
                <a:lnTo>
                  <a:pt x="1205" y="1696"/>
                </a:lnTo>
                <a:lnTo>
                  <a:pt x="1235" y="1630"/>
                </a:lnTo>
                <a:lnTo>
                  <a:pt x="1235" y="1607"/>
                </a:lnTo>
                <a:lnTo>
                  <a:pt x="1276" y="1525"/>
                </a:lnTo>
                <a:lnTo>
                  <a:pt x="1264" y="1442"/>
                </a:lnTo>
                <a:lnTo>
                  <a:pt x="1229" y="1365"/>
                </a:lnTo>
                <a:lnTo>
                  <a:pt x="1241" y="1318"/>
                </a:lnTo>
                <a:lnTo>
                  <a:pt x="1235" y="1282"/>
                </a:lnTo>
                <a:lnTo>
                  <a:pt x="1246" y="1265"/>
                </a:lnTo>
                <a:lnTo>
                  <a:pt x="1164" y="301"/>
                </a:lnTo>
                <a:lnTo>
                  <a:pt x="1152" y="296"/>
                </a:lnTo>
                <a:lnTo>
                  <a:pt x="1140" y="273"/>
                </a:lnTo>
                <a:lnTo>
                  <a:pt x="1122" y="184"/>
                </a:lnTo>
                <a:lnTo>
                  <a:pt x="1104" y="154"/>
                </a:lnTo>
                <a:lnTo>
                  <a:pt x="1081" y="131"/>
                </a:lnTo>
                <a:lnTo>
                  <a:pt x="1051" y="71"/>
                </a:lnTo>
                <a:lnTo>
                  <a:pt x="1051" y="0"/>
                </a:lnTo>
              </a:path>
            </a:pathLst>
          </a:custGeom>
          <a:solidFill>
            <a:schemeClr val="bg1">
              <a:lumMod val="95000"/>
            </a:schemeClr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2" name="Group 129"/>
          <p:cNvGrpSpPr/>
          <p:nvPr/>
        </p:nvGrpSpPr>
        <p:grpSpPr>
          <a:xfrm>
            <a:off x="5126633" y="2557881"/>
            <a:ext cx="966533" cy="881844"/>
            <a:chOff x="5421313" y="2084388"/>
            <a:chExt cx="1274762" cy="1206500"/>
          </a:xfrm>
          <a:solidFill>
            <a:schemeClr val="bg1">
              <a:lumMod val="95000"/>
            </a:schemeClr>
          </a:solidFill>
        </p:grpSpPr>
        <p:sp>
          <p:nvSpPr>
            <p:cNvPr id="19505" name="Freeform 49"/>
            <p:cNvSpPr>
              <a:spLocks/>
            </p:cNvSpPr>
            <p:nvPr/>
          </p:nvSpPr>
          <p:spPr bwMode="auto">
            <a:xfrm>
              <a:off x="6038850" y="2387600"/>
              <a:ext cx="657225" cy="903288"/>
            </a:xfrm>
            <a:custGeom>
              <a:avLst/>
              <a:gdLst/>
              <a:ahLst/>
              <a:cxnLst>
                <a:cxn ang="0">
                  <a:pos x="620" y="1638"/>
                </a:cxn>
                <a:cxn ang="0">
                  <a:pos x="1016" y="1602"/>
                </a:cxn>
                <a:cxn ang="0">
                  <a:pos x="1069" y="1489"/>
                </a:cxn>
                <a:cxn ang="0">
                  <a:pos x="1081" y="1402"/>
                </a:cxn>
                <a:cxn ang="0">
                  <a:pos x="1152" y="1306"/>
                </a:cxn>
                <a:cxn ang="0">
                  <a:pos x="1158" y="1247"/>
                </a:cxn>
                <a:cxn ang="0">
                  <a:pos x="1193" y="1194"/>
                </a:cxn>
                <a:cxn ang="0">
                  <a:pos x="1216" y="1224"/>
                </a:cxn>
                <a:cxn ang="0">
                  <a:pos x="1241" y="1194"/>
                </a:cxn>
                <a:cxn ang="0">
                  <a:pos x="1234" y="1118"/>
                </a:cxn>
                <a:cxn ang="0">
                  <a:pos x="1223" y="999"/>
                </a:cxn>
                <a:cxn ang="0">
                  <a:pos x="1122" y="674"/>
                </a:cxn>
                <a:cxn ang="0">
                  <a:pos x="1004" y="669"/>
                </a:cxn>
                <a:cxn ang="0">
                  <a:pos x="856" y="864"/>
                </a:cxn>
                <a:cxn ang="0">
                  <a:pos x="838" y="857"/>
                </a:cxn>
                <a:cxn ang="0">
                  <a:pos x="780" y="828"/>
                </a:cxn>
                <a:cxn ang="0">
                  <a:pos x="780" y="728"/>
                </a:cxn>
                <a:cxn ang="0">
                  <a:pos x="851" y="669"/>
                </a:cxn>
                <a:cxn ang="0">
                  <a:pos x="863" y="621"/>
                </a:cxn>
                <a:cxn ang="0">
                  <a:pos x="892" y="574"/>
                </a:cxn>
                <a:cxn ang="0">
                  <a:pos x="916" y="426"/>
                </a:cxn>
                <a:cxn ang="0">
                  <a:pos x="886" y="350"/>
                </a:cxn>
                <a:cxn ang="0">
                  <a:pos x="845" y="291"/>
                </a:cxn>
                <a:cxn ang="0">
                  <a:pos x="886" y="255"/>
                </a:cxn>
                <a:cxn ang="0">
                  <a:pos x="851" y="167"/>
                </a:cxn>
                <a:cxn ang="0">
                  <a:pos x="714" y="114"/>
                </a:cxn>
                <a:cxn ang="0">
                  <a:pos x="608" y="66"/>
                </a:cxn>
                <a:cxn ang="0">
                  <a:pos x="496" y="36"/>
                </a:cxn>
                <a:cxn ang="0">
                  <a:pos x="432" y="30"/>
                </a:cxn>
                <a:cxn ang="0">
                  <a:pos x="366" y="96"/>
                </a:cxn>
                <a:cxn ang="0">
                  <a:pos x="366" y="160"/>
                </a:cxn>
                <a:cxn ang="0">
                  <a:pos x="389" y="178"/>
                </a:cxn>
                <a:cxn ang="0">
                  <a:pos x="348" y="196"/>
                </a:cxn>
                <a:cxn ang="0">
                  <a:pos x="307" y="243"/>
                </a:cxn>
                <a:cxn ang="0">
                  <a:pos x="295" y="320"/>
                </a:cxn>
                <a:cxn ang="0">
                  <a:pos x="277" y="414"/>
                </a:cxn>
                <a:cxn ang="0">
                  <a:pos x="236" y="396"/>
                </a:cxn>
                <a:cxn ang="0">
                  <a:pos x="236" y="314"/>
                </a:cxn>
                <a:cxn ang="0">
                  <a:pos x="236" y="284"/>
                </a:cxn>
                <a:cxn ang="0">
                  <a:pos x="201" y="320"/>
                </a:cxn>
                <a:cxn ang="0">
                  <a:pos x="183" y="385"/>
                </a:cxn>
                <a:cxn ang="0">
                  <a:pos x="123" y="414"/>
                </a:cxn>
                <a:cxn ang="0">
                  <a:pos x="106" y="467"/>
                </a:cxn>
                <a:cxn ang="0">
                  <a:pos x="70" y="568"/>
                </a:cxn>
                <a:cxn ang="0">
                  <a:pos x="59" y="687"/>
                </a:cxn>
                <a:cxn ang="0">
                  <a:pos x="17" y="769"/>
                </a:cxn>
                <a:cxn ang="0">
                  <a:pos x="47" y="893"/>
                </a:cxn>
                <a:cxn ang="0">
                  <a:pos x="52" y="994"/>
                </a:cxn>
                <a:cxn ang="0">
                  <a:pos x="153" y="1212"/>
                </a:cxn>
                <a:cxn ang="0">
                  <a:pos x="171" y="1313"/>
                </a:cxn>
                <a:cxn ang="0">
                  <a:pos x="159" y="1336"/>
                </a:cxn>
                <a:cxn ang="0">
                  <a:pos x="136" y="1484"/>
                </a:cxn>
                <a:cxn ang="0">
                  <a:pos x="59" y="1661"/>
                </a:cxn>
                <a:cxn ang="0">
                  <a:pos x="0" y="1714"/>
                </a:cxn>
              </a:cxnLst>
              <a:rect l="0" t="0" r="r" b="b"/>
              <a:pathLst>
                <a:path w="1246" h="1714">
                  <a:moveTo>
                    <a:pt x="0" y="1714"/>
                  </a:moveTo>
                  <a:lnTo>
                    <a:pt x="620" y="1638"/>
                  </a:lnTo>
                  <a:lnTo>
                    <a:pt x="626" y="1655"/>
                  </a:lnTo>
                  <a:lnTo>
                    <a:pt x="1016" y="1602"/>
                  </a:lnTo>
                  <a:lnTo>
                    <a:pt x="1021" y="1584"/>
                  </a:lnTo>
                  <a:lnTo>
                    <a:pt x="1069" y="1489"/>
                  </a:lnTo>
                  <a:lnTo>
                    <a:pt x="1087" y="1466"/>
                  </a:lnTo>
                  <a:lnTo>
                    <a:pt x="1081" y="1402"/>
                  </a:lnTo>
                  <a:lnTo>
                    <a:pt x="1104" y="1348"/>
                  </a:lnTo>
                  <a:lnTo>
                    <a:pt x="1152" y="1306"/>
                  </a:lnTo>
                  <a:lnTo>
                    <a:pt x="1152" y="1260"/>
                  </a:lnTo>
                  <a:lnTo>
                    <a:pt x="1158" y="1247"/>
                  </a:lnTo>
                  <a:lnTo>
                    <a:pt x="1163" y="1218"/>
                  </a:lnTo>
                  <a:lnTo>
                    <a:pt x="1193" y="1194"/>
                  </a:lnTo>
                  <a:lnTo>
                    <a:pt x="1205" y="1218"/>
                  </a:lnTo>
                  <a:lnTo>
                    <a:pt x="1216" y="1224"/>
                  </a:lnTo>
                  <a:lnTo>
                    <a:pt x="1234" y="1212"/>
                  </a:lnTo>
                  <a:lnTo>
                    <a:pt x="1241" y="1194"/>
                  </a:lnTo>
                  <a:lnTo>
                    <a:pt x="1246" y="1171"/>
                  </a:lnTo>
                  <a:lnTo>
                    <a:pt x="1234" y="1118"/>
                  </a:lnTo>
                  <a:lnTo>
                    <a:pt x="1246" y="1047"/>
                  </a:lnTo>
                  <a:lnTo>
                    <a:pt x="1223" y="999"/>
                  </a:lnTo>
                  <a:lnTo>
                    <a:pt x="1216" y="905"/>
                  </a:lnTo>
                  <a:lnTo>
                    <a:pt x="1122" y="674"/>
                  </a:lnTo>
                  <a:lnTo>
                    <a:pt x="1033" y="644"/>
                  </a:lnTo>
                  <a:lnTo>
                    <a:pt x="1004" y="669"/>
                  </a:lnTo>
                  <a:lnTo>
                    <a:pt x="963" y="710"/>
                  </a:lnTo>
                  <a:lnTo>
                    <a:pt x="856" y="864"/>
                  </a:lnTo>
                  <a:lnTo>
                    <a:pt x="845" y="864"/>
                  </a:lnTo>
                  <a:lnTo>
                    <a:pt x="838" y="857"/>
                  </a:lnTo>
                  <a:lnTo>
                    <a:pt x="792" y="840"/>
                  </a:lnTo>
                  <a:lnTo>
                    <a:pt x="780" y="828"/>
                  </a:lnTo>
                  <a:lnTo>
                    <a:pt x="767" y="793"/>
                  </a:lnTo>
                  <a:lnTo>
                    <a:pt x="780" y="728"/>
                  </a:lnTo>
                  <a:lnTo>
                    <a:pt x="797" y="704"/>
                  </a:lnTo>
                  <a:lnTo>
                    <a:pt x="851" y="669"/>
                  </a:lnTo>
                  <a:lnTo>
                    <a:pt x="863" y="644"/>
                  </a:lnTo>
                  <a:lnTo>
                    <a:pt x="863" y="621"/>
                  </a:lnTo>
                  <a:lnTo>
                    <a:pt x="874" y="591"/>
                  </a:lnTo>
                  <a:lnTo>
                    <a:pt x="892" y="574"/>
                  </a:lnTo>
                  <a:lnTo>
                    <a:pt x="916" y="527"/>
                  </a:lnTo>
                  <a:lnTo>
                    <a:pt x="916" y="426"/>
                  </a:lnTo>
                  <a:lnTo>
                    <a:pt x="904" y="373"/>
                  </a:lnTo>
                  <a:lnTo>
                    <a:pt x="886" y="350"/>
                  </a:lnTo>
                  <a:lnTo>
                    <a:pt x="856" y="309"/>
                  </a:lnTo>
                  <a:lnTo>
                    <a:pt x="845" y="291"/>
                  </a:lnTo>
                  <a:lnTo>
                    <a:pt x="851" y="267"/>
                  </a:lnTo>
                  <a:lnTo>
                    <a:pt x="886" y="255"/>
                  </a:lnTo>
                  <a:lnTo>
                    <a:pt x="892" y="243"/>
                  </a:lnTo>
                  <a:lnTo>
                    <a:pt x="851" y="167"/>
                  </a:lnTo>
                  <a:lnTo>
                    <a:pt x="815" y="149"/>
                  </a:lnTo>
                  <a:lnTo>
                    <a:pt x="714" y="114"/>
                  </a:lnTo>
                  <a:lnTo>
                    <a:pt x="638" y="96"/>
                  </a:lnTo>
                  <a:lnTo>
                    <a:pt x="608" y="66"/>
                  </a:lnTo>
                  <a:lnTo>
                    <a:pt x="549" y="48"/>
                  </a:lnTo>
                  <a:lnTo>
                    <a:pt x="496" y="36"/>
                  </a:lnTo>
                  <a:lnTo>
                    <a:pt x="449" y="0"/>
                  </a:lnTo>
                  <a:lnTo>
                    <a:pt x="432" y="30"/>
                  </a:lnTo>
                  <a:lnTo>
                    <a:pt x="396" y="43"/>
                  </a:lnTo>
                  <a:lnTo>
                    <a:pt x="366" y="96"/>
                  </a:lnTo>
                  <a:lnTo>
                    <a:pt x="361" y="142"/>
                  </a:lnTo>
                  <a:lnTo>
                    <a:pt x="366" y="160"/>
                  </a:lnTo>
                  <a:lnTo>
                    <a:pt x="384" y="160"/>
                  </a:lnTo>
                  <a:lnTo>
                    <a:pt x="389" y="178"/>
                  </a:lnTo>
                  <a:lnTo>
                    <a:pt x="378" y="184"/>
                  </a:lnTo>
                  <a:lnTo>
                    <a:pt x="348" y="196"/>
                  </a:lnTo>
                  <a:lnTo>
                    <a:pt x="331" y="208"/>
                  </a:lnTo>
                  <a:lnTo>
                    <a:pt x="307" y="243"/>
                  </a:lnTo>
                  <a:lnTo>
                    <a:pt x="290" y="279"/>
                  </a:lnTo>
                  <a:lnTo>
                    <a:pt x="295" y="320"/>
                  </a:lnTo>
                  <a:lnTo>
                    <a:pt x="301" y="367"/>
                  </a:lnTo>
                  <a:lnTo>
                    <a:pt x="277" y="414"/>
                  </a:lnTo>
                  <a:lnTo>
                    <a:pt x="242" y="432"/>
                  </a:lnTo>
                  <a:lnTo>
                    <a:pt x="236" y="396"/>
                  </a:lnTo>
                  <a:lnTo>
                    <a:pt x="248" y="355"/>
                  </a:lnTo>
                  <a:lnTo>
                    <a:pt x="236" y="314"/>
                  </a:lnTo>
                  <a:lnTo>
                    <a:pt x="242" y="291"/>
                  </a:lnTo>
                  <a:lnTo>
                    <a:pt x="236" y="284"/>
                  </a:lnTo>
                  <a:lnTo>
                    <a:pt x="219" y="291"/>
                  </a:lnTo>
                  <a:lnTo>
                    <a:pt x="201" y="320"/>
                  </a:lnTo>
                  <a:lnTo>
                    <a:pt x="194" y="362"/>
                  </a:lnTo>
                  <a:lnTo>
                    <a:pt x="183" y="385"/>
                  </a:lnTo>
                  <a:lnTo>
                    <a:pt x="159" y="385"/>
                  </a:lnTo>
                  <a:lnTo>
                    <a:pt x="123" y="414"/>
                  </a:lnTo>
                  <a:lnTo>
                    <a:pt x="106" y="444"/>
                  </a:lnTo>
                  <a:lnTo>
                    <a:pt x="106" y="467"/>
                  </a:lnTo>
                  <a:lnTo>
                    <a:pt x="70" y="503"/>
                  </a:lnTo>
                  <a:lnTo>
                    <a:pt x="70" y="568"/>
                  </a:lnTo>
                  <a:lnTo>
                    <a:pt x="65" y="639"/>
                  </a:lnTo>
                  <a:lnTo>
                    <a:pt x="59" y="687"/>
                  </a:lnTo>
                  <a:lnTo>
                    <a:pt x="35" y="740"/>
                  </a:lnTo>
                  <a:lnTo>
                    <a:pt x="17" y="769"/>
                  </a:lnTo>
                  <a:lnTo>
                    <a:pt x="17" y="804"/>
                  </a:lnTo>
                  <a:lnTo>
                    <a:pt x="47" y="893"/>
                  </a:lnTo>
                  <a:lnTo>
                    <a:pt x="29" y="946"/>
                  </a:lnTo>
                  <a:lnTo>
                    <a:pt x="52" y="994"/>
                  </a:lnTo>
                  <a:lnTo>
                    <a:pt x="112" y="1111"/>
                  </a:lnTo>
                  <a:lnTo>
                    <a:pt x="153" y="1212"/>
                  </a:lnTo>
                  <a:lnTo>
                    <a:pt x="153" y="1295"/>
                  </a:lnTo>
                  <a:lnTo>
                    <a:pt x="171" y="1313"/>
                  </a:lnTo>
                  <a:lnTo>
                    <a:pt x="171" y="1324"/>
                  </a:lnTo>
                  <a:lnTo>
                    <a:pt x="159" y="1336"/>
                  </a:lnTo>
                  <a:lnTo>
                    <a:pt x="148" y="1425"/>
                  </a:lnTo>
                  <a:lnTo>
                    <a:pt x="136" y="1484"/>
                  </a:lnTo>
                  <a:lnTo>
                    <a:pt x="106" y="1542"/>
                  </a:lnTo>
                  <a:lnTo>
                    <a:pt x="59" y="1661"/>
                  </a:lnTo>
                  <a:lnTo>
                    <a:pt x="17" y="1702"/>
                  </a:lnTo>
                  <a:lnTo>
                    <a:pt x="0" y="171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000" b="1" dirty="0" smtClean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9507" name="Freeform 51"/>
            <p:cNvSpPr>
              <a:spLocks/>
            </p:cNvSpPr>
            <p:nvPr/>
          </p:nvSpPr>
          <p:spPr bwMode="auto">
            <a:xfrm>
              <a:off x="5421313" y="2084388"/>
              <a:ext cx="1028700" cy="508000"/>
            </a:xfrm>
            <a:custGeom>
              <a:avLst/>
              <a:gdLst/>
              <a:ahLst/>
              <a:cxnLst>
                <a:cxn ang="0">
                  <a:pos x="83" y="372"/>
                </a:cxn>
                <a:cxn ang="0">
                  <a:pos x="183" y="301"/>
                </a:cxn>
                <a:cxn ang="0">
                  <a:pos x="461" y="130"/>
                </a:cxn>
                <a:cxn ang="0">
                  <a:pos x="609" y="12"/>
                </a:cxn>
                <a:cxn ang="0">
                  <a:pos x="721" y="18"/>
                </a:cxn>
                <a:cxn ang="0">
                  <a:pos x="644" y="89"/>
                </a:cxn>
                <a:cxn ang="0">
                  <a:pos x="538" y="201"/>
                </a:cxn>
                <a:cxn ang="0">
                  <a:pos x="550" y="278"/>
                </a:cxn>
                <a:cxn ang="0">
                  <a:pos x="656" y="225"/>
                </a:cxn>
                <a:cxn ang="0">
                  <a:pos x="921" y="367"/>
                </a:cxn>
                <a:cxn ang="0">
                  <a:pos x="1010" y="385"/>
                </a:cxn>
                <a:cxn ang="0">
                  <a:pos x="1040" y="402"/>
                </a:cxn>
                <a:cxn ang="0">
                  <a:pos x="1152" y="307"/>
                </a:cxn>
                <a:cxn ang="0">
                  <a:pos x="1501" y="195"/>
                </a:cxn>
                <a:cxn ang="0">
                  <a:pos x="1494" y="266"/>
                </a:cxn>
                <a:cxn ang="0">
                  <a:pos x="1560" y="325"/>
                </a:cxn>
                <a:cxn ang="0">
                  <a:pos x="1702" y="314"/>
                </a:cxn>
                <a:cxn ang="0">
                  <a:pos x="1790" y="426"/>
                </a:cxn>
                <a:cxn ang="0">
                  <a:pos x="1938" y="438"/>
                </a:cxn>
                <a:cxn ang="0">
                  <a:pos x="1926" y="496"/>
                </a:cxn>
                <a:cxn ang="0">
                  <a:pos x="1861" y="484"/>
                </a:cxn>
                <a:cxn ang="0">
                  <a:pos x="1778" y="496"/>
                </a:cxn>
                <a:cxn ang="0">
                  <a:pos x="1643" y="496"/>
                </a:cxn>
                <a:cxn ang="0">
                  <a:pos x="1625" y="561"/>
                </a:cxn>
                <a:cxn ang="0">
                  <a:pos x="1459" y="502"/>
                </a:cxn>
                <a:cxn ang="0">
                  <a:pos x="1342" y="550"/>
                </a:cxn>
                <a:cxn ang="0">
                  <a:pos x="1282" y="578"/>
                </a:cxn>
                <a:cxn ang="0">
                  <a:pos x="1187" y="585"/>
                </a:cxn>
                <a:cxn ang="0">
                  <a:pos x="1081" y="720"/>
                </a:cxn>
                <a:cxn ang="0">
                  <a:pos x="1099" y="649"/>
                </a:cxn>
                <a:cxn ang="0">
                  <a:pos x="1028" y="674"/>
                </a:cxn>
                <a:cxn ang="0">
                  <a:pos x="981" y="626"/>
                </a:cxn>
                <a:cxn ang="0">
                  <a:pos x="934" y="745"/>
                </a:cxn>
                <a:cxn ang="0">
                  <a:pos x="850" y="904"/>
                </a:cxn>
                <a:cxn ang="0">
                  <a:pos x="804" y="933"/>
                </a:cxn>
                <a:cxn ang="0">
                  <a:pos x="809" y="851"/>
                </a:cxn>
                <a:cxn ang="0">
                  <a:pos x="744" y="851"/>
                </a:cxn>
                <a:cxn ang="0">
                  <a:pos x="703" y="692"/>
                </a:cxn>
                <a:cxn ang="0">
                  <a:pos x="668" y="649"/>
                </a:cxn>
                <a:cxn ang="0">
                  <a:pos x="550" y="608"/>
                </a:cxn>
                <a:cxn ang="0">
                  <a:pos x="502" y="608"/>
                </a:cxn>
                <a:cxn ang="0">
                  <a:pos x="373" y="561"/>
                </a:cxn>
                <a:cxn ang="0">
                  <a:pos x="77" y="454"/>
                </a:cxn>
                <a:cxn ang="0">
                  <a:pos x="0" y="408"/>
                </a:cxn>
              </a:cxnLst>
              <a:rect l="0" t="0" r="r" b="b"/>
              <a:pathLst>
                <a:path w="1956" h="963">
                  <a:moveTo>
                    <a:pt x="0" y="408"/>
                  </a:moveTo>
                  <a:lnTo>
                    <a:pt x="59" y="390"/>
                  </a:lnTo>
                  <a:lnTo>
                    <a:pt x="83" y="372"/>
                  </a:lnTo>
                  <a:lnTo>
                    <a:pt x="148" y="337"/>
                  </a:lnTo>
                  <a:lnTo>
                    <a:pt x="160" y="307"/>
                  </a:lnTo>
                  <a:lnTo>
                    <a:pt x="183" y="301"/>
                  </a:lnTo>
                  <a:lnTo>
                    <a:pt x="295" y="266"/>
                  </a:lnTo>
                  <a:lnTo>
                    <a:pt x="366" y="225"/>
                  </a:lnTo>
                  <a:lnTo>
                    <a:pt x="461" y="130"/>
                  </a:lnTo>
                  <a:lnTo>
                    <a:pt x="485" y="124"/>
                  </a:lnTo>
                  <a:lnTo>
                    <a:pt x="561" y="41"/>
                  </a:lnTo>
                  <a:lnTo>
                    <a:pt x="609" y="12"/>
                  </a:lnTo>
                  <a:lnTo>
                    <a:pt x="697" y="0"/>
                  </a:lnTo>
                  <a:lnTo>
                    <a:pt x="715" y="5"/>
                  </a:lnTo>
                  <a:lnTo>
                    <a:pt x="721" y="18"/>
                  </a:lnTo>
                  <a:lnTo>
                    <a:pt x="674" y="48"/>
                  </a:lnTo>
                  <a:lnTo>
                    <a:pt x="662" y="53"/>
                  </a:lnTo>
                  <a:lnTo>
                    <a:pt x="644" y="89"/>
                  </a:lnTo>
                  <a:lnTo>
                    <a:pt x="586" y="154"/>
                  </a:lnTo>
                  <a:lnTo>
                    <a:pt x="556" y="183"/>
                  </a:lnTo>
                  <a:lnTo>
                    <a:pt x="538" y="201"/>
                  </a:lnTo>
                  <a:lnTo>
                    <a:pt x="526" y="260"/>
                  </a:lnTo>
                  <a:lnTo>
                    <a:pt x="538" y="301"/>
                  </a:lnTo>
                  <a:lnTo>
                    <a:pt x="550" y="278"/>
                  </a:lnTo>
                  <a:lnTo>
                    <a:pt x="597" y="236"/>
                  </a:lnTo>
                  <a:lnTo>
                    <a:pt x="632" y="236"/>
                  </a:lnTo>
                  <a:lnTo>
                    <a:pt x="656" y="225"/>
                  </a:lnTo>
                  <a:lnTo>
                    <a:pt x="768" y="278"/>
                  </a:lnTo>
                  <a:lnTo>
                    <a:pt x="857" y="378"/>
                  </a:lnTo>
                  <a:lnTo>
                    <a:pt x="921" y="367"/>
                  </a:lnTo>
                  <a:lnTo>
                    <a:pt x="964" y="367"/>
                  </a:lnTo>
                  <a:lnTo>
                    <a:pt x="987" y="385"/>
                  </a:lnTo>
                  <a:lnTo>
                    <a:pt x="1010" y="385"/>
                  </a:lnTo>
                  <a:lnTo>
                    <a:pt x="1017" y="378"/>
                  </a:lnTo>
                  <a:lnTo>
                    <a:pt x="1040" y="390"/>
                  </a:lnTo>
                  <a:lnTo>
                    <a:pt x="1040" y="402"/>
                  </a:lnTo>
                  <a:lnTo>
                    <a:pt x="1058" y="390"/>
                  </a:lnTo>
                  <a:lnTo>
                    <a:pt x="1075" y="367"/>
                  </a:lnTo>
                  <a:lnTo>
                    <a:pt x="1152" y="307"/>
                  </a:lnTo>
                  <a:lnTo>
                    <a:pt x="1406" y="243"/>
                  </a:lnTo>
                  <a:lnTo>
                    <a:pt x="1471" y="207"/>
                  </a:lnTo>
                  <a:lnTo>
                    <a:pt x="1501" y="195"/>
                  </a:lnTo>
                  <a:lnTo>
                    <a:pt x="1512" y="213"/>
                  </a:lnTo>
                  <a:lnTo>
                    <a:pt x="1494" y="248"/>
                  </a:lnTo>
                  <a:lnTo>
                    <a:pt x="1494" y="266"/>
                  </a:lnTo>
                  <a:lnTo>
                    <a:pt x="1524" y="325"/>
                  </a:lnTo>
                  <a:lnTo>
                    <a:pt x="1542" y="337"/>
                  </a:lnTo>
                  <a:lnTo>
                    <a:pt x="1560" y="325"/>
                  </a:lnTo>
                  <a:lnTo>
                    <a:pt x="1601" y="331"/>
                  </a:lnTo>
                  <a:lnTo>
                    <a:pt x="1619" y="319"/>
                  </a:lnTo>
                  <a:lnTo>
                    <a:pt x="1702" y="314"/>
                  </a:lnTo>
                  <a:lnTo>
                    <a:pt x="1737" y="337"/>
                  </a:lnTo>
                  <a:lnTo>
                    <a:pt x="1766" y="396"/>
                  </a:lnTo>
                  <a:lnTo>
                    <a:pt x="1790" y="426"/>
                  </a:lnTo>
                  <a:lnTo>
                    <a:pt x="1855" y="449"/>
                  </a:lnTo>
                  <a:lnTo>
                    <a:pt x="1920" y="438"/>
                  </a:lnTo>
                  <a:lnTo>
                    <a:pt x="1938" y="438"/>
                  </a:lnTo>
                  <a:lnTo>
                    <a:pt x="1956" y="449"/>
                  </a:lnTo>
                  <a:lnTo>
                    <a:pt x="1956" y="472"/>
                  </a:lnTo>
                  <a:lnTo>
                    <a:pt x="1926" y="496"/>
                  </a:lnTo>
                  <a:lnTo>
                    <a:pt x="1885" y="502"/>
                  </a:lnTo>
                  <a:lnTo>
                    <a:pt x="1867" y="496"/>
                  </a:lnTo>
                  <a:lnTo>
                    <a:pt x="1861" y="484"/>
                  </a:lnTo>
                  <a:lnTo>
                    <a:pt x="1849" y="484"/>
                  </a:lnTo>
                  <a:lnTo>
                    <a:pt x="1808" y="508"/>
                  </a:lnTo>
                  <a:lnTo>
                    <a:pt x="1778" y="496"/>
                  </a:lnTo>
                  <a:lnTo>
                    <a:pt x="1755" y="496"/>
                  </a:lnTo>
                  <a:lnTo>
                    <a:pt x="1684" y="508"/>
                  </a:lnTo>
                  <a:lnTo>
                    <a:pt x="1643" y="496"/>
                  </a:lnTo>
                  <a:lnTo>
                    <a:pt x="1625" y="508"/>
                  </a:lnTo>
                  <a:lnTo>
                    <a:pt x="1636" y="550"/>
                  </a:lnTo>
                  <a:lnTo>
                    <a:pt x="1625" y="561"/>
                  </a:lnTo>
                  <a:lnTo>
                    <a:pt x="1608" y="555"/>
                  </a:lnTo>
                  <a:lnTo>
                    <a:pt x="1565" y="520"/>
                  </a:lnTo>
                  <a:lnTo>
                    <a:pt x="1459" y="502"/>
                  </a:lnTo>
                  <a:lnTo>
                    <a:pt x="1436" y="508"/>
                  </a:lnTo>
                  <a:lnTo>
                    <a:pt x="1412" y="496"/>
                  </a:lnTo>
                  <a:lnTo>
                    <a:pt x="1342" y="550"/>
                  </a:lnTo>
                  <a:lnTo>
                    <a:pt x="1324" y="550"/>
                  </a:lnTo>
                  <a:lnTo>
                    <a:pt x="1294" y="567"/>
                  </a:lnTo>
                  <a:lnTo>
                    <a:pt x="1282" y="578"/>
                  </a:lnTo>
                  <a:lnTo>
                    <a:pt x="1271" y="585"/>
                  </a:lnTo>
                  <a:lnTo>
                    <a:pt x="1228" y="578"/>
                  </a:lnTo>
                  <a:lnTo>
                    <a:pt x="1187" y="585"/>
                  </a:lnTo>
                  <a:lnTo>
                    <a:pt x="1182" y="621"/>
                  </a:lnTo>
                  <a:lnTo>
                    <a:pt x="1170" y="638"/>
                  </a:lnTo>
                  <a:lnTo>
                    <a:pt x="1081" y="720"/>
                  </a:lnTo>
                  <a:lnTo>
                    <a:pt x="1070" y="715"/>
                  </a:lnTo>
                  <a:lnTo>
                    <a:pt x="1063" y="703"/>
                  </a:lnTo>
                  <a:lnTo>
                    <a:pt x="1099" y="649"/>
                  </a:lnTo>
                  <a:lnTo>
                    <a:pt x="1093" y="626"/>
                  </a:lnTo>
                  <a:lnTo>
                    <a:pt x="1046" y="626"/>
                  </a:lnTo>
                  <a:lnTo>
                    <a:pt x="1028" y="674"/>
                  </a:lnTo>
                  <a:lnTo>
                    <a:pt x="1010" y="697"/>
                  </a:lnTo>
                  <a:lnTo>
                    <a:pt x="992" y="667"/>
                  </a:lnTo>
                  <a:lnTo>
                    <a:pt x="981" y="626"/>
                  </a:lnTo>
                  <a:lnTo>
                    <a:pt x="975" y="632"/>
                  </a:lnTo>
                  <a:lnTo>
                    <a:pt x="964" y="692"/>
                  </a:lnTo>
                  <a:lnTo>
                    <a:pt x="934" y="745"/>
                  </a:lnTo>
                  <a:lnTo>
                    <a:pt x="910" y="803"/>
                  </a:lnTo>
                  <a:lnTo>
                    <a:pt x="893" y="839"/>
                  </a:lnTo>
                  <a:lnTo>
                    <a:pt x="850" y="904"/>
                  </a:lnTo>
                  <a:lnTo>
                    <a:pt x="850" y="945"/>
                  </a:lnTo>
                  <a:lnTo>
                    <a:pt x="845" y="963"/>
                  </a:lnTo>
                  <a:lnTo>
                    <a:pt x="804" y="933"/>
                  </a:lnTo>
                  <a:lnTo>
                    <a:pt x="792" y="892"/>
                  </a:lnTo>
                  <a:lnTo>
                    <a:pt x="809" y="874"/>
                  </a:lnTo>
                  <a:lnTo>
                    <a:pt x="809" y="851"/>
                  </a:lnTo>
                  <a:lnTo>
                    <a:pt x="804" y="845"/>
                  </a:lnTo>
                  <a:lnTo>
                    <a:pt x="756" y="857"/>
                  </a:lnTo>
                  <a:lnTo>
                    <a:pt x="744" y="851"/>
                  </a:lnTo>
                  <a:lnTo>
                    <a:pt x="762" y="750"/>
                  </a:lnTo>
                  <a:lnTo>
                    <a:pt x="756" y="715"/>
                  </a:lnTo>
                  <a:lnTo>
                    <a:pt x="703" y="692"/>
                  </a:lnTo>
                  <a:lnTo>
                    <a:pt x="662" y="679"/>
                  </a:lnTo>
                  <a:lnTo>
                    <a:pt x="662" y="662"/>
                  </a:lnTo>
                  <a:lnTo>
                    <a:pt x="668" y="649"/>
                  </a:lnTo>
                  <a:lnTo>
                    <a:pt x="650" y="638"/>
                  </a:lnTo>
                  <a:lnTo>
                    <a:pt x="609" y="621"/>
                  </a:lnTo>
                  <a:lnTo>
                    <a:pt x="550" y="608"/>
                  </a:lnTo>
                  <a:lnTo>
                    <a:pt x="526" y="614"/>
                  </a:lnTo>
                  <a:lnTo>
                    <a:pt x="508" y="626"/>
                  </a:lnTo>
                  <a:lnTo>
                    <a:pt x="502" y="608"/>
                  </a:lnTo>
                  <a:lnTo>
                    <a:pt x="461" y="608"/>
                  </a:lnTo>
                  <a:lnTo>
                    <a:pt x="408" y="561"/>
                  </a:lnTo>
                  <a:lnTo>
                    <a:pt x="373" y="561"/>
                  </a:lnTo>
                  <a:lnTo>
                    <a:pt x="107" y="508"/>
                  </a:lnTo>
                  <a:lnTo>
                    <a:pt x="89" y="496"/>
                  </a:lnTo>
                  <a:lnTo>
                    <a:pt x="77" y="454"/>
                  </a:lnTo>
                  <a:lnTo>
                    <a:pt x="53" y="438"/>
                  </a:lnTo>
                  <a:lnTo>
                    <a:pt x="18" y="431"/>
                  </a:lnTo>
                  <a:lnTo>
                    <a:pt x="0" y="40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200" b="1"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19509" name="Freeform 53"/>
          <p:cNvSpPr>
            <a:spLocks/>
          </p:cNvSpPr>
          <p:nvPr/>
        </p:nvSpPr>
        <p:spPr bwMode="auto">
          <a:xfrm>
            <a:off x="5504581" y="3409556"/>
            <a:ext cx="389984" cy="660223"/>
          </a:xfrm>
          <a:custGeom>
            <a:avLst/>
            <a:gdLst/>
            <a:ahLst/>
            <a:cxnLst>
              <a:cxn ang="0">
                <a:pos x="30" y="99"/>
              </a:cxn>
              <a:cxn ang="0">
                <a:pos x="112" y="1063"/>
              </a:cxn>
              <a:cxn ang="0">
                <a:pos x="101" y="1080"/>
              </a:cxn>
              <a:cxn ang="0">
                <a:pos x="107" y="1116"/>
              </a:cxn>
              <a:cxn ang="0">
                <a:pos x="95" y="1163"/>
              </a:cxn>
              <a:cxn ang="0">
                <a:pos x="130" y="1240"/>
              </a:cxn>
              <a:cxn ang="0">
                <a:pos x="142" y="1323"/>
              </a:cxn>
              <a:cxn ang="0">
                <a:pos x="101" y="1405"/>
              </a:cxn>
              <a:cxn ang="0">
                <a:pos x="101" y="1428"/>
              </a:cxn>
              <a:cxn ang="0">
                <a:pos x="71" y="1494"/>
              </a:cxn>
              <a:cxn ang="0">
                <a:pos x="18" y="1541"/>
              </a:cxn>
              <a:cxn ang="0">
                <a:pos x="18" y="1600"/>
              </a:cxn>
              <a:cxn ang="0">
                <a:pos x="0" y="1671"/>
              </a:cxn>
              <a:cxn ang="0">
                <a:pos x="0" y="1694"/>
              </a:cxn>
              <a:cxn ang="0">
                <a:pos x="6" y="1707"/>
              </a:cxn>
              <a:cxn ang="0">
                <a:pos x="30" y="1712"/>
              </a:cxn>
              <a:cxn ang="0">
                <a:pos x="59" y="1701"/>
              </a:cxn>
              <a:cxn ang="0">
                <a:pos x="54" y="1694"/>
              </a:cxn>
              <a:cxn ang="0">
                <a:pos x="66" y="1659"/>
              </a:cxn>
              <a:cxn ang="0">
                <a:pos x="124" y="1666"/>
              </a:cxn>
              <a:cxn ang="0">
                <a:pos x="201" y="1636"/>
              </a:cxn>
              <a:cxn ang="0">
                <a:pos x="295" y="1677"/>
              </a:cxn>
              <a:cxn ang="0">
                <a:pos x="302" y="1689"/>
              </a:cxn>
              <a:cxn ang="0">
                <a:pos x="325" y="1683"/>
              </a:cxn>
              <a:cxn ang="0">
                <a:pos x="343" y="1623"/>
              </a:cxn>
              <a:cxn ang="0">
                <a:pos x="396" y="1600"/>
              </a:cxn>
              <a:cxn ang="0">
                <a:pos x="414" y="1630"/>
              </a:cxn>
              <a:cxn ang="0">
                <a:pos x="449" y="1653"/>
              </a:cxn>
              <a:cxn ang="0">
                <a:pos x="473" y="1630"/>
              </a:cxn>
              <a:cxn ang="0">
                <a:pos x="497" y="1547"/>
              </a:cxn>
              <a:cxn ang="0">
                <a:pos x="520" y="1524"/>
              </a:cxn>
              <a:cxn ang="0">
                <a:pos x="543" y="1524"/>
              </a:cxn>
              <a:cxn ang="0">
                <a:pos x="579" y="1565"/>
              </a:cxn>
              <a:cxn ang="0">
                <a:pos x="657" y="1565"/>
              </a:cxn>
              <a:cxn ang="0">
                <a:pos x="674" y="1494"/>
              </a:cxn>
              <a:cxn ang="0">
                <a:pos x="804" y="1323"/>
              </a:cxn>
              <a:cxn ang="0">
                <a:pos x="804" y="1263"/>
              </a:cxn>
              <a:cxn ang="0">
                <a:pos x="833" y="1252"/>
              </a:cxn>
              <a:cxn ang="0">
                <a:pos x="886" y="1258"/>
              </a:cxn>
              <a:cxn ang="0">
                <a:pos x="928" y="1222"/>
              </a:cxn>
              <a:cxn ang="0">
                <a:pos x="964" y="1217"/>
              </a:cxn>
              <a:cxn ang="0">
                <a:pos x="975" y="1187"/>
              </a:cxn>
              <a:cxn ang="0">
                <a:pos x="957" y="1121"/>
              </a:cxn>
              <a:cxn ang="0">
                <a:pos x="957" y="1098"/>
              </a:cxn>
              <a:cxn ang="0">
                <a:pos x="969" y="1068"/>
              </a:cxn>
              <a:cxn ang="0">
                <a:pos x="851" y="17"/>
              </a:cxn>
              <a:cxn ang="0">
                <a:pos x="845" y="0"/>
              </a:cxn>
              <a:cxn ang="0">
                <a:pos x="225" y="76"/>
              </a:cxn>
              <a:cxn ang="0">
                <a:pos x="208" y="94"/>
              </a:cxn>
              <a:cxn ang="0">
                <a:pos x="160" y="112"/>
              </a:cxn>
              <a:cxn ang="0">
                <a:pos x="130" y="124"/>
              </a:cxn>
              <a:cxn ang="0">
                <a:pos x="77" y="135"/>
              </a:cxn>
              <a:cxn ang="0">
                <a:pos x="30" y="99"/>
              </a:cxn>
            </a:cxnLst>
            <a:rect l="0" t="0" r="r" b="b"/>
            <a:pathLst>
              <a:path w="975" h="1712">
                <a:moveTo>
                  <a:pt x="30" y="99"/>
                </a:moveTo>
                <a:lnTo>
                  <a:pt x="112" y="1063"/>
                </a:lnTo>
                <a:lnTo>
                  <a:pt x="101" y="1080"/>
                </a:lnTo>
                <a:lnTo>
                  <a:pt x="107" y="1116"/>
                </a:lnTo>
                <a:lnTo>
                  <a:pt x="95" y="1163"/>
                </a:lnTo>
                <a:lnTo>
                  <a:pt x="130" y="1240"/>
                </a:lnTo>
                <a:lnTo>
                  <a:pt x="142" y="1323"/>
                </a:lnTo>
                <a:lnTo>
                  <a:pt x="101" y="1405"/>
                </a:lnTo>
                <a:lnTo>
                  <a:pt x="101" y="1428"/>
                </a:lnTo>
                <a:lnTo>
                  <a:pt x="71" y="1494"/>
                </a:lnTo>
                <a:lnTo>
                  <a:pt x="18" y="1541"/>
                </a:lnTo>
                <a:lnTo>
                  <a:pt x="18" y="1600"/>
                </a:lnTo>
                <a:lnTo>
                  <a:pt x="0" y="1671"/>
                </a:lnTo>
                <a:lnTo>
                  <a:pt x="0" y="1694"/>
                </a:lnTo>
                <a:lnTo>
                  <a:pt x="6" y="1707"/>
                </a:lnTo>
                <a:lnTo>
                  <a:pt x="30" y="1712"/>
                </a:lnTo>
                <a:lnTo>
                  <a:pt x="59" y="1701"/>
                </a:lnTo>
                <a:lnTo>
                  <a:pt x="54" y="1694"/>
                </a:lnTo>
                <a:lnTo>
                  <a:pt x="66" y="1659"/>
                </a:lnTo>
                <a:lnTo>
                  <a:pt x="124" y="1666"/>
                </a:lnTo>
                <a:lnTo>
                  <a:pt x="201" y="1636"/>
                </a:lnTo>
                <a:lnTo>
                  <a:pt x="295" y="1677"/>
                </a:lnTo>
                <a:lnTo>
                  <a:pt x="302" y="1689"/>
                </a:lnTo>
                <a:lnTo>
                  <a:pt x="325" y="1683"/>
                </a:lnTo>
                <a:lnTo>
                  <a:pt x="343" y="1623"/>
                </a:lnTo>
                <a:lnTo>
                  <a:pt x="396" y="1600"/>
                </a:lnTo>
                <a:lnTo>
                  <a:pt x="414" y="1630"/>
                </a:lnTo>
                <a:lnTo>
                  <a:pt x="449" y="1653"/>
                </a:lnTo>
                <a:lnTo>
                  <a:pt x="473" y="1630"/>
                </a:lnTo>
                <a:lnTo>
                  <a:pt x="497" y="1547"/>
                </a:lnTo>
                <a:lnTo>
                  <a:pt x="520" y="1524"/>
                </a:lnTo>
                <a:lnTo>
                  <a:pt x="543" y="1524"/>
                </a:lnTo>
                <a:lnTo>
                  <a:pt x="579" y="1565"/>
                </a:lnTo>
                <a:lnTo>
                  <a:pt x="657" y="1565"/>
                </a:lnTo>
                <a:lnTo>
                  <a:pt x="674" y="1494"/>
                </a:lnTo>
                <a:lnTo>
                  <a:pt x="804" y="1323"/>
                </a:lnTo>
                <a:lnTo>
                  <a:pt x="804" y="1263"/>
                </a:lnTo>
                <a:lnTo>
                  <a:pt x="833" y="1252"/>
                </a:lnTo>
                <a:lnTo>
                  <a:pt x="886" y="1258"/>
                </a:lnTo>
                <a:lnTo>
                  <a:pt x="928" y="1222"/>
                </a:lnTo>
                <a:lnTo>
                  <a:pt x="964" y="1217"/>
                </a:lnTo>
                <a:lnTo>
                  <a:pt x="975" y="1187"/>
                </a:lnTo>
                <a:lnTo>
                  <a:pt x="957" y="1121"/>
                </a:lnTo>
                <a:lnTo>
                  <a:pt x="957" y="1098"/>
                </a:lnTo>
                <a:lnTo>
                  <a:pt x="969" y="1068"/>
                </a:lnTo>
                <a:lnTo>
                  <a:pt x="851" y="17"/>
                </a:lnTo>
                <a:lnTo>
                  <a:pt x="845" y="0"/>
                </a:lnTo>
                <a:lnTo>
                  <a:pt x="225" y="76"/>
                </a:lnTo>
                <a:lnTo>
                  <a:pt x="208" y="94"/>
                </a:lnTo>
                <a:lnTo>
                  <a:pt x="160" y="112"/>
                </a:lnTo>
                <a:lnTo>
                  <a:pt x="130" y="124"/>
                </a:lnTo>
                <a:lnTo>
                  <a:pt x="77" y="135"/>
                </a:lnTo>
                <a:lnTo>
                  <a:pt x="30" y="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endParaRPr lang="en-US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12" name="Freeform 56"/>
          <p:cNvSpPr>
            <a:spLocks/>
          </p:cNvSpPr>
          <p:nvPr/>
        </p:nvSpPr>
        <p:spPr bwMode="auto">
          <a:xfrm>
            <a:off x="5339680" y="3817990"/>
            <a:ext cx="940053" cy="466449"/>
          </a:xfrm>
          <a:custGeom>
            <a:avLst/>
            <a:gdLst/>
            <a:ahLst/>
            <a:cxnLst>
              <a:cxn ang="0">
                <a:pos x="472" y="1176"/>
              </a:cxn>
              <a:cxn ang="0">
                <a:pos x="461" y="1110"/>
              </a:cxn>
              <a:cxn ang="0">
                <a:pos x="532" y="1116"/>
              </a:cxn>
              <a:cxn ang="0">
                <a:pos x="1890" y="974"/>
              </a:cxn>
              <a:cxn ang="0">
                <a:pos x="2026" y="903"/>
              </a:cxn>
              <a:cxn ang="0">
                <a:pos x="2103" y="826"/>
              </a:cxn>
              <a:cxn ang="0">
                <a:pos x="2115" y="785"/>
              </a:cxn>
              <a:cxn ang="0">
                <a:pos x="2150" y="732"/>
              </a:cxn>
              <a:cxn ang="0">
                <a:pos x="2345" y="560"/>
              </a:cxn>
              <a:cxn ang="0">
                <a:pos x="2333" y="532"/>
              </a:cxn>
              <a:cxn ang="0">
                <a:pos x="2303" y="507"/>
              </a:cxn>
              <a:cxn ang="0">
                <a:pos x="2262" y="484"/>
              </a:cxn>
              <a:cxn ang="0">
                <a:pos x="2239" y="478"/>
              </a:cxn>
              <a:cxn ang="0">
                <a:pos x="2133" y="337"/>
              </a:cxn>
              <a:cxn ang="0">
                <a:pos x="2126" y="283"/>
              </a:cxn>
              <a:cxn ang="0">
                <a:pos x="2120" y="195"/>
              </a:cxn>
              <a:cxn ang="0">
                <a:pos x="2074" y="159"/>
              </a:cxn>
              <a:cxn ang="0">
                <a:pos x="2003" y="100"/>
              </a:cxn>
              <a:cxn ang="0">
                <a:pos x="1950" y="106"/>
              </a:cxn>
              <a:cxn ang="0">
                <a:pos x="1914" y="136"/>
              </a:cxn>
              <a:cxn ang="0">
                <a:pos x="1861" y="154"/>
              </a:cxn>
              <a:cxn ang="0">
                <a:pos x="1783" y="136"/>
              </a:cxn>
              <a:cxn ang="0">
                <a:pos x="1689" y="118"/>
              </a:cxn>
              <a:cxn ang="0">
                <a:pos x="1583" y="106"/>
              </a:cxn>
              <a:cxn ang="0">
                <a:pos x="1489" y="0"/>
              </a:cxn>
              <a:cxn ang="0">
                <a:pos x="1441" y="23"/>
              </a:cxn>
              <a:cxn ang="0">
                <a:pos x="1382" y="5"/>
              </a:cxn>
              <a:cxn ang="0">
                <a:pos x="1370" y="58"/>
              </a:cxn>
              <a:cxn ang="0">
                <a:pos x="1377" y="154"/>
              </a:cxn>
              <a:cxn ang="0">
                <a:pos x="1299" y="195"/>
              </a:cxn>
              <a:cxn ang="0">
                <a:pos x="1217" y="200"/>
              </a:cxn>
              <a:cxn ang="0">
                <a:pos x="1087" y="431"/>
              </a:cxn>
              <a:cxn ang="0">
                <a:pos x="992" y="502"/>
              </a:cxn>
              <a:cxn ang="0">
                <a:pos x="933" y="461"/>
              </a:cxn>
              <a:cxn ang="0">
                <a:pos x="886" y="567"/>
              </a:cxn>
              <a:cxn ang="0">
                <a:pos x="827" y="567"/>
              </a:cxn>
              <a:cxn ang="0">
                <a:pos x="756" y="560"/>
              </a:cxn>
              <a:cxn ang="0">
                <a:pos x="715" y="626"/>
              </a:cxn>
              <a:cxn ang="0">
                <a:pos x="614" y="573"/>
              </a:cxn>
              <a:cxn ang="0">
                <a:pos x="479" y="596"/>
              </a:cxn>
              <a:cxn ang="0">
                <a:pos x="472" y="638"/>
              </a:cxn>
              <a:cxn ang="0">
                <a:pos x="419" y="644"/>
              </a:cxn>
              <a:cxn ang="0">
                <a:pos x="413" y="667"/>
              </a:cxn>
              <a:cxn ang="0">
                <a:pos x="396" y="709"/>
              </a:cxn>
              <a:cxn ang="0">
                <a:pos x="426" y="762"/>
              </a:cxn>
              <a:cxn ang="0">
                <a:pos x="325" y="803"/>
              </a:cxn>
              <a:cxn ang="0">
                <a:pos x="301" y="862"/>
              </a:cxn>
              <a:cxn ang="0">
                <a:pos x="271" y="963"/>
              </a:cxn>
              <a:cxn ang="0">
                <a:pos x="195" y="910"/>
              </a:cxn>
              <a:cxn ang="0">
                <a:pos x="101" y="921"/>
              </a:cxn>
              <a:cxn ang="0">
                <a:pos x="89" y="1004"/>
              </a:cxn>
              <a:cxn ang="0">
                <a:pos x="118" y="1016"/>
              </a:cxn>
              <a:cxn ang="0">
                <a:pos x="94" y="1158"/>
              </a:cxn>
              <a:cxn ang="0">
                <a:pos x="59" y="1163"/>
              </a:cxn>
              <a:cxn ang="0">
                <a:pos x="0" y="1211"/>
              </a:cxn>
            </a:cxnLst>
            <a:rect l="0" t="0" r="r" b="b"/>
            <a:pathLst>
              <a:path w="2357" h="1211">
                <a:moveTo>
                  <a:pt x="0" y="1211"/>
                </a:moveTo>
                <a:lnTo>
                  <a:pt x="472" y="1176"/>
                </a:lnTo>
                <a:lnTo>
                  <a:pt x="472" y="1134"/>
                </a:lnTo>
                <a:lnTo>
                  <a:pt x="461" y="1110"/>
                </a:lnTo>
                <a:lnTo>
                  <a:pt x="514" y="1105"/>
                </a:lnTo>
                <a:lnTo>
                  <a:pt x="532" y="1116"/>
                </a:lnTo>
                <a:lnTo>
                  <a:pt x="1867" y="998"/>
                </a:lnTo>
                <a:lnTo>
                  <a:pt x="1890" y="974"/>
                </a:lnTo>
                <a:lnTo>
                  <a:pt x="1914" y="956"/>
                </a:lnTo>
                <a:lnTo>
                  <a:pt x="2026" y="903"/>
                </a:lnTo>
                <a:lnTo>
                  <a:pt x="2044" y="874"/>
                </a:lnTo>
                <a:lnTo>
                  <a:pt x="2103" y="826"/>
                </a:lnTo>
                <a:lnTo>
                  <a:pt x="2109" y="797"/>
                </a:lnTo>
                <a:lnTo>
                  <a:pt x="2115" y="785"/>
                </a:lnTo>
                <a:lnTo>
                  <a:pt x="2150" y="768"/>
                </a:lnTo>
                <a:lnTo>
                  <a:pt x="2150" y="732"/>
                </a:lnTo>
                <a:lnTo>
                  <a:pt x="2186" y="702"/>
                </a:lnTo>
                <a:lnTo>
                  <a:pt x="2345" y="560"/>
                </a:lnTo>
                <a:lnTo>
                  <a:pt x="2357" y="532"/>
                </a:lnTo>
                <a:lnTo>
                  <a:pt x="2333" y="532"/>
                </a:lnTo>
                <a:lnTo>
                  <a:pt x="2315" y="514"/>
                </a:lnTo>
                <a:lnTo>
                  <a:pt x="2303" y="507"/>
                </a:lnTo>
                <a:lnTo>
                  <a:pt x="2298" y="502"/>
                </a:lnTo>
                <a:lnTo>
                  <a:pt x="2262" y="484"/>
                </a:lnTo>
                <a:lnTo>
                  <a:pt x="2250" y="490"/>
                </a:lnTo>
                <a:lnTo>
                  <a:pt x="2239" y="478"/>
                </a:lnTo>
                <a:lnTo>
                  <a:pt x="2197" y="419"/>
                </a:lnTo>
                <a:lnTo>
                  <a:pt x="2133" y="337"/>
                </a:lnTo>
                <a:lnTo>
                  <a:pt x="2126" y="307"/>
                </a:lnTo>
                <a:lnTo>
                  <a:pt x="2126" y="283"/>
                </a:lnTo>
                <a:lnTo>
                  <a:pt x="2126" y="248"/>
                </a:lnTo>
                <a:lnTo>
                  <a:pt x="2120" y="195"/>
                </a:lnTo>
                <a:lnTo>
                  <a:pt x="2103" y="182"/>
                </a:lnTo>
                <a:lnTo>
                  <a:pt x="2074" y="159"/>
                </a:lnTo>
                <a:lnTo>
                  <a:pt x="2032" y="147"/>
                </a:lnTo>
                <a:lnTo>
                  <a:pt x="2003" y="100"/>
                </a:lnTo>
                <a:lnTo>
                  <a:pt x="1991" y="76"/>
                </a:lnTo>
                <a:lnTo>
                  <a:pt x="1950" y="106"/>
                </a:lnTo>
                <a:lnTo>
                  <a:pt x="1943" y="124"/>
                </a:lnTo>
                <a:lnTo>
                  <a:pt x="1914" y="136"/>
                </a:lnTo>
                <a:lnTo>
                  <a:pt x="1908" y="147"/>
                </a:lnTo>
                <a:lnTo>
                  <a:pt x="1861" y="154"/>
                </a:lnTo>
                <a:lnTo>
                  <a:pt x="1808" y="124"/>
                </a:lnTo>
                <a:lnTo>
                  <a:pt x="1783" y="136"/>
                </a:lnTo>
                <a:lnTo>
                  <a:pt x="1760" y="165"/>
                </a:lnTo>
                <a:lnTo>
                  <a:pt x="1689" y="118"/>
                </a:lnTo>
                <a:lnTo>
                  <a:pt x="1630" y="124"/>
                </a:lnTo>
                <a:lnTo>
                  <a:pt x="1583" y="106"/>
                </a:lnTo>
                <a:lnTo>
                  <a:pt x="1554" y="47"/>
                </a:lnTo>
                <a:lnTo>
                  <a:pt x="1489" y="0"/>
                </a:lnTo>
                <a:lnTo>
                  <a:pt x="1459" y="23"/>
                </a:lnTo>
                <a:lnTo>
                  <a:pt x="1441" y="23"/>
                </a:lnTo>
                <a:lnTo>
                  <a:pt x="1412" y="5"/>
                </a:lnTo>
                <a:lnTo>
                  <a:pt x="1382" y="5"/>
                </a:lnTo>
                <a:lnTo>
                  <a:pt x="1370" y="35"/>
                </a:lnTo>
                <a:lnTo>
                  <a:pt x="1370" y="58"/>
                </a:lnTo>
                <a:lnTo>
                  <a:pt x="1388" y="124"/>
                </a:lnTo>
                <a:lnTo>
                  <a:pt x="1377" y="154"/>
                </a:lnTo>
                <a:lnTo>
                  <a:pt x="1341" y="159"/>
                </a:lnTo>
                <a:lnTo>
                  <a:pt x="1299" y="195"/>
                </a:lnTo>
                <a:lnTo>
                  <a:pt x="1246" y="189"/>
                </a:lnTo>
                <a:lnTo>
                  <a:pt x="1217" y="200"/>
                </a:lnTo>
                <a:lnTo>
                  <a:pt x="1217" y="260"/>
                </a:lnTo>
                <a:lnTo>
                  <a:pt x="1087" y="431"/>
                </a:lnTo>
                <a:lnTo>
                  <a:pt x="1070" y="502"/>
                </a:lnTo>
                <a:lnTo>
                  <a:pt x="992" y="502"/>
                </a:lnTo>
                <a:lnTo>
                  <a:pt x="956" y="461"/>
                </a:lnTo>
                <a:lnTo>
                  <a:pt x="933" y="461"/>
                </a:lnTo>
                <a:lnTo>
                  <a:pt x="910" y="484"/>
                </a:lnTo>
                <a:lnTo>
                  <a:pt x="886" y="567"/>
                </a:lnTo>
                <a:lnTo>
                  <a:pt x="862" y="590"/>
                </a:lnTo>
                <a:lnTo>
                  <a:pt x="827" y="567"/>
                </a:lnTo>
                <a:lnTo>
                  <a:pt x="809" y="537"/>
                </a:lnTo>
                <a:lnTo>
                  <a:pt x="756" y="560"/>
                </a:lnTo>
                <a:lnTo>
                  <a:pt x="738" y="620"/>
                </a:lnTo>
                <a:lnTo>
                  <a:pt x="715" y="626"/>
                </a:lnTo>
                <a:lnTo>
                  <a:pt x="708" y="614"/>
                </a:lnTo>
                <a:lnTo>
                  <a:pt x="614" y="573"/>
                </a:lnTo>
                <a:lnTo>
                  <a:pt x="537" y="603"/>
                </a:lnTo>
                <a:lnTo>
                  <a:pt x="479" y="596"/>
                </a:lnTo>
                <a:lnTo>
                  <a:pt x="467" y="631"/>
                </a:lnTo>
                <a:lnTo>
                  <a:pt x="472" y="638"/>
                </a:lnTo>
                <a:lnTo>
                  <a:pt x="443" y="649"/>
                </a:lnTo>
                <a:lnTo>
                  <a:pt x="419" y="644"/>
                </a:lnTo>
                <a:lnTo>
                  <a:pt x="426" y="649"/>
                </a:lnTo>
                <a:lnTo>
                  <a:pt x="413" y="667"/>
                </a:lnTo>
                <a:lnTo>
                  <a:pt x="401" y="702"/>
                </a:lnTo>
                <a:lnTo>
                  <a:pt x="396" y="709"/>
                </a:lnTo>
                <a:lnTo>
                  <a:pt x="396" y="727"/>
                </a:lnTo>
                <a:lnTo>
                  <a:pt x="426" y="762"/>
                </a:lnTo>
                <a:lnTo>
                  <a:pt x="419" y="773"/>
                </a:lnTo>
                <a:lnTo>
                  <a:pt x="325" y="803"/>
                </a:lnTo>
                <a:lnTo>
                  <a:pt x="295" y="814"/>
                </a:lnTo>
                <a:lnTo>
                  <a:pt x="301" y="862"/>
                </a:lnTo>
                <a:lnTo>
                  <a:pt x="319" y="938"/>
                </a:lnTo>
                <a:lnTo>
                  <a:pt x="271" y="963"/>
                </a:lnTo>
                <a:lnTo>
                  <a:pt x="236" y="933"/>
                </a:lnTo>
                <a:lnTo>
                  <a:pt x="195" y="910"/>
                </a:lnTo>
                <a:lnTo>
                  <a:pt x="142" y="903"/>
                </a:lnTo>
                <a:lnTo>
                  <a:pt x="101" y="921"/>
                </a:lnTo>
                <a:lnTo>
                  <a:pt x="83" y="992"/>
                </a:lnTo>
                <a:lnTo>
                  <a:pt x="89" y="1004"/>
                </a:lnTo>
                <a:lnTo>
                  <a:pt x="101" y="1004"/>
                </a:lnTo>
                <a:lnTo>
                  <a:pt x="118" y="1016"/>
                </a:lnTo>
                <a:lnTo>
                  <a:pt x="130" y="1057"/>
                </a:lnTo>
                <a:lnTo>
                  <a:pt x="94" y="1158"/>
                </a:lnTo>
                <a:lnTo>
                  <a:pt x="76" y="1169"/>
                </a:lnTo>
                <a:lnTo>
                  <a:pt x="59" y="1163"/>
                </a:lnTo>
                <a:lnTo>
                  <a:pt x="18" y="1176"/>
                </a:lnTo>
                <a:lnTo>
                  <a:pt x="0" y="1211"/>
                </a:lnTo>
              </a:path>
            </a:pathLst>
          </a:custGeom>
          <a:solidFill>
            <a:schemeClr val="bg1">
              <a:lumMod val="95000"/>
            </a:schemeClr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14" name="Freeform 58"/>
          <p:cNvSpPr>
            <a:spLocks/>
          </p:cNvSpPr>
          <p:nvPr/>
        </p:nvSpPr>
        <p:spPr bwMode="auto">
          <a:xfrm>
            <a:off x="5255424" y="4168406"/>
            <a:ext cx="1053197" cy="355058"/>
          </a:xfrm>
          <a:custGeom>
            <a:avLst/>
            <a:gdLst/>
            <a:ahLst/>
            <a:cxnLst>
              <a:cxn ang="0">
                <a:pos x="2640" y="0"/>
              </a:cxn>
              <a:cxn ang="0">
                <a:pos x="2103" y="64"/>
              </a:cxn>
              <a:cxn ang="0">
                <a:pos x="2080" y="88"/>
              </a:cxn>
              <a:cxn ang="0">
                <a:pos x="745" y="206"/>
              </a:cxn>
              <a:cxn ang="0">
                <a:pos x="727" y="195"/>
              </a:cxn>
              <a:cxn ang="0">
                <a:pos x="674" y="200"/>
              </a:cxn>
              <a:cxn ang="0">
                <a:pos x="685" y="224"/>
              </a:cxn>
              <a:cxn ang="0">
                <a:pos x="685" y="266"/>
              </a:cxn>
              <a:cxn ang="0">
                <a:pos x="213" y="301"/>
              </a:cxn>
              <a:cxn ang="0">
                <a:pos x="190" y="360"/>
              </a:cxn>
              <a:cxn ang="0">
                <a:pos x="172" y="424"/>
              </a:cxn>
              <a:cxn ang="0">
                <a:pos x="177" y="449"/>
              </a:cxn>
              <a:cxn ang="0">
                <a:pos x="160" y="507"/>
              </a:cxn>
              <a:cxn ang="0">
                <a:pos x="154" y="525"/>
              </a:cxn>
              <a:cxn ang="0">
                <a:pos x="160" y="548"/>
              </a:cxn>
              <a:cxn ang="0">
                <a:pos x="142" y="584"/>
              </a:cxn>
              <a:cxn ang="0">
                <a:pos x="101" y="626"/>
              </a:cxn>
              <a:cxn ang="0">
                <a:pos x="89" y="708"/>
              </a:cxn>
              <a:cxn ang="0">
                <a:pos x="41" y="761"/>
              </a:cxn>
              <a:cxn ang="0">
                <a:pos x="53" y="809"/>
              </a:cxn>
              <a:cxn ang="0">
                <a:pos x="53" y="885"/>
              </a:cxn>
              <a:cxn ang="0">
                <a:pos x="41" y="885"/>
              </a:cxn>
              <a:cxn ang="0">
                <a:pos x="0" y="921"/>
              </a:cxn>
              <a:cxn ang="0">
                <a:pos x="685" y="874"/>
              </a:cxn>
              <a:cxn ang="0">
                <a:pos x="1530" y="803"/>
              </a:cxn>
              <a:cxn ang="0">
                <a:pos x="1861" y="768"/>
              </a:cxn>
              <a:cxn ang="0">
                <a:pos x="1867" y="667"/>
              </a:cxn>
              <a:cxn ang="0">
                <a:pos x="1897" y="672"/>
              </a:cxn>
              <a:cxn ang="0">
                <a:pos x="1914" y="667"/>
              </a:cxn>
              <a:cxn ang="0">
                <a:pos x="1938" y="644"/>
              </a:cxn>
              <a:cxn ang="0">
                <a:pos x="1938" y="619"/>
              </a:cxn>
              <a:cxn ang="0">
                <a:pos x="1938" y="596"/>
              </a:cxn>
              <a:cxn ang="0">
                <a:pos x="1943" y="573"/>
              </a:cxn>
              <a:cxn ang="0">
                <a:pos x="1973" y="543"/>
              </a:cxn>
              <a:cxn ang="0">
                <a:pos x="2039" y="519"/>
              </a:cxn>
              <a:cxn ang="0">
                <a:pos x="2115" y="495"/>
              </a:cxn>
              <a:cxn ang="0">
                <a:pos x="2192" y="431"/>
              </a:cxn>
              <a:cxn ang="0">
                <a:pos x="2221" y="419"/>
              </a:cxn>
              <a:cxn ang="0">
                <a:pos x="2269" y="378"/>
              </a:cxn>
              <a:cxn ang="0">
                <a:pos x="2275" y="337"/>
              </a:cxn>
              <a:cxn ang="0">
                <a:pos x="2287" y="337"/>
              </a:cxn>
              <a:cxn ang="0">
                <a:pos x="2305" y="337"/>
              </a:cxn>
              <a:cxn ang="0">
                <a:pos x="2316" y="319"/>
              </a:cxn>
              <a:cxn ang="0">
                <a:pos x="2322" y="307"/>
              </a:cxn>
              <a:cxn ang="0">
                <a:pos x="2351" y="283"/>
              </a:cxn>
              <a:cxn ang="0">
                <a:pos x="2357" y="283"/>
              </a:cxn>
              <a:cxn ang="0">
                <a:pos x="2381" y="301"/>
              </a:cxn>
              <a:cxn ang="0">
                <a:pos x="2404" y="283"/>
              </a:cxn>
              <a:cxn ang="0">
                <a:pos x="2410" y="271"/>
              </a:cxn>
              <a:cxn ang="0">
                <a:pos x="2445" y="241"/>
              </a:cxn>
              <a:cxn ang="0">
                <a:pos x="2475" y="230"/>
              </a:cxn>
              <a:cxn ang="0">
                <a:pos x="2528" y="224"/>
              </a:cxn>
              <a:cxn ang="0">
                <a:pos x="2582" y="135"/>
              </a:cxn>
              <a:cxn ang="0">
                <a:pos x="2629" y="106"/>
              </a:cxn>
              <a:cxn ang="0">
                <a:pos x="2629" y="82"/>
              </a:cxn>
              <a:cxn ang="0">
                <a:pos x="2640" y="58"/>
              </a:cxn>
              <a:cxn ang="0">
                <a:pos x="2629" y="28"/>
              </a:cxn>
              <a:cxn ang="0">
                <a:pos x="2640" y="0"/>
              </a:cxn>
            </a:cxnLst>
            <a:rect l="0" t="0" r="r" b="b"/>
            <a:pathLst>
              <a:path w="2640" h="921">
                <a:moveTo>
                  <a:pt x="2640" y="0"/>
                </a:moveTo>
                <a:lnTo>
                  <a:pt x="2103" y="64"/>
                </a:lnTo>
                <a:lnTo>
                  <a:pt x="2080" y="88"/>
                </a:lnTo>
                <a:lnTo>
                  <a:pt x="745" y="206"/>
                </a:lnTo>
                <a:lnTo>
                  <a:pt x="727" y="195"/>
                </a:lnTo>
                <a:lnTo>
                  <a:pt x="674" y="200"/>
                </a:lnTo>
                <a:lnTo>
                  <a:pt x="685" y="224"/>
                </a:lnTo>
                <a:lnTo>
                  <a:pt x="685" y="266"/>
                </a:lnTo>
                <a:lnTo>
                  <a:pt x="213" y="301"/>
                </a:lnTo>
                <a:lnTo>
                  <a:pt x="190" y="360"/>
                </a:lnTo>
                <a:lnTo>
                  <a:pt x="172" y="424"/>
                </a:lnTo>
                <a:lnTo>
                  <a:pt x="177" y="449"/>
                </a:lnTo>
                <a:lnTo>
                  <a:pt x="160" y="507"/>
                </a:lnTo>
                <a:lnTo>
                  <a:pt x="154" y="525"/>
                </a:lnTo>
                <a:lnTo>
                  <a:pt x="160" y="548"/>
                </a:lnTo>
                <a:lnTo>
                  <a:pt x="142" y="584"/>
                </a:lnTo>
                <a:lnTo>
                  <a:pt x="101" y="626"/>
                </a:lnTo>
                <a:lnTo>
                  <a:pt x="89" y="708"/>
                </a:lnTo>
                <a:lnTo>
                  <a:pt x="41" y="761"/>
                </a:lnTo>
                <a:lnTo>
                  <a:pt x="53" y="809"/>
                </a:lnTo>
                <a:lnTo>
                  <a:pt x="53" y="885"/>
                </a:lnTo>
                <a:lnTo>
                  <a:pt x="41" y="885"/>
                </a:lnTo>
                <a:lnTo>
                  <a:pt x="0" y="921"/>
                </a:lnTo>
                <a:lnTo>
                  <a:pt x="685" y="874"/>
                </a:lnTo>
                <a:lnTo>
                  <a:pt x="1530" y="803"/>
                </a:lnTo>
                <a:lnTo>
                  <a:pt x="1861" y="768"/>
                </a:lnTo>
                <a:lnTo>
                  <a:pt x="1867" y="667"/>
                </a:lnTo>
                <a:lnTo>
                  <a:pt x="1897" y="672"/>
                </a:lnTo>
                <a:lnTo>
                  <a:pt x="1914" y="667"/>
                </a:lnTo>
                <a:lnTo>
                  <a:pt x="1938" y="644"/>
                </a:lnTo>
                <a:lnTo>
                  <a:pt x="1938" y="619"/>
                </a:lnTo>
                <a:lnTo>
                  <a:pt x="1938" y="596"/>
                </a:lnTo>
                <a:lnTo>
                  <a:pt x="1943" y="573"/>
                </a:lnTo>
                <a:lnTo>
                  <a:pt x="1973" y="543"/>
                </a:lnTo>
                <a:lnTo>
                  <a:pt x="2039" y="519"/>
                </a:lnTo>
                <a:lnTo>
                  <a:pt x="2115" y="495"/>
                </a:lnTo>
                <a:lnTo>
                  <a:pt x="2192" y="431"/>
                </a:lnTo>
                <a:lnTo>
                  <a:pt x="2221" y="419"/>
                </a:lnTo>
                <a:lnTo>
                  <a:pt x="2269" y="378"/>
                </a:lnTo>
                <a:lnTo>
                  <a:pt x="2275" y="337"/>
                </a:lnTo>
                <a:lnTo>
                  <a:pt x="2287" y="337"/>
                </a:lnTo>
                <a:lnTo>
                  <a:pt x="2305" y="337"/>
                </a:lnTo>
                <a:lnTo>
                  <a:pt x="2316" y="319"/>
                </a:lnTo>
                <a:lnTo>
                  <a:pt x="2322" y="307"/>
                </a:lnTo>
                <a:lnTo>
                  <a:pt x="2351" y="283"/>
                </a:lnTo>
                <a:lnTo>
                  <a:pt x="2357" y="283"/>
                </a:lnTo>
                <a:lnTo>
                  <a:pt x="2381" y="301"/>
                </a:lnTo>
                <a:lnTo>
                  <a:pt x="2404" y="283"/>
                </a:lnTo>
                <a:lnTo>
                  <a:pt x="2410" y="271"/>
                </a:lnTo>
                <a:lnTo>
                  <a:pt x="2445" y="241"/>
                </a:lnTo>
                <a:lnTo>
                  <a:pt x="2475" y="230"/>
                </a:lnTo>
                <a:lnTo>
                  <a:pt x="2528" y="224"/>
                </a:lnTo>
                <a:lnTo>
                  <a:pt x="2582" y="135"/>
                </a:lnTo>
                <a:lnTo>
                  <a:pt x="2629" y="106"/>
                </a:lnTo>
                <a:lnTo>
                  <a:pt x="2629" y="82"/>
                </a:lnTo>
                <a:lnTo>
                  <a:pt x="2640" y="58"/>
                </a:lnTo>
                <a:lnTo>
                  <a:pt x="2629" y="28"/>
                </a:lnTo>
                <a:lnTo>
                  <a:pt x="2640" y="0"/>
                </a:lnTo>
              </a:path>
            </a:pathLst>
          </a:custGeom>
          <a:solidFill>
            <a:schemeClr val="bg1">
              <a:lumMod val="95000"/>
            </a:schemeClr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     </a:t>
            </a:r>
          </a:p>
        </p:txBody>
      </p:sp>
      <p:sp>
        <p:nvSpPr>
          <p:cNvPr id="19515" name="Freeform 59"/>
          <p:cNvSpPr>
            <a:spLocks/>
          </p:cNvSpPr>
          <p:nvPr/>
        </p:nvSpPr>
        <p:spPr bwMode="auto">
          <a:xfrm>
            <a:off x="5112190" y="4504900"/>
            <a:ext cx="450167" cy="760011"/>
          </a:xfrm>
          <a:custGeom>
            <a:avLst/>
            <a:gdLst/>
            <a:ahLst/>
            <a:cxnLst>
              <a:cxn ang="0">
                <a:pos x="1045" y="0"/>
              </a:cxn>
              <a:cxn ang="0">
                <a:pos x="360" y="47"/>
              </a:cxn>
              <a:cxn ang="0">
                <a:pos x="360" y="70"/>
              </a:cxn>
              <a:cxn ang="0">
                <a:pos x="295" y="123"/>
              </a:cxn>
              <a:cxn ang="0">
                <a:pos x="271" y="189"/>
              </a:cxn>
              <a:cxn ang="0">
                <a:pos x="277" y="247"/>
              </a:cxn>
              <a:cxn ang="0">
                <a:pos x="271" y="289"/>
              </a:cxn>
              <a:cxn ang="0">
                <a:pos x="213" y="325"/>
              </a:cxn>
              <a:cxn ang="0">
                <a:pos x="172" y="384"/>
              </a:cxn>
              <a:cxn ang="0">
                <a:pos x="154" y="401"/>
              </a:cxn>
              <a:cxn ang="0">
                <a:pos x="154" y="455"/>
              </a:cxn>
              <a:cxn ang="0">
                <a:pos x="124" y="490"/>
              </a:cxn>
              <a:cxn ang="0">
                <a:pos x="124" y="531"/>
              </a:cxn>
              <a:cxn ang="0">
                <a:pos x="101" y="584"/>
              </a:cxn>
              <a:cxn ang="0">
                <a:pos x="71" y="643"/>
              </a:cxn>
              <a:cxn ang="0">
                <a:pos x="83" y="703"/>
              </a:cxn>
              <a:cxn ang="0">
                <a:pos x="112" y="732"/>
              </a:cxn>
              <a:cxn ang="0">
                <a:pos x="118" y="774"/>
              </a:cxn>
              <a:cxn ang="0">
                <a:pos x="129" y="785"/>
              </a:cxn>
              <a:cxn ang="0">
                <a:pos x="129" y="803"/>
              </a:cxn>
              <a:cxn ang="0">
                <a:pos x="112" y="815"/>
              </a:cxn>
              <a:cxn ang="0">
                <a:pos x="101" y="850"/>
              </a:cxn>
              <a:cxn ang="0">
                <a:pos x="106" y="874"/>
              </a:cxn>
              <a:cxn ang="0">
                <a:pos x="101" y="909"/>
              </a:cxn>
              <a:cxn ang="0">
                <a:pos x="147" y="987"/>
              </a:cxn>
              <a:cxn ang="0">
                <a:pos x="154" y="1063"/>
              </a:cxn>
              <a:cxn ang="0">
                <a:pos x="172" y="1110"/>
              </a:cxn>
              <a:cxn ang="0">
                <a:pos x="195" y="1127"/>
              </a:cxn>
              <a:cxn ang="0">
                <a:pos x="200" y="1163"/>
              </a:cxn>
              <a:cxn ang="0">
                <a:pos x="154" y="1193"/>
              </a:cxn>
              <a:cxn ang="0">
                <a:pos x="142" y="1205"/>
              </a:cxn>
              <a:cxn ang="0">
                <a:pos x="118" y="1294"/>
              </a:cxn>
              <a:cxn ang="0">
                <a:pos x="58" y="1388"/>
              </a:cxn>
              <a:cxn ang="0">
                <a:pos x="0" y="1560"/>
              </a:cxn>
              <a:cxn ang="0">
                <a:pos x="0" y="1683"/>
              </a:cxn>
              <a:cxn ang="0">
                <a:pos x="632" y="1659"/>
              </a:cxn>
              <a:cxn ang="0">
                <a:pos x="644" y="1677"/>
              </a:cxn>
              <a:cxn ang="0">
                <a:pos x="626" y="1736"/>
              </a:cxn>
              <a:cxn ang="0">
                <a:pos x="632" y="1831"/>
              </a:cxn>
              <a:cxn ang="0">
                <a:pos x="697" y="1896"/>
              </a:cxn>
              <a:cxn ang="0">
                <a:pos x="715" y="1973"/>
              </a:cxn>
              <a:cxn ang="0">
                <a:pos x="756" y="1973"/>
              </a:cxn>
              <a:cxn ang="0">
                <a:pos x="827" y="1920"/>
              </a:cxn>
              <a:cxn ang="0">
                <a:pos x="981" y="1872"/>
              </a:cxn>
              <a:cxn ang="0">
                <a:pos x="1016" y="1884"/>
              </a:cxn>
              <a:cxn ang="0">
                <a:pos x="1075" y="1867"/>
              </a:cxn>
              <a:cxn ang="0">
                <a:pos x="1081" y="1878"/>
              </a:cxn>
              <a:cxn ang="0">
                <a:pos x="1116" y="1890"/>
              </a:cxn>
              <a:cxn ang="0">
                <a:pos x="1128" y="1884"/>
              </a:cxn>
              <a:cxn ang="0">
                <a:pos x="1057" y="1282"/>
              </a:cxn>
              <a:cxn ang="0">
                <a:pos x="1052" y="1223"/>
              </a:cxn>
              <a:cxn ang="0">
                <a:pos x="1075" y="36"/>
              </a:cxn>
              <a:cxn ang="0">
                <a:pos x="1045" y="0"/>
              </a:cxn>
            </a:cxnLst>
            <a:rect l="0" t="0" r="r" b="b"/>
            <a:pathLst>
              <a:path w="1128" h="1973">
                <a:moveTo>
                  <a:pt x="1045" y="0"/>
                </a:moveTo>
                <a:lnTo>
                  <a:pt x="360" y="47"/>
                </a:lnTo>
                <a:lnTo>
                  <a:pt x="360" y="70"/>
                </a:lnTo>
                <a:lnTo>
                  <a:pt x="295" y="123"/>
                </a:lnTo>
                <a:lnTo>
                  <a:pt x="271" y="189"/>
                </a:lnTo>
                <a:lnTo>
                  <a:pt x="277" y="247"/>
                </a:lnTo>
                <a:lnTo>
                  <a:pt x="271" y="289"/>
                </a:lnTo>
                <a:lnTo>
                  <a:pt x="213" y="325"/>
                </a:lnTo>
                <a:lnTo>
                  <a:pt x="172" y="384"/>
                </a:lnTo>
                <a:lnTo>
                  <a:pt x="154" y="401"/>
                </a:lnTo>
                <a:lnTo>
                  <a:pt x="154" y="455"/>
                </a:lnTo>
                <a:lnTo>
                  <a:pt x="124" y="490"/>
                </a:lnTo>
                <a:lnTo>
                  <a:pt x="124" y="531"/>
                </a:lnTo>
                <a:lnTo>
                  <a:pt x="101" y="584"/>
                </a:lnTo>
                <a:lnTo>
                  <a:pt x="71" y="643"/>
                </a:lnTo>
                <a:lnTo>
                  <a:pt x="83" y="703"/>
                </a:lnTo>
                <a:lnTo>
                  <a:pt x="112" y="732"/>
                </a:lnTo>
                <a:lnTo>
                  <a:pt x="118" y="774"/>
                </a:lnTo>
                <a:lnTo>
                  <a:pt x="129" y="785"/>
                </a:lnTo>
                <a:lnTo>
                  <a:pt x="129" y="803"/>
                </a:lnTo>
                <a:lnTo>
                  <a:pt x="112" y="815"/>
                </a:lnTo>
                <a:lnTo>
                  <a:pt x="101" y="850"/>
                </a:lnTo>
                <a:lnTo>
                  <a:pt x="106" y="874"/>
                </a:lnTo>
                <a:lnTo>
                  <a:pt x="101" y="909"/>
                </a:lnTo>
                <a:lnTo>
                  <a:pt x="147" y="987"/>
                </a:lnTo>
                <a:lnTo>
                  <a:pt x="154" y="1063"/>
                </a:lnTo>
                <a:lnTo>
                  <a:pt x="172" y="1110"/>
                </a:lnTo>
                <a:lnTo>
                  <a:pt x="195" y="1127"/>
                </a:lnTo>
                <a:lnTo>
                  <a:pt x="200" y="1163"/>
                </a:lnTo>
                <a:lnTo>
                  <a:pt x="154" y="1193"/>
                </a:lnTo>
                <a:lnTo>
                  <a:pt x="142" y="1205"/>
                </a:lnTo>
                <a:lnTo>
                  <a:pt x="118" y="1294"/>
                </a:lnTo>
                <a:lnTo>
                  <a:pt x="58" y="1388"/>
                </a:lnTo>
                <a:lnTo>
                  <a:pt x="0" y="1560"/>
                </a:lnTo>
                <a:lnTo>
                  <a:pt x="0" y="1683"/>
                </a:lnTo>
                <a:lnTo>
                  <a:pt x="632" y="1659"/>
                </a:lnTo>
                <a:lnTo>
                  <a:pt x="644" y="1677"/>
                </a:lnTo>
                <a:lnTo>
                  <a:pt x="626" y="1736"/>
                </a:lnTo>
                <a:lnTo>
                  <a:pt x="632" y="1831"/>
                </a:lnTo>
                <a:lnTo>
                  <a:pt x="697" y="1896"/>
                </a:lnTo>
                <a:lnTo>
                  <a:pt x="715" y="1973"/>
                </a:lnTo>
                <a:lnTo>
                  <a:pt x="756" y="1973"/>
                </a:lnTo>
                <a:lnTo>
                  <a:pt x="827" y="1920"/>
                </a:lnTo>
                <a:lnTo>
                  <a:pt x="981" y="1872"/>
                </a:lnTo>
                <a:lnTo>
                  <a:pt x="1016" y="1884"/>
                </a:lnTo>
                <a:lnTo>
                  <a:pt x="1075" y="1867"/>
                </a:lnTo>
                <a:lnTo>
                  <a:pt x="1081" y="1878"/>
                </a:lnTo>
                <a:lnTo>
                  <a:pt x="1116" y="1890"/>
                </a:lnTo>
                <a:lnTo>
                  <a:pt x="1128" y="1884"/>
                </a:lnTo>
                <a:lnTo>
                  <a:pt x="1057" y="1282"/>
                </a:lnTo>
                <a:lnTo>
                  <a:pt x="1052" y="1223"/>
                </a:lnTo>
                <a:lnTo>
                  <a:pt x="1075" y="36"/>
                </a:lnTo>
                <a:lnTo>
                  <a:pt x="1045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r">
              <a:defRPr/>
            </a:pP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17" name="Freeform 61"/>
          <p:cNvSpPr>
            <a:spLocks/>
          </p:cNvSpPr>
          <p:nvPr/>
        </p:nvSpPr>
        <p:spPr bwMode="auto">
          <a:xfrm>
            <a:off x="5528653" y="4478212"/>
            <a:ext cx="492294" cy="754209"/>
          </a:xfrm>
          <a:custGeom>
            <a:avLst/>
            <a:gdLst/>
            <a:ahLst/>
            <a:cxnLst>
              <a:cxn ang="0">
                <a:pos x="0" y="71"/>
              </a:cxn>
              <a:cxn ang="0">
                <a:pos x="30" y="107"/>
              </a:cxn>
              <a:cxn ang="0">
                <a:pos x="7" y="1294"/>
              </a:cxn>
              <a:cxn ang="0">
                <a:pos x="12" y="1353"/>
              </a:cxn>
              <a:cxn ang="0">
                <a:pos x="83" y="1955"/>
              </a:cxn>
              <a:cxn ang="0">
                <a:pos x="101" y="1943"/>
              </a:cxn>
              <a:cxn ang="0">
                <a:pos x="119" y="1931"/>
              </a:cxn>
              <a:cxn ang="0">
                <a:pos x="172" y="1949"/>
              </a:cxn>
              <a:cxn ang="0">
                <a:pos x="183" y="1926"/>
              </a:cxn>
              <a:cxn ang="0">
                <a:pos x="195" y="1837"/>
              </a:cxn>
              <a:cxn ang="0">
                <a:pos x="218" y="1778"/>
              </a:cxn>
              <a:cxn ang="0">
                <a:pos x="248" y="1837"/>
              </a:cxn>
              <a:cxn ang="0">
                <a:pos x="243" y="1860"/>
              </a:cxn>
              <a:cxn ang="0">
                <a:pos x="266" y="1908"/>
              </a:cxn>
              <a:cxn ang="0">
                <a:pos x="302" y="1961"/>
              </a:cxn>
              <a:cxn ang="0">
                <a:pos x="337" y="1961"/>
              </a:cxn>
              <a:cxn ang="0">
                <a:pos x="367" y="1961"/>
              </a:cxn>
              <a:cxn ang="0">
                <a:pos x="408" y="1920"/>
              </a:cxn>
              <a:cxn ang="0">
                <a:pos x="414" y="1913"/>
              </a:cxn>
              <a:cxn ang="0">
                <a:pos x="431" y="1896"/>
              </a:cxn>
              <a:cxn ang="0">
                <a:pos x="431" y="1890"/>
              </a:cxn>
              <a:cxn ang="0">
                <a:pos x="426" y="1878"/>
              </a:cxn>
              <a:cxn ang="0">
                <a:pos x="408" y="1872"/>
              </a:cxn>
              <a:cxn ang="0">
                <a:pos x="408" y="1860"/>
              </a:cxn>
              <a:cxn ang="0">
                <a:pos x="426" y="1825"/>
              </a:cxn>
              <a:cxn ang="0">
                <a:pos x="420" y="1807"/>
              </a:cxn>
              <a:cxn ang="0">
                <a:pos x="396" y="1789"/>
              </a:cxn>
              <a:cxn ang="0">
                <a:pos x="385" y="1789"/>
              </a:cxn>
              <a:cxn ang="0">
                <a:pos x="367" y="1771"/>
              </a:cxn>
              <a:cxn ang="0">
                <a:pos x="337" y="1730"/>
              </a:cxn>
              <a:cxn ang="0">
                <a:pos x="337" y="1701"/>
              </a:cxn>
              <a:cxn ang="0">
                <a:pos x="343" y="1695"/>
              </a:cxn>
              <a:cxn ang="0">
                <a:pos x="343" y="1683"/>
              </a:cxn>
              <a:cxn ang="0">
                <a:pos x="343" y="1665"/>
              </a:cxn>
              <a:cxn ang="0">
                <a:pos x="1235" y="1578"/>
              </a:cxn>
              <a:cxn ang="0">
                <a:pos x="1229" y="1553"/>
              </a:cxn>
              <a:cxn ang="0">
                <a:pos x="1187" y="1489"/>
              </a:cxn>
              <a:cxn ang="0">
                <a:pos x="1194" y="1388"/>
              </a:cxn>
              <a:cxn ang="0">
                <a:pos x="1158" y="1299"/>
              </a:cxn>
              <a:cxn ang="0">
                <a:pos x="1146" y="1228"/>
              </a:cxn>
              <a:cxn ang="0">
                <a:pos x="1170" y="1175"/>
              </a:cxn>
              <a:cxn ang="0">
                <a:pos x="1170" y="1122"/>
              </a:cxn>
              <a:cxn ang="0">
                <a:pos x="1199" y="1081"/>
              </a:cxn>
              <a:cxn ang="0">
                <a:pos x="1205" y="1069"/>
              </a:cxn>
              <a:cxn ang="0">
                <a:pos x="1176" y="1033"/>
              </a:cxn>
              <a:cxn ang="0">
                <a:pos x="1187" y="998"/>
              </a:cxn>
              <a:cxn ang="0">
                <a:pos x="1170" y="975"/>
              </a:cxn>
              <a:cxn ang="0">
                <a:pos x="1135" y="957"/>
              </a:cxn>
              <a:cxn ang="0">
                <a:pos x="1123" y="927"/>
              </a:cxn>
              <a:cxn ang="0">
                <a:pos x="1105" y="868"/>
              </a:cxn>
              <a:cxn ang="0">
                <a:pos x="1082" y="845"/>
              </a:cxn>
              <a:cxn ang="0">
                <a:pos x="845" y="0"/>
              </a:cxn>
              <a:cxn ang="0">
                <a:pos x="0" y="71"/>
              </a:cxn>
            </a:cxnLst>
            <a:rect l="0" t="0" r="r" b="b"/>
            <a:pathLst>
              <a:path w="1235" h="1961">
                <a:moveTo>
                  <a:pt x="0" y="71"/>
                </a:moveTo>
                <a:lnTo>
                  <a:pt x="30" y="107"/>
                </a:lnTo>
                <a:lnTo>
                  <a:pt x="7" y="1294"/>
                </a:lnTo>
                <a:lnTo>
                  <a:pt x="12" y="1353"/>
                </a:lnTo>
                <a:lnTo>
                  <a:pt x="83" y="1955"/>
                </a:lnTo>
                <a:lnTo>
                  <a:pt x="101" y="1943"/>
                </a:lnTo>
                <a:lnTo>
                  <a:pt x="119" y="1931"/>
                </a:lnTo>
                <a:lnTo>
                  <a:pt x="172" y="1949"/>
                </a:lnTo>
                <a:lnTo>
                  <a:pt x="183" y="1926"/>
                </a:lnTo>
                <a:lnTo>
                  <a:pt x="195" y="1837"/>
                </a:lnTo>
                <a:lnTo>
                  <a:pt x="218" y="1778"/>
                </a:lnTo>
                <a:lnTo>
                  <a:pt x="248" y="1837"/>
                </a:lnTo>
                <a:lnTo>
                  <a:pt x="243" y="1860"/>
                </a:lnTo>
                <a:lnTo>
                  <a:pt x="266" y="1908"/>
                </a:lnTo>
                <a:lnTo>
                  <a:pt x="302" y="1961"/>
                </a:lnTo>
                <a:lnTo>
                  <a:pt x="337" y="1961"/>
                </a:lnTo>
                <a:lnTo>
                  <a:pt x="367" y="1961"/>
                </a:lnTo>
                <a:lnTo>
                  <a:pt x="408" y="1920"/>
                </a:lnTo>
                <a:lnTo>
                  <a:pt x="414" y="1913"/>
                </a:lnTo>
                <a:lnTo>
                  <a:pt x="431" y="1896"/>
                </a:lnTo>
                <a:lnTo>
                  <a:pt x="431" y="1890"/>
                </a:lnTo>
                <a:lnTo>
                  <a:pt x="426" y="1878"/>
                </a:lnTo>
                <a:lnTo>
                  <a:pt x="408" y="1872"/>
                </a:lnTo>
                <a:lnTo>
                  <a:pt x="408" y="1860"/>
                </a:lnTo>
                <a:lnTo>
                  <a:pt x="426" y="1825"/>
                </a:lnTo>
                <a:lnTo>
                  <a:pt x="420" y="1807"/>
                </a:lnTo>
                <a:lnTo>
                  <a:pt x="396" y="1789"/>
                </a:lnTo>
                <a:lnTo>
                  <a:pt x="385" y="1789"/>
                </a:lnTo>
                <a:lnTo>
                  <a:pt x="367" y="1771"/>
                </a:lnTo>
                <a:lnTo>
                  <a:pt x="337" y="1730"/>
                </a:lnTo>
                <a:lnTo>
                  <a:pt x="337" y="1701"/>
                </a:lnTo>
                <a:lnTo>
                  <a:pt x="343" y="1695"/>
                </a:lnTo>
                <a:lnTo>
                  <a:pt x="343" y="1683"/>
                </a:lnTo>
                <a:lnTo>
                  <a:pt x="343" y="1665"/>
                </a:lnTo>
                <a:lnTo>
                  <a:pt x="1235" y="1578"/>
                </a:lnTo>
                <a:lnTo>
                  <a:pt x="1229" y="1553"/>
                </a:lnTo>
                <a:lnTo>
                  <a:pt x="1187" y="1489"/>
                </a:lnTo>
                <a:lnTo>
                  <a:pt x="1194" y="1388"/>
                </a:lnTo>
                <a:lnTo>
                  <a:pt x="1158" y="1299"/>
                </a:lnTo>
                <a:lnTo>
                  <a:pt x="1146" y="1228"/>
                </a:lnTo>
                <a:lnTo>
                  <a:pt x="1170" y="1175"/>
                </a:lnTo>
                <a:lnTo>
                  <a:pt x="1170" y="1122"/>
                </a:lnTo>
                <a:lnTo>
                  <a:pt x="1199" y="1081"/>
                </a:lnTo>
                <a:lnTo>
                  <a:pt x="1205" y="1069"/>
                </a:lnTo>
                <a:lnTo>
                  <a:pt x="1176" y="1033"/>
                </a:lnTo>
                <a:lnTo>
                  <a:pt x="1187" y="998"/>
                </a:lnTo>
                <a:lnTo>
                  <a:pt x="1170" y="975"/>
                </a:lnTo>
                <a:lnTo>
                  <a:pt x="1135" y="957"/>
                </a:lnTo>
                <a:lnTo>
                  <a:pt x="1123" y="927"/>
                </a:lnTo>
                <a:lnTo>
                  <a:pt x="1105" y="868"/>
                </a:lnTo>
                <a:lnTo>
                  <a:pt x="1082" y="845"/>
                </a:lnTo>
                <a:lnTo>
                  <a:pt x="845" y="0"/>
                </a:lnTo>
                <a:lnTo>
                  <a:pt x="0" y="7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1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20" name="Freeform 64"/>
          <p:cNvSpPr>
            <a:spLocks/>
          </p:cNvSpPr>
          <p:nvPr/>
        </p:nvSpPr>
        <p:spPr bwMode="auto">
          <a:xfrm>
            <a:off x="5844011" y="3314410"/>
            <a:ext cx="536830" cy="579000"/>
          </a:xfrm>
          <a:custGeom>
            <a:avLst/>
            <a:gdLst/>
            <a:ahLst/>
            <a:cxnLst>
              <a:cxn ang="0">
                <a:pos x="118" y="1317"/>
              </a:cxn>
              <a:cxn ang="0">
                <a:pos x="177" y="1335"/>
              </a:cxn>
              <a:cxn ang="0">
                <a:pos x="225" y="1312"/>
              </a:cxn>
              <a:cxn ang="0">
                <a:pos x="319" y="1418"/>
              </a:cxn>
              <a:cxn ang="0">
                <a:pos x="425" y="1430"/>
              </a:cxn>
              <a:cxn ang="0">
                <a:pos x="519" y="1448"/>
              </a:cxn>
              <a:cxn ang="0">
                <a:pos x="597" y="1466"/>
              </a:cxn>
              <a:cxn ang="0">
                <a:pos x="650" y="1448"/>
              </a:cxn>
              <a:cxn ang="0">
                <a:pos x="686" y="1418"/>
              </a:cxn>
              <a:cxn ang="0">
                <a:pos x="739" y="1412"/>
              </a:cxn>
              <a:cxn ang="0">
                <a:pos x="810" y="1471"/>
              </a:cxn>
              <a:cxn ang="0">
                <a:pos x="856" y="1507"/>
              </a:cxn>
              <a:cxn ang="0">
                <a:pos x="927" y="1448"/>
              </a:cxn>
              <a:cxn ang="0">
                <a:pos x="951" y="1388"/>
              </a:cxn>
              <a:cxn ang="0">
                <a:pos x="981" y="1246"/>
              </a:cxn>
              <a:cxn ang="0">
                <a:pos x="1034" y="1294"/>
              </a:cxn>
              <a:cxn ang="0">
                <a:pos x="1057" y="1205"/>
              </a:cxn>
              <a:cxn ang="0">
                <a:pos x="1117" y="1111"/>
              </a:cxn>
              <a:cxn ang="0">
                <a:pos x="1140" y="1063"/>
              </a:cxn>
              <a:cxn ang="0">
                <a:pos x="1206" y="1058"/>
              </a:cxn>
              <a:cxn ang="0">
                <a:pos x="1270" y="975"/>
              </a:cxn>
              <a:cxn ang="0">
                <a:pos x="1318" y="939"/>
              </a:cxn>
              <a:cxn ang="0">
                <a:pos x="1305" y="868"/>
              </a:cxn>
              <a:cxn ang="0">
                <a:pos x="1323" y="804"/>
              </a:cxn>
              <a:cxn ang="0">
                <a:pos x="1282" y="627"/>
              </a:cxn>
              <a:cxn ang="0">
                <a:pos x="1312" y="550"/>
              </a:cxn>
              <a:cxn ang="0">
                <a:pos x="1341" y="532"/>
              </a:cxn>
              <a:cxn ang="0">
                <a:pos x="1099" y="77"/>
              </a:cxn>
              <a:cxn ang="0">
                <a:pos x="1004" y="142"/>
              </a:cxn>
              <a:cxn ang="0">
                <a:pos x="886" y="249"/>
              </a:cxn>
              <a:cxn ang="0">
                <a:pos x="815" y="249"/>
              </a:cxn>
              <a:cxn ang="0">
                <a:pos x="715" y="313"/>
              </a:cxn>
              <a:cxn ang="0">
                <a:pos x="626" y="290"/>
              </a:cxn>
              <a:cxn ang="0">
                <a:pos x="590" y="295"/>
              </a:cxn>
              <a:cxn ang="0">
                <a:pos x="590" y="266"/>
              </a:cxn>
              <a:cxn ang="0">
                <a:pos x="455" y="231"/>
              </a:cxn>
              <a:cxn ang="0">
                <a:pos x="390" y="231"/>
              </a:cxn>
              <a:cxn ang="0">
                <a:pos x="0" y="266"/>
              </a:cxn>
            </a:cxnLst>
            <a:rect l="0" t="0" r="r" b="b"/>
            <a:pathLst>
              <a:path w="1341" h="1507">
                <a:moveTo>
                  <a:pt x="0" y="266"/>
                </a:moveTo>
                <a:lnTo>
                  <a:pt x="118" y="1317"/>
                </a:lnTo>
                <a:lnTo>
                  <a:pt x="148" y="1317"/>
                </a:lnTo>
                <a:lnTo>
                  <a:pt x="177" y="1335"/>
                </a:lnTo>
                <a:lnTo>
                  <a:pt x="195" y="1335"/>
                </a:lnTo>
                <a:lnTo>
                  <a:pt x="225" y="1312"/>
                </a:lnTo>
                <a:lnTo>
                  <a:pt x="290" y="1359"/>
                </a:lnTo>
                <a:lnTo>
                  <a:pt x="319" y="1418"/>
                </a:lnTo>
                <a:lnTo>
                  <a:pt x="366" y="1436"/>
                </a:lnTo>
                <a:lnTo>
                  <a:pt x="425" y="1430"/>
                </a:lnTo>
                <a:lnTo>
                  <a:pt x="496" y="1477"/>
                </a:lnTo>
                <a:lnTo>
                  <a:pt x="519" y="1448"/>
                </a:lnTo>
                <a:lnTo>
                  <a:pt x="544" y="1436"/>
                </a:lnTo>
                <a:lnTo>
                  <a:pt x="597" y="1466"/>
                </a:lnTo>
                <a:lnTo>
                  <a:pt x="644" y="1459"/>
                </a:lnTo>
                <a:lnTo>
                  <a:pt x="650" y="1448"/>
                </a:lnTo>
                <a:lnTo>
                  <a:pt x="679" y="1436"/>
                </a:lnTo>
                <a:lnTo>
                  <a:pt x="686" y="1418"/>
                </a:lnTo>
                <a:lnTo>
                  <a:pt x="727" y="1388"/>
                </a:lnTo>
                <a:lnTo>
                  <a:pt x="739" y="1412"/>
                </a:lnTo>
                <a:lnTo>
                  <a:pt x="768" y="1459"/>
                </a:lnTo>
                <a:lnTo>
                  <a:pt x="810" y="1471"/>
                </a:lnTo>
                <a:lnTo>
                  <a:pt x="839" y="1494"/>
                </a:lnTo>
                <a:lnTo>
                  <a:pt x="856" y="1507"/>
                </a:lnTo>
                <a:lnTo>
                  <a:pt x="897" y="1507"/>
                </a:lnTo>
                <a:lnTo>
                  <a:pt x="927" y="1448"/>
                </a:lnTo>
                <a:lnTo>
                  <a:pt x="951" y="1436"/>
                </a:lnTo>
                <a:lnTo>
                  <a:pt x="951" y="1388"/>
                </a:lnTo>
                <a:lnTo>
                  <a:pt x="951" y="1342"/>
                </a:lnTo>
                <a:lnTo>
                  <a:pt x="981" y="1246"/>
                </a:lnTo>
                <a:lnTo>
                  <a:pt x="1004" y="1246"/>
                </a:lnTo>
                <a:lnTo>
                  <a:pt x="1034" y="1294"/>
                </a:lnTo>
                <a:lnTo>
                  <a:pt x="1069" y="1253"/>
                </a:lnTo>
                <a:lnTo>
                  <a:pt x="1057" y="1205"/>
                </a:lnTo>
                <a:lnTo>
                  <a:pt x="1087" y="1134"/>
                </a:lnTo>
                <a:lnTo>
                  <a:pt x="1117" y="1111"/>
                </a:lnTo>
                <a:lnTo>
                  <a:pt x="1117" y="1093"/>
                </a:lnTo>
                <a:lnTo>
                  <a:pt x="1140" y="1063"/>
                </a:lnTo>
                <a:lnTo>
                  <a:pt x="1170" y="1070"/>
                </a:lnTo>
                <a:lnTo>
                  <a:pt x="1206" y="1058"/>
                </a:lnTo>
                <a:lnTo>
                  <a:pt x="1211" y="1046"/>
                </a:lnTo>
                <a:lnTo>
                  <a:pt x="1270" y="975"/>
                </a:lnTo>
                <a:lnTo>
                  <a:pt x="1282" y="969"/>
                </a:lnTo>
                <a:lnTo>
                  <a:pt x="1318" y="939"/>
                </a:lnTo>
                <a:lnTo>
                  <a:pt x="1312" y="893"/>
                </a:lnTo>
                <a:lnTo>
                  <a:pt x="1305" y="868"/>
                </a:lnTo>
                <a:lnTo>
                  <a:pt x="1305" y="839"/>
                </a:lnTo>
                <a:lnTo>
                  <a:pt x="1323" y="804"/>
                </a:lnTo>
                <a:lnTo>
                  <a:pt x="1341" y="655"/>
                </a:lnTo>
                <a:lnTo>
                  <a:pt x="1282" y="627"/>
                </a:lnTo>
                <a:lnTo>
                  <a:pt x="1330" y="591"/>
                </a:lnTo>
                <a:lnTo>
                  <a:pt x="1312" y="550"/>
                </a:lnTo>
                <a:lnTo>
                  <a:pt x="1335" y="532"/>
                </a:lnTo>
                <a:lnTo>
                  <a:pt x="1341" y="532"/>
                </a:lnTo>
                <a:lnTo>
                  <a:pt x="1252" y="0"/>
                </a:lnTo>
                <a:lnTo>
                  <a:pt x="1099" y="77"/>
                </a:lnTo>
                <a:lnTo>
                  <a:pt x="1034" y="118"/>
                </a:lnTo>
                <a:lnTo>
                  <a:pt x="1004" y="142"/>
                </a:lnTo>
                <a:lnTo>
                  <a:pt x="915" y="236"/>
                </a:lnTo>
                <a:lnTo>
                  <a:pt x="886" y="249"/>
                </a:lnTo>
                <a:lnTo>
                  <a:pt x="862" y="249"/>
                </a:lnTo>
                <a:lnTo>
                  <a:pt x="815" y="249"/>
                </a:lnTo>
                <a:lnTo>
                  <a:pt x="785" y="254"/>
                </a:lnTo>
                <a:lnTo>
                  <a:pt x="715" y="313"/>
                </a:lnTo>
                <a:lnTo>
                  <a:pt x="686" y="313"/>
                </a:lnTo>
                <a:lnTo>
                  <a:pt x="626" y="290"/>
                </a:lnTo>
                <a:lnTo>
                  <a:pt x="608" y="302"/>
                </a:lnTo>
                <a:lnTo>
                  <a:pt x="590" y="295"/>
                </a:lnTo>
                <a:lnTo>
                  <a:pt x="608" y="272"/>
                </a:lnTo>
                <a:lnTo>
                  <a:pt x="590" y="266"/>
                </a:lnTo>
                <a:lnTo>
                  <a:pt x="549" y="260"/>
                </a:lnTo>
                <a:lnTo>
                  <a:pt x="455" y="231"/>
                </a:lnTo>
                <a:lnTo>
                  <a:pt x="437" y="219"/>
                </a:lnTo>
                <a:lnTo>
                  <a:pt x="390" y="231"/>
                </a:lnTo>
                <a:lnTo>
                  <a:pt x="390" y="213"/>
                </a:lnTo>
                <a:lnTo>
                  <a:pt x="0" y="266"/>
                </a:lnTo>
              </a:path>
            </a:pathLst>
          </a:custGeom>
          <a:solidFill>
            <a:schemeClr val="bg1">
              <a:lumMod val="95000"/>
            </a:schemeClr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1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21" name="Freeform 65"/>
          <p:cNvSpPr>
            <a:spLocks/>
          </p:cNvSpPr>
          <p:nvPr/>
        </p:nvSpPr>
        <p:spPr bwMode="auto">
          <a:xfrm>
            <a:off x="6424171" y="2684355"/>
            <a:ext cx="966533" cy="713598"/>
          </a:xfrm>
          <a:custGeom>
            <a:avLst/>
            <a:gdLst/>
            <a:ahLst/>
            <a:cxnLst>
              <a:cxn ang="0">
                <a:pos x="1850" y="1666"/>
              </a:cxn>
              <a:cxn ang="0">
                <a:pos x="1814" y="1731"/>
              </a:cxn>
              <a:cxn ang="0">
                <a:pos x="1784" y="1784"/>
              </a:cxn>
              <a:cxn ang="0">
                <a:pos x="1772" y="1855"/>
              </a:cxn>
              <a:cxn ang="0">
                <a:pos x="1832" y="1796"/>
              </a:cxn>
              <a:cxn ang="0">
                <a:pos x="1932" y="1784"/>
              </a:cxn>
              <a:cxn ang="0">
                <a:pos x="2062" y="1736"/>
              </a:cxn>
              <a:cxn ang="0">
                <a:pos x="2281" y="1578"/>
              </a:cxn>
              <a:cxn ang="0">
                <a:pos x="2358" y="1524"/>
              </a:cxn>
              <a:cxn ang="0">
                <a:pos x="2416" y="1453"/>
              </a:cxn>
              <a:cxn ang="0">
                <a:pos x="2386" y="1465"/>
              </a:cxn>
              <a:cxn ang="0">
                <a:pos x="2292" y="1512"/>
              </a:cxn>
              <a:cxn ang="0">
                <a:pos x="2239" y="1542"/>
              </a:cxn>
              <a:cxn ang="0">
                <a:pos x="2304" y="1441"/>
              </a:cxn>
              <a:cxn ang="0">
                <a:pos x="2257" y="1482"/>
              </a:cxn>
              <a:cxn ang="0">
                <a:pos x="2044" y="1601"/>
              </a:cxn>
              <a:cxn ang="0">
                <a:pos x="1891" y="1707"/>
              </a:cxn>
              <a:cxn ang="0">
                <a:pos x="1884" y="1624"/>
              </a:cxn>
              <a:cxn ang="0">
                <a:pos x="1926" y="1518"/>
              </a:cxn>
              <a:cxn ang="0">
                <a:pos x="1873" y="1175"/>
              </a:cxn>
              <a:cxn ang="0">
                <a:pos x="1832" y="821"/>
              </a:cxn>
              <a:cxn ang="0">
                <a:pos x="1790" y="597"/>
              </a:cxn>
              <a:cxn ang="0">
                <a:pos x="1743" y="561"/>
              </a:cxn>
              <a:cxn ang="0">
                <a:pos x="1731" y="490"/>
              </a:cxn>
              <a:cxn ang="0">
                <a:pos x="1696" y="290"/>
              </a:cxn>
              <a:cxn ang="0">
                <a:pos x="1630" y="77"/>
              </a:cxn>
              <a:cxn ang="0">
                <a:pos x="1607" y="0"/>
              </a:cxn>
              <a:cxn ang="0">
                <a:pos x="1206" y="89"/>
              </a:cxn>
              <a:cxn ang="0">
                <a:pos x="986" y="325"/>
              </a:cxn>
              <a:cxn ang="0">
                <a:pos x="969" y="419"/>
              </a:cxn>
              <a:cxn ang="0">
                <a:pos x="846" y="549"/>
              </a:cxn>
              <a:cxn ang="0">
                <a:pos x="887" y="591"/>
              </a:cxn>
              <a:cxn ang="0">
                <a:pos x="898" y="643"/>
              </a:cxn>
              <a:cxn ang="0">
                <a:pos x="922" y="767"/>
              </a:cxn>
              <a:cxn ang="0">
                <a:pos x="704" y="916"/>
              </a:cxn>
              <a:cxn ang="0">
                <a:pos x="455" y="934"/>
              </a:cxn>
              <a:cxn ang="0">
                <a:pos x="202" y="992"/>
              </a:cxn>
              <a:cxn ang="0">
                <a:pos x="148" y="1099"/>
              </a:cxn>
              <a:cxn ang="0">
                <a:pos x="213" y="1234"/>
              </a:cxn>
              <a:cxn ang="0">
                <a:pos x="42" y="1429"/>
              </a:cxn>
              <a:cxn ang="0">
                <a:pos x="1318" y="1312"/>
              </a:cxn>
              <a:cxn ang="0">
                <a:pos x="1359" y="1365"/>
              </a:cxn>
              <a:cxn ang="0">
                <a:pos x="1406" y="1376"/>
              </a:cxn>
              <a:cxn ang="0">
                <a:pos x="1465" y="1494"/>
              </a:cxn>
              <a:cxn ang="0">
                <a:pos x="1572" y="1530"/>
              </a:cxn>
            </a:cxnLst>
            <a:rect l="0" t="0" r="r" b="b"/>
            <a:pathLst>
              <a:path w="2422" h="1855">
                <a:moveTo>
                  <a:pt x="1572" y="1530"/>
                </a:moveTo>
                <a:lnTo>
                  <a:pt x="1832" y="1624"/>
                </a:lnTo>
                <a:lnTo>
                  <a:pt x="1850" y="1666"/>
                </a:lnTo>
                <a:lnTo>
                  <a:pt x="1832" y="1683"/>
                </a:lnTo>
                <a:lnTo>
                  <a:pt x="1820" y="1701"/>
                </a:lnTo>
                <a:lnTo>
                  <a:pt x="1814" y="1731"/>
                </a:lnTo>
                <a:lnTo>
                  <a:pt x="1814" y="1772"/>
                </a:lnTo>
                <a:lnTo>
                  <a:pt x="1802" y="1778"/>
                </a:lnTo>
                <a:lnTo>
                  <a:pt x="1784" y="1784"/>
                </a:lnTo>
                <a:lnTo>
                  <a:pt x="1761" y="1837"/>
                </a:lnTo>
                <a:lnTo>
                  <a:pt x="1761" y="1855"/>
                </a:lnTo>
                <a:lnTo>
                  <a:pt x="1772" y="1855"/>
                </a:lnTo>
                <a:lnTo>
                  <a:pt x="1784" y="1849"/>
                </a:lnTo>
                <a:lnTo>
                  <a:pt x="1790" y="1837"/>
                </a:lnTo>
                <a:lnTo>
                  <a:pt x="1832" y="1796"/>
                </a:lnTo>
                <a:lnTo>
                  <a:pt x="1855" y="1801"/>
                </a:lnTo>
                <a:lnTo>
                  <a:pt x="1914" y="1801"/>
                </a:lnTo>
                <a:lnTo>
                  <a:pt x="1932" y="1784"/>
                </a:lnTo>
                <a:lnTo>
                  <a:pt x="1985" y="1772"/>
                </a:lnTo>
                <a:lnTo>
                  <a:pt x="2033" y="1754"/>
                </a:lnTo>
                <a:lnTo>
                  <a:pt x="2062" y="1736"/>
                </a:lnTo>
                <a:lnTo>
                  <a:pt x="2092" y="1701"/>
                </a:lnTo>
                <a:lnTo>
                  <a:pt x="2239" y="1601"/>
                </a:lnTo>
                <a:lnTo>
                  <a:pt x="2281" y="1578"/>
                </a:lnTo>
                <a:lnTo>
                  <a:pt x="2310" y="1548"/>
                </a:lnTo>
                <a:lnTo>
                  <a:pt x="2334" y="1542"/>
                </a:lnTo>
                <a:lnTo>
                  <a:pt x="2358" y="1524"/>
                </a:lnTo>
                <a:lnTo>
                  <a:pt x="2386" y="1507"/>
                </a:lnTo>
                <a:lnTo>
                  <a:pt x="2404" y="1489"/>
                </a:lnTo>
                <a:lnTo>
                  <a:pt x="2416" y="1453"/>
                </a:lnTo>
                <a:lnTo>
                  <a:pt x="2422" y="1441"/>
                </a:lnTo>
                <a:lnTo>
                  <a:pt x="2416" y="1436"/>
                </a:lnTo>
                <a:lnTo>
                  <a:pt x="2386" y="1465"/>
                </a:lnTo>
                <a:lnTo>
                  <a:pt x="2352" y="1477"/>
                </a:lnTo>
                <a:lnTo>
                  <a:pt x="2310" y="1494"/>
                </a:lnTo>
                <a:lnTo>
                  <a:pt x="2292" y="1512"/>
                </a:lnTo>
                <a:lnTo>
                  <a:pt x="2281" y="1535"/>
                </a:lnTo>
                <a:lnTo>
                  <a:pt x="2246" y="1553"/>
                </a:lnTo>
                <a:lnTo>
                  <a:pt x="2239" y="1542"/>
                </a:lnTo>
                <a:lnTo>
                  <a:pt x="2251" y="1518"/>
                </a:lnTo>
                <a:lnTo>
                  <a:pt x="2274" y="1489"/>
                </a:lnTo>
                <a:lnTo>
                  <a:pt x="2304" y="1441"/>
                </a:lnTo>
                <a:lnTo>
                  <a:pt x="2292" y="1436"/>
                </a:lnTo>
                <a:lnTo>
                  <a:pt x="2269" y="1459"/>
                </a:lnTo>
                <a:lnTo>
                  <a:pt x="2257" y="1482"/>
                </a:lnTo>
                <a:lnTo>
                  <a:pt x="2233" y="1507"/>
                </a:lnTo>
                <a:lnTo>
                  <a:pt x="2150" y="1553"/>
                </a:lnTo>
                <a:lnTo>
                  <a:pt x="2044" y="1601"/>
                </a:lnTo>
                <a:lnTo>
                  <a:pt x="1962" y="1649"/>
                </a:lnTo>
                <a:lnTo>
                  <a:pt x="1926" y="1666"/>
                </a:lnTo>
                <a:lnTo>
                  <a:pt x="1891" y="1707"/>
                </a:lnTo>
                <a:lnTo>
                  <a:pt x="1873" y="1695"/>
                </a:lnTo>
                <a:lnTo>
                  <a:pt x="1873" y="1660"/>
                </a:lnTo>
                <a:lnTo>
                  <a:pt x="1884" y="1624"/>
                </a:lnTo>
                <a:lnTo>
                  <a:pt x="1914" y="1601"/>
                </a:lnTo>
                <a:lnTo>
                  <a:pt x="1879" y="1565"/>
                </a:lnTo>
                <a:lnTo>
                  <a:pt x="1926" y="1518"/>
                </a:lnTo>
                <a:lnTo>
                  <a:pt x="1932" y="1500"/>
                </a:lnTo>
                <a:lnTo>
                  <a:pt x="1909" y="1477"/>
                </a:lnTo>
                <a:lnTo>
                  <a:pt x="1873" y="1175"/>
                </a:lnTo>
                <a:lnTo>
                  <a:pt x="1861" y="1163"/>
                </a:lnTo>
                <a:lnTo>
                  <a:pt x="1861" y="886"/>
                </a:lnTo>
                <a:lnTo>
                  <a:pt x="1832" y="821"/>
                </a:lnTo>
                <a:lnTo>
                  <a:pt x="1808" y="750"/>
                </a:lnTo>
                <a:lnTo>
                  <a:pt x="1808" y="696"/>
                </a:lnTo>
                <a:lnTo>
                  <a:pt x="1790" y="597"/>
                </a:lnTo>
                <a:lnTo>
                  <a:pt x="1761" y="543"/>
                </a:lnTo>
                <a:lnTo>
                  <a:pt x="1743" y="549"/>
                </a:lnTo>
                <a:lnTo>
                  <a:pt x="1743" y="561"/>
                </a:lnTo>
                <a:lnTo>
                  <a:pt x="1737" y="561"/>
                </a:lnTo>
                <a:lnTo>
                  <a:pt x="1726" y="543"/>
                </a:lnTo>
                <a:lnTo>
                  <a:pt x="1731" y="490"/>
                </a:lnTo>
                <a:lnTo>
                  <a:pt x="1684" y="378"/>
                </a:lnTo>
                <a:lnTo>
                  <a:pt x="1678" y="336"/>
                </a:lnTo>
                <a:lnTo>
                  <a:pt x="1696" y="290"/>
                </a:lnTo>
                <a:lnTo>
                  <a:pt x="1684" y="206"/>
                </a:lnTo>
                <a:lnTo>
                  <a:pt x="1637" y="89"/>
                </a:lnTo>
                <a:lnTo>
                  <a:pt x="1630" y="77"/>
                </a:lnTo>
                <a:lnTo>
                  <a:pt x="1619" y="59"/>
                </a:lnTo>
                <a:lnTo>
                  <a:pt x="1625" y="41"/>
                </a:lnTo>
                <a:lnTo>
                  <a:pt x="1607" y="0"/>
                </a:lnTo>
                <a:lnTo>
                  <a:pt x="1224" y="95"/>
                </a:lnTo>
                <a:lnTo>
                  <a:pt x="1217" y="89"/>
                </a:lnTo>
                <a:lnTo>
                  <a:pt x="1206" y="89"/>
                </a:lnTo>
                <a:lnTo>
                  <a:pt x="1170" y="107"/>
                </a:lnTo>
                <a:lnTo>
                  <a:pt x="1082" y="201"/>
                </a:lnTo>
                <a:lnTo>
                  <a:pt x="986" y="325"/>
                </a:lnTo>
                <a:lnTo>
                  <a:pt x="975" y="348"/>
                </a:lnTo>
                <a:lnTo>
                  <a:pt x="981" y="372"/>
                </a:lnTo>
                <a:lnTo>
                  <a:pt x="969" y="419"/>
                </a:lnTo>
                <a:lnTo>
                  <a:pt x="945" y="437"/>
                </a:lnTo>
                <a:lnTo>
                  <a:pt x="851" y="531"/>
                </a:lnTo>
                <a:lnTo>
                  <a:pt x="846" y="549"/>
                </a:lnTo>
                <a:lnTo>
                  <a:pt x="857" y="591"/>
                </a:lnTo>
                <a:lnTo>
                  <a:pt x="869" y="597"/>
                </a:lnTo>
                <a:lnTo>
                  <a:pt x="887" y="591"/>
                </a:lnTo>
                <a:lnTo>
                  <a:pt x="910" y="609"/>
                </a:lnTo>
                <a:lnTo>
                  <a:pt x="915" y="627"/>
                </a:lnTo>
                <a:lnTo>
                  <a:pt x="898" y="643"/>
                </a:lnTo>
                <a:lnTo>
                  <a:pt x="904" y="679"/>
                </a:lnTo>
                <a:lnTo>
                  <a:pt x="928" y="714"/>
                </a:lnTo>
                <a:lnTo>
                  <a:pt x="922" y="767"/>
                </a:lnTo>
                <a:lnTo>
                  <a:pt x="863" y="797"/>
                </a:lnTo>
                <a:lnTo>
                  <a:pt x="775" y="891"/>
                </a:lnTo>
                <a:lnTo>
                  <a:pt x="704" y="916"/>
                </a:lnTo>
                <a:lnTo>
                  <a:pt x="555" y="957"/>
                </a:lnTo>
                <a:lnTo>
                  <a:pt x="502" y="939"/>
                </a:lnTo>
                <a:lnTo>
                  <a:pt x="455" y="934"/>
                </a:lnTo>
                <a:lnTo>
                  <a:pt x="379" y="939"/>
                </a:lnTo>
                <a:lnTo>
                  <a:pt x="296" y="957"/>
                </a:lnTo>
                <a:lnTo>
                  <a:pt x="202" y="992"/>
                </a:lnTo>
                <a:lnTo>
                  <a:pt x="159" y="1016"/>
                </a:lnTo>
                <a:lnTo>
                  <a:pt x="148" y="1069"/>
                </a:lnTo>
                <a:lnTo>
                  <a:pt x="148" y="1099"/>
                </a:lnTo>
                <a:lnTo>
                  <a:pt x="219" y="1175"/>
                </a:lnTo>
                <a:lnTo>
                  <a:pt x="225" y="1211"/>
                </a:lnTo>
                <a:lnTo>
                  <a:pt x="213" y="1234"/>
                </a:lnTo>
                <a:lnTo>
                  <a:pt x="189" y="1246"/>
                </a:lnTo>
                <a:lnTo>
                  <a:pt x="172" y="1312"/>
                </a:lnTo>
                <a:lnTo>
                  <a:pt x="42" y="1429"/>
                </a:lnTo>
                <a:lnTo>
                  <a:pt x="0" y="1465"/>
                </a:lnTo>
                <a:lnTo>
                  <a:pt x="24" y="1571"/>
                </a:lnTo>
                <a:lnTo>
                  <a:pt x="1318" y="1312"/>
                </a:lnTo>
                <a:lnTo>
                  <a:pt x="1341" y="1329"/>
                </a:lnTo>
                <a:lnTo>
                  <a:pt x="1348" y="1353"/>
                </a:lnTo>
                <a:lnTo>
                  <a:pt x="1359" y="1365"/>
                </a:lnTo>
                <a:lnTo>
                  <a:pt x="1371" y="1358"/>
                </a:lnTo>
                <a:lnTo>
                  <a:pt x="1382" y="1370"/>
                </a:lnTo>
                <a:lnTo>
                  <a:pt x="1406" y="1376"/>
                </a:lnTo>
                <a:lnTo>
                  <a:pt x="1442" y="1453"/>
                </a:lnTo>
                <a:lnTo>
                  <a:pt x="1447" y="1482"/>
                </a:lnTo>
                <a:lnTo>
                  <a:pt x="1465" y="1494"/>
                </a:lnTo>
                <a:lnTo>
                  <a:pt x="1465" y="1507"/>
                </a:lnTo>
                <a:lnTo>
                  <a:pt x="1542" y="1512"/>
                </a:lnTo>
                <a:lnTo>
                  <a:pt x="1572" y="153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 smtClean="0">
                <a:latin typeface="Calibri" pitchFamily="34" charset="0"/>
                <a:cs typeface="Arial" pitchFamily="34" charset="0"/>
              </a:rPr>
              <a:t> </a:t>
            </a: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23" name="Freeform 67"/>
          <p:cNvSpPr>
            <a:spLocks/>
          </p:cNvSpPr>
          <p:nvPr/>
        </p:nvSpPr>
        <p:spPr bwMode="auto">
          <a:xfrm>
            <a:off x="6344731" y="3190255"/>
            <a:ext cx="748672" cy="468770"/>
          </a:xfrm>
          <a:custGeom>
            <a:avLst/>
            <a:gdLst/>
            <a:ahLst/>
            <a:cxnLst>
              <a:cxn ang="0">
                <a:pos x="467" y="1151"/>
              </a:cxn>
              <a:cxn ang="0">
                <a:pos x="1311" y="986"/>
              </a:cxn>
              <a:cxn ang="0">
                <a:pos x="1583" y="938"/>
              </a:cxn>
              <a:cxn ang="0">
                <a:pos x="1590" y="938"/>
              </a:cxn>
              <a:cxn ang="0">
                <a:pos x="1595" y="933"/>
              </a:cxn>
              <a:cxn ang="0">
                <a:pos x="1601" y="908"/>
              </a:cxn>
              <a:cxn ang="0">
                <a:pos x="1631" y="880"/>
              </a:cxn>
              <a:cxn ang="0">
                <a:pos x="1661" y="874"/>
              </a:cxn>
              <a:cxn ang="0">
                <a:pos x="1689" y="880"/>
              </a:cxn>
              <a:cxn ang="0">
                <a:pos x="1767" y="826"/>
              </a:cxn>
              <a:cxn ang="0">
                <a:pos x="1778" y="785"/>
              </a:cxn>
              <a:cxn ang="0">
                <a:pos x="1826" y="738"/>
              </a:cxn>
              <a:cxn ang="0">
                <a:pos x="1873" y="708"/>
              </a:cxn>
              <a:cxn ang="0">
                <a:pos x="1879" y="697"/>
              </a:cxn>
              <a:cxn ang="0">
                <a:pos x="1831" y="661"/>
              </a:cxn>
              <a:cxn ang="0">
                <a:pos x="1814" y="644"/>
              </a:cxn>
              <a:cxn ang="0">
                <a:pos x="1796" y="637"/>
              </a:cxn>
              <a:cxn ang="0">
                <a:pos x="1785" y="619"/>
              </a:cxn>
              <a:cxn ang="0">
                <a:pos x="1749" y="614"/>
              </a:cxn>
              <a:cxn ang="0">
                <a:pos x="1737" y="566"/>
              </a:cxn>
              <a:cxn ang="0">
                <a:pos x="1696" y="555"/>
              </a:cxn>
              <a:cxn ang="0">
                <a:pos x="1689" y="555"/>
              </a:cxn>
              <a:cxn ang="0">
                <a:pos x="1684" y="477"/>
              </a:cxn>
              <a:cxn ang="0">
                <a:pos x="1707" y="466"/>
              </a:cxn>
              <a:cxn ang="0">
                <a:pos x="1702" y="424"/>
              </a:cxn>
              <a:cxn ang="0">
                <a:pos x="1678" y="401"/>
              </a:cxn>
              <a:cxn ang="0">
                <a:pos x="1678" y="389"/>
              </a:cxn>
              <a:cxn ang="0">
                <a:pos x="1684" y="378"/>
              </a:cxn>
              <a:cxn ang="0">
                <a:pos x="1719" y="342"/>
              </a:cxn>
              <a:cxn ang="0">
                <a:pos x="1732" y="283"/>
              </a:cxn>
              <a:cxn ang="0">
                <a:pos x="1732" y="266"/>
              </a:cxn>
              <a:cxn ang="0">
                <a:pos x="1755" y="230"/>
              </a:cxn>
              <a:cxn ang="0">
                <a:pos x="1773" y="218"/>
              </a:cxn>
              <a:cxn ang="0">
                <a:pos x="1743" y="200"/>
              </a:cxn>
              <a:cxn ang="0">
                <a:pos x="1666" y="195"/>
              </a:cxn>
              <a:cxn ang="0">
                <a:pos x="1666" y="182"/>
              </a:cxn>
              <a:cxn ang="0">
                <a:pos x="1648" y="170"/>
              </a:cxn>
              <a:cxn ang="0">
                <a:pos x="1643" y="141"/>
              </a:cxn>
              <a:cxn ang="0">
                <a:pos x="1607" y="64"/>
              </a:cxn>
              <a:cxn ang="0">
                <a:pos x="1583" y="58"/>
              </a:cxn>
              <a:cxn ang="0">
                <a:pos x="1572" y="46"/>
              </a:cxn>
              <a:cxn ang="0">
                <a:pos x="1560" y="53"/>
              </a:cxn>
              <a:cxn ang="0">
                <a:pos x="1549" y="41"/>
              </a:cxn>
              <a:cxn ang="0">
                <a:pos x="1542" y="17"/>
              </a:cxn>
              <a:cxn ang="0">
                <a:pos x="1519" y="0"/>
              </a:cxn>
              <a:cxn ang="0">
                <a:pos x="225" y="259"/>
              </a:cxn>
              <a:cxn ang="0">
                <a:pos x="201" y="153"/>
              </a:cxn>
              <a:cxn ang="0">
                <a:pos x="130" y="223"/>
              </a:cxn>
              <a:cxn ang="0">
                <a:pos x="119" y="230"/>
              </a:cxn>
              <a:cxn ang="0">
                <a:pos x="107" y="218"/>
              </a:cxn>
              <a:cxn ang="0">
                <a:pos x="101" y="218"/>
              </a:cxn>
              <a:cxn ang="0">
                <a:pos x="83" y="259"/>
              </a:cxn>
              <a:cxn ang="0">
                <a:pos x="18" y="307"/>
              </a:cxn>
              <a:cxn ang="0">
                <a:pos x="0" y="324"/>
              </a:cxn>
              <a:cxn ang="0">
                <a:pos x="89" y="856"/>
              </a:cxn>
              <a:cxn ang="0">
                <a:pos x="154" y="1217"/>
              </a:cxn>
              <a:cxn ang="0">
                <a:pos x="467" y="1151"/>
              </a:cxn>
            </a:cxnLst>
            <a:rect l="0" t="0" r="r" b="b"/>
            <a:pathLst>
              <a:path w="1879" h="1217">
                <a:moveTo>
                  <a:pt x="467" y="1151"/>
                </a:moveTo>
                <a:lnTo>
                  <a:pt x="1311" y="986"/>
                </a:lnTo>
                <a:lnTo>
                  <a:pt x="1583" y="938"/>
                </a:lnTo>
                <a:lnTo>
                  <a:pt x="1590" y="938"/>
                </a:lnTo>
                <a:lnTo>
                  <a:pt x="1595" y="933"/>
                </a:lnTo>
                <a:lnTo>
                  <a:pt x="1601" y="908"/>
                </a:lnTo>
                <a:lnTo>
                  <a:pt x="1631" y="880"/>
                </a:lnTo>
                <a:lnTo>
                  <a:pt x="1661" y="874"/>
                </a:lnTo>
                <a:lnTo>
                  <a:pt x="1689" y="880"/>
                </a:lnTo>
                <a:lnTo>
                  <a:pt x="1767" y="826"/>
                </a:lnTo>
                <a:lnTo>
                  <a:pt x="1778" y="785"/>
                </a:lnTo>
                <a:lnTo>
                  <a:pt x="1826" y="738"/>
                </a:lnTo>
                <a:lnTo>
                  <a:pt x="1873" y="708"/>
                </a:lnTo>
                <a:lnTo>
                  <a:pt x="1879" y="697"/>
                </a:lnTo>
                <a:lnTo>
                  <a:pt x="1831" y="661"/>
                </a:lnTo>
                <a:lnTo>
                  <a:pt x="1814" y="644"/>
                </a:lnTo>
                <a:lnTo>
                  <a:pt x="1796" y="637"/>
                </a:lnTo>
                <a:lnTo>
                  <a:pt x="1785" y="619"/>
                </a:lnTo>
                <a:lnTo>
                  <a:pt x="1749" y="614"/>
                </a:lnTo>
                <a:lnTo>
                  <a:pt x="1737" y="566"/>
                </a:lnTo>
                <a:lnTo>
                  <a:pt x="1696" y="555"/>
                </a:lnTo>
                <a:lnTo>
                  <a:pt x="1689" y="555"/>
                </a:lnTo>
                <a:lnTo>
                  <a:pt x="1684" y="477"/>
                </a:lnTo>
                <a:lnTo>
                  <a:pt x="1707" y="466"/>
                </a:lnTo>
                <a:lnTo>
                  <a:pt x="1702" y="424"/>
                </a:lnTo>
                <a:lnTo>
                  <a:pt x="1678" y="401"/>
                </a:lnTo>
                <a:lnTo>
                  <a:pt x="1678" y="389"/>
                </a:lnTo>
                <a:lnTo>
                  <a:pt x="1684" y="378"/>
                </a:lnTo>
                <a:lnTo>
                  <a:pt x="1719" y="342"/>
                </a:lnTo>
                <a:lnTo>
                  <a:pt x="1732" y="283"/>
                </a:lnTo>
                <a:lnTo>
                  <a:pt x="1732" y="266"/>
                </a:lnTo>
                <a:lnTo>
                  <a:pt x="1755" y="230"/>
                </a:lnTo>
                <a:lnTo>
                  <a:pt x="1773" y="218"/>
                </a:lnTo>
                <a:lnTo>
                  <a:pt x="1743" y="200"/>
                </a:lnTo>
                <a:lnTo>
                  <a:pt x="1666" y="195"/>
                </a:lnTo>
                <a:lnTo>
                  <a:pt x="1666" y="182"/>
                </a:lnTo>
                <a:lnTo>
                  <a:pt x="1648" y="170"/>
                </a:lnTo>
                <a:lnTo>
                  <a:pt x="1643" y="141"/>
                </a:lnTo>
                <a:lnTo>
                  <a:pt x="1607" y="64"/>
                </a:lnTo>
                <a:lnTo>
                  <a:pt x="1583" y="58"/>
                </a:lnTo>
                <a:lnTo>
                  <a:pt x="1572" y="46"/>
                </a:lnTo>
                <a:lnTo>
                  <a:pt x="1560" y="53"/>
                </a:lnTo>
                <a:lnTo>
                  <a:pt x="1549" y="41"/>
                </a:lnTo>
                <a:lnTo>
                  <a:pt x="1542" y="17"/>
                </a:lnTo>
                <a:lnTo>
                  <a:pt x="1519" y="0"/>
                </a:lnTo>
                <a:lnTo>
                  <a:pt x="225" y="259"/>
                </a:lnTo>
                <a:lnTo>
                  <a:pt x="201" y="153"/>
                </a:lnTo>
                <a:lnTo>
                  <a:pt x="130" y="223"/>
                </a:lnTo>
                <a:lnTo>
                  <a:pt x="119" y="230"/>
                </a:lnTo>
                <a:lnTo>
                  <a:pt x="107" y="218"/>
                </a:lnTo>
                <a:lnTo>
                  <a:pt x="101" y="218"/>
                </a:lnTo>
                <a:lnTo>
                  <a:pt x="83" y="259"/>
                </a:lnTo>
                <a:lnTo>
                  <a:pt x="18" y="307"/>
                </a:lnTo>
                <a:lnTo>
                  <a:pt x="0" y="324"/>
                </a:lnTo>
                <a:lnTo>
                  <a:pt x="89" y="856"/>
                </a:lnTo>
                <a:lnTo>
                  <a:pt x="154" y="1217"/>
                </a:lnTo>
                <a:lnTo>
                  <a:pt x="467" y="115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 smtClean="0">
                <a:latin typeface="Calibri" pitchFamily="34" charset="0"/>
                <a:cs typeface="Arial" pitchFamily="34" charset="0"/>
              </a:rPr>
              <a:t> </a:t>
            </a: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26" name="Freeform 70"/>
          <p:cNvSpPr>
            <a:spLocks/>
          </p:cNvSpPr>
          <p:nvPr/>
        </p:nvSpPr>
        <p:spPr bwMode="auto">
          <a:xfrm>
            <a:off x="6093166" y="3654383"/>
            <a:ext cx="976163" cy="539550"/>
          </a:xfrm>
          <a:custGeom>
            <a:avLst/>
            <a:gdLst/>
            <a:ahLst/>
            <a:cxnLst>
              <a:cxn ang="0">
                <a:pos x="1607" y="1176"/>
              </a:cxn>
              <a:cxn ang="0">
                <a:pos x="745" y="1311"/>
              </a:cxn>
              <a:cxn ang="0">
                <a:pos x="621" y="1329"/>
              </a:cxn>
              <a:cxn ang="0">
                <a:pos x="537" y="1329"/>
              </a:cxn>
              <a:cxn ang="0">
                <a:pos x="0" y="1400"/>
              </a:cxn>
              <a:cxn ang="0">
                <a:pos x="136" y="1329"/>
              </a:cxn>
              <a:cxn ang="0">
                <a:pos x="213" y="1252"/>
              </a:cxn>
              <a:cxn ang="0">
                <a:pos x="225" y="1211"/>
              </a:cxn>
              <a:cxn ang="0">
                <a:pos x="260" y="1158"/>
              </a:cxn>
              <a:cxn ang="0">
                <a:pos x="455" y="986"/>
              </a:cxn>
              <a:cxn ang="0">
                <a:pos x="479" y="963"/>
              </a:cxn>
              <a:cxn ang="0">
                <a:pos x="514" y="1040"/>
              </a:cxn>
              <a:cxn ang="0">
                <a:pos x="621" y="1070"/>
              </a:cxn>
              <a:cxn ang="0">
                <a:pos x="662" y="1022"/>
              </a:cxn>
              <a:cxn ang="0">
                <a:pos x="715" y="1029"/>
              </a:cxn>
              <a:cxn ang="0">
                <a:pos x="750" y="1029"/>
              </a:cxn>
              <a:cxn ang="0">
                <a:pos x="845" y="945"/>
              </a:cxn>
              <a:cxn ang="0">
                <a:pos x="869" y="963"/>
              </a:cxn>
              <a:cxn ang="0">
                <a:pos x="958" y="916"/>
              </a:cxn>
              <a:cxn ang="0">
                <a:pos x="999" y="821"/>
              </a:cxn>
              <a:cxn ang="0">
                <a:pos x="1057" y="674"/>
              </a:cxn>
              <a:cxn ang="0">
                <a:pos x="1140" y="408"/>
              </a:cxn>
              <a:cxn ang="0">
                <a:pos x="1181" y="449"/>
              </a:cxn>
              <a:cxn ang="0">
                <a:pos x="1247" y="461"/>
              </a:cxn>
              <a:cxn ang="0">
                <a:pos x="1300" y="314"/>
              </a:cxn>
              <a:cxn ang="0">
                <a:pos x="1359" y="289"/>
              </a:cxn>
              <a:cxn ang="0">
                <a:pos x="1407" y="225"/>
              </a:cxn>
              <a:cxn ang="0">
                <a:pos x="1453" y="142"/>
              </a:cxn>
              <a:cxn ang="0">
                <a:pos x="1471" y="113"/>
              </a:cxn>
              <a:cxn ang="0">
                <a:pos x="1460" y="24"/>
              </a:cxn>
              <a:cxn ang="0">
                <a:pos x="1483" y="0"/>
              </a:cxn>
              <a:cxn ang="0">
                <a:pos x="1648" y="101"/>
              </a:cxn>
              <a:cxn ang="0">
                <a:pos x="1673" y="18"/>
              </a:cxn>
              <a:cxn ang="0">
                <a:pos x="1725" y="24"/>
              </a:cxn>
              <a:cxn ang="0">
                <a:pos x="1731" y="65"/>
              </a:cxn>
              <a:cxn ang="0">
                <a:pos x="1831" y="101"/>
              </a:cxn>
              <a:cxn ang="0">
                <a:pos x="1896" y="149"/>
              </a:cxn>
              <a:cxn ang="0">
                <a:pos x="1920" y="201"/>
              </a:cxn>
              <a:cxn ang="0">
                <a:pos x="1855" y="331"/>
              </a:cxn>
              <a:cxn ang="0">
                <a:pos x="1909" y="378"/>
              </a:cxn>
              <a:cxn ang="0">
                <a:pos x="1985" y="390"/>
              </a:cxn>
              <a:cxn ang="0">
                <a:pos x="2015" y="408"/>
              </a:cxn>
              <a:cxn ang="0">
                <a:pos x="2056" y="431"/>
              </a:cxn>
              <a:cxn ang="0">
                <a:pos x="2086" y="420"/>
              </a:cxn>
              <a:cxn ang="0">
                <a:pos x="2216" y="473"/>
              </a:cxn>
              <a:cxn ang="0">
                <a:pos x="2239" y="520"/>
              </a:cxn>
              <a:cxn ang="0">
                <a:pos x="2227" y="591"/>
              </a:cxn>
              <a:cxn ang="0">
                <a:pos x="2204" y="615"/>
              </a:cxn>
              <a:cxn ang="0">
                <a:pos x="2274" y="679"/>
              </a:cxn>
              <a:cxn ang="0">
                <a:pos x="2269" y="709"/>
              </a:cxn>
              <a:cxn ang="0">
                <a:pos x="2216" y="720"/>
              </a:cxn>
              <a:cxn ang="0">
                <a:pos x="2239" y="733"/>
              </a:cxn>
              <a:cxn ang="0">
                <a:pos x="2216" y="763"/>
              </a:cxn>
              <a:cxn ang="0">
                <a:pos x="2198" y="768"/>
              </a:cxn>
              <a:cxn ang="0">
                <a:pos x="2251" y="786"/>
              </a:cxn>
              <a:cxn ang="0">
                <a:pos x="2298" y="816"/>
              </a:cxn>
              <a:cxn ang="0">
                <a:pos x="2239" y="857"/>
              </a:cxn>
              <a:cxn ang="0">
                <a:pos x="2198" y="857"/>
              </a:cxn>
              <a:cxn ang="0">
                <a:pos x="2257" y="898"/>
              </a:cxn>
              <a:cxn ang="0">
                <a:pos x="2322" y="857"/>
              </a:cxn>
              <a:cxn ang="0">
                <a:pos x="2404" y="857"/>
              </a:cxn>
              <a:cxn ang="0">
                <a:pos x="2446" y="981"/>
              </a:cxn>
              <a:cxn ang="0">
                <a:pos x="2411" y="1004"/>
              </a:cxn>
            </a:cxnLst>
            <a:rect l="0" t="0" r="r" b="b"/>
            <a:pathLst>
              <a:path w="2446" h="1400">
                <a:moveTo>
                  <a:pt x="2416" y="1022"/>
                </a:moveTo>
                <a:lnTo>
                  <a:pt x="1607" y="1176"/>
                </a:lnTo>
                <a:lnTo>
                  <a:pt x="762" y="1318"/>
                </a:lnTo>
                <a:lnTo>
                  <a:pt x="745" y="1311"/>
                </a:lnTo>
                <a:lnTo>
                  <a:pt x="709" y="1318"/>
                </a:lnTo>
                <a:lnTo>
                  <a:pt x="621" y="1329"/>
                </a:lnTo>
                <a:lnTo>
                  <a:pt x="626" y="1311"/>
                </a:lnTo>
                <a:lnTo>
                  <a:pt x="537" y="1329"/>
                </a:lnTo>
                <a:lnTo>
                  <a:pt x="537" y="1336"/>
                </a:lnTo>
                <a:lnTo>
                  <a:pt x="0" y="1400"/>
                </a:lnTo>
                <a:lnTo>
                  <a:pt x="24" y="1382"/>
                </a:lnTo>
                <a:lnTo>
                  <a:pt x="136" y="1329"/>
                </a:lnTo>
                <a:lnTo>
                  <a:pt x="154" y="1300"/>
                </a:lnTo>
                <a:lnTo>
                  <a:pt x="213" y="1252"/>
                </a:lnTo>
                <a:lnTo>
                  <a:pt x="219" y="1223"/>
                </a:lnTo>
                <a:lnTo>
                  <a:pt x="225" y="1211"/>
                </a:lnTo>
                <a:lnTo>
                  <a:pt x="260" y="1194"/>
                </a:lnTo>
                <a:lnTo>
                  <a:pt x="260" y="1158"/>
                </a:lnTo>
                <a:lnTo>
                  <a:pt x="296" y="1128"/>
                </a:lnTo>
                <a:lnTo>
                  <a:pt x="455" y="986"/>
                </a:lnTo>
                <a:lnTo>
                  <a:pt x="467" y="958"/>
                </a:lnTo>
                <a:lnTo>
                  <a:pt x="479" y="963"/>
                </a:lnTo>
                <a:lnTo>
                  <a:pt x="467" y="993"/>
                </a:lnTo>
                <a:lnTo>
                  <a:pt x="514" y="1040"/>
                </a:lnTo>
                <a:lnTo>
                  <a:pt x="585" y="1070"/>
                </a:lnTo>
                <a:lnTo>
                  <a:pt x="621" y="1070"/>
                </a:lnTo>
                <a:lnTo>
                  <a:pt x="656" y="1040"/>
                </a:lnTo>
                <a:lnTo>
                  <a:pt x="662" y="1022"/>
                </a:lnTo>
                <a:lnTo>
                  <a:pt x="686" y="1004"/>
                </a:lnTo>
                <a:lnTo>
                  <a:pt x="715" y="1029"/>
                </a:lnTo>
                <a:lnTo>
                  <a:pt x="727" y="1034"/>
                </a:lnTo>
                <a:lnTo>
                  <a:pt x="750" y="1029"/>
                </a:lnTo>
                <a:lnTo>
                  <a:pt x="833" y="999"/>
                </a:lnTo>
                <a:lnTo>
                  <a:pt x="845" y="945"/>
                </a:lnTo>
                <a:lnTo>
                  <a:pt x="851" y="945"/>
                </a:lnTo>
                <a:lnTo>
                  <a:pt x="869" y="963"/>
                </a:lnTo>
                <a:lnTo>
                  <a:pt x="933" y="904"/>
                </a:lnTo>
                <a:lnTo>
                  <a:pt x="958" y="916"/>
                </a:lnTo>
                <a:lnTo>
                  <a:pt x="1011" y="845"/>
                </a:lnTo>
                <a:lnTo>
                  <a:pt x="999" y="821"/>
                </a:lnTo>
                <a:lnTo>
                  <a:pt x="1004" y="774"/>
                </a:lnTo>
                <a:lnTo>
                  <a:pt x="1057" y="674"/>
                </a:lnTo>
                <a:lnTo>
                  <a:pt x="1128" y="408"/>
                </a:lnTo>
                <a:lnTo>
                  <a:pt x="1140" y="408"/>
                </a:lnTo>
                <a:lnTo>
                  <a:pt x="1181" y="431"/>
                </a:lnTo>
                <a:lnTo>
                  <a:pt x="1181" y="449"/>
                </a:lnTo>
                <a:lnTo>
                  <a:pt x="1206" y="467"/>
                </a:lnTo>
                <a:lnTo>
                  <a:pt x="1247" y="461"/>
                </a:lnTo>
                <a:lnTo>
                  <a:pt x="1270" y="413"/>
                </a:lnTo>
                <a:lnTo>
                  <a:pt x="1300" y="314"/>
                </a:lnTo>
                <a:lnTo>
                  <a:pt x="1323" y="278"/>
                </a:lnTo>
                <a:lnTo>
                  <a:pt x="1359" y="289"/>
                </a:lnTo>
                <a:lnTo>
                  <a:pt x="1382" y="231"/>
                </a:lnTo>
                <a:lnTo>
                  <a:pt x="1407" y="225"/>
                </a:lnTo>
                <a:lnTo>
                  <a:pt x="1430" y="195"/>
                </a:lnTo>
                <a:lnTo>
                  <a:pt x="1453" y="142"/>
                </a:lnTo>
                <a:lnTo>
                  <a:pt x="1465" y="131"/>
                </a:lnTo>
                <a:lnTo>
                  <a:pt x="1471" y="113"/>
                </a:lnTo>
                <a:lnTo>
                  <a:pt x="1453" y="101"/>
                </a:lnTo>
                <a:lnTo>
                  <a:pt x="1460" y="24"/>
                </a:lnTo>
                <a:lnTo>
                  <a:pt x="1471" y="7"/>
                </a:lnTo>
                <a:lnTo>
                  <a:pt x="1483" y="0"/>
                </a:lnTo>
                <a:lnTo>
                  <a:pt x="1625" y="89"/>
                </a:lnTo>
                <a:lnTo>
                  <a:pt x="1648" y="101"/>
                </a:lnTo>
                <a:lnTo>
                  <a:pt x="1655" y="95"/>
                </a:lnTo>
                <a:lnTo>
                  <a:pt x="1673" y="18"/>
                </a:lnTo>
                <a:lnTo>
                  <a:pt x="1696" y="12"/>
                </a:lnTo>
                <a:lnTo>
                  <a:pt x="1725" y="24"/>
                </a:lnTo>
                <a:lnTo>
                  <a:pt x="1755" y="35"/>
                </a:lnTo>
                <a:lnTo>
                  <a:pt x="1731" y="65"/>
                </a:lnTo>
                <a:lnTo>
                  <a:pt x="1767" y="101"/>
                </a:lnTo>
                <a:lnTo>
                  <a:pt x="1831" y="101"/>
                </a:lnTo>
                <a:lnTo>
                  <a:pt x="1855" y="131"/>
                </a:lnTo>
                <a:lnTo>
                  <a:pt x="1896" y="149"/>
                </a:lnTo>
                <a:lnTo>
                  <a:pt x="1926" y="184"/>
                </a:lnTo>
                <a:lnTo>
                  <a:pt x="1920" y="201"/>
                </a:lnTo>
                <a:lnTo>
                  <a:pt x="1879" y="272"/>
                </a:lnTo>
                <a:lnTo>
                  <a:pt x="1855" y="331"/>
                </a:lnTo>
                <a:lnTo>
                  <a:pt x="1861" y="378"/>
                </a:lnTo>
                <a:lnTo>
                  <a:pt x="1909" y="378"/>
                </a:lnTo>
                <a:lnTo>
                  <a:pt x="1950" y="355"/>
                </a:lnTo>
                <a:lnTo>
                  <a:pt x="1985" y="390"/>
                </a:lnTo>
                <a:lnTo>
                  <a:pt x="2003" y="402"/>
                </a:lnTo>
                <a:lnTo>
                  <a:pt x="2015" y="408"/>
                </a:lnTo>
                <a:lnTo>
                  <a:pt x="2038" y="426"/>
                </a:lnTo>
                <a:lnTo>
                  <a:pt x="2056" y="431"/>
                </a:lnTo>
                <a:lnTo>
                  <a:pt x="2074" y="420"/>
                </a:lnTo>
                <a:lnTo>
                  <a:pt x="2086" y="420"/>
                </a:lnTo>
                <a:lnTo>
                  <a:pt x="2163" y="461"/>
                </a:lnTo>
                <a:lnTo>
                  <a:pt x="2216" y="473"/>
                </a:lnTo>
                <a:lnTo>
                  <a:pt x="2239" y="509"/>
                </a:lnTo>
                <a:lnTo>
                  <a:pt x="2239" y="520"/>
                </a:lnTo>
                <a:lnTo>
                  <a:pt x="2216" y="538"/>
                </a:lnTo>
                <a:lnTo>
                  <a:pt x="2227" y="591"/>
                </a:lnTo>
                <a:lnTo>
                  <a:pt x="2216" y="603"/>
                </a:lnTo>
                <a:lnTo>
                  <a:pt x="2204" y="615"/>
                </a:lnTo>
                <a:lnTo>
                  <a:pt x="2257" y="644"/>
                </a:lnTo>
                <a:lnTo>
                  <a:pt x="2274" y="679"/>
                </a:lnTo>
                <a:lnTo>
                  <a:pt x="2274" y="697"/>
                </a:lnTo>
                <a:lnTo>
                  <a:pt x="2269" y="709"/>
                </a:lnTo>
                <a:lnTo>
                  <a:pt x="2221" y="703"/>
                </a:lnTo>
                <a:lnTo>
                  <a:pt x="2216" y="720"/>
                </a:lnTo>
                <a:lnTo>
                  <a:pt x="2233" y="738"/>
                </a:lnTo>
                <a:lnTo>
                  <a:pt x="2239" y="733"/>
                </a:lnTo>
                <a:lnTo>
                  <a:pt x="2239" y="750"/>
                </a:lnTo>
                <a:lnTo>
                  <a:pt x="2216" y="763"/>
                </a:lnTo>
                <a:lnTo>
                  <a:pt x="2204" y="763"/>
                </a:lnTo>
                <a:lnTo>
                  <a:pt x="2198" y="768"/>
                </a:lnTo>
                <a:lnTo>
                  <a:pt x="2216" y="780"/>
                </a:lnTo>
                <a:lnTo>
                  <a:pt x="2251" y="786"/>
                </a:lnTo>
                <a:lnTo>
                  <a:pt x="2287" y="804"/>
                </a:lnTo>
                <a:lnTo>
                  <a:pt x="2298" y="816"/>
                </a:lnTo>
                <a:lnTo>
                  <a:pt x="2257" y="857"/>
                </a:lnTo>
                <a:lnTo>
                  <a:pt x="2239" y="857"/>
                </a:lnTo>
                <a:lnTo>
                  <a:pt x="2198" y="839"/>
                </a:lnTo>
                <a:lnTo>
                  <a:pt x="2198" y="857"/>
                </a:lnTo>
                <a:lnTo>
                  <a:pt x="2221" y="875"/>
                </a:lnTo>
                <a:lnTo>
                  <a:pt x="2257" y="898"/>
                </a:lnTo>
                <a:lnTo>
                  <a:pt x="2287" y="887"/>
                </a:lnTo>
                <a:lnTo>
                  <a:pt x="2322" y="857"/>
                </a:lnTo>
                <a:lnTo>
                  <a:pt x="2358" y="862"/>
                </a:lnTo>
                <a:lnTo>
                  <a:pt x="2404" y="857"/>
                </a:lnTo>
                <a:lnTo>
                  <a:pt x="2411" y="869"/>
                </a:lnTo>
                <a:lnTo>
                  <a:pt x="2446" y="981"/>
                </a:lnTo>
                <a:lnTo>
                  <a:pt x="2422" y="1004"/>
                </a:lnTo>
                <a:lnTo>
                  <a:pt x="2411" y="1004"/>
                </a:lnTo>
                <a:lnTo>
                  <a:pt x="2416" y="1022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600" b="1" dirty="0" smtClean="0">
                <a:latin typeface="Calibri" pitchFamily="34" charset="0"/>
                <a:cs typeface="Arial" pitchFamily="34" charset="0"/>
              </a:rPr>
              <a:t>       </a:t>
            </a:r>
          </a:p>
          <a:p>
            <a:pPr algn="ctr">
              <a:defRPr/>
            </a:pPr>
            <a:r>
              <a:rPr lang="en-US" sz="1200" b="1" dirty="0" smtClean="0">
                <a:latin typeface="Calibri" pitchFamily="34" charset="0"/>
                <a:cs typeface="Arial" pitchFamily="34" charset="0"/>
              </a:rPr>
              <a:t> </a:t>
            </a: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28" name="Freeform 72"/>
          <p:cNvSpPr>
            <a:spLocks/>
          </p:cNvSpPr>
          <p:nvPr/>
        </p:nvSpPr>
        <p:spPr bwMode="auto">
          <a:xfrm>
            <a:off x="5998078" y="4048893"/>
            <a:ext cx="1129026" cy="465290"/>
          </a:xfrm>
          <a:custGeom>
            <a:avLst/>
            <a:gdLst/>
            <a:ahLst/>
            <a:cxnLst>
              <a:cxn ang="0">
                <a:pos x="36" y="986"/>
              </a:cxn>
              <a:cxn ang="0">
                <a:pos x="77" y="933"/>
              </a:cxn>
              <a:cxn ang="0">
                <a:pos x="112" y="857"/>
              </a:cxn>
              <a:cxn ang="0">
                <a:pos x="331" y="745"/>
              </a:cxn>
              <a:cxn ang="0">
                <a:pos x="414" y="651"/>
              </a:cxn>
              <a:cxn ang="0">
                <a:pos x="455" y="633"/>
              </a:cxn>
              <a:cxn ang="0">
                <a:pos x="496" y="597"/>
              </a:cxn>
              <a:cxn ang="0">
                <a:pos x="549" y="585"/>
              </a:cxn>
              <a:cxn ang="0">
                <a:pos x="667" y="538"/>
              </a:cxn>
              <a:cxn ang="0">
                <a:pos x="768" y="396"/>
              </a:cxn>
              <a:cxn ang="0">
                <a:pos x="779" y="314"/>
              </a:cxn>
              <a:cxn ang="0">
                <a:pos x="863" y="307"/>
              </a:cxn>
              <a:cxn ang="0">
                <a:pos x="1004" y="296"/>
              </a:cxn>
              <a:cxn ang="0">
                <a:pos x="2671" y="12"/>
              </a:cxn>
              <a:cxn ang="0">
                <a:pos x="2712" y="48"/>
              </a:cxn>
              <a:cxn ang="0">
                <a:pos x="2759" y="119"/>
              </a:cxn>
              <a:cxn ang="0">
                <a:pos x="2735" y="119"/>
              </a:cxn>
              <a:cxn ang="0">
                <a:pos x="2682" y="119"/>
              </a:cxn>
              <a:cxn ang="0">
                <a:pos x="2676" y="148"/>
              </a:cxn>
              <a:cxn ang="0">
                <a:pos x="2552" y="225"/>
              </a:cxn>
              <a:cxn ang="0">
                <a:pos x="2493" y="278"/>
              </a:cxn>
              <a:cxn ang="0">
                <a:pos x="2570" y="248"/>
              </a:cxn>
              <a:cxn ang="0">
                <a:pos x="2699" y="218"/>
              </a:cxn>
              <a:cxn ang="0">
                <a:pos x="2706" y="266"/>
              </a:cxn>
              <a:cxn ang="0">
                <a:pos x="2741" y="254"/>
              </a:cxn>
              <a:cxn ang="0">
                <a:pos x="2812" y="254"/>
              </a:cxn>
              <a:cxn ang="0">
                <a:pos x="2824" y="355"/>
              </a:cxn>
              <a:cxn ang="0">
                <a:pos x="2770" y="426"/>
              </a:cxn>
              <a:cxn ang="0">
                <a:pos x="2688" y="479"/>
              </a:cxn>
              <a:cxn ang="0">
                <a:pos x="2611" y="473"/>
              </a:cxn>
              <a:cxn ang="0">
                <a:pos x="2593" y="438"/>
              </a:cxn>
              <a:cxn ang="0">
                <a:pos x="2564" y="431"/>
              </a:cxn>
              <a:cxn ang="0">
                <a:pos x="2557" y="491"/>
              </a:cxn>
              <a:cxn ang="0">
                <a:pos x="2617" y="538"/>
              </a:cxn>
              <a:cxn ang="0">
                <a:pos x="2552" y="656"/>
              </a:cxn>
              <a:cxn ang="0">
                <a:pos x="2475" y="656"/>
              </a:cxn>
              <a:cxn ang="0">
                <a:pos x="2557" y="674"/>
              </a:cxn>
              <a:cxn ang="0">
                <a:pos x="2664" y="615"/>
              </a:cxn>
              <a:cxn ang="0">
                <a:pos x="2682" y="686"/>
              </a:cxn>
              <a:cxn ang="0">
                <a:pos x="2552" y="768"/>
              </a:cxn>
              <a:cxn ang="0">
                <a:pos x="2410" y="869"/>
              </a:cxn>
              <a:cxn ang="0">
                <a:pos x="2346" y="928"/>
              </a:cxn>
              <a:cxn ang="0">
                <a:pos x="2257" y="1141"/>
              </a:cxn>
              <a:cxn ang="0">
                <a:pos x="2080" y="1199"/>
              </a:cxn>
              <a:cxn ang="0">
                <a:pos x="1264" y="969"/>
              </a:cxn>
              <a:cxn ang="0">
                <a:pos x="1157" y="880"/>
              </a:cxn>
              <a:cxn ang="0">
                <a:pos x="1152" y="845"/>
              </a:cxn>
              <a:cxn ang="0">
                <a:pos x="703" y="904"/>
              </a:cxn>
              <a:cxn ang="0">
                <a:pos x="584" y="963"/>
              </a:cxn>
            </a:cxnLst>
            <a:rect l="0" t="0" r="r" b="b"/>
            <a:pathLst>
              <a:path w="2830" h="1211">
                <a:moveTo>
                  <a:pt x="0" y="1082"/>
                </a:moveTo>
                <a:lnTo>
                  <a:pt x="6" y="981"/>
                </a:lnTo>
                <a:lnTo>
                  <a:pt x="36" y="986"/>
                </a:lnTo>
                <a:lnTo>
                  <a:pt x="53" y="981"/>
                </a:lnTo>
                <a:lnTo>
                  <a:pt x="77" y="958"/>
                </a:lnTo>
                <a:lnTo>
                  <a:pt x="77" y="933"/>
                </a:lnTo>
                <a:lnTo>
                  <a:pt x="77" y="910"/>
                </a:lnTo>
                <a:lnTo>
                  <a:pt x="82" y="887"/>
                </a:lnTo>
                <a:lnTo>
                  <a:pt x="112" y="857"/>
                </a:lnTo>
                <a:lnTo>
                  <a:pt x="178" y="833"/>
                </a:lnTo>
                <a:lnTo>
                  <a:pt x="254" y="809"/>
                </a:lnTo>
                <a:lnTo>
                  <a:pt x="331" y="745"/>
                </a:lnTo>
                <a:lnTo>
                  <a:pt x="360" y="733"/>
                </a:lnTo>
                <a:lnTo>
                  <a:pt x="408" y="692"/>
                </a:lnTo>
                <a:lnTo>
                  <a:pt x="414" y="651"/>
                </a:lnTo>
                <a:lnTo>
                  <a:pt x="426" y="651"/>
                </a:lnTo>
                <a:lnTo>
                  <a:pt x="444" y="651"/>
                </a:lnTo>
                <a:lnTo>
                  <a:pt x="455" y="633"/>
                </a:lnTo>
                <a:lnTo>
                  <a:pt x="461" y="621"/>
                </a:lnTo>
                <a:lnTo>
                  <a:pt x="490" y="597"/>
                </a:lnTo>
                <a:lnTo>
                  <a:pt x="496" y="597"/>
                </a:lnTo>
                <a:lnTo>
                  <a:pt x="520" y="615"/>
                </a:lnTo>
                <a:lnTo>
                  <a:pt x="543" y="597"/>
                </a:lnTo>
                <a:lnTo>
                  <a:pt x="549" y="585"/>
                </a:lnTo>
                <a:lnTo>
                  <a:pt x="584" y="555"/>
                </a:lnTo>
                <a:lnTo>
                  <a:pt x="614" y="544"/>
                </a:lnTo>
                <a:lnTo>
                  <a:pt x="667" y="538"/>
                </a:lnTo>
                <a:lnTo>
                  <a:pt x="721" y="449"/>
                </a:lnTo>
                <a:lnTo>
                  <a:pt x="768" y="420"/>
                </a:lnTo>
                <a:lnTo>
                  <a:pt x="768" y="396"/>
                </a:lnTo>
                <a:lnTo>
                  <a:pt x="779" y="372"/>
                </a:lnTo>
                <a:lnTo>
                  <a:pt x="768" y="342"/>
                </a:lnTo>
                <a:lnTo>
                  <a:pt x="779" y="314"/>
                </a:lnTo>
                <a:lnTo>
                  <a:pt x="779" y="307"/>
                </a:lnTo>
                <a:lnTo>
                  <a:pt x="868" y="289"/>
                </a:lnTo>
                <a:lnTo>
                  <a:pt x="863" y="307"/>
                </a:lnTo>
                <a:lnTo>
                  <a:pt x="951" y="296"/>
                </a:lnTo>
                <a:lnTo>
                  <a:pt x="987" y="289"/>
                </a:lnTo>
                <a:lnTo>
                  <a:pt x="1004" y="296"/>
                </a:lnTo>
                <a:lnTo>
                  <a:pt x="1849" y="154"/>
                </a:lnTo>
                <a:lnTo>
                  <a:pt x="2658" y="0"/>
                </a:lnTo>
                <a:lnTo>
                  <a:pt x="2671" y="12"/>
                </a:lnTo>
                <a:lnTo>
                  <a:pt x="2676" y="24"/>
                </a:lnTo>
                <a:lnTo>
                  <a:pt x="2699" y="42"/>
                </a:lnTo>
                <a:lnTo>
                  <a:pt x="2712" y="48"/>
                </a:lnTo>
                <a:lnTo>
                  <a:pt x="2729" y="65"/>
                </a:lnTo>
                <a:lnTo>
                  <a:pt x="2741" y="78"/>
                </a:lnTo>
                <a:lnTo>
                  <a:pt x="2759" y="119"/>
                </a:lnTo>
                <a:lnTo>
                  <a:pt x="2753" y="131"/>
                </a:lnTo>
                <a:lnTo>
                  <a:pt x="2741" y="131"/>
                </a:lnTo>
                <a:lnTo>
                  <a:pt x="2735" y="119"/>
                </a:lnTo>
                <a:lnTo>
                  <a:pt x="2712" y="124"/>
                </a:lnTo>
                <a:lnTo>
                  <a:pt x="2694" y="124"/>
                </a:lnTo>
                <a:lnTo>
                  <a:pt x="2682" y="119"/>
                </a:lnTo>
                <a:lnTo>
                  <a:pt x="2671" y="124"/>
                </a:lnTo>
                <a:lnTo>
                  <a:pt x="2676" y="136"/>
                </a:lnTo>
                <a:lnTo>
                  <a:pt x="2676" y="148"/>
                </a:lnTo>
                <a:lnTo>
                  <a:pt x="2600" y="184"/>
                </a:lnTo>
                <a:lnTo>
                  <a:pt x="2582" y="201"/>
                </a:lnTo>
                <a:lnTo>
                  <a:pt x="2552" y="225"/>
                </a:lnTo>
                <a:lnTo>
                  <a:pt x="2504" y="236"/>
                </a:lnTo>
                <a:lnTo>
                  <a:pt x="2493" y="266"/>
                </a:lnTo>
                <a:lnTo>
                  <a:pt x="2493" y="278"/>
                </a:lnTo>
                <a:lnTo>
                  <a:pt x="2504" y="278"/>
                </a:lnTo>
                <a:lnTo>
                  <a:pt x="2522" y="272"/>
                </a:lnTo>
                <a:lnTo>
                  <a:pt x="2570" y="248"/>
                </a:lnTo>
                <a:lnTo>
                  <a:pt x="2623" y="236"/>
                </a:lnTo>
                <a:lnTo>
                  <a:pt x="2653" y="218"/>
                </a:lnTo>
                <a:lnTo>
                  <a:pt x="2699" y="218"/>
                </a:lnTo>
                <a:lnTo>
                  <a:pt x="2706" y="225"/>
                </a:lnTo>
                <a:lnTo>
                  <a:pt x="2699" y="254"/>
                </a:lnTo>
                <a:lnTo>
                  <a:pt x="2706" y="266"/>
                </a:lnTo>
                <a:lnTo>
                  <a:pt x="2717" y="278"/>
                </a:lnTo>
                <a:lnTo>
                  <a:pt x="2735" y="272"/>
                </a:lnTo>
                <a:lnTo>
                  <a:pt x="2741" y="254"/>
                </a:lnTo>
                <a:lnTo>
                  <a:pt x="2770" y="218"/>
                </a:lnTo>
                <a:lnTo>
                  <a:pt x="2795" y="218"/>
                </a:lnTo>
                <a:lnTo>
                  <a:pt x="2812" y="254"/>
                </a:lnTo>
                <a:lnTo>
                  <a:pt x="2818" y="325"/>
                </a:lnTo>
                <a:lnTo>
                  <a:pt x="2830" y="342"/>
                </a:lnTo>
                <a:lnTo>
                  <a:pt x="2824" y="355"/>
                </a:lnTo>
                <a:lnTo>
                  <a:pt x="2783" y="385"/>
                </a:lnTo>
                <a:lnTo>
                  <a:pt x="2770" y="408"/>
                </a:lnTo>
                <a:lnTo>
                  <a:pt x="2770" y="426"/>
                </a:lnTo>
                <a:lnTo>
                  <a:pt x="2735" y="456"/>
                </a:lnTo>
                <a:lnTo>
                  <a:pt x="2712" y="461"/>
                </a:lnTo>
                <a:lnTo>
                  <a:pt x="2688" y="479"/>
                </a:lnTo>
                <a:lnTo>
                  <a:pt x="2635" y="473"/>
                </a:lnTo>
                <a:lnTo>
                  <a:pt x="2617" y="467"/>
                </a:lnTo>
                <a:lnTo>
                  <a:pt x="2611" y="473"/>
                </a:lnTo>
                <a:lnTo>
                  <a:pt x="2605" y="473"/>
                </a:lnTo>
                <a:lnTo>
                  <a:pt x="2593" y="449"/>
                </a:lnTo>
                <a:lnTo>
                  <a:pt x="2593" y="438"/>
                </a:lnTo>
                <a:lnTo>
                  <a:pt x="2587" y="426"/>
                </a:lnTo>
                <a:lnTo>
                  <a:pt x="2570" y="426"/>
                </a:lnTo>
                <a:lnTo>
                  <a:pt x="2564" y="431"/>
                </a:lnTo>
                <a:lnTo>
                  <a:pt x="2570" y="484"/>
                </a:lnTo>
                <a:lnTo>
                  <a:pt x="2564" y="497"/>
                </a:lnTo>
                <a:lnTo>
                  <a:pt x="2557" y="491"/>
                </a:lnTo>
                <a:lnTo>
                  <a:pt x="2570" y="514"/>
                </a:lnTo>
                <a:lnTo>
                  <a:pt x="2593" y="514"/>
                </a:lnTo>
                <a:lnTo>
                  <a:pt x="2617" y="538"/>
                </a:lnTo>
                <a:lnTo>
                  <a:pt x="2600" y="567"/>
                </a:lnTo>
                <a:lnTo>
                  <a:pt x="2611" y="580"/>
                </a:lnTo>
                <a:lnTo>
                  <a:pt x="2552" y="656"/>
                </a:lnTo>
                <a:lnTo>
                  <a:pt x="2529" y="662"/>
                </a:lnTo>
                <a:lnTo>
                  <a:pt x="2499" y="656"/>
                </a:lnTo>
                <a:lnTo>
                  <a:pt x="2475" y="656"/>
                </a:lnTo>
                <a:lnTo>
                  <a:pt x="2469" y="662"/>
                </a:lnTo>
                <a:lnTo>
                  <a:pt x="2487" y="679"/>
                </a:lnTo>
                <a:lnTo>
                  <a:pt x="2557" y="674"/>
                </a:lnTo>
                <a:lnTo>
                  <a:pt x="2600" y="662"/>
                </a:lnTo>
                <a:lnTo>
                  <a:pt x="2658" y="633"/>
                </a:lnTo>
                <a:lnTo>
                  <a:pt x="2664" y="615"/>
                </a:lnTo>
                <a:lnTo>
                  <a:pt x="2682" y="615"/>
                </a:lnTo>
                <a:lnTo>
                  <a:pt x="2699" y="638"/>
                </a:lnTo>
                <a:lnTo>
                  <a:pt x="2682" y="686"/>
                </a:lnTo>
                <a:lnTo>
                  <a:pt x="2628" y="745"/>
                </a:lnTo>
                <a:lnTo>
                  <a:pt x="2575" y="756"/>
                </a:lnTo>
                <a:lnTo>
                  <a:pt x="2552" y="768"/>
                </a:lnTo>
                <a:lnTo>
                  <a:pt x="2487" y="774"/>
                </a:lnTo>
                <a:lnTo>
                  <a:pt x="2434" y="862"/>
                </a:lnTo>
                <a:lnTo>
                  <a:pt x="2410" y="869"/>
                </a:lnTo>
                <a:lnTo>
                  <a:pt x="2410" y="880"/>
                </a:lnTo>
                <a:lnTo>
                  <a:pt x="2410" y="887"/>
                </a:lnTo>
                <a:lnTo>
                  <a:pt x="2346" y="928"/>
                </a:lnTo>
                <a:lnTo>
                  <a:pt x="2310" y="969"/>
                </a:lnTo>
                <a:lnTo>
                  <a:pt x="2280" y="1052"/>
                </a:lnTo>
                <a:lnTo>
                  <a:pt x="2257" y="1141"/>
                </a:lnTo>
                <a:lnTo>
                  <a:pt x="2245" y="1164"/>
                </a:lnTo>
                <a:lnTo>
                  <a:pt x="2209" y="1176"/>
                </a:lnTo>
                <a:lnTo>
                  <a:pt x="2080" y="1199"/>
                </a:lnTo>
                <a:lnTo>
                  <a:pt x="2068" y="1211"/>
                </a:lnTo>
                <a:lnTo>
                  <a:pt x="1631" y="922"/>
                </a:lnTo>
                <a:lnTo>
                  <a:pt x="1264" y="969"/>
                </a:lnTo>
                <a:lnTo>
                  <a:pt x="1258" y="915"/>
                </a:lnTo>
                <a:lnTo>
                  <a:pt x="1193" y="862"/>
                </a:lnTo>
                <a:lnTo>
                  <a:pt x="1157" y="880"/>
                </a:lnTo>
                <a:lnTo>
                  <a:pt x="1146" y="869"/>
                </a:lnTo>
                <a:lnTo>
                  <a:pt x="1152" y="851"/>
                </a:lnTo>
                <a:lnTo>
                  <a:pt x="1152" y="845"/>
                </a:lnTo>
                <a:lnTo>
                  <a:pt x="721" y="892"/>
                </a:lnTo>
                <a:lnTo>
                  <a:pt x="709" y="887"/>
                </a:lnTo>
                <a:lnTo>
                  <a:pt x="703" y="904"/>
                </a:lnTo>
                <a:lnTo>
                  <a:pt x="614" y="945"/>
                </a:lnTo>
                <a:lnTo>
                  <a:pt x="614" y="963"/>
                </a:lnTo>
                <a:lnTo>
                  <a:pt x="584" y="963"/>
                </a:lnTo>
                <a:lnTo>
                  <a:pt x="485" y="1011"/>
                </a:lnTo>
                <a:lnTo>
                  <a:pt x="0" y="1082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32" name="Freeform 76"/>
          <p:cNvSpPr>
            <a:spLocks/>
          </p:cNvSpPr>
          <p:nvPr/>
        </p:nvSpPr>
        <p:spPr bwMode="auto">
          <a:xfrm>
            <a:off x="5865676" y="4436441"/>
            <a:ext cx="704137" cy="693872"/>
          </a:xfrm>
          <a:custGeom>
            <a:avLst/>
            <a:gdLst/>
            <a:ahLst/>
            <a:cxnLst>
              <a:cxn ang="0">
                <a:pos x="237" y="951"/>
              </a:cxn>
              <a:cxn ang="0">
                <a:pos x="278" y="1033"/>
              </a:cxn>
              <a:cxn ang="0">
                <a:pos x="325" y="1081"/>
              </a:cxn>
              <a:cxn ang="0">
                <a:pos x="331" y="1139"/>
              </a:cxn>
              <a:cxn ang="0">
                <a:pos x="354" y="1187"/>
              </a:cxn>
              <a:cxn ang="0">
                <a:pos x="325" y="1281"/>
              </a:cxn>
              <a:cxn ang="0">
                <a:pos x="313" y="1405"/>
              </a:cxn>
              <a:cxn ang="0">
                <a:pos x="342" y="1595"/>
              </a:cxn>
              <a:cxn ang="0">
                <a:pos x="390" y="1684"/>
              </a:cxn>
              <a:cxn ang="0">
                <a:pos x="425" y="1737"/>
              </a:cxn>
              <a:cxn ang="0">
                <a:pos x="443" y="1795"/>
              </a:cxn>
              <a:cxn ang="0">
                <a:pos x="1382" y="1783"/>
              </a:cxn>
              <a:cxn ang="0">
                <a:pos x="1442" y="1807"/>
              </a:cxn>
              <a:cxn ang="0">
                <a:pos x="1424" y="1671"/>
              </a:cxn>
              <a:cxn ang="0">
                <a:pos x="1442" y="1624"/>
              </a:cxn>
              <a:cxn ang="0">
                <a:pos x="1531" y="1636"/>
              </a:cxn>
              <a:cxn ang="0">
                <a:pos x="1619" y="1630"/>
              </a:cxn>
              <a:cxn ang="0">
                <a:pos x="1602" y="1529"/>
              </a:cxn>
              <a:cxn ang="0">
                <a:pos x="1607" y="1453"/>
              </a:cxn>
              <a:cxn ang="0">
                <a:pos x="1660" y="1251"/>
              </a:cxn>
              <a:cxn ang="0">
                <a:pos x="1713" y="1134"/>
              </a:cxn>
              <a:cxn ang="0">
                <a:pos x="1754" y="1098"/>
              </a:cxn>
              <a:cxn ang="0">
                <a:pos x="1743" y="1075"/>
              </a:cxn>
              <a:cxn ang="0">
                <a:pos x="1726" y="1068"/>
              </a:cxn>
              <a:cxn ang="0">
                <a:pos x="1660" y="1051"/>
              </a:cxn>
              <a:cxn ang="0">
                <a:pos x="1630" y="951"/>
              </a:cxn>
              <a:cxn ang="0">
                <a:pos x="1542" y="873"/>
              </a:cxn>
              <a:cxn ang="0">
                <a:pos x="1483" y="756"/>
              </a:cxn>
              <a:cxn ang="0">
                <a:pos x="1435" y="697"/>
              </a:cxn>
              <a:cxn ang="0">
                <a:pos x="1341" y="626"/>
              </a:cxn>
              <a:cxn ang="0">
                <a:pos x="1306" y="578"/>
              </a:cxn>
              <a:cxn ang="0">
                <a:pos x="1270" y="525"/>
              </a:cxn>
              <a:cxn ang="0">
                <a:pos x="1110" y="413"/>
              </a:cxn>
              <a:cxn ang="0">
                <a:pos x="1052" y="366"/>
              </a:cxn>
              <a:cxn ang="0">
                <a:pos x="981" y="259"/>
              </a:cxn>
              <a:cxn ang="0">
                <a:pos x="933" y="206"/>
              </a:cxn>
              <a:cxn ang="0">
                <a:pos x="775" y="147"/>
              </a:cxn>
              <a:cxn ang="0">
                <a:pos x="780" y="59"/>
              </a:cxn>
              <a:cxn ang="0">
                <a:pos x="821" y="18"/>
              </a:cxn>
              <a:cxn ang="0">
                <a:pos x="816" y="0"/>
              </a:cxn>
              <a:cxn ang="0">
                <a:pos x="0" y="106"/>
              </a:cxn>
            </a:cxnLst>
            <a:rect l="0" t="0" r="r" b="b"/>
            <a:pathLst>
              <a:path w="1761" h="1807">
                <a:moveTo>
                  <a:pt x="0" y="106"/>
                </a:moveTo>
                <a:lnTo>
                  <a:pt x="237" y="951"/>
                </a:lnTo>
                <a:lnTo>
                  <a:pt x="260" y="974"/>
                </a:lnTo>
                <a:lnTo>
                  <a:pt x="278" y="1033"/>
                </a:lnTo>
                <a:lnTo>
                  <a:pt x="290" y="1063"/>
                </a:lnTo>
                <a:lnTo>
                  <a:pt x="325" y="1081"/>
                </a:lnTo>
                <a:lnTo>
                  <a:pt x="342" y="1104"/>
                </a:lnTo>
                <a:lnTo>
                  <a:pt x="331" y="1139"/>
                </a:lnTo>
                <a:lnTo>
                  <a:pt x="360" y="1175"/>
                </a:lnTo>
                <a:lnTo>
                  <a:pt x="354" y="1187"/>
                </a:lnTo>
                <a:lnTo>
                  <a:pt x="325" y="1228"/>
                </a:lnTo>
                <a:lnTo>
                  <a:pt x="325" y="1281"/>
                </a:lnTo>
                <a:lnTo>
                  <a:pt x="301" y="1334"/>
                </a:lnTo>
                <a:lnTo>
                  <a:pt x="313" y="1405"/>
                </a:lnTo>
                <a:lnTo>
                  <a:pt x="349" y="1494"/>
                </a:lnTo>
                <a:lnTo>
                  <a:pt x="342" y="1595"/>
                </a:lnTo>
                <a:lnTo>
                  <a:pt x="384" y="1659"/>
                </a:lnTo>
                <a:lnTo>
                  <a:pt x="390" y="1684"/>
                </a:lnTo>
                <a:lnTo>
                  <a:pt x="395" y="1707"/>
                </a:lnTo>
                <a:lnTo>
                  <a:pt x="425" y="1737"/>
                </a:lnTo>
                <a:lnTo>
                  <a:pt x="425" y="1766"/>
                </a:lnTo>
                <a:lnTo>
                  <a:pt x="443" y="1795"/>
                </a:lnTo>
                <a:lnTo>
                  <a:pt x="1371" y="1737"/>
                </a:lnTo>
                <a:lnTo>
                  <a:pt x="1382" y="1783"/>
                </a:lnTo>
                <a:lnTo>
                  <a:pt x="1400" y="1801"/>
                </a:lnTo>
                <a:lnTo>
                  <a:pt x="1442" y="1807"/>
                </a:lnTo>
                <a:lnTo>
                  <a:pt x="1453" y="1760"/>
                </a:lnTo>
                <a:lnTo>
                  <a:pt x="1424" y="1671"/>
                </a:lnTo>
                <a:lnTo>
                  <a:pt x="1430" y="1641"/>
                </a:lnTo>
                <a:lnTo>
                  <a:pt x="1442" y="1624"/>
                </a:lnTo>
                <a:lnTo>
                  <a:pt x="1465" y="1606"/>
                </a:lnTo>
                <a:lnTo>
                  <a:pt x="1531" y="1636"/>
                </a:lnTo>
                <a:lnTo>
                  <a:pt x="1589" y="1636"/>
                </a:lnTo>
                <a:lnTo>
                  <a:pt x="1619" y="1630"/>
                </a:lnTo>
                <a:lnTo>
                  <a:pt x="1613" y="1565"/>
                </a:lnTo>
                <a:lnTo>
                  <a:pt x="1602" y="1529"/>
                </a:lnTo>
                <a:lnTo>
                  <a:pt x="1602" y="1482"/>
                </a:lnTo>
                <a:lnTo>
                  <a:pt x="1607" y="1453"/>
                </a:lnTo>
                <a:lnTo>
                  <a:pt x="1655" y="1311"/>
                </a:lnTo>
                <a:lnTo>
                  <a:pt x="1660" y="1251"/>
                </a:lnTo>
                <a:lnTo>
                  <a:pt x="1684" y="1192"/>
                </a:lnTo>
                <a:lnTo>
                  <a:pt x="1713" y="1134"/>
                </a:lnTo>
                <a:lnTo>
                  <a:pt x="1743" y="1110"/>
                </a:lnTo>
                <a:lnTo>
                  <a:pt x="1754" y="1098"/>
                </a:lnTo>
                <a:lnTo>
                  <a:pt x="1761" y="1081"/>
                </a:lnTo>
                <a:lnTo>
                  <a:pt x="1743" y="1075"/>
                </a:lnTo>
                <a:lnTo>
                  <a:pt x="1737" y="1068"/>
                </a:lnTo>
                <a:lnTo>
                  <a:pt x="1726" y="1068"/>
                </a:lnTo>
                <a:lnTo>
                  <a:pt x="1678" y="1063"/>
                </a:lnTo>
                <a:lnTo>
                  <a:pt x="1660" y="1051"/>
                </a:lnTo>
                <a:lnTo>
                  <a:pt x="1655" y="1033"/>
                </a:lnTo>
                <a:lnTo>
                  <a:pt x="1630" y="951"/>
                </a:lnTo>
                <a:lnTo>
                  <a:pt x="1589" y="898"/>
                </a:lnTo>
                <a:lnTo>
                  <a:pt x="1542" y="873"/>
                </a:lnTo>
                <a:lnTo>
                  <a:pt x="1513" y="791"/>
                </a:lnTo>
                <a:lnTo>
                  <a:pt x="1483" y="756"/>
                </a:lnTo>
                <a:lnTo>
                  <a:pt x="1465" y="708"/>
                </a:lnTo>
                <a:lnTo>
                  <a:pt x="1435" y="697"/>
                </a:lnTo>
                <a:lnTo>
                  <a:pt x="1382" y="673"/>
                </a:lnTo>
                <a:lnTo>
                  <a:pt x="1341" y="626"/>
                </a:lnTo>
                <a:lnTo>
                  <a:pt x="1306" y="602"/>
                </a:lnTo>
                <a:lnTo>
                  <a:pt x="1306" y="578"/>
                </a:lnTo>
                <a:lnTo>
                  <a:pt x="1288" y="543"/>
                </a:lnTo>
                <a:lnTo>
                  <a:pt x="1270" y="525"/>
                </a:lnTo>
                <a:lnTo>
                  <a:pt x="1217" y="507"/>
                </a:lnTo>
                <a:lnTo>
                  <a:pt x="1110" y="413"/>
                </a:lnTo>
                <a:lnTo>
                  <a:pt x="1064" y="396"/>
                </a:lnTo>
                <a:lnTo>
                  <a:pt x="1052" y="366"/>
                </a:lnTo>
                <a:lnTo>
                  <a:pt x="1011" y="325"/>
                </a:lnTo>
                <a:lnTo>
                  <a:pt x="981" y="259"/>
                </a:lnTo>
                <a:lnTo>
                  <a:pt x="945" y="224"/>
                </a:lnTo>
                <a:lnTo>
                  <a:pt x="933" y="206"/>
                </a:lnTo>
                <a:lnTo>
                  <a:pt x="869" y="195"/>
                </a:lnTo>
                <a:lnTo>
                  <a:pt x="775" y="147"/>
                </a:lnTo>
                <a:lnTo>
                  <a:pt x="750" y="124"/>
                </a:lnTo>
                <a:lnTo>
                  <a:pt x="780" y="59"/>
                </a:lnTo>
                <a:lnTo>
                  <a:pt x="803" y="41"/>
                </a:lnTo>
                <a:lnTo>
                  <a:pt x="821" y="18"/>
                </a:lnTo>
                <a:lnTo>
                  <a:pt x="821" y="5"/>
                </a:lnTo>
                <a:lnTo>
                  <a:pt x="816" y="0"/>
                </a:lnTo>
                <a:lnTo>
                  <a:pt x="331" y="71"/>
                </a:lnTo>
                <a:lnTo>
                  <a:pt x="0" y="106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34" name="Freeform 78"/>
          <p:cNvSpPr>
            <a:spLocks/>
          </p:cNvSpPr>
          <p:nvPr/>
        </p:nvSpPr>
        <p:spPr bwMode="auto">
          <a:xfrm>
            <a:off x="5662259" y="5054893"/>
            <a:ext cx="1171155" cy="850515"/>
          </a:xfrm>
          <a:custGeom>
            <a:avLst/>
            <a:gdLst/>
            <a:ahLst/>
            <a:cxnLst>
              <a:cxn ang="0">
                <a:pos x="6" y="183"/>
              </a:cxn>
              <a:cxn ang="0">
                <a:pos x="0" y="230"/>
              </a:cxn>
              <a:cxn ang="0">
                <a:pos x="59" y="289"/>
              </a:cxn>
              <a:cxn ang="0">
                <a:pos x="71" y="360"/>
              </a:cxn>
              <a:cxn ang="0">
                <a:pos x="94" y="390"/>
              </a:cxn>
              <a:cxn ang="0">
                <a:pos x="77" y="438"/>
              </a:cxn>
              <a:cxn ang="0">
                <a:pos x="160" y="420"/>
              </a:cxn>
              <a:cxn ang="0">
                <a:pos x="201" y="360"/>
              </a:cxn>
              <a:cxn ang="0">
                <a:pos x="248" y="355"/>
              </a:cxn>
              <a:cxn ang="0">
                <a:pos x="213" y="402"/>
              </a:cxn>
              <a:cxn ang="0">
                <a:pos x="443" y="337"/>
              </a:cxn>
              <a:cxn ang="0">
                <a:pos x="437" y="372"/>
              </a:cxn>
              <a:cxn ang="0">
                <a:pos x="591" y="408"/>
              </a:cxn>
              <a:cxn ang="0">
                <a:pos x="680" y="431"/>
              </a:cxn>
              <a:cxn ang="0">
                <a:pos x="750" y="449"/>
              </a:cxn>
              <a:cxn ang="0">
                <a:pos x="745" y="473"/>
              </a:cxn>
              <a:cxn ang="0">
                <a:pos x="850" y="573"/>
              </a:cxn>
              <a:cxn ang="0">
                <a:pos x="827" y="603"/>
              </a:cxn>
              <a:cxn ang="0">
                <a:pos x="821" y="621"/>
              </a:cxn>
              <a:cxn ang="0">
                <a:pos x="969" y="573"/>
              </a:cxn>
              <a:cxn ang="0">
                <a:pos x="1182" y="491"/>
              </a:cxn>
              <a:cxn ang="0">
                <a:pos x="1187" y="413"/>
              </a:cxn>
              <a:cxn ang="0">
                <a:pos x="1459" y="502"/>
              </a:cxn>
              <a:cxn ang="0">
                <a:pos x="1636" y="662"/>
              </a:cxn>
              <a:cxn ang="0">
                <a:pos x="1755" y="715"/>
              </a:cxn>
              <a:cxn ang="0">
                <a:pos x="1826" y="845"/>
              </a:cxn>
              <a:cxn ang="0">
                <a:pos x="1814" y="1135"/>
              </a:cxn>
              <a:cxn ang="0">
                <a:pos x="1890" y="1288"/>
              </a:cxn>
              <a:cxn ang="0">
                <a:pos x="1872" y="1187"/>
              </a:cxn>
              <a:cxn ang="0">
                <a:pos x="1938" y="1223"/>
              </a:cxn>
              <a:cxn ang="0">
                <a:pos x="1968" y="1187"/>
              </a:cxn>
              <a:cxn ang="0">
                <a:pos x="1968" y="1252"/>
              </a:cxn>
              <a:cxn ang="0">
                <a:pos x="1908" y="1353"/>
              </a:cxn>
              <a:cxn ang="0">
                <a:pos x="1968" y="1442"/>
              </a:cxn>
              <a:cxn ang="0">
                <a:pos x="2115" y="1619"/>
              </a:cxn>
              <a:cxn ang="0">
                <a:pos x="2163" y="1637"/>
              </a:cxn>
              <a:cxn ang="0">
                <a:pos x="2234" y="1749"/>
              </a:cxn>
              <a:cxn ang="0">
                <a:pos x="2351" y="1944"/>
              </a:cxn>
              <a:cxn ang="0">
                <a:pos x="2564" y="2097"/>
              </a:cxn>
              <a:cxn ang="0">
                <a:pos x="2640" y="2139"/>
              </a:cxn>
              <a:cxn ang="0">
                <a:pos x="2617" y="2162"/>
              </a:cxn>
              <a:cxn ang="0">
                <a:pos x="2594" y="2186"/>
              </a:cxn>
              <a:cxn ang="0">
                <a:pos x="2676" y="2198"/>
              </a:cxn>
              <a:cxn ang="0">
                <a:pos x="2883" y="2086"/>
              </a:cxn>
              <a:cxn ang="0">
                <a:pos x="2871" y="1955"/>
              </a:cxn>
              <a:cxn ang="0">
                <a:pos x="2894" y="1760"/>
              </a:cxn>
              <a:cxn ang="0">
                <a:pos x="2871" y="1453"/>
              </a:cxn>
              <a:cxn ang="0">
                <a:pos x="2694" y="1146"/>
              </a:cxn>
              <a:cxn ang="0">
                <a:pos x="2612" y="1011"/>
              </a:cxn>
              <a:cxn ang="0">
                <a:pos x="2612" y="892"/>
              </a:cxn>
              <a:cxn ang="0">
                <a:pos x="2458" y="685"/>
              </a:cxn>
              <a:cxn ang="0">
                <a:pos x="2346" y="562"/>
              </a:cxn>
              <a:cxn ang="0">
                <a:pos x="2186" y="189"/>
              </a:cxn>
              <a:cxn ang="0">
                <a:pos x="2151" y="147"/>
              </a:cxn>
              <a:cxn ang="0">
                <a:pos x="2097" y="30"/>
              </a:cxn>
              <a:cxn ang="0">
                <a:pos x="1950" y="18"/>
              </a:cxn>
              <a:cxn ang="0">
                <a:pos x="1961" y="154"/>
              </a:cxn>
              <a:cxn ang="0">
                <a:pos x="1890" y="177"/>
              </a:cxn>
              <a:cxn ang="0">
                <a:pos x="933" y="160"/>
              </a:cxn>
              <a:cxn ang="0">
                <a:pos x="898" y="78"/>
              </a:cxn>
            </a:cxnLst>
            <a:rect l="0" t="0" r="r" b="b"/>
            <a:pathLst>
              <a:path w="2930" h="2216">
                <a:moveTo>
                  <a:pt x="898" y="78"/>
                </a:moveTo>
                <a:lnTo>
                  <a:pt x="6" y="165"/>
                </a:lnTo>
                <a:lnTo>
                  <a:pt x="6" y="183"/>
                </a:lnTo>
                <a:lnTo>
                  <a:pt x="6" y="195"/>
                </a:lnTo>
                <a:lnTo>
                  <a:pt x="0" y="201"/>
                </a:lnTo>
                <a:lnTo>
                  <a:pt x="0" y="230"/>
                </a:lnTo>
                <a:lnTo>
                  <a:pt x="30" y="271"/>
                </a:lnTo>
                <a:lnTo>
                  <a:pt x="48" y="289"/>
                </a:lnTo>
                <a:lnTo>
                  <a:pt x="59" y="289"/>
                </a:lnTo>
                <a:lnTo>
                  <a:pt x="83" y="307"/>
                </a:lnTo>
                <a:lnTo>
                  <a:pt x="89" y="325"/>
                </a:lnTo>
                <a:lnTo>
                  <a:pt x="71" y="360"/>
                </a:lnTo>
                <a:lnTo>
                  <a:pt x="71" y="372"/>
                </a:lnTo>
                <a:lnTo>
                  <a:pt x="89" y="378"/>
                </a:lnTo>
                <a:lnTo>
                  <a:pt x="94" y="390"/>
                </a:lnTo>
                <a:lnTo>
                  <a:pt x="94" y="396"/>
                </a:lnTo>
                <a:lnTo>
                  <a:pt x="77" y="413"/>
                </a:lnTo>
                <a:lnTo>
                  <a:pt x="77" y="438"/>
                </a:lnTo>
                <a:lnTo>
                  <a:pt x="89" y="443"/>
                </a:lnTo>
                <a:lnTo>
                  <a:pt x="136" y="431"/>
                </a:lnTo>
                <a:lnTo>
                  <a:pt x="160" y="420"/>
                </a:lnTo>
                <a:lnTo>
                  <a:pt x="172" y="367"/>
                </a:lnTo>
                <a:lnTo>
                  <a:pt x="183" y="355"/>
                </a:lnTo>
                <a:lnTo>
                  <a:pt x="201" y="360"/>
                </a:lnTo>
                <a:lnTo>
                  <a:pt x="218" y="360"/>
                </a:lnTo>
                <a:lnTo>
                  <a:pt x="231" y="355"/>
                </a:lnTo>
                <a:lnTo>
                  <a:pt x="248" y="355"/>
                </a:lnTo>
                <a:lnTo>
                  <a:pt x="243" y="372"/>
                </a:lnTo>
                <a:lnTo>
                  <a:pt x="207" y="402"/>
                </a:lnTo>
                <a:lnTo>
                  <a:pt x="213" y="402"/>
                </a:lnTo>
                <a:lnTo>
                  <a:pt x="243" y="390"/>
                </a:lnTo>
                <a:lnTo>
                  <a:pt x="289" y="390"/>
                </a:lnTo>
                <a:lnTo>
                  <a:pt x="443" y="337"/>
                </a:lnTo>
                <a:lnTo>
                  <a:pt x="467" y="337"/>
                </a:lnTo>
                <a:lnTo>
                  <a:pt x="467" y="349"/>
                </a:lnTo>
                <a:lnTo>
                  <a:pt x="437" y="372"/>
                </a:lnTo>
                <a:lnTo>
                  <a:pt x="455" y="378"/>
                </a:lnTo>
                <a:lnTo>
                  <a:pt x="520" y="385"/>
                </a:lnTo>
                <a:lnTo>
                  <a:pt x="591" y="408"/>
                </a:lnTo>
                <a:lnTo>
                  <a:pt x="662" y="443"/>
                </a:lnTo>
                <a:lnTo>
                  <a:pt x="680" y="455"/>
                </a:lnTo>
                <a:lnTo>
                  <a:pt x="680" y="431"/>
                </a:lnTo>
                <a:lnTo>
                  <a:pt x="692" y="420"/>
                </a:lnTo>
                <a:lnTo>
                  <a:pt x="709" y="438"/>
                </a:lnTo>
                <a:lnTo>
                  <a:pt x="750" y="449"/>
                </a:lnTo>
                <a:lnTo>
                  <a:pt x="763" y="455"/>
                </a:lnTo>
                <a:lnTo>
                  <a:pt x="763" y="461"/>
                </a:lnTo>
                <a:lnTo>
                  <a:pt x="745" y="473"/>
                </a:lnTo>
                <a:lnTo>
                  <a:pt x="750" y="484"/>
                </a:lnTo>
                <a:lnTo>
                  <a:pt x="845" y="550"/>
                </a:lnTo>
                <a:lnTo>
                  <a:pt x="850" y="573"/>
                </a:lnTo>
                <a:lnTo>
                  <a:pt x="845" y="597"/>
                </a:lnTo>
                <a:lnTo>
                  <a:pt x="839" y="608"/>
                </a:lnTo>
                <a:lnTo>
                  <a:pt x="827" y="603"/>
                </a:lnTo>
                <a:lnTo>
                  <a:pt x="821" y="580"/>
                </a:lnTo>
                <a:lnTo>
                  <a:pt x="809" y="603"/>
                </a:lnTo>
                <a:lnTo>
                  <a:pt x="821" y="621"/>
                </a:lnTo>
                <a:lnTo>
                  <a:pt x="833" y="626"/>
                </a:lnTo>
                <a:lnTo>
                  <a:pt x="963" y="591"/>
                </a:lnTo>
                <a:lnTo>
                  <a:pt x="969" y="573"/>
                </a:lnTo>
                <a:lnTo>
                  <a:pt x="1010" y="573"/>
                </a:lnTo>
                <a:lnTo>
                  <a:pt x="1111" y="491"/>
                </a:lnTo>
                <a:lnTo>
                  <a:pt x="1182" y="491"/>
                </a:lnTo>
                <a:lnTo>
                  <a:pt x="1182" y="473"/>
                </a:lnTo>
                <a:lnTo>
                  <a:pt x="1170" y="455"/>
                </a:lnTo>
                <a:lnTo>
                  <a:pt x="1187" y="413"/>
                </a:lnTo>
                <a:lnTo>
                  <a:pt x="1294" y="402"/>
                </a:lnTo>
                <a:lnTo>
                  <a:pt x="1453" y="479"/>
                </a:lnTo>
                <a:lnTo>
                  <a:pt x="1459" y="502"/>
                </a:lnTo>
                <a:lnTo>
                  <a:pt x="1501" y="538"/>
                </a:lnTo>
                <a:lnTo>
                  <a:pt x="1536" y="591"/>
                </a:lnTo>
                <a:lnTo>
                  <a:pt x="1636" y="662"/>
                </a:lnTo>
                <a:lnTo>
                  <a:pt x="1648" y="692"/>
                </a:lnTo>
                <a:lnTo>
                  <a:pt x="1678" y="715"/>
                </a:lnTo>
                <a:lnTo>
                  <a:pt x="1755" y="715"/>
                </a:lnTo>
                <a:lnTo>
                  <a:pt x="1814" y="804"/>
                </a:lnTo>
                <a:lnTo>
                  <a:pt x="1831" y="816"/>
                </a:lnTo>
                <a:lnTo>
                  <a:pt x="1826" y="845"/>
                </a:lnTo>
                <a:lnTo>
                  <a:pt x="1849" y="933"/>
                </a:lnTo>
                <a:lnTo>
                  <a:pt x="1837" y="1029"/>
                </a:lnTo>
                <a:lnTo>
                  <a:pt x="1814" y="1135"/>
                </a:lnTo>
                <a:lnTo>
                  <a:pt x="1819" y="1223"/>
                </a:lnTo>
                <a:lnTo>
                  <a:pt x="1831" y="1252"/>
                </a:lnTo>
                <a:lnTo>
                  <a:pt x="1890" y="1288"/>
                </a:lnTo>
                <a:lnTo>
                  <a:pt x="1908" y="1252"/>
                </a:lnTo>
                <a:lnTo>
                  <a:pt x="1890" y="1240"/>
                </a:lnTo>
                <a:lnTo>
                  <a:pt x="1872" y="1187"/>
                </a:lnTo>
                <a:lnTo>
                  <a:pt x="1879" y="1176"/>
                </a:lnTo>
                <a:lnTo>
                  <a:pt x="1914" y="1164"/>
                </a:lnTo>
                <a:lnTo>
                  <a:pt x="1938" y="1223"/>
                </a:lnTo>
                <a:lnTo>
                  <a:pt x="1950" y="1217"/>
                </a:lnTo>
                <a:lnTo>
                  <a:pt x="1961" y="1194"/>
                </a:lnTo>
                <a:lnTo>
                  <a:pt x="1968" y="1187"/>
                </a:lnTo>
                <a:lnTo>
                  <a:pt x="1985" y="1199"/>
                </a:lnTo>
                <a:lnTo>
                  <a:pt x="1985" y="1223"/>
                </a:lnTo>
                <a:lnTo>
                  <a:pt x="1968" y="1252"/>
                </a:lnTo>
                <a:lnTo>
                  <a:pt x="1950" y="1276"/>
                </a:lnTo>
                <a:lnTo>
                  <a:pt x="1926" y="1347"/>
                </a:lnTo>
                <a:lnTo>
                  <a:pt x="1908" y="1353"/>
                </a:lnTo>
                <a:lnTo>
                  <a:pt x="1908" y="1389"/>
                </a:lnTo>
                <a:lnTo>
                  <a:pt x="1932" y="1412"/>
                </a:lnTo>
                <a:lnTo>
                  <a:pt x="1968" y="1442"/>
                </a:lnTo>
                <a:lnTo>
                  <a:pt x="2021" y="1566"/>
                </a:lnTo>
                <a:lnTo>
                  <a:pt x="2103" y="1619"/>
                </a:lnTo>
                <a:lnTo>
                  <a:pt x="2115" y="1619"/>
                </a:lnTo>
                <a:lnTo>
                  <a:pt x="2121" y="1589"/>
                </a:lnTo>
                <a:lnTo>
                  <a:pt x="2145" y="1589"/>
                </a:lnTo>
                <a:lnTo>
                  <a:pt x="2163" y="1637"/>
                </a:lnTo>
                <a:lnTo>
                  <a:pt x="2168" y="1666"/>
                </a:lnTo>
                <a:lnTo>
                  <a:pt x="2198" y="1731"/>
                </a:lnTo>
                <a:lnTo>
                  <a:pt x="2234" y="1749"/>
                </a:lnTo>
                <a:lnTo>
                  <a:pt x="2269" y="1760"/>
                </a:lnTo>
                <a:lnTo>
                  <a:pt x="2333" y="1932"/>
                </a:lnTo>
                <a:lnTo>
                  <a:pt x="2351" y="1944"/>
                </a:lnTo>
                <a:lnTo>
                  <a:pt x="2434" y="1962"/>
                </a:lnTo>
                <a:lnTo>
                  <a:pt x="2470" y="1980"/>
                </a:lnTo>
                <a:lnTo>
                  <a:pt x="2564" y="2097"/>
                </a:lnTo>
                <a:lnTo>
                  <a:pt x="2605" y="2127"/>
                </a:lnTo>
                <a:lnTo>
                  <a:pt x="2623" y="2133"/>
                </a:lnTo>
                <a:lnTo>
                  <a:pt x="2640" y="2139"/>
                </a:lnTo>
                <a:lnTo>
                  <a:pt x="2653" y="2168"/>
                </a:lnTo>
                <a:lnTo>
                  <a:pt x="2635" y="2168"/>
                </a:lnTo>
                <a:lnTo>
                  <a:pt x="2617" y="2162"/>
                </a:lnTo>
                <a:lnTo>
                  <a:pt x="2605" y="2162"/>
                </a:lnTo>
                <a:lnTo>
                  <a:pt x="2594" y="2168"/>
                </a:lnTo>
                <a:lnTo>
                  <a:pt x="2594" y="2186"/>
                </a:lnTo>
                <a:lnTo>
                  <a:pt x="2605" y="2203"/>
                </a:lnTo>
                <a:lnTo>
                  <a:pt x="2653" y="2216"/>
                </a:lnTo>
                <a:lnTo>
                  <a:pt x="2676" y="2198"/>
                </a:lnTo>
                <a:lnTo>
                  <a:pt x="2711" y="2191"/>
                </a:lnTo>
                <a:lnTo>
                  <a:pt x="2853" y="2139"/>
                </a:lnTo>
                <a:lnTo>
                  <a:pt x="2883" y="2086"/>
                </a:lnTo>
                <a:lnTo>
                  <a:pt x="2889" y="2068"/>
                </a:lnTo>
                <a:lnTo>
                  <a:pt x="2871" y="1997"/>
                </a:lnTo>
                <a:lnTo>
                  <a:pt x="2871" y="1955"/>
                </a:lnTo>
                <a:lnTo>
                  <a:pt x="2901" y="1891"/>
                </a:lnTo>
                <a:lnTo>
                  <a:pt x="2930" y="1896"/>
                </a:lnTo>
                <a:lnTo>
                  <a:pt x="2894" y="1760"/>
                </a:lnTo>
                <a:lnTo>
                  <a:pt x="2907" y="1689"/>
                </a:lnTo>
                <a:lnTo>
                  <a:pt x="2894" y="1559"/>
                </a:lnTo>
                <a:lnTo>
                  <a:pt x="2871" y="1453"/>
                </a:lnTo>
                <a:lnTo>
                  <a:pt x="2848" y="1418"/>
                </a:lnTo>
                <a:lnTo>
                  <a:pt x="2754" y="1288"/>
                </a:lnTo>
                <a:lnTo>
                  <a:pt x="2694" y="1146"/>
                </a:lnTo>
                <a:lnTo>
                  <a:pt x="2617" y="1046"/>
                </a:lnTo>
                <a:lnTo>
                  <a:pt x="2617" y="1029"/>
                </a:lnTo>
                <a:lnTo>
                  <a:pt x="2612" y="1011"/>
                </a:lnTo>
                <a:lnTo>
                  <a:pt x="2587" y="951"/>
                </a:lnTo>
                <a:lnTo>
                  <a:pt x="2587" y="928"/>
                </a:lnTo>
                <a:lnTo>
                  <a:pt x="2612" y="892"/>
                </a:lnTo>
                <a:lnTo>
                  <a:pt x="2612" y="874"/>
                </a:lnTo>
                <a:lnTo>
                  <a:pt x="2511" y="745"/>
                </a:lnTo>
                <a:lnTo>
                  <a:pt x="2458" y="685"/>
                </a:lnTo>
                <a:lnTo>
                  <a:pt x="2422" y="662"/>
                </a:lnTo>
                <a:lnTo>
                  <a:pt x="2410" y="644"/>
                </a:lnTo>
                <a:lnTo>
                  <a:pt x="2346" y="562"/>
                </a:lnTo>
                <a:lnTo>
                  <a:pt x="2262" y="408"/>
                </a:lnTo>
                <a:lnTo>
                  <a:pt x="2239" y="319"/>
                </a:lnTo>
                <a:lnTo>
                  <a:pt x="2186" y="189"/>
                </a:lnTo>
                <a:lnTo>
                  <a:pt x="2186" y="172"/>
                </a:lnTo>
                <a:lnTo>
                  <a:pt x="2163" y="154"/>
                </a:lnTo>
                <a:lnTo>
                  <a:pt x="2151" y="147"/>
                </a:lnTo>
                <a:lnTo>
                  <a:pt x="2138" y="53"/>
                </a:lnTo>
                <a:lnTo>
                  <a:pt x="2127" y="24"/>
                </a:lnTo>
                <a:lnTo>
                  <a:pt x="2097" y="30"/>
                </a:lnTo>
                <a:lnTo>
                  <a:pt x="2039" y="30"/>
                </a:lnTo>
                <a:lnTo>
                  <a:pt x="1973" y="0"/>
                </a:lnTo>
                <a:lnTo>
                  <a:pt x="1950" y="18"/>
                </a:lnTo>
                <a:lnTo>
                  <a:pt x="1938" y="35"/>
                </a:lnTo>
                <a:lnTo>
                  <a:pt x="1932" y="65"/>
                </a:lnTo>
                <a:lnTo>
                  <a:pt x="1961" y="154"/>
                </a:lnTo>
                <a:lnTo>
                  <a:pt x="1950" y="201"/>
                </a:lnTo>
                <a:lnTo>
                  <a:pt x="1908" y="195"/>
                </a:lnTo>
                <a:lnTo>
                  <a:pt x="1890" y="177"/>
                </a:lnTo>
                <a:lnTo>
                  <a:pt x="1879" y="131"/>
                </a:lnTo>
                <a:lnTo>
                  <a:pt x="951" y="189"/>
                </a:lnTo>
                <a:lnTo>
                  <a:pt x="933" y="160"/>
                </a:lnTo>
                <a:lnTo>
                  <a:pt x="933" y="131"/>
                </a:lnTo>
                <a:lnTo>
                  <a:pt x="903" y="101"/>
                </a:lnTo>
                <a:lnTo>
                  <a:pt x="898" y="78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35" name="Freeform 79"/>
          <p:cNvSpPr>
            <a:spLocks/>
          </p:cNvSpPr>
          <p:nvPr/>
        </p:nvSpPr>
        <p:spPr bwMode="auto">
          <a:xfrm>
            <a:off x="6531296" y="3549955"/>
            <a:ext cx="588587" cy="272676"/>
          </a:xfrm>
          <a:custGeom>
            <a:avLst/>
            <a:gdLst/>
            <a:ahLst/>
            <a:cxnLst>
              <a:cxn ang="0">
                <a:pos x="844" y="48"/>
              </a:cxn>
              <a:cxn ang="0">
                <a:pos x="47" y="421"/>
              </a:cxn>
              <a:cxn ang="0">
                <a:pos x="77" y="385"/>
              </a:cxn>
              <a:cxn ang="0">
                <a:pos x="172" y="307"/>
              </a:cxn>
              <a:cxn ang="0">
                <a:pos x="218" y="261"/>
              </a:cxn>
              <a:cxn ang="0">
                <a:pos x="254" y="243"/>
              </a:cxn>
              <a:cxn ang="0">
                <a:pos x="331" y="231"/>
              </a:cxn>
              <a:cxn ang="0">
                <a:pos x="443" y="172"/>
              </a:cxn>
              <a:cxn ang="0">
                <a:pos x="491" y="190"/>
              </a:cxn>
              <a:cxn ang="0">
                <a:pos x="532" y="208"/>
              </a:cxn>
              <a:cxn ang="0">
                <a:pos x="580" y="290"/>
              </a:cxn>
              <a:cxn ang="0">
                <a:pos x="632" y="296"/>
              </a:cxn>
              <a:cxn ang="0">
                <a:pos x="638" y="337"/>
              </a:cxn>
              <a:cxn ang="0">
                <a:pos x="738" y="373"/>
              </a:cxn>
              <a:cxn ang="0">
                <a:pos x="803" y="421"/>
              </a:cxn>
              <a:cxn ang="0">
                <a:pos x="827" y="473"/>
              </a:cxn>
              <a:cxn ang="0">
                <a:pos x="762" y="603"/>
              </a:cxn>
              <a:cxn ang="0">
                <a:pos x="816" y="650"/>
              </a:cxn>
              <a:cxn ang="0">
                <a:pos x="892" y="662"/>
              </a:cxn>
              <a:cxn ang="0">
                <a:pos x="910" y="662"/>
              </a:cxn>
              <a:cxn ang="0">
                <a:pos x="999" y="657"/>
              </a:cxn>
              <a:cxn ang="0">
                <a:pos x="1093" y="692"/>
              </a:cxn>
              <a:cxn ang="0">
                <a:pos x="1111" y="680"/>
              </a:cxn>
              <a:cxn ang="0">
                <a:pos x="1064" y="614"/>
              </a:cxn>
              <a:cxn ang="0">
                <a:pos x="1034" y="603"/>
              </a:cxn>
              <a:cxn ang="0">
                <a:pos x="1052" y="586"/>
              </a:cxn>
              <a:cxn ang="0">
                <a:pos x="1029" y="561"/>
              </a:cxn>
              <a:cxn ang="0">
                <a:pos x="975" y="449"/>
              </a:cxn>
              <a:cxn ang="0">
                <a:pos x="963" y="385"/>
              </a:cxn>
              <a:cxn ang="0">
                <a:pos x="975" y="290"/>
              </a:cxn>
              <a:cxn ang="0">
                <a:pos x="958" y="254"/>
              </a:cxn>
              <a:cxn ang="0">
                <a:pos x="975" y="225"/>
              </a:cxn>
              <a:cxn ang="0">
                <a:pos x="1040" y="160"/>
              </a:cxn>
              <a:cxn ang="0">
                <a:pos x="1064" y="89"/>
              </a:cxn>
              <a:cxn ang="0">
                <a:pos x="1111" y="112"/>
              </a:cxn>
              <a:cxn ang="0">
                <a:pos x="1064" y="190"/>
              </a:cxn>
              <a:cxn ang="0">
                <a:pos x="1029" y="249"/>
              </a:cxn>
              <a:cxn ang="0">
                <a:pos x="1075" y="296"/>
              </a:cxn>
              <a:cxn ang="0">
                <a:pos x="1087" y="385"/>
              </a:cxn>
              <a:cxn ang="0">
                <a:pos x="1052" y="426"/>
              </a:cxn>
              <a:cxn ang="0">
                <a:pos x="1093" y="456"/>
              </a:cxn>
              <a:cxn ang="0">
                <a:pos x="1093" y="503"/>
              </a:cxn>
              <a:cxn ang="0">
                <a:pos x="1111" y="573"/>
              </a:cxn>
              <a:cxn ang="0">
                <a:pos x="1176" y="603"/>
              </a:cxn>
              <a:cxn ang="0">
                <a:pos x="1217" y="591"/>
              </a:cxn>
              <a:cxn ang="0">
                <a:pos x="1222" y="621"/>
              </a:cxn>
              <a:cxn ang="0">
                <a:pos x="1252" y="680"/>
              </a:cxn>
              <a:cxn ang="0">
                <a:pos x="1306" y="703"/>
              </a:cxn>
              <a:cxn ang="0">
                <a:pos x="1336" y="680"/>
              </a:cxn>
              <a:cxn ang="0">
                <a:pos x="1435" y="627"/>
              </a:cxn>
              <a:cxn ang="0">
                <a:pos x="1477" y="467"/>
              </a:cxn>
              <a:cxn ang="0">
                <a:pos x="1265" y="497"/>
              </a:cxn>
            </a:cxnLst>
            <a:rect l="0" t="0" r="r" b="b"/>
            <a:pathLst>
              <a:path w="1477" h="710">
                <a:moveTo>
                  <a:pt x="1116" y="0"/>
                </a:moveTo>
                <a:lnTo>
                  <a:pt x="844" y="48"/>
                </a:lnTo>
                <a:lnTo>
                  <a:pt x="0" y="213"/>
                </a:lnTo>
                <a:lnTo>
                  <a:pt x="47" y="421"/>
                </a:lnTo>
                <a:lnTo>
                  <a:pt x="60" y="396"/>
                </a:lnTo>
                <a:lnTo>
                  <a:pt x="77" y="385"/>
                </a:lnTo>
                <a:lnTo>
                  <a:pt x="142" y="314"/>
                </a:lnTo>
                <a:lnTo>
                  <a:pt x="172" y="307"/>
                </a:lnTo>
                <a:lnTo>
                  <a:pt x="195" y="272"/>
                </a:lnTo>
                <a:lnTo>
                  <a:pt x="218" y="261"/>
                </a:lnTo>
                <a:lnTo>
                  <a:pt x="236" y="219"/>
                </a:lnTo>
                <a:lnTo>
                  <a:pt x="254" y="243"/>
                </a:lnTo>
                <a:lnTo>
                  <a:pt x="289" y="249"/>
                </a:lnTo>
                <a:lnTo>
                  <a:pt x="331" y="231"/>
                </a:lnTo>
                <a:lnTo>
                  <a:pt x="337" y="208"/>
                </a:lnTo>
                <a:lnTo>
                  <a:pt x="443" y="172"/>
                </a:lnTo>
                <a:lnTo>
                  <a:pt x="466" y="183"/>
                </a:lnTo>
                <a:lnTo>
                  <a:pt x="491" y="190"/>
                </a:lnTo>
                <a:lnTo>
                  <a:pt x="520" y="178"/>
                </a:lnTo>
                <a:lnTo>
                  <a:pt x="532" y="208"/>
                </a:lnTo>
                <a:lnTo>
                  <a:pt x="544" y="213"/>
                </a:lnTo>
                <a:lnTo>
                  <a:pt x="580" y="290"/>
                </a:lnTo>
                <a:lnTo>
                  <a:pt x="603" y="284"/>
                </a:lnTo>
                <a:lnTo>
                  <a:pt x="632" y="296"/>
                </a:lnTo>
                <a:lnTo>
                  <a:pt x="662" y="307"/>
                </a:lnTo>
                <a:lnTo>
                  <a:pt x="638" y="337"/>
                </a:lnTo>
                <a:lnTo>
                  <a:pt x="674" y="373"/>
                </a:lnTo>
                <a:lnTo>
                  <a:pt x="738" y="373"/>
                </a:lnTo>
                <a:lnTo>
                  <a:pt x="762" y="403"/>
                </a:lnTo>
                <a:lnTo>
                  <a:pt x="803" y="421"/>
                </a:lnTo>
                <a:lnTo>
                  <a:pt x="833" y="456"/>
                </a:lnTo>
                <a:lnTo>
                  <a:pt x="827" y="473"/>
                </a:lnTo>
                <a:lnTo>
                  <a:pt x="786" y="544"/>
                </a:lnTo>
                <a:lnTo>
                  <a:pt x="762" y="603"/>
                </a:lnTo>
                <a:lnTo>
                  <a:pt x="768" y="650"/>
                </a:lnTo>
                <a:lnTo>
                  <a:pt x="816" y="650"/>
                </a:lnTo>
                <a:lnTo>
                  <a:pt x="857" y="627"/>
                </a:lnTo>
                <a:lnTo>
                  <a:pt x="892" y="662"/>
                </a:lnTo>
                <a:lnTo>
                  <a:pt x="910" y="674"/>
                </a:lnTo>
                <a:lnTo>
                  <a:pt x="910" y="662"/>
                </a:lnTo>
                <a:lnTo>
                  <a:pt x="945" y="657"/>
                </a:lnTo>
                <a:lnTo>
                  <a:pt x="999" y="657"/>
                </a:lnTo>
                <a:lnTo>
                  <a:pt x="1064" y="680"/>
                </a:lnTo>
                <a:lnTo>
                  <a:pt x="1093" y="692"/>
                </a:lnTo>
                <a:lnTo>
                  <a:pt x="1111" y="692"/>
                </a:lnTo>
                <a:lnTo>
                  <a:pt x="1111" y="680"/>
                </a:lnTo>
                <a:lnTo>
                  <a:pt x="1093" y="662"/>
                </a:lnTo>
                <a:lnTo>
                  <a:pt x="1064" y="614"/>
                </a:lnTo>
                <a:lnTo>
                  <a:pt x="1040" y="609"/>
                </a:lnTo>
                <a:lnTo>
                  <a:pt x="1034" y="603"/>
                </a:lnTo>
                <a:lnTo>
                  <a:pt x="1040" y="586"/>
                </a:lnTo>
                <a:lnTo>
                  <a:pt x="1052" y="586"/>
                </a:lnTo>
                <a:lnTo>
                  <a:pt x="1057" y="573"/>
                </a:lnTo>
                <a:lnTo>
                  <a:pt x="1029" y="561"/>
                </a:lnTo>
                <a:lnTo>
                  <a:pt x="1004" y="520"/>
                </a:lnTo>
                <a:lnTo>
                  <a:pt x="975" y="449"/>
                </a:lnTo>
                <a:lnTo>
                  <a:pt x="969" y="421"/>
                </a:lnTo>
                <a:lnTo>
                  <a:pt x="963" y="385"/>
                </a:lnTo>
                <a:lnTo>
                  <a:pt x="975" y="307"/>
                </a:lnTo>
                <a:lnTo>
                  <a:pt x="975" y="290"/>
                </a:lnTo>
                <a:lnTo>
                  <a:pt x="963" y="279"/>
                </a:lnTo>
                <a:lnTo>
                  <a:pt x="958" y="254"/>
                </a:lnTo>
                <a:lnTo>
                  <a:pt x="963" y="243"/>
                </a:lnTo>
                <a:lnTo>
                  <a:pt x="975" y="225"/>
                </a:lnTo>
                <a:lnTo>
                  <a:pt x="981" y="201"/>
                </a:lnTo>
                <a:lnTo>
                  <a:pt x="1040" y="160"/>
                </a:lnTo>
                <a:lnTo>
                  <a:pt x="1052" y="148"/>
                </a:lnTo>
                <a:lnTo>
                  <a:pt x="1064" y="89"/>
                </a:lnTo>
                <a:lnTo>
                  <a:pt x="1093" y="95"/>
                </a:lnTo>
                <a:lnTo>
                  <a:pt x="1111" y="112"/>
                </a:lnTo>
                <a:lnTo>
                  <a:pt x="1082" y="160"/>
                </a:lnTo>
                <a:lnTo>
                  <a:pt x="1064" y="190"/>
                </a:lnTo>
                <a:lnTo>
                  <a:pt x="1046" y="213"/>
                </a:lnTo>
                <a:lnTo>
                  <a:pt x="1029" y="249"/>
                </a:lnTo>
                <a:lnTo>
                  <a:pt x="1046" y="290"/>
                </a:lnTo>
                <a:lnTo>
                  <a:pt x="1075" y="296"/>
                </a:lnTo>
                <a:lnTo>
                  <a:pt x="1093" y="373"/>
                </a:lnTo>
                <a:lnTo>
                  <a:pt x="1087" y="385"/>
                </a:lnTo>
                <a:lnTo>
                  <a:pt x="1046" y="408"/>
                </a:lnTo>
                <a:lnTo>
                  <a:pt x="1052" y="426"/>
                </a:lnTo>
                <a:lnTo>
                  <a:pt x="1087" y="438"/>
                </a:lnTo>
                <a:lnTo>
                  <a:pt x="1093" y="456"/>
                </a:lnTo>
                <a:lnTo>
                  <a:pt x="1087" y="485"/>
                </a:lnTo>
                <a:lnTo>
                  <a:pt x="1093" y="503"/>
                </a:lnTo>
                <a:lnTo>
                  <a:pt x="1093" y="526"/>
                </a:lnTo>
                <a:lnTo>
                  <a:pt x="1111" y="573"/>
                </a:lnTo>
                <a:lnTo>
                  <a:pt x="1152" y="603"/>
                </a:lnTo>
                <a:lnTo>
                  <a:pt x="1176" y="603"/>
                </a:lnTo>
                <a:lnTo>
                  <a:pt x="1194" y="586"/>
                </a:lnTo>
                <a:lnTo>
                  <a:pt x="1217" y="591"/>
                </a:lnTo>
                <a:lnTo>
                  <a:pt x="1229" y="597"/>
                </a:lnTo>
                <a:lnTo>
                  <a:pt x="1222" y="621"/>
                </a:lnTo>
                <a:lnTo>
                  <a:pt x="1247" y="662"/>
                </a:lnTo>
                <a:lnTo>
                  <a:pt x="1252" y="680"/>
                </a:lnTo>
                <a:lnTo>
                  <a:pt x="1265" y="703"/>
                </a:lnTo>
                <a:lnTo>
                  <a:pt x="1306" y="703"/>
                </a:lnTo>
                <a:lnTo>
                  <a:pt x="1306" y="710"/>
                </a:lnTo>
                <a:lnTo>
                  <a:pt x="1336" y="680"/>
                </a:lnTo>
                <a:lnTo>
                  <a:pt x="1435" y="644"/>
                </a:lnTo>
                <a:lnTo>
                  <a:pt x="1435" y="627"/>
                </a:lnTo>
                <a:lnTo>
                  <a:pt x="1448" y="603"/>
                </a:lnTo>
                <a:lnTo>
                  <a:pt x="1477" y="467"/>
                </a:lnTo>
                <a:lnTo>
                  <a:pt x="1471" y="456"/>
                </a:lnTo>
                <a:lnTo>
                  <a:pt x="1265" y="497"/>
                </a:lnTo>
                <a:lnTo>
                  <a:pt x="1116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37" name="Freeform 81"/>
          <p:cNvSpPr>
            <a:spLocks/>
          </p:cNvSpPr>
          <p:nvPr/>
        </p:nvSpPr>
        <p:spPr bwMode="auto">
          <a:xfrm>
            <a:off x="6976648" y="3526749"/>
            <a:ext cx="140828" cy="214660"/>
          </a:xfrm>
          <a:custGeom>
            <a:avLst/>
            <a:gdLst/>
            <a:ahLst/>
            <a:cxnLst>
              <a:cxn ang="0">
                <a:pos x="355" y="520"/>
              </a:cxn>
              <a:cxn ang="0">
                <a:pos x="349" y="485"/>
              </a:cxn>
              <a:cxn ang="0">
                <a:pos x="326" y="425"/>
              </a:cxn>
              <a:cxn ang="0">
                <a:pos x="284" y="389"/>
              </a:cxn>
              <a:cxn ang="0">
                <a:pos x="231" y="348"/>
              </a:cxn>
              <a:cxn ang="0">
                <a:pos x="207" y="325"/>
              </a:cxn>
              <a:cxn ang="0">
                <a:pos x="195" y="295"/>
              </a:cxn>
              <a:cxn ang="0">
                <a:pos x="154" y="224"/>
              </a:cxn>
              <a:cxn ang="0">
                <a:pos x="136" y="189"/>
              </a:cxn>
              <a:cxn ang="0">
                <a:pos x="101" y="148"/>
              </a:cxn>
              <a:cxn ang="0">
                <a:pos x="89" y="123"/>
              </a:cxn>
              <a:cxn ang="0">
                <a:pos x="83" y="100"/>
              </a:cxn>
              <a:cxn ang="0">
                <a:pos x="83" y="94"/>
              </a:cxn>
              <a:cxn ang="0">
                <a:pos x="83" y="82"/>
              </a:cxn>
              <a:cxn ang="0">
                <a:pos x="106" y="6"/>
              </a:cxn>
              <a:cxn ang="0">
                <a:pos x="78" y="0"/>
              </a:cxn>
              <a:cxn ang="0">
                <a:pos x="48" y="6"/>
              </a:cxn>
              <a:cxn ang="0">
                <a:pos x="18" y="34"/>
              </a:cxn>
              <a:cxn ang="0">
                <a:pos x="12" y="59"/>
              </a:cxn>
              <a:cxn ang="0">
                <a:pos x="7" y="64"/>
              </a:cxn>
              <a:cxn ang="0">
                <a:pos x="0" y="64"/>
              </a:cxn>
              <a:cxn ang="0">
                <a:pos x="149" y="561"/>
              </a:cxn>
              <a:cxn ang="0">
                <a:pos x="355" y="520"/>
              </a:cxn>
            </a:cxnLst>
            <a:rect l="0" t="0" r="r" b="b"/>
            <a:pathLst>
              <a:path w="355" h="561">
                <a:moveTo>
                  <a:pt x="355" y="520"/>
                </a:moveTo>
                <a:lnTo>
                  <a:pt x="349" y="485"/>
                </a:lnTo>
                <a:lnTo>
                  <a:pt x="326" y="425"/>
                </a:lnTo>
                <a:lnTo>
                  <a:pt x="284" y="389"/>
                </a:lnTo>
                <a:lnTo>
                  <a:pt x="231" y="348"/>
                </a:lnTo>
                <a:lnTo>
                  <a:pt x="207" y="325"/>
                </a:lnTo>
                <a:lnTo>
                  <a:pt x="195" y="295"/>
                </a:lnTo>
                <a:lnTo>
                  <a:pt x="154" y="224"/>
                </a:lnTo>
                <a:lnTo>
                  <a:pt x="136" y="189"/>
                </a:lnTo>
                <a:lnTo>
                  <a:pt x="101" y="148"/>
                </a:lnTo>
                <a:lnTo>
                  <a:pt x="89" y="123"/>
                </a:lnTo>
                <a:lnTo>
                  <a:pt x="83" y="100"/>
                </a:lnTo>
                <a:lnTo>
                  <a:pt x="83" y="94"/>
                </a:lnTo>
                <a:lnTo>
                  <a:pt x="83" y="82"/>
                </a:lnTo>
                <a:lnTo>
                  <a:pt x="106" y="6"/>
                </a:lnTo>
                <a:lnTo>
                  <a:pt x="78" y="0"/>
                </a:lnTo>
                <a:lnTo>
                  <a:pt x="48" y="6"/>
                </a:lnTo>
                <a:lnTo>
                  <a:pt x="18" y="34"/>
                </a:lnTo>
                <a:lnTo>
                  <a:pt x="12" y="59"/>
                </a:lnTo>
                <a:lnTo>
                  <a:pt x="7" y="64"/>
                </a:lnTo>
                <a:lnTo>
                  <a:pt x="0" y="64"/>
                </a:lnTo>
                <a:lnTo>
                  <a:pt x="149" y="561"/>
                </a:lnTo>
                <a:lnTo>
                  <a:pt x="355" y="52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39" name="Freeform 83"/>
          <p:cNvSpPr>
            <a:spLocks/>
          </p:cNvSpPr>
          <p:nvPr/>
        </p:nvSpPr>
        <p:spPr bwMode="auto">
          <a:xfrm>
            <a:off x="7010351" y="3273798"/>
            <a:ext cx="174530" cy="380585"/>
          </a:xfrm>
          <a:custGeom>
            <a:avLst/>
            <a:gdLst/>
            <a:ahLst/>
            <a:cxnLst>
              <a:cxn ang="0">
                <a:pos x="0" y="738"/>
              </a:cxn>
              <a:cxn ang="0">
                <a:pos x="18" y="744"/>
              </a:cxn>
              <a:cxn ang="0">
                <a:pos x="59" y="809"/>
              </a:cxn>
              <a:cxn ang="0">
                <a:pos x="154" y="868"/>
              </a:cxn>
              <a:cxn ang="0">
                <a:pos x="231" y="886"/>
              </a:cxn>
              <a:cxn ang="0">
                <a:pos x="249" y="939"/>
              </a:cxn>
              <a:cxn ang="0">
                <a:pos x="266" y="986"/>
              </a:cxn>
              <a:cxn ang="0">
                <a:pos x="307" y="915"/>
              </a:cxn>
              <a:cxn ang="0">
                <a:pos x="343" y="815"/>
              </a:cxn>
              <a:cxn ang="0">
                <a:pos x="408" y="708"/>
              </a:cxn>
              <a:cxn ang="0">
                <a:pos x="444" y="608"/>
              </a:cxn>
              <a:cxn ang="0">
                <a:pos x="431" y="449"/>
              </a:cxn>
              <a:cxn ang="0">
                <a:pos x="403" y="307"/>
              </a:cxn>
              <a:cxn ang="0">
                <a:pos x="337" y="330"/>
              </a:cxn>
              <a:cxn ang="0">
                <a:pos x="319" y="319"/>
              </a:cxn>
              <a:cxn ang="0">
                <a:pos x="296" y="325"/>
              </a:cxn>
              <a:cxn ang="0">
                <a:pos x="319" y="254"/>
              </a:cxn>
              <a:cxn ang="0">
                <a:pos x="349" y="242"/>
              </a:cxn>
              <a:cxn ang="0">
                <a:pos x="355" y="171"/>
              </a:cxn>
              <a:cxn ang="0">
                <a:pos x="385" y="136"/>
              </a:cxn>
              <a:cxn ang="0">
                <a:pos x="107" y="0"/>
              </a:cxn>
              <a:cxn ang="0">
                <a:pos x="66" y="48"/>
              </a:cxn>
              <a:cxn ang="0">
                <a:pos x="53" y="124"/>
              </a:cxn>
              <a:cxn ang="0">
                <a:pos x="12" y="171"/>
              </a:cxn>
              <a:cxn ang="0">
                <a:pos x="36" y="206"/>
              </a:cxn>
              <a:cxn ang="0">
                <a:pos x="18" y="259"/>
              </a:cxn>
              <a:cxn ang="0">
                <a:pos x="30" y="337"/>
              </a:cxn>
              <a:cxn ang="0">
                <a:pos x="83" y="396"/>
              </a:cxn>
              <a:cxn ang="0">
                <a:pos x="130" y="419"/>
              </a:cxn>
              <a:cxn ang="0">
                <a:pos x="165" y="443"/>
              </a:cxn>
              <a:cxn ang="0">
                <a:pos x="207" y="490"/>
              </a:cxn>
              <a:cxn ang="0">
                <a:pos x="112" y="567"/>
              </a:cxn>
              <a:cxn ang="0">
                <a:pos x="23" y="662"/>
              </a:cxn>
            </a:cxnLst>
            <a:rect l="0" t="0" r="r" b="b"/>
            <a:pathLst>
              <a:path w="444" h="986">
                <a:moveTo>
                  <a:pt x="23" y="662"/>
                </a:moveTo>
                <a:lnTo>
                  <a:pt x="0" y="738"/>
                </a:lnTo>
                <a:lnTo>
                  <a:pt x="0" y="750"/>
                </a:lnTo>
                <a:lnTo>
                  <a:pt x="18" y="744"/>
                </a:lnTo>
                <a:lnTo>
                  <a:pt x="36" y="779"/>
                </a:lnTo>
                <a:lnTo>
                  <a:pt x="59" y="809"/>
                </a:lnTo>
                <a:lnTo>
                  <a:pt x="83" y="832"/>
                </a:lnTo>
                <a:lnTo>
                  <a:pt x="154" y="868"/>
                </a:lnTo>
                <a:lnTo>
                  <a:pt x="178" y="880"/>
                </a:lnTo>
                <a:lnTo>
                  <a:pt x="231" y="886"/>
                </a:lnTo>
                <a:lnTo>
                  <a:pt x="249" y="892"/>
                </a:lnTo>
                <a:lnTo>
                  <a:pt x="249" y="939"/>
                </a:lnTo>
                <a:lnTo>
                  <a:pt x="249" y="969"/>
                </a:lnTo>
                <a:lnTo>
                  <a:pt x="266" y="986"/>
                </a:lnTo>
                <a:lnTo>
                  <a:pt x="284" y="963"/>
                </a:lnTo>
                <a:lnTo>
                  <a:pt x="307" y="915"/>
                </a:lnTo>
                <a:lnTo>
                  <a:pt x="307" y="874"/>
                </a:lnTo>
                <a:lnTo>
                  <a:pt x="343" y="815"/>
                </a:lnTo>
                <a:lnTo>
                  <a:pt x="360" y="768"/>
                </a:lnTo>
                <a:lnTo>
                  <a:pt x="408" y="708"/>
                </a:lnTo>
                <a:lnTo>
                  <a:pt x="426" y="656"/>
                </a:lnTo>
                <a:lnTo>
                  <a:pt x="444" y="608"/>
                </a:lnTo>
                <a:lnTo>
                  <a:pt x="444" y="579"/>
                </a:lnTo>
                <a:lnTo>
                  <a:pt x="431" y="449"/>
                </a:lnTo>
                <a:lnTo>
                  <a:pt x="419" y="342"/>
                </a:lnTo>
                <a:lnTo>
                  <a:pt x="403" y="307"/>
                </a:lnTo>
                <a:lnTo>
                  <a:pt x="355" y="319"/>
                </a:lnTo>
                <a:lnTo>
                  <a:pt x="337" y="330"/>
                </a:lnTo>
                <a:lnTo>
                  <a:pt x="325" y="325"/>
                </a:lnTo>
                <a:lnTo>
                  <a:pt x="319" y="319"/>
                </a:lnTo>
                <a:lnTo>
                  <a:pt x="307" y="325"/>
                </a:lnTo>
                <a:lnTo>
                  <a:pt x="296" y="325"/>
                </a:lnTo>
                <a:lnTo>
                  <a:pt x="296" y="307"/>
                </a:lnTo>
                <a:lnTo>
                  <a:pt x="319" y="254"/>
                </a:lnTo>
                <a:lnTo>
                  <a:pt x="337" y="248"/>
                </a:lnTo>
                <a:lnTo>
                  <a:pt x="349" y="242"/>
                </a:lnTo>
                <a:lnTo>
                  <a:pt x="349" y="201"/>
                </a:lnTo>
                <a:lnTo>
                  <a:pt x="355" y="171"/>
                </a:lnTo>
                <a:lnTo>
                  <a:pt x="367" y="153"/>
                </a:lnTo>
                <a:lnTo>
                  <a:pt x="385" y="136"/>
                </a:lnTo>
                <a:lnTo>
                  <a:pt x="367" y="94"/>
                </a:lnTo>
                <a:lnTo>
                  <a:pt x="107" y="0"/>
                </a:lnTo>
                <a:lnTo>
                  <a:pt x="89" y="12"/>
                </a:lnTo>
                <a:lnTo>
                  <a:pt x="66" y="48"/>
                </a:lnTo>
                <a:lnTo>
                  <a:pt x="66" y="65"/>
                </a:lnTo>
                <a:lnTo>
                  <a:pt x="53" y="124"/>
                </a:lnTo>
                <a:lnTo>
                  <a:pt x="18" y="160"/>
                </a:lnTo>
                <a:lnTo>
                  <a:pt x="12" y="171"/>
                </a:lnTo>
                <a:lnTo>
                  <a:pt x="12" y="183"/>
                </a:lnTo>
                <a:lnTo>
                  <a:pt x="36" y="206"/>
                </a:lnTo>
                <a:lnTo>
                  <a:pt x="41" y="248"/>
                </a:lnTo>
                <a:lnTo>
                  <a:pt x="18" y="259"/>
                </a:lnTo>
                <a:lnTo>
                  <a:pt x="23" y="337"/>
                </a:lnTo>
                <a:lnTo>
                  <a:pt x="30" y="337"/>
                </a:lnTo>
                <a:lnTo>
                  <a:pt x="71" y="348"/>
                </a:lnTo>
                <a:lnTo>
                  <a:pt x="83" y="396"/>
                </a:lnTo>
                <a:lnTo>
                  <a:pt x="119" y="401"/>
                </a:lnTo>
                <a:lnTo>
                  <a:pt x="130" y="419"/>
                </a:lnTo>
                <a:lnTo>
                  <a:pt x="148" y="426"/>
                </a:lnTo>
                <a:lnTo>
                  <a:pt x="165" y="443"/>
                </a:lnTo>
                <a:lnTo>
                  <a:pt x="213" y="479"/>
                </a:lnTo>
                <a:lnTo>
                  <a:pt x="207" y="490"/>
                </a:lnTo>
                <a:lnTo>
                  <a:pt x="160" y="520"/>
                </a:lnTo>
                <a:lnTo>
                  <a:pt x="112" y="567"/>
                </a:lnTo>
                <a:lnTo>
                  <a:pt x="101" y="608"/>
                </a:lnTo>
                <a:lnTo>
                  <a:pt x="23" y="66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41" name="Freeform 85"/>
          <p:cNvSpPr>
            <a:spLocks/>
          </p:cNvSpPr>
          <p:nvPr/>
        </p:nvSpPr>
        <p:spPr bwMode="auto">
          <a:xfrm>
            <a:off x="7172844" y="3090468"/>
            <a:ext cx="217861" cy="210019"/>
          </a:xfrm>
          <a:custGeom>
            <a:avLst/>
            <a:gdLst/>
            <a:ahLst/>
            <a:cxnLst>
              <a:cxn ang="0">
                <a:pos x="0" y="117"/>
              </a:cxn>
              <a:cxn ang="0">
                <a:pos x="183" y="71"/>
              </a:cxn>
              <a:cxn ang="0">
                <a:pos x="201" y="94"/>
              </a:cxn>
              <a:cxn ang="0">
                <a:pos x="206" y="88"/>
              </a:cxn>
              <a:cxn ang="0">
                <a:pos x="213" y="76"/>
              </a:cxn>
              <a:cxn ang="0">
                <a:pos x="485" y="0"/>
              </a:cxn>
              <a:cxn ang="0">
                <a:pos x="549" y="224"/>
              </a:cxn>
              <a:cxn ang="0">
                <a:pos x="538" y="247"/>
              </a:cxn>
              <a:cxn ang="0">
                <a:pos x="531" y="259"/>
              </a:cxn>
              <a:cxn ang="0">
                <a:pos x="538" y="271"/>
              </a:cxn>
              <a:cxn ang="0">
                <a:pos x="538" y="282"/>
              </a:cxn>
              <a:cxn ang="0">
                <a:pos x="502" y="282"/>
              </a:cxn>
              <a:cxn ang="0">
                <a:pos x="414" y="325"/>
              </a:cxn>
              <a:cxn ang="0">
                <a:pos x="384" y="318"/>
              </a:cxn>
              <a:cxn ang="0">
                <a:pos x="378" y="330"/>
              </a:cxn>
              <a:cxn ang="0">
                <a:pos x="378" y="348"/>
              </a:cxn>
              <a:cxn ang="0">
                <a:pos x="373" y="353"/>
              </a:cxn>
              <a:cxn ang="0">
                <a:pos x="319" y="360"/>
              </a:cxn>
              <a:cxn ang="0">
                <a:pos x="242" y="395"/>
              </a:cxn>
              <a:cxn ang="0">
                <a:pos x="231" y="383"/>
              </a:cxn>
              <a:cxn ang="0">
                <a:pos x="183" y="431"/>
              </a:cxn>
              <a:cxn ang="0">
                <a:pos x="82" y="520"/>
              </a:cxn>
              <a:cxn ang="0">
                <a:pos x="41" y="543"/>
              </a:cxn>
              <a:cxn ang="0">
                <a:pos x="6" y="507"/>
              </a:cxn>
              <a:cxn ang="0">
                <a:pos x="53" y="460"/>
              </a:cxn>
              <a:cxn ang="0">
                <a:pos x="59" y="442"/>
              </a:cxn>
              <a:cxn ang="0">
                <a:pos x="36" y="419"/>
              </a:cxn>
              <a:cxn ang="0">
                <a:pos x="0" y="117"/>
              </a:cxn>
            </a:cxnLst>
            <a:rect l="0" t="0" r="r" b="b"/>
            <a:pathLst>
              <a:path w="549" h="543">
                <a:moveTo>
                  <a:pt x="0" y="117"/>
                </a:moveTo>
                <a:lnTo>
                  <a:pt x="183" y="71"/>
                </a:lnTo>
                <a:lnTo>
                  <a:pt x="201" y="94"/>
                </a:lnTo>
                <a:lnTo>
                  <a:pt x="206" y="88"/>
                </a:lnTo>
                <a:lnTo>
                  <a:pt x="213" y="76"/>
                </a:lnTo>
                <a:lnTo>
                  <a:pt x="485" y="0"/>
                </a:lnTo>
                <a:lnTo>
                  <a:pt x="549" y="224"/>
                </a:lnTo>
                <a:lnTo>
                  <a:pt x="538" y="247"/>
                </a:lnTo>
                <a:lnTo>
                  <a:pt x="531" y="259"/>
                </a:lnTo>
                <a:lnTo>
                  <a:pt x="538" y="271"/>
                </a:lnTo>
                <a:lnTo>
                  <a:pt x="538" y="282"/>
                </a:lnTo>
                <a:lnTo>
                  <a:pt x="502" y="282"/>
                </a:lnTo>
                <a:lnTo>
                  <a:pt x="414" y="325"/>
                </a:lnTo>
                <a:lnTo>
                  <a:pt x="384" y="318"/>
                </a:lnTo>
                <a:lnTo>
                  <a:pt x="378" y="330"/>
                </a:lnTo>
                <a:lnTo>
                  <a:pt x="378" y="348"/>
                </a:lnTo>
                <a:lnTo>
                  <a:pt x="373" y="353"/>
                </a:lnTo>
                <a:lnTo>
                  <a:pt x="319" y="360"/>
                </a:lnTo>
                <a:lnTo>
                  <a:pt x="242" y="395"/>
                </a:lnTo>
                <a:lnTo>
                  <a:pt x="231" y="383"/>
                </a:lnTo>
                <a:lnTo>
                  <a:pt x="183" y="431"/>
                </a:lnTo>
                <a:lnTo>
                  <a:pt x="82" y="520"/>
                </a:lnTo>
                <a:lnTo>
                  <a:pt x="41" y="543"/>
                </a:lnTo>
                <a:lnTo>
                  <a:pt x="6" y="507"/>
                </a:lnTo>
                <a:lnTo>
                  <a:pt x="53" y="460"/>
                </a:lnTo>
                <a:lnTo>
                  <a:pt x="59" y="442"/>
                </a:lnTo>
                <a:lnTo>
                  <a:pt x="36" y="419"/>
                </a:lnTo>
                <a:lnTo>
                  <a:pt x="0" y="1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45" name="Freeform 89"/>
          <p:cNvSpPr>
            <a:spLocks/>
          </p:cNvSpPr>
          <p:nvPr/>
        </p:nvSpPr>
        <p:spPr bwMode="auto">
          <a:xfrm>
            <a:off x="7364224" y="3082345"/>
            <a:ext cx="109533" cy="119512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64" y="249"/>
              </a:cxn>
              <a:cxn ang="0">
                <a:pos x="53" y="272"/>
              </a:cxn>
              <a:cxn ang="0">
                <a:pos x="46" y="284"/>
              </a:cxn>
              <a:cxn ang="0">
                <a:pos x="53" y="296"/>
              </a:cxn>
              <a:cxn ang="0">
                <a:pos x="53" y="307"/>
              </a:cxn>
              <a:cxn ang="0">
                <a:pos x="70" y="307"/>
              </a:cxn>
              <a:cxn ang="0">
                <a:pos x="129" y="272"/>
              </a:cxn>
              <a:cxn ang="0">
                <a:pos x="159" y="243"/>
              </a:cxn>
              <a:cxn ang="0">
                <a:pos x="159" y="213"/>
              </a:cxn>
              <a:cxn ang="0">
                <a:pos x="153" y="195"/>
              </a:cxn>
              <a:cxn ang="0">
                <a:pos x="153" y="160"/>
              </a:cxn>
              <a:cxn ang="0">
                <a:pos x="177" y="137"/>
              </a:cxn>
              <a:cxn ang="0">
                <a:pos x="188" y="142"/>
              </a:cxn>
              <a:cxn ang="0">
                <a:pos x="188" y="166"/>
              </a:cxn>
              <a:cxn ang="0">
                <a:pos x="188" y="213"/>
              </a:cxn>
              <a:cxn ang="0">
                <a:pos x="200" y="231"/>
              </a:cxn>
              <a:cxn ang="0">
                <a:pos x="218" y="225"/>
              </a:cxn>
              <a:cxn ang="0">
                <a:pos x="218" y="195"/>
              </a:cxn>
              <a:cxn ang="0">
                <a:pos x="230" y="195"/>
              </a:cxn>
              <a:cxn ang="0">
                <a:pos x="248" y="178"/>
              </a:cxn>
              <a:cxn ang="0">
                <a:pos x="277" y="178"/>
              </a:cxn>
              <a:cxn ang="0">
                <a:pos x="277" y="172"/>
              </a:cxn>
              <a:cxn ang="0">
                <a:pos x="259" y="142"/>
              </a:cxn>
              <a:cxn ang="0">
                <a:pos x="253" y="137"/>
              </a:cxn>
              <a:cxn ang="0">
                <a:pos x="241" y="130"/>
              </a:cxn>
              <a:cxn ang="0">
                <a:pos x="236" y="125"/>
              </a:cxn>
              <a:cxn ang="0">
                <a:pos x="212" y="107"/>
              </a:cxn>
              <a:cxn ang="0">
                <a:pos x="212" y="101"/>
              </a:cxn>
              <a:cxn ang="0">
                <a:pos x="159" y="83"/>
              </a:cxn>
              <a:cxn ang="0">
                <a:pos x="141" y="42"/>
              </a:cxn>
              <a:cxn ang="0">
                <a:pos x="124" y="36"/>
              </a:cxn>
              <a:cxn ang="0">
                <a:pos x="112" y="0"/>
              </a:cxn>
              <a:cxn ang="0">
                <a:pos x="0" y="25"/>
              </a:cxn>
            </a:cxnLst>
            <a:rect l="0" t="0" r="r" b="b"/>
            <a:pathLst>
              <a:path w="277" h="307">
                <a:moveTo>
                  <a:pt x="0" y="25"/>
                </a:moveTo>
                <a:lnTo>
                  <a:pt x="64" y="249"/>
                </a:lnTo>
                <a:lnTo>
                  <a:pt x="53" y="272"/>
                </a:lnTo>
                <a:lnTo>
                  <a:pt x="46" y="284"/>
                </a:lnTo>
                <a:lnTo>
                  <a:pt x="53" y="296"/>
                </a:lnTo>
                <a:lnTo>
                  <a:pt x="53" y="307"/>
                </a:lnTo>
                <a:lnTo>
                  <a:pt x="70" y="307"/>
                </a:lnTo>
                <a:lnTo>
                  <a:pt x="129" y="272"/>
                </a:lnTo>
                <a:lnTo>
                  <a:pt x="159" y="243"/>
                </a:lnTo>
                <a:lnTo>
                  <a:pt x="159" y="213"/>
                </a:lnTo>
                <a:lnTo>
                  <a:pt x="153" y="195"/>
                </a:lnTo>
                <a:lnTo>
                  <a:pt x="153" y="160"/>
                </a:lnTo>
                <a:lnTo>
                  <a:pt x="177" y="137"/>
                </a:lnTo>
                <a:lnTo>
                  <a:pt x="188" y="142"/>
                </a:lnTo>
                <a:lnTo>
                  <a:pt x="188" y="166"/>
                </a:lnTo>
                <a:lnTo>
                  <a:pt x="188" y="213"/>
                </a:lnTo>
                <a:lnTo>
                  <a:pt x="200" y="231"/>
                </a:lnTo>
                <a:lnTo>
                  <a:pt x="218" y="225"/>
                </a:lnTo>
                <a:lnTo>
                  <a:pt x="218" y="195"/>
                </a:lnTo>
                <a:lnTo>
                  <a:pt x="230" y="195"/>
                </a:lnTo>
                <a:lnTo>
                  <a:pt x="248" y="178"/>
                </a:lnTo>
                <a:lnTo>
                  <a:pt x="277" y="178"/>
                </a:lnTo>
                <a:lnTo>
                  <a:pt x="277" y="172"/>
                </a:lnTo>
                <a:lnTo>
                  <a:pt x="259" y="142"/>
                </a:lnTo>
                <a:lnTo>
                  <a:pt x="253" y="137"/>
                </a:lnTo>
                <a:lnTo>
                  <a:pt x="241" y="130"/>
                </a:lnTo>
                <a:lnTo>
                  <a:pt x="236" y="125"/>
                </a:lnTo>
                <a:lnTo>
                  <a:pt x="212" y="107"/>
                </a:lnTo>
                <a:lnTo>
                  <a:pt x="212" y="101"/>
                </a:lnTo>
                <a:lnTo>
                  <a:pt x="159" y="83"/>
                </a:lnTo>
                <a:lnTo>
                  <a:pt x="141" y="42"/>
                </a:lnTo>
                <a:lnTo>
                  <a:pt x="124" y="36"/>
                </a:lnTo>
                <a:lnTo>
                  <a:pt x="112" y="0"/>
                </a:lnTo>
                <a:lnTo>
                  <a:pt x="0" y="2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51" name="Freeform 95"/>
          <p:cNvSpPr>
            <a:spLocks/>
          </p:cNvSpPr>
          <p:nvPr/>
        </p:nvSpPr>
        <p:spPr bwMode="auto">
          <a:xfrm>
            <a:off x="7306449" y="2186578"/>
            <a:ext cx="469425" cy="731003"/>
          </a:xfrm>
          <a:custGeom>
            <a:avLst/>
            <a:gdLst/>
            <a:ahLst/>
            <a:cxnLst>
              <a:cxn ang="0">
                <a:pos x="224" y="1701"/>
              </a:cxn>
              <a:cxn ang="0">
                <a:pos x="230" y="1743"/>
              </a:cxn>
              <a:cxn ang="0">
                <a:pos x="289" y="1802"/>
              </a:cxn>
              <a:cxn ang="0">
                <a:pos x="307" y="1825"/>
              </a:cxn>
              <a:cxn ang="0">
                <a:pos x="336" y="1896"/>
              </a:cxn>
              <a:cxn ang="0">
                <a:pos x="348" y="1837"/>
              </a:cxn>
              <a:cxn ang="0">
                <a:pos x="384" y="1737"/>
              </a:cxn>
              <a:cxn ang="0">
                <a:pos x="425" y="1630"/>
              </a:cxn>
              <a:cxn ang="0">
                <a:pos x="419" y="1607"/>
              </a:cxn>
              <a:cxn ang="0">
                <a:pos x="478" y="1495"/>
              </a:cxn>
              <a:cxn ang="0">
                <a:pos x="502" y="1536"/>
              </a:cxn>
              <a:cxn ang="0">
                <a:pos x="520" y="1530"/>
              </a:cxn>
              <a:cxn ang="0">
                <a:pos x="526" y="1483"/>
              </a:cxn>
              <a:cxn ang="0">
                <a:pos x="609" y="1447"/>
              </a:cxn>
              <a:cxn ang="0">
                <a:pos x="620" y="1412"/>
              </a:cxn>
              <a:cxn ang="0">
                <a:pos x="673" y="1394"/>
              </a:cxn>
              <a:cxn ang="0">
                <a:pos x="691" y="1335"/>
              </a:cxn>
              <a:cxn ang="0">
                <a:pos x="726" y="1252"/>
              </a:cxn>
              <a:cxn ang="0">
                <a:pos x="738" y="1229"/>
              </a:cxn>
              <a:cxn ang="0">
                <a:pos x="803" y="1229"/>
              </a:cxn>
              <a:cxn ang="0">
                <a:pos x="827" y="1164"/>
              </a:cxn>
              <a:cxn ang="0">
                <a:pos x="874" y="1117"/>
              </a:cxn>
              <a:cxn ang="0">
                <a:pos x="945" y="1152"/>
              </a:cxn>
              <a:cxn ang="0">
                <a:pos x="1028" y="1057"/>
              </a:cxn>
              <a:cxn ang="0">
                <a:pos x="1104" y="975"/>
              </a:cxn>
              <a:cxn ang="0">
                <a:pos x="1134" y="968"/>
              </a:cxn>
              <a:cxn ang="0">
                <a:pos x="1175" y="915"/>
              </a:cxn>
              <a:cxn ang="0">
                <a:pos x="1146" y="874"/>
              </a:cxn>
              <a:cxn ang="0">
                <a:pos x="1122" y="874"/>
              </a:cxn>
              <a:cxn ang="0">
                <a:pos x="1146" y="839"/>
              </a:cxn>
              <a:cxn ang="0">
                <a:pos x="1116" y="768"/>
              </a:cxn>
              <a:cxn ang="0">
                <a:pos x="1069" y="757"/>
              </a:cxn>
              <a:cxn ang="0">
                <a:pos x="1033" y="774"/>
              </a:cxn>
              <a:cxn ang="0">
                <a:pos x="974" y="661"/>
              </a:cxn>
              <a:cxn ang="0">
                <a:pos x="980" y="626"/>
              </a:cxn>
              <a:cxn ang="0">
                <a:pos x="957" y="620"/>
              </a:cxn>
              <a:cxn ang="0">
                <a:pos x="904" y="615"/>
              </a:cxn>
              <a:cxn ang="0">
                <a:pos x="863" y="603"/>
              </a:cxn>
              <a:cxn ang="0">
                <a:pos x="838" y="526"/>
              </a:cxn>
              <a:cxn ang="0">
                <a:pos x="579" y="6"/>
              </a:cxn>
              <a:cxn ang="0">
                <a:pos x="513" y="6"/>
              </a:cxn>
              <a:cxn ang="0">
                <a:pos x="490" y="47"/>
              </a:cxn>
              <a:cxn ang="0">
                <a:pos x="437" y="65"/>
              </a:cxn>
              <a:cxn ang="0">
                <a:pos x="348" y="124"/>
              </a:cxn>
              <a:cxn ang="0">
                <a:pos x="330" y="47"/>
              </a:cxn>
              <a:cxn ang="0">
                <a:pos x="301" y="30"/>
              </a:cxn>
              <a:cxn ang="0">
                <a:pos x="148" y="395"/>
              </a:cxn>
              <a:cxn ang="0">
                <a:pos x="165" y="466"/>
              </a:cxn>
              <a:cxn ang="0">
                <a:pos x="153" y="532"/>
              </a:cxn>
              <a:cxn ang="0">
                <a:pos x="124" y="579"/>
              </a:cxn>
              <a:cxn ang="0">
                <a:pos x="148" y="768"/>
              </a:cxn>
              <a:cxn ang="0">
                <a:pos x="94" y="869"/>
              </a:cxn>
              <a:cxn ang="0">
                <a:pos x="100" y="940"/>
              </a:cxn>
              <a:cxn ang="0">
                <a:pos x="71" y="945"/>
              </a:cxn>
              <a:cxn ang="0">
                <a:pos x="64" y="1004"/>
              </a:cxn>
              <a:cxn ang="0">
                <a:pos x="29" y="993"/>
              </a:cxn>
            </a:cxnLst>
            <a:rect l="0" t="0" r="r" b="b"/>
            <a:pathLst>
              <a:path w="1175" h="1896">
                <a:moveTo>
                  <a:pt x="0" y="1016"/>
                </a:moveTo>
                <a:lnTo>
                  <a:pt x="224" y="1701"/>
                </a:lnTo>
                <a:lnTo>
                  <a:pt x="230" y="1713"/>
                </a:lnTo>
                <a:lnTo>
                  <a:pt x="230" y="1743"/>
                </a:lnTo>
                <a:lnTo>
                  <a:pt x="230" y="1754"/>
                </a:lnTo>
                <a:lnTo>
                  <a:pt x="289" y="1802"/>
                </a:lnTo>
                <a:lnTo>
                  <a:pt x="301" y="1802"/>
                </a:lnTo>
                <a:lnTo>
                  <a:pt x="307" y="1825"/>
                </a:lnTo>
                <a:lnTo>
                  <a:pt x="307" y="1837"/>
                </a:lnTo>
                <a:lnTo>
                  <a:pt x="336" y="1896"/>
                </a:lnTo>
                <a:lnTo>
                  <a:pt x="348" y="1878"/>
                </a:lnTo>
                <a:lnTo>
                  <a:pt x="348" y="1837"/>
                </a:lnTo>
                <a:lnTo>
                  <a:pt x="360" y="1790"/>
                </a:lnTo>
                <a:lnTo>
                  <a:pt x="384" y="1737"/>
                </a:lnTo>
                <a:lnTo>
                  <a:pt x="401" y="1660"/>
                </a:lnTo>
                <a:lnTo>
                  <a:pt x="425" y="1630"/>
                </a:lnTo>
                <a:lnTo>
                  <a:pt x="431" y="1619"/>
                </a:lnTo>
                <a:lnTo>
                  <a:pt x="419" y="1607"/>
                </a:lnTo>
                <a:lnTo>
                  <a:pt x="401" y="1566"/>
                </a:lnTo>
                <a:lnTo>
                  <a:pt x="478" y="1495"/>
                </a:lnTo>
                <a:lnTo>
                  <a:pt x="490" y="1500"/>
                </a:lnTo>
                <a:lnTo>
                  <a:pt x="502" y="1536"/>
                </a:lnTo>
                <a:lnTo>
                  <a:pt x="513" y="1541"/>
                </a:lnTo>
                <a:lnTo>
                  <a:pt x="520" y="1530"/>
                </a:lnTo>
                <a:lnTo>
                  <a:pt x="520" y="1500"/>
                </a:lnTo>
                <a:lnTo>
                  <a:pt x="526" y="1483"/>
                </a:lnTo>
                <a:lnTo>
                  <a:pt x="584" y="1471"/>
                </a:lnTo>
                <a:lnTo>
                  <a:pt x="609" y="1447"/>
                </a:lnTo>
                <a:lnTo>
                  <a:pt x="609" y="1424"/>
                </a:lnTo>
                <a:lnTo>
                  <a:pt x="620" y="1412"/>
                </a:lnTo>
                <a:lnTo>
                  <a:pt x="650" y="1412"/>
                </a:lnTo>
                <a:lnTo>
                  <a:pt x="673" y="1394"/>
                </a:lnTo>
                <a:lnTo>
                  <a:pt x="679" y="1383"/>
                </a:lnTo>
                <a:lnTo>
                  <a:pt x="691" y="1335"/>
                </a:lnTo>
                <a:lnTo>
                  <a:pt x="691" y="1300"/>
                </a:lnTo>
                <a:lnTo>
                  <a:pt x="726" y="1252"/>
                </a:lnTo>
                <a:lnTo>
                  <a:pt x="726" y="1229"/>
                </a:lnTo>
                <a:lnTo>
                  <a:pt x="738" y="1229"/>
                </a:lnTo>
                <a:lnTo>
                  <a:pt x="779" y="1234"/>
                </a:lnTo>
                <a:lnTo>
                  <a:pt x="803" y="1229"/>
                </a:lnTo>
                <a:lnTo>
                  <a:pt x="815" y="1206"/>
                </a:lnTo>
                <a:lnTo>
                  <a:pt x="827" y="1164"/>
                </a:lnTo>
                <a:lnTo>
                  <a:pt x="845" y="1164"/>
                </a:lnTo>
                <a:lnTo>
                  <a:pt x="874" y="1117"/>
                </a:lnTo>
                <a:lnTo>
                  <a:pt x="916" y="1123"/>
                </a:lnTo>
                <a:lnTo>
                  <a:pt x="945" y="1152"/>
                </a:lnTo>
                <a:lnTo>
                  <a:pt x="992" y="1075"/>
                </a:lnTo>
                <a:lnTo>
                  <a:pt x="1028" y="1057"/>
                </a:lnTo>
                <a:lnTo>
                  <a:pt x="1093" y="998"/>
                </a:lnTo>
                <a:lnTo>
                  <a:pt x="1104" y="975"/>
                </a:lnTo>
                <a:lnTo>
                  <a:pt x="1111" y="963"/>
                </a:lnTo>
                <a:lnTo>
                  <a:pt x="1134" y="968"/>
                </a:lnTo>
                <a:lnTo>
                  <a:pt x="1163" y="951"/>
                </a:lnTo>
                <a:lnTo>
                  <a:pt x="1175" y="915"/>
                </a:lnTo>
                <a:lnTo>
                  <a:pt x="1170" y="886"/>
                </a:lnTo>
                <a:lnTo>
                  <a:pt x="1146" y="874"/>
                </a:lnTo>
                <a:lnTo>
                  <a:pt x="1140" y="881"/>
                </a:lnTo>
                <a:lnTo>
                  <a:pt x="1122" y="874"/>
                </a:lnTo>
                <a:lnTo>
                  <a:pt x="1134" y="845"/>
                </a:lnTo>
                <a:lnTo>
                  <a:pt x="1146" y="839"/>
                </a:lnTo>
                <a:lnTo>
                  <a:pt x="1140" y="815"/>
                </a:lnTo>
                <a:lnTo>
                  <a:pt x="1116" y="768"/>
                </a:lnTo>
                <a:lnTo>
                  <a:pt x="1086" y="757"/>
                </a:lnTo>
                <a:lnTo>
                  <a:pt x="1069" y="757"/>
                </a:lnTo>
                <a:lnTo>
                  <a:pt x="1058" y="768"/>
                </a:lnTo>
                <a:lnTo>
                  <a:pt x="1033" y="774"/>
                </a:lnTo>
                <a:lnTo>
                  <a:pt x="1004" y="762"/>
                </a:lnTo>
                <a:lnTo>
                  <a:pt x="974" y="661"/>
                </a:lnTo>
                <a:lnTo>
                  <a:pt x="987" y="644"/>
                </a:lnTo>
                <a:lnTo>
                  <a:pt x="980" y="626"/>
                </a:lnTo>
                <a:lnTo>
                  <a:pt x="974" y="620"/>
                </a:lnTo>
                <a:lnTo>
                  <a:pt x="957" y="620"/>
                </a:lnTo>
                <a:lnTo>
                  <a:pt x="945" y="626"/>
                </a:lnTo>
                <a:lnTo>
                  <a:pt x="904" y="615"/>
                </a:lnTo>
                <a:lnTo>
                  <a:pt x="874" y="615"/>
                </a:lnTo>
                <a:lnTo>
                  <a:pt x="863" y="603"/>
                </a:lnTo>
                <a:lnTo>
                  <a:pt x="845" y="544"/>
                </a:lnTo>
                <a:lnTo>
                  <a:pt x="838" y="526"/>
                </a:lnTo>
                <a:lnTo>
                  <a:pt x="696" y="83"/>
                </a:lnTo>
                <a:lnTo>
                  <a:pt x="579" y="6"/>
                </a:lnTo>
                <a:lnTo>
                  <a:pt x="543" y="0"/>
                </a:lnTo>
                <a:lnTo>
                  <a:pt x="513" y="6"/>
                </a:lnTo>
                <a:lnTo>
                  <a:pt x="502" y="24"/>
                </a:lnTo>
                <a:lnTo>
                  <a:pt x="490" y="47"/>
                </a:lnTo>
                <a:lnTo>
                  <a:pt x="478" y="47"/>
                </a:lnTo>
                <a:lnTo>
                  <a:pt x="437" y="65"/>
                </a:lnTo>
                <a:lnTo>
                  <a:pt x="371" y="118"/>
                </a:lnTo>
                <a:lnTo>
                  <a:pt x="348" y="124"/>
                </a:lnTo>
                <a:lnTo>
                  <a:pt x="325" y="88"/>
                </a:lnTo>
                <a:lnTo>
                  <a:pt x="330" y="47"/>
                </a:lnTo>
                <a:lnTo>
                  <a:pt x="318" y="30"/>
                </a:lnTo>
                <a:lnTo>
                  <a:pt x="301" y="30"/>
                </a:lnTo>
                <a:lnTo>
                  <a:pt x="254" y="47"/>
                </a:lnTo>
                <a:lnTo>
                  <a:pt x="148" y="395"/>
                </a:lnTo>
                <a:lnTo>
                  <a:pt x="148" y="443"/>
                </a:lnTo>
                <a:lnTo>
                  <a:pt x="165" y="466"/>
                </a:lnTo>
                <a:lnTo>
                  <a:pt x="165" y="508"/>
                </a:lnTo>
                <a:lnTo>
                  <a:pt x="153" y="532"/>
                </a:lnTo>
                <a:lnTo>
                  <a:pt x="135" y="549"/>
                </a:lnTo>
                <a:lnTo>
                  <a:pt x="124" y="579"/>
                </a:lnTo>
                <a:lnTo>
                  <a:pt x="160" y="721"/>
                </a:lnTo>
                <a:lnTo>
                  <a:pt x="148" y="768"/>
                </a:lnTo>
                <a:lnTo>
                  <a:pt x="148" y="798"/>
                </a:lnTo>
                <a:lnTo>
                  <a:pt x="94" y="869"/>
                </a:lnTo>
                <a:lnTo>
                  <a:pt x="82" y="897"/>
                </a:lnTo>
                <a:lnTo>
                  <a:pt x="100" y="940"/>
                </a:lnTo>
                <a:lnTo>
                  <a:pt x="100" y="945"/>
                </a:lnTo>
                <a:lnTo>
                  <a:pt x="71" y="945"/>
                </a:lnTo>
                <a:lnTo>
                  <a:pt x="77" y="981"/>
                </a:lnTo>
                <a:lnTo>
                  <a:pt x="64" y="1004"/>
                </a:lnTo>
                <a:lnTo>
                  <a:pt x="47" y="998"/>
                </a:lnTo>
                <a:lnTo>
                  <a:pt x="29" y="993"/>
                </a:lnTo>
                <a:lnTo>
                  <a:pt x="0" y="101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53" name="Freeform 97"/>
          <p:cNvSpPr>
            <a:spLocks/>
          </p:cNvSpPr>
          <p:nvPr/>
        </p:nvSpPr>
        <p:spPr bwMode="auto">
          <a:xfrm>
            <a:off x="6187051" y="3519787"/>
            <a:ext cx="574143" cy="547672"/>
          </a:xfrm>
          <a:custGeom>
            <a:avLst/>
            <a:gdLst/>
            <a:ahLst/>
            <a:cxnLst>
              <a:cxn ang="0">
                <a:pos x="479" y="0"/>
              </a:cxn>
              <a:cxn ang="0">
                <a:pos x="474" y="59"/>
              </a:cxn>
              <a:cxn ang="0">
                <a:pos x="485" y="123"/>
              </a:cxn>
              <a:cxn ang="0">
                <a:pos x="449" y="307"/>
              </a:cxn>
              <a:cxn ang="0">
                <a:pos x="456" y="361"/>
              </a:cxn>
              <a:cxn ang="0">
                <a:pos x="426" y="437"/>
              </a:cxn>
              <a:cxn ang="0">
                <a:pos x="355" y="514"/>
              </a:cxn>
              <a:cxn ang="0">
                <a:pos x="314" y="538"/>
              </a:cxn>
              <a:cxn ang="0">
                <a:pos x="261" y="561"/>
              </a:cxn>
              <a:cxn ang="0">
                <a:pos x="231" y="602"/>
              </a:cxn>
              <a:cxn ang="0">
                <a:pos x="213" y="721"/>
              </a:cxn>
              <a:cxn ang="0">
                <a:pos x="148" y="714"/>
              </a:cxn>
              <a:cxn ang="0">
                <a:pos x="95" y="810"/>
              </a:cxn>
              <a:cxn ang="0">
                <a:pos x="95" y="904"/>
              </a:cxn>
              <a:cxn ang="0">
                <a:pos x="41" y="975"/>
              </a:cxn>
              <a:cxn ang="0">
                <a:pos x="6" y="1028"/>
              </a:cxn>
              <a:cxn ang="0">
                <a:pos x="6" y="1087"/>
              </a:cxn>
              <a:cxn ang="0">
                <a:pos x="77" y="1199"/>
              </a:cxn>
              <a:cxn ang="0">
                <a:pos x="130" y="1270"/>
              </a:cxn>
              <a:cxn ang="0">
                <a:pos x="178" y="1282"/>
              </a:cxn>
              <a:cxn ang="0">
                <a:pos x="195" y="1294"/>
              </a:cxn>
              <a:cxn ang="0">
                <a:pos x="237" y="1312"/>
              </a:cxn>
              <a:cxn ang="0">
                <a:pos x="237" y="1347"/>
              </a:cxn>
              <a:cxn ang="0">
                <a:pos x="355" y="1424"/>
              </a:cxn>
              <a:cxn ang="0">
                <a:pos x="426" y="1394"/>
              </a:cxn>
              <a:cxn ang="0">
                <a:pos x="456" y="1358"/>
              </a:cxn>
              <a:cxn ang="0">
                <a:pos x="497" y="1388"/>
              </a:cxn>
              <a:cxn ang="0">
                <a:pos x="603" y="1353"/>
              </a:cxn>
              <a:cxn ang="0">
                <a:pos x="621" y="1299"/>
              </a:cxn>
              <a:cxn ang="0">
                <a:pos x="703" y="1258"/>
              </a:cxn>
              <a:cxn ang="0">
                <a:pos x="781" y="1199"/>
              </a:cxn>
              <a:cxn ang="0">
                <a:pos x="774" y="1128"/>
              </a:cxn>
              <a:cxn ang="0">
                <a:pos x="898" y="762"/>
              </a:cxn>
              <a:cxn ang="0">
                <a:pos x="951" y="785"/>
              </a:cxn>
              <a:cxn ang="0">
                <a:pos x="976" y="821"/>
              </a:cxn>
              <a:cxn ang="0">
                <a:pos x="1040" y="767"/>
              </a:cxn>
              <a:cxn ang="0">
                <a:pos x="1093" y="632"/>
              </a:cxn>
              <a:cxn ang="0">
                <a:pos x="1152" y="585"/>
              </a:cxn>
              <a:cxn ang="0">
                <a:pos x="1200" y="549"/>
              </a:cxn>
              <a:cxn ang="0">
                <a:pos x="1235" y="485"/>
              </a:cxn>
              <a:cxn ang="0">
                <a:pos x="1223" y="455"/>
              </a:cxn>
              <a:cxn ang="0">
                <a:pos x="1241" y="361"/>
              </a:cxn>
              <a:cxn ang="0">
                <a:pos x="1395" y="443"/>
              </a:cxn>
              <a:cxn ang="0">
                <a:pos x="1425" y="449"/>
              </a:cxn>
              <a:cxn ang="0">
                <a:pos x="1407" y="295"/>
              </a:cxn>
              <a:cxn ang="0">
                <a:pos x="1383" y="260"/>
              </a:cxn>
              <a:cxn ang="0">
                <a:pos x="1329" y="265"/>
              </a:cxn>
              <a:cxn ang="0">
                <a:pos x="1200" y="290"/>
              </a:cxn>
              <a:cxn ang="0">
                <a:pos x="1152" y="331"/>
              </a:cxn>
              <a:cxn ang="0">
                <a:pos x="1099" y="301"/>
              </a:cxn>
              <a:cxn ang="0">
                <a:pos x="1058" y="354"/>
              </a:cxn>
              <a:cxn ang="0">
                <a:pos x="1005" y="396"/>
              </a:cxn>
              <a:cxn ang="0">
                <a:pos x="923" y="478"/>
              </a:cxn>
              <a:cxn ang="0">
                <a:pos x="863" y="295"/>
              </a:cxn>
              <a:cxn ang="0">
                <a:pos x="485" y="0"/>
              </a:cxn>
            </a:cxnLst>
            <a:rect l="0" t="0" r="r" b="b"/>
            <a:pathLst>
              <a:path w="1443" h="1424">
                <a:moveTo>
                  <a:pt x="485" y="0"/>
                </a:moveTo>
                <a:lnTo>
                  <a:pt x="479" y="0"/>
                </a:lnTo>
                <a:lnTo>
                  <a:pt x="456" y="18"/>
                </a:lnTo>
                <a:lnTo>
                  <a:pt x="474" y="59"/>
                </a:lnTo>
                <a:lnTo>
                  <a:pt x="426" y="95"/>
                </a:lnTo>
                <a:lnTo>
                  <a:pt x="485" y="123"/>
                </a:lnTo>
                <a:lnTo>
                  <a:pt x="467" y="272"/>
                </a:lnTo>
                <a:lnTo>
                  <a:pt x="449" y="307"/>
                </a:lnTo>
                <a:lnTo>
                  <a:pt x="449" y="336"/>
                </a:lnTo>
                <a:lnTo>
                  <a:pt x="456" y="361"/>
                </a:lnTo>
                <a:lnTo>
                  <a:pt x="462" y="407"/>
                </a:lnTo>
                <a:lnTo>
                  <a:pt x="426" y="437"/>
                </a:lnTo>
                <a:lnTo>
                  <a:pt x="414" y="443"/>
                </a:lnTo>
                <a:lnTo>
                  <a:pt x="355" y="514"/>
                </a:lnTo>
                <a:lnTo>
                  <a:pt x="350" y="526"/>
                </a:lnTo>
                <a:lnTo>
                  <a:pt x="314" y="538"/>
                </a:lnTo>
                <a:lnTo>
                  <a:pt x="284" y="531"/>
                </a:lnTo>
                <a:lnTo>
                  <a:pt x="261" y="561"/>
                </a:lnTo>
                <a:lnTo>
                  <a:pt x="261" y="579"/>
                </a:lnTo>
                <a:lnTo>
                  <a:pt x="231" y="602"/>
                </a:lnTo>
                <a:lnTo>
                  <a:pt x="201" y="673"/>
                </a:lnTo>
                <a:lnTo>
                  <a:pt x="213" y="721"/>
                </a:lnTo>
                <a:lnTo>
                  <a:pt x="178" y="762"/>
                </a:lnTo>
                <a:lnTo>
                  <a:pt x="148" y="714"/>
                </a:lnTo>
                <a:lnTo>
                  <a:pt x="125" y="714"/>
                </a:lnTo>
                <a:lnTo>
                  <a:pt x="95" y="810"/>
                </a:lnTo>
                <a:lnTo>
                  <a:pt x="95" y="856"/>
                </a:lnTo>
                <a:lnTo>
                  <a:pt x="95" y="904"/>
                </a:lnTo>
                <a:lnTo>
                  <a:pt x="71" y="916"/>
                </a:lnTo>
                <a:lnTo>
                  <a:pt x="41" y="975"/>
                </a:lnTo>
                <a:lnTo>
                  <a:pt x="0" y="975"/>
                </a:lnTo>
                <a:lnTo>
                  <a:pt x="6" y="1028"/>
                </a:lnTo>
                <a:lnTo>
                  <a:pt x="6" y="1063"/>
                </a:lnTo>
                <a:lnTo>
                  <a:pt x="6" y="1087"/>
                </a:lnTo>
                <a:lnTo>
                  <a:pt x="13" y="1117"/>
                </a:lnTo>
                <a:lnTo>
                  <a:pt x="77" y="1199"/>
                </a:lnTo>
                <a:lnTo>
                  <a:pt x="119" y="1258"/>
                </a:lnTo>
                <a:lnTo>
                  <a:pt x="130" y="1270"/>
                </a:lnTo>
                <a:lnTo>
                  <a:pt x="142" y="1264"/>
                </a:lnTo>
                <a:lnTo>
                  <a:pt x="178" y="1282"/>
                </a:lnTo>
                <a:lnTo>
                  <a:pt x="183" y="1287"/>
                </a:lnTo>
                <a:lnTo>
                  <a:pt x="195" y="1294"/>
                </a:lnTo>
                <a:lnTo>
                  <a:pt x="213" y="1312"/>
                </a:lnTo>
                <a:lnTo>
                  <a:pt x="237" y="1312"/>
                </a:lnTo>
                <a:lnTo>
                  <a:pt x="249" y="1317"/>
                </a:lnTo>
                <a:lnTo>
                  <a:pt x="237" y="1347"/>
                </a:lnTo>
                <a:lnTo>
                  <a:pt x="284" y="1394"/>
                </a:lnTo>
                <a:lnTo>
                  <a:pt x="355" y="1424"/>
                </a:lnTo>
                <a:lnTo>
                  <a:pt x="391" y="1424"/>
                </a:lnTo>
                <a:lnTo>
                  <a:pt x="426" y="1394"/>
                </a:lnTo>
                <a:lnTo>
                  <a:pt x="432" y="1376"/>
                </a:lnTo>
                <a:lnTo>
                  <a:pt x="456" y="1358"/>
                </a:lnTo>
                <a:lnTo>
                  <a:pt x="485" y="1383"/>
                </a:lnTo>
                <a:lnTo>
                  <a:pt x="497" y="1388"/>
                </a:lnTo>
                <a:lnTo>
                  <a:pt x="520" y="1383"/>
                </a:lnTo>
                <a:lnTo>
                  <a:pt x="603" y="1353"/>
                </a:lnTo>
                <a:lnTo>
                  <a:pt x="615" y="1299"/>
                </a:lnTo>
                <a:lnTo>
                  <a:pt x="621" y="1299"/>
                </a:lnTo>
                <a:lnTo>
                  <a:pt x="639" y="1317"/>
                </a:lnTo>
                <a:lnTo>
                  <a:pt x="703" y="1258"/>
                </a:lnTo>
                <a:lnTo>
                  <a:pt x="728" y="1270"/>
                </a:lnTo>
                <a:lnTo>
                  <a:pt x="781" y="1199"/>
                </a:lnTo>
                <a:lnTo>
                  <a:pt x="769" y="1175"/>
                </a:lnTo>
                <a:lnTo>
                  <a:pt x="774" y="1128"/>
                </a:lnTo>
                <a:lnTo>
                  <a:pt x="827" y="1028"/>
                </a:lnTo>
                <a:lnTo>
                  <a:pt x="898" y="762"/>
                </a:lnTo>
                <a:lnTo>
                  <a:pt x="910" y="762"/>
                </a:lnTo>
                <a:lnTo>
                  <a:pt x="951" y="785"/>
                </a:lnTo>
                <a:lnTo>
                  <a:pt x="951" y="803"/>
                </a:lnTo>
                <a:lnTo>
                  <a:pt x="976" y="821"/>
                </a:lnTo>
                <a:lnTo>
                  <a:pt x="1017" y="815"/>
                </a:lnTo>
                <a:lnTo>
                  <a:pt x="1040" y="767"/>
                </a:lnTo>
                <a:lnTo>
                  <a:pt x="1070" y="668"/>
                </a:lnTo>
                <a:lnTo>
                  <a:pt x="1093" y="632"/>
                </a:lnTo>
                <a:lnTo>
                  <a:pt x="1129" y="643"/>
                </a:lnTo>
                <a:lnTo>
                  <a:pt x="1152" y="585"/>
                </a:lnTo>
                <a:lnTo>
                  <a:pt x="1177" y="579"/>
                </a:lnTo>
                <a:lnTo>
                  <a:pt x="1200" y="549"/>
                </a:lnTo>
                <a:lnTo>
                  <a:pt x="1223" y="496"/>
                </a:lnTo>
                <a:lnTo>
                  <a:pt x="1235" y="485"/>
                </a:lnTo>
                <a:lnTo>
                  <a:pt x="1241" y="467"/>
                </a:lnTo>
                <a:lnTo>
                  <a:pt x="1223" y="455"/>
                </a:lnTo>
                <a:lnTo>
                  <a:pt x="1230" y="378"/>
                </a:lnTo>
                <a:lnTo>
                  <a:pt x="1241" y="361"/>
                </a:lnTo>
                <a:lnTo>
                  <a:pt x="1253" y="354"/>
                </a:lnTo>
                <a:lnTo>
                  <a:pt x="1395" y="443"/>
                </a:lnTo>
                <a:lnTo>
                  <a:pt x="1418" y="455"/>
                </a:lnTo>
                <a:lnTo>
                  <a:pt x="1425" y="449"/>
                </a:lnTo>
                <a:lnTo>
                  <a:pt x="1443" y="372"/>
                </a:lnTo>
                <a:lnTo>
                  <a:pt x="1407" y="295"/>
                </a:lnTo>
                <a:lnTo>
                  <a:pt x="1395" y="290"/>
                </a:lnTo>
                <a:lnTo>
                  <a:pt x="1383" y="260"/>
                </a:lnTo>
                <a:lnTo>
                  <a:pt x="1354" y="272"/>
                </a:lnTo>
                <a:lnTo>
                  <a:pt x="1329" y="265"/>
                </a:lnTo>
                <a:lnTo>
                  <a:pt x="1306" y="254"/>
                </a:lnTo>
                <a:lnTo>
                  <a:pt x="1200" y="290"/>
                </a:lnTo>
                <a:lnTo>
                  <a:pt x="1194" y="313"/>
                </a:lnTo>
                <a:lnTo>
                  <a:pt x="1152" y="331"/>
                </a:lnTo>
                <a:lnTo>
                  <a:pt x="1117" y="325"/>
                </a:lnTo>
                <a:lnTo>
                  <a:pt x="1099" y="301"/>
                </a:lnTo>
                <a:lnTo>
                  <a:pt x="1081" y="343"/>
                </a:lnTo>
                <a:lnTo>
                  <a:pt x="1058" y="354"/>
                </a:lnTo>
                <a:lnTo>
                  <a:pt x="1035" y="389"/>
                </a:lnTo>
                <a:lnTo>
                  <a:pt x="1005" y="396"/>
                </a:lnTo>
                <a:lnTo>
                  <a:pt x="940" y="467"/>
                </a:lnTo>
                <a:lnTo>
                  <a:pt x="923" y="478"/>
                </a:lnTo>
                <a:lnTo>
                  <a:pt x="910" y="503"/>
                </a:lnTo>
                <a:lnTo>
                  <a:pt x="863" y="295"/>
                </a:lnTo>
                <a:lnTo>
                  <a:pt x="550" y="361"/>
                </a:lnTo>
                <a:lnTo>
                  <a:pt x="48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6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9556" name="Freeform 100"/>
          <p:cNvSpPr>
            <a:spLocks/>
          </p:cNvSpPr>
          <p:nvPr/>
        </p:nvSpPr>
        <p:spPr bwMode="auto">
          <a:xfrm>
            <a:off x="4681282" y="4287920"/>
            <a:ext cx="639140" cy="563916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1441" y="0"/>
              </a:cxn>
              <a:cxn ang="0">
                <a:pos x="1435" y="18"/>
              </a:cxn>
              <a:cxn ang="0">
                <a:pos x="1464" y="36"/>
              </a:cxn>
              <a:cxn ang="0">
                <a:pos x="1476" y="71"/>
              </a:cxn>
              <a:cxn ang="0">
                <a:pos x="1471" y="101"/>
              </a:cxn>
              <a:cxn ang="0">
                <a:pos x="1429" y="137"/>
              </a:cxn>
              <a:cxn ang="0">
                <a:pos x="1388" y="183"/>
              </a:cxn>
              <a:cxn ang="0">
                <a:pos x="1382" y="213"/>
              </a:cxn>
              <a:cxn ang="0">
                <a:pos x="1601" y="195"/>
              </a:cxn>
              <a:cxn ang="0">
                <a:pos x="1595" y="213"/>
              </a:cxn>
              <a:cxn ang="0">
                <a:pos x="1601" y="236"/>
              </a:cxn>
              <a:cxn ang="0">
                <a:pos x="1583" y="272"/>
              </a:cxn>
              <a:cxn ang="0">
                <a:pos x="1542" y="314"/>
              </a:cxn>
              <a:cxn ang="0">
                <a:pos x="1530" y="396"/>
              </a:cxn>
              <a:cxn ang="0">
                <a:pos x="1482" y="449"/>
              </a:cxn>
              <a:cxn ang="0">
                <a:pos x="1494" y="497"/>
              </a:cxn>
              <a:cxn ang="0">
                <a:pos x="1494" y="573"/>
              </a:cxn>
              <a:cxn ang="0">
                <a:pos x="1482" y="573"/>
              </a:cxn>
              <a:cxn ang="0">
                <a:pos x="1441" y="609"/>
              </a:cxn>
              <a:cxn ang="0">
                <a:pos x="1441" y="632"/>
              </a:cxn>
              <a:cxn ang="0">
                <a:pos x="1376" y="685"/>
              </a:cxn>
              <a:cxn ang="0">
                <a:pos x="1352" y="751"/>
              </a:cxn>
              <a:cxn ang="0">
                <a:pos x="1358" y="809"/>
              </a:cxn>
              <a:cxn ang="0">
                <a:pos x="1352" y="851"/>
              </a:cxn>
              <a:cxn ang="0">
                <a:pos x="1294" y="887"/>
              </a:cxn>
              <a:cxn ang="0">
                <a:pos x="1253" y="946"/>
              </a:cxn>
              <a:cxn ang="0">
                <a:pos x="1235" y="963"/>
              </a:cxn>
              <a:cxn ang="0">
                <a:pos x="1235" y="1017"/>
              </a:cxn>
              <a:cxn ang="0">
                <a:pos x="1205" y="1052"/>
              </a:cxn>
              <a:cxn ang="0">
                <a:pos x="1205" y="1093"/>
              </a:cxn>
              <a:cxn ang="0">
                <a:pos x="1182" y="1146"/>
              </a:cxn>
              <a:cxn ang="0">
                <a:pos x="1152" y="1205"/>
              </a:cxn>
              <a:cxn ang="0">
                <a:pos x="1164" y="1265"/>
              </a:cxn>
              <a:cxn ang="0">
                <a:pos x="1193" y="1294"/>
              </a:cxn>
              <a:cxn ang="0">
                <a:pos x="1199" y="1336"/>
              </a:cxn>
              <a:cxn ang="0">
                <a:pos x="1210" y="1347"/>
              </a:cxn>
              <a:cxn ang="0">
                <a:pos x="1210" y="1365"/>
              </a:cxn>
              <a:cxn ang="0">
                <a:pos x="1193" y="1377"/>
              </a:cxn>
              <a:cxn ang="0">
                <a:pos x="1182" y="1412"/>
              </a:cxn>
              <a:cxn ang="0">
                <a:pos x="1187" y="1436"/>
              </a:cxn>
              <a:cxn ang="0">
                <a:pos x="213" y="1466"/>
              </a:cxn>
              <a:cxn ang="0">
                <a:pos x="206" y="1247"/>
              </a:cxn>
              <a:cxn ang="0">
                <a:pos x="160" y="1235"/>
              </a:cxn>
              <a:cxn ang="0">
                <a:pos x="112" y="1253"/>
              </a:cxn>
              <a:cxn ang="0">
                <a:pos x="100" y="1253"/>
              </a:cxn>
              <a:cxn ang="0">
                <a:pos x="53" y="1212"/>
              </a:cxn>
              <a:cxn ang="0">
                <a:pos x="59" y="497"/>
              </a:cxn>
              <a:cxn ang="0">
                <a:pos x="0" y="60"/>
              </a:cxn>
            </a:cxnLst>
            <a:rect l="0" t="0" r="r" b="b"/>
            <a:pathLst>
              <a:path w="1601" h="1466">
                <a:moveTo>
                  <a:pt x="0" y="60"/>
                </a:moveTo>
                <a:lnTo>
                  <a:pt x="1441" y="0"/>
                </a:lnTo>
                <a:lnTo>
                  <a:pt x="1435" y="18"/>
                </a:lnTo>
                <a:lnTo>
                  <a:pt x="1464" y="36"/>
                </a:lnTo>
                <a:lnTo>
                  <a:pt x="1476" y="71"/>
                </a:lnTo>
                <a:lnTo>
                  <a:pt x="1471" y="101"/>
                </a:lnTo>
                <a:lnTo>
                  <a:pt x="1429" y="137"/>
                </a:lnTo>
                <a:lnTo>
                  <a:pt x="1388" y="183"/>
                </a:lnTo>
                <a:lnTo>
                  <a:pt x="1382" y="213"/>
                </a:lnTo>
                <a:lnTo>
                  <a:pt x="1601" y="195"/>
                </a:lnTo>
                <a:lnTo>
                  <a:pt x="1595" y="213"/>
                </a:lnTo>
                <a:lnTo>
                  <a:pt x="1601" y="236"/>
                </a:lnTo>
                <a:lnTo>
                  <a:pt x="1583" y="272"/>
                </a:lnTo>
                <a:lnTo>
                  <a:pt x="1542" y="314"/>
                </a:lnTo>
                <a:lnTo>
                  <a:pt x="1530" y="396"/>
                </a:lnTo>
                <a:lnTo>
                  <a:pt x="1482" y="449"/>
                </a:lnTo>
                <a:lnTo>
                  <a:pt x="1494" y="497"/>
                </a:lnTo>
                <a:lnTo>
                  <a:pt x="1494" y="573"/>
                </a:lnTo>
                <a:lnTo>
                  <a:pt x="1482" y="573"/>
                </a:lnTo>
                <a:lnTo>
                  <a:pt x="1441" y="609"/>
                </a:lnTo>
                <a:lnTo>
                  <a:pt x="1441" y="632"/>
                </a:lnTo>
                <a:lnTo>
                  <a:pt x="1376" y="685"/>
                </a:lnTo>
                <a:lnTo>
                  <a:pt x="1352" y="751"/>
                </a:lnTo>
                <a:lnTo>
                  <a:pt x="1358" y="809"/>
                </a:lnTo>
                <a:lnTo>
                  <a:pt x="1352" y="851"/>
                </a:lnTo>
                <a:lnTo>
                  <a:pt x="1294" y="887"/>
                </a:lnTo>
                <a:lnTo>
                  <a:pt x="1253" y="946"/>
                </a:lnTo>
                <a:lnTo>
                  <a:pt x="1235" y="963"/>
                </a:lnTo>
                <a:lnTo>
                  <a:pt x="1235" y="1017"/>
                </a:lnTo>
                <a:lnTo>
                  <a:pt x="1205" y="1052"/>
                </a:lnTo>
                <a:lnTo>
                  <a:pt x="1205" y="1093"/>
                </a:lnTo>
                <a:lnTo>
                  <a:pt x="1182" y="1146"/>
                </a:lnTo>
                <a:lnTo>
                  <a:pt x="1152" y="1205"/>
                </a:lnTo>
                <a:lnTo>
                  <a:pt x="1164" y="1265"/>
                </a:lnTo>
                <a:lnTo>
                  <a:pt x="1193" y="1294"/>
                </a:lnTo>
                <a:lnTo>
                  <a:pt x="1199" y="1336"/>
                </a:lnTo>
                <a:lnTo>
                  <a:pt x="1210" y="1347"/>
                </a:lnTo>
                <a:lnTo>
                  <a:pt x="1210" y="1365"/>
                </a:lnTo>
                <a:lnTo>
                  <a:pt x="1193" y="1377"/>
                </a:lnTo>
                <a:lnTo>
                  <a:pt x="1182" y="1412"/>
                </a:lnTo>
                <a:lnTo>
                  <a:pt x="1187" y="1436"/>
                </a:lnTo>
                <a:lnTo>
                  <a:pt x="213" y="1466"/>
                </a:lnTo>
                <a:lnTo>
                  <a:pt x="206" y="1247"/>
                </a:lnTo>
                <a:lnTo>
                  <a:pt x="160" y="1235"/>
                </a:lnTo>
                <a:lnTo>
                  <a:pt x="112" y="1253"/>
                </a:lnTo>
                <a:lnTo>
                  <a:pt x="100" y="1253"/>
                </a:lnTo>
                <a:lnTo>
                  <a:pt x="53" y="1212"/>
                </a:lnTo>
                <a:lnTo>
                  <a:pt x="59" y="497"/>
                </a:lnTo>
                <a:lnTo>
                  <a:pt x="0" y="60"/>
                </a:lnTo>
              </a:path>
            </a:pathLst>
          </a:custGeom>
          <a:solidFill>
            <a:schemeClr val="bg1">
              <a:lumMod val="95000"/>
            </a:schemeClr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615" name="Freeform 159"/>
          <p:cNvSpPr>
            <a:spLocks/>
          </p:cNvSpPr>
          <p:nvPr/>
        </p:nvSpPr>
        <p:spPr bwMode="auto">
          <a:xfrm>
            <a:off x="2204164" y="3257554"/>
            <a:ext cx="722192" cy="866761"/>
          </a:xfrm>
          <a:custGeom>
            <a:avLst/>
            <a:gdLst/>
            <a:ahLst/>
            <a:cxnLst>
              <a:cxn ang="0">
                <a:pos x="1595" y="2256"/>
              </a:cxn>
              <a:cxn ang="0">
                <a:pos x="1814" y="644"/>
              </a:cxn>
              <a:cxn ang="0">
                <a:pos x="1216" y="549"/>
              </a:cxn>
              <a:cxn ang="0">
                <a:pos x="1282" y="160"/>
              </a:cxn>
              <a:cxn ang="0">
                <a:pos x="389" y="0"/>
              </a:cxn>
              <a:cxn ang="0">
                <a:pos x="0" y="2002"/>
              </a:cxn>
              <a:cxn ang="0">
                <a:pos x="0" y="2008"/>
              </a:cxn>
              <a:cxn ang="0">
                <a:pos x="1595" y="2256"/>
              </a:cxn>
            </a:cxnLst>
            <a:rect l="0" t="0" r="r" b="b"/>
            <a:pathLst>
              <a:path w="1814" h="2256">
                <a:moveTo>
                  <a:pt x="1595" y="2256"/>
                </a:moveTo>
                <a:lnTo>
                  <a:pt x="1814" y="644"/>
                </a:lnTo>
                <a:lnTo>
                  <a:pt x="1216" y="549"/>
                </a:lnTo>
                <a:lnTo>
                  <a:pt x="1282" y="160"/>
                </a:lnTo>
                <a:lnTo>
                  <a:pt x="389" y="0"/>
                </a:lnTo>
                <a:lnTo>
                  <a:pt x="0" y="2002"/>
                </a:lnTo>
                <a:lnTo>
                  <a:pt x="0" y="2008"/>
                </a:lnTo>
                <a:lnTo>
                  <a:pt x="1595" y="2256"/>
                </a:lnTo>
              </a:path>
            </a:pathLst>
          </a:custGeom>
          <a:solidFill>
            <a:schemeClr val="bg1">
              <a:lumMod val="95000"/>
            </a:schemeClr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50" name="Freeform 94"/>
          <p:cNvSpPr>
            <a:spLocks/>
          </p:cNvSpPr>
          <p:nvPr/>
        </p:nvSpPr>
        <p:spPr bwMode="auto">
          <a:xfrm>
            <a:off x="7235434" y="2578766"/>
            <a:ext cx="205824" cy="426998"/>
          </a:xfrm>
          <a:custGeom>
            <a:avLst/>
            <a:gdLst/>
            <a:ahLst/>
            <a:cxnLst>
              <a:cxn ang="0">
                <a:pos x="507" y="946"/>
              </a:cxn>
              <a:cxn ang="0">
                <a:pos x="490" y="933"/>
              </a:cxn>
              <a:cxn ang="0">
                <a:pos x="466" y="939"/>
              </a:cxn>
              <a:cxn ang="0">
                <a:pos x="442" y="981"/>
              </a:cxn>
              <a:cxn ang="0">
                <a:pos x="413" y="987"/>
              </a:cxn>
              <a:cxn ang="0">
                <a:pos x="419" y="1017"/>
              </a:cxn>
              <a:cxn ang="0">
                <a:pos x="413" y="1022"/>
              </a:cxn>
              <a:cxn ang="0">
                <a:pos x="407" y="1017"/>
              </a:cxn>
              <a:cxn ang="0">
                <a:pos x="395" y="1022"/>
              </a:cxn>
              <a:cxn ang="0">
                <a:pos x="389" y="1034"/>
              </a:cxn>
              <a:cxn ang="0">
                <a:pos x="46" y="1111"/>
              </a:cxn>
              <a:cxn ang="0">
                <a:pos x="41" y="1093"/>
              </a:cxn>
              <a:cxn ang="0">
                <a:pos x="17" y="1070"/>
              </a:cxn>
              <a:cxn ang="0">
                <a:pos x="17" y="1028"/>
              </a:cxn>
              <a:cxn ang="0">
                <a:pos x="29" y="1010"/>
              </a:cxn>
              <a:cxn ang="0">
                <a:pos x="17" y="974"/>
              </a:cxn>
              <a:cxn ang="0">
                <a:pos x="0" y="809"/>
              </a:cxn>
              <a:cxn ang="0">
                <a:pos x="0" y="756"/>
              </a:cxn>
              <a:cxn ang="0">
                <a:pos x="23" y="667"/>
              </a:cxn>
              <a:cxn ang="0">
                <a:pos x="35" y="603"/>
              </a:cxn>
              <a:cxn ang="0">
                <a:pos x="41" y="555"/>
              </a:cxn>
              <a:cxn ang="0">
                <a:pos x="23" y="520"/>
              </a:cxn>
              <a:cxn ang="0">
                <a:pos x="23" y="484"/>
              </a:cxn>
              <a:cxn ang="0">
                <a:pos x="35" y="461"/>
              </a:cxn>
              <a:cxn ang="0">
                <a:pos x="100" y="408"/>
              </a:cxn>
              <a:cxn ang="0">
                <a:pos x="129" y="319"/>
              </a:cxn>
              <a:cxn ang="0">
                <a:pos x="100" y="266"/>
              </a:cxn>
              <a:cxn ang="0">
                <a:pos x="94" y="243"/>
              </a:cxn>
              <a:cxn ang="0">
                <a:pos x="106" y="225"/>
              </a:cxn>
              <a:cxn ang="0">
                <a:pos x="100" y="207"/>
              </a:cxn>
              <a:cxn ang="0">
                <a:pos x="88" y="148"/>
              </a:cxn>
              <a:cxn ang="0">
                <a:pos x="100" y="77"/>
              </a:cxn>
              <a:cxn ang="0">
                <a:pos x="82" y="48"/>
              </a:cxn>
              <a:cxn ang="0">
                <a:pos x="88" y="41"/>
              </a:cxn>
              <a:cxn ang="0">
                <a:pos x="112" y="41"/>
              </a:cxn>
              <a:cxn ang="0">
                <a:pos x="124" y="12"/>
              </a:cxn>
              <a:cxn ang="0">
                <a:pos x="142" y="23"/>
              </a:cxn>
              <a:cxn ang="0">
                <a:pos x="159" y="18"/>
              </a:cxn>
              <a:cxn ang="0">
                <a:pos x="177" y="0"/>
              </a:cxn>
              <a:cxn ang="0">
                <a:pos x="401" y="685"/>
              </a:cxn>
              <a:cxn ang="0">
                <a:pos x="407" y="697"/>
              </a:cxn>
              <a:cxn ang="0">
                <a:pos x="407" y="727"/>
              </a:cxn>
              <a:cxn ang="0">
                <a:pos x="407" y="738"/>
              </a:cxn>
              <a:cxn ang="0">
                <a:pos x="466" y="786"/>
              </a:cxn>
              <a:cxn ang="0">
                <a:pos x="478" y="786"/>
              </a:cxn>
              <a:cxn ang="0">
                <a:pos x="484" y="809"/>
              </a:cxn>
              <a:cxn ang="0">
                <a:pos x="484" y="821"/>
              </a:cxn>
              <a:cxn ang="0">
                <a:pos x="513" y="880"/>
              </a:cxn>
              <a:cxn ang="0">
                <a:pos x="513" y="892"/>
              </a:cxn>
              <a:cxn ang="0">
                <a:pos x="507" y="916"/>
              </a:cxn>
              <a:cxn ang="0">
                <a:pos x="507" y="946"/>
              </a:cxn>
            </a:cxnLst>
            <a:rect l="0" t="0" r="r" b="b"/>
            <a:pathLst>
              <a:path w="513" h="1111">
                <a:moveTo>
                  <a:pt x="507" y="946"/>
                </a:moveTo>
                <a:lnTo>
                  <a:pt x="490" y="933"/>
                </a:lnTo>
                <a:lnTo>
                  <a:pt x="466" y="939"/>
                </a:lnTo>
                <a:lnTo>
                  <a:pt x="442" y="981"/>
                </a:lnTo>
                <a:lnTo>
                  <a:pt x="413" y="987"/>
                </a:lnTo>
                <a:lnTo>
                  <a:pt x="419" y="1017"/>
                </a:lnTo>
                <a:lnTo>
                  <a:pt x="413" y="1022"/>
                </a:lnTo>
                <a:lnTo>
                  <a:pt x="407" y="1017"/>
                </a:lnTo>
                <a:lnTo>
                  <a:pt x="395" y="1022"/>
                </a:lnTo>
                <a:lnTo>
                  <a:pt x="389" y="1034"/>
                </a:lnTo>
                <a:lnTo>
                  <a:pt x="46" y="1111"/>
                </a:lnTo>
                <a:lnTo>
                  <a:pt x="41" y="1093"/>
                </a:lnTo>
                <a:lnTo>
                  <a:pt x="17" y="1070"/>
                </a:lnTo>
                <a:lnTo>
                  <a:pt x="17" y="1028"/>
                </a:lnTo>
                <a:lnTo>
                  <a:pt x="29" y="1010"/>
                </a:lnTo>
                <a:lnTo>
                  <a:pt x="17" y="974"/>
                </a:lnTo>
                <a:lnTo>
                  <a:pt x="0" y="809"/>
                </a:lnTo>
                <a:lnTo>
                  <a:pt x="0" y="756"/>
                </a:lnTo>
                <a:lnTo>
                  <a:pt x="23" y="667"/>
                </a:lnTo>
                <a:lnTo>
                  <a:pt x="35" y="603"/>
                </a:lnTo>
                <a:lnTo>
                  <a:pt x="41" y="555"/>
                </a:lnTo>
                <a:lnTo>
                  <a:pt x="23" y="520"/>
                </a:lnTo>
                <a:lnTo>
                  <a:pt x="23" y="484"/>
                </a:lnTo>
                <a:lnTo>
                  <a:pt x="35" y="461"/>
                </a:lnTo>
                <a:lnTo>
                  <a:pt x="100" y="408"/>
                </a:lnTo>
                <a:lnTo>
                  <a:pt x="129" y="319"/>
                </a:lnTo>
                <a:lnTo>
                  <a:pt x="100" y="266"/>
                </a:lnTo>
                <a:lnTo>
                  <a:pt x="94" y="243"/>
                </a:lnTo>
                <a:lnTo>
                  <a:pt x="106" y="225"/>
                </a:lnTo>
                <a:lnTo>
                  <a:pt x="100" y="207"/>
                </a:lnTo>
                <a:lnTo>
                  <a:pt x="88" y="148"/>
                </a:lnTo>
                <a:lnTo>
                  <a:pt x="100" y="77"/>
                </a:lnTo>
                <a:lnTo>
                  <a:pt x="82" y="48"/>
                </a:lnTo>
                <a:lnTo>
                  <a:pt x="88" y="41"/>
                </a:lnTo>
                <a:lnTo>
                  <a:pt x="112" y="41"/>
                </a:lnTo>
                <a:lnTo>
                  <a:pt x="124" y="12"/>
                </a:lnTo>
                <a:lnTo>
                  <a:pt x="142" y="23"/>
                </a:lnTo>
                <a:lnTo>
                  <a:pt x="159" y="18"/>
                </a:lnTo>
                <a:lnTo>
                  <a:pt x="177" y="0"/>
                </a:lnTo>
                <a:lnTo>
                  <a:pt x="401" y="685"/>
                </a:lnTo>
                <a:lnTo>
                  <a:pt x="407" y="697"/>
                </a:lnTo>
                <a:lnTo>
                  <a:pt x="407" y="727"/>
                </a:lnTo>
                <a:lnTo>
                  <a:pt x="407" y="738"/>
                </a:lnTo>
                <a:lnTo>
                  <a:pt x="466" y="786"/>
                </a:lnTo>
                <a:lnTo>
                  <a:pt x="478" y="786"/>
                </a:lnTo>
                <a:lnTo>
                  <a:pt x="484" y="809"/>
                </a:lnTo>
                <a:lnTo>
                  <a:pt x="484" y="821"/>
                </a:lnTo>
                <a:lnTo>
                  <a:pt x="513" y="880"/>
                </a:lnTo>
                <a:lnTo>
                  <a:pt x="513" y="892"/>
                </a:lnTo>
                <a:lnTo>
                  <a:pt x="507" y="916"/>
                </a:lnTo>
                <a:lnTo>
                  <a:pt x="507" y="946"/>
                </a:lnTo>
              </a:path>
            </a:pathLst>
          </a:custGeom>
          <a:solidFill>
            <a:schemeClr val="bg1">
              <a:lumMod val="95000"/>
            </a:schemeClr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48" name="Freeform 92"/>
          <p:cNvSpPr>
            <a:spLocks/>
          </p:cNvSpPr>
          <p:nvPr/>
        </p:nvSpPr>
        <p:spPr bwMode="auto">
          <a:xfrm>
            <a:off x="7064518" y="2634461"/>
            <a:ext cx="222675" cy="392189"/>
          </a:xfrm>
          <a:custGeom>
            <a:avLst/>
            <a:gdLst/>
            <a:ahLst/>
            <a:cxnLst>
              <a:cxn ang="0">
                <a:pos x="0" y="130"/>
              </a:cxn>
              <a:cxn ang="0">
                <a:pos x="18" y="171"/>
              </a:cxn>
              <a:cxn ang="0">
                <a:pos x="12" y="189"/>
              </a:cxn>
              <a:cxn ang="0">
                <a:pos x="23" y="207"/>
              </a:cxn>
              <a:cxn ang="0">
                <a:pos x="30" y="219"/>
              </a:cxn>
              <a:cxn ang="0">
                <a:pos x="77" y="336"/>
              </a:cxn>
              <a:cxn ang="0">
                <a:pos x="89" y="420"/>
              </a:cxn>
              <a:cxn ang="0">
                <a:pos x="71" y="466"/>
              </a:cxn>
              <a:cxn ang="0">
                <a:pos x="77" y="508"/>
              </a:cxn>
              <a:cxn ang="0">
                <a:pos x="124" y="620"/>
              </a:cxn>
              <a:cxn ang="0">
                <a:pos x="119" y="673"/>
              </a:cxn>
              <a:cxn ang="0">
                <a:pos x="130" y="691"/>
              </a:cxn>
              <a:cxn ang="0">
                <a:pos x="136" y="691"/>
              </a:cxn>
              <a:cxn ang="0">
                <a:pos x="136" y="679"/>
              </a:cxn>
              <a:cxn ang="0">
                <a:pos x="154" y="673"/>
              </a:cxn>
              <a:cxn ang="0">
                <a:pos x="183" y="727"/>
              </a:cxn>
              <a:cxn ang="0">
                <a:pos x="201" y="826"/>
              </a:cxn>
              <a:cxn ang="0">
                <a:pos x="201" y="880"/>
              </a:cxn>
              <a:cxn ang="0">
                <a:pos x="225" y="951"/>
              </a:cxn>
              <a:cxn ang="0">
                <a:pos x="254" y="1016"/>
              </a:cxn>
              <a:cxn ang="0">
                <a:pos x="472" y="963"/>
              </a:cxn>
              <a:cxn ang="0">
                <a:pos x="467" y="945"/>
              </a:cxn>
              <a:cxn ang="0">
                <a:pos x="443" y="922"/>
              </a:cxn>
              <a:cxn ang="0">
                <a:pos x="443" y="880"/>
              </a:cxn>
              <a:cxn ang="0">
                <a:pos x="455" y="862"/>
              </a:cxn>
              <a:cxn ang="0">
                <a:pos x="443" y="826"/>
              </a:cxn>
              <a:cxn ang="0">
                <a:pos x="426" y="661"/>
              </a:cxn>
              <a:cxn ang="0">
                <a:pos x="426" y="608"/>
              </a:cxn>
              <a:cxn ang="0">
                <a:pos x="449" y="519"/>
              </a:cxn>
              <a:cxn ang="0">
                <a:pos x="461" y="455"/>
              </a:cxn>
              <a:cxn ang="0">
                <a:pos x="467" y="407"/>
              </a:cxn>
              <a:cxn ang="0">
                <a:pos x="449" y="372"/>
              </a:cxn>
              <a:cxn ang="0">
                <a:pos x="449" y="336"/>
              </a:cxn>
              <a:cxn ang="0">
                <a:pos x="461" y="313"/>
              </a:cxn>
              <a:cxn ang="0">
                <a:pos x="526" y="260"/>
              </a:cxn>
              <a:cxn ang="0">
                <a:pos x="555" y="171"/>
              </a:cxn>
              <a:cxn ang="0">
                <a:pos x="526" y="118"/>
              </a:cxn>
              <a:cxn ang="0">
                <a:pos x="520" y="95"/>
              </a:cxn>
              <a:cxn ang="0">
                <a:pos x="532" y="77"/>
              </a:cxn>
              <a:cxn ang="0">
                <a:pos x="526" y="59"/>
              </a:cxn>
              <a:cxn ang="0">
                <a:pos x="514" y="0"/>
              </a:cxn>
              <a:cxn ang="0">
                <a:pos x="0" y="130"/>
              </a:cxn>
            </a:cxnLst>
            <a:rect l="0" t="0" r="r" b="b"/>
            <a:pathLst>
              <a:path w="555" h="1016">
                <a:moveTo>
                  <a:pt x="0" y="130"/>
                </a:moveTo>
                <a:lnTo>
                  <a:pt x="18" y="171"/>
                </a:lnTo>
                <a:lnTo>
                  <a:pt x="12" y="189"/>
                </a:lnTo>
                <a:lnTo>
                  <a:pt x="23" y="207"/>
                </a:lnTo>
                <a:lnTo>
                  <a:pt x="30" y="219"/>
                </a:lnTo>
                <a:lnTo>
                  <a:pt x="77" y="336"/>
                </a:lnTo>
                <a:lnTo>
                  <a:pt x="89" y="420"/>
                </a:lnTo>
                <a:lnTo>
                  <a:pt x="71" y="466"/>
                </a:lnTo>
                <a:lnTo>
                  <a:pt x="77" y="508"/>
                </a:lnTo>
                <a:lnTo>
                  <a:pt x="124" y="620"/>
                </a:lnTo>
                <a:lnTo>
                  <a:pt x="119" y="673"/>
                </a:lnTo>
                <a:lnTo>
                  <a:pt x="130" y="691"/>
                </a:lnTo>
                <a:lnTo>
                  <a:pt x="136" y="691"/>
                </a:lnTo>
                <a:lnTo>
                  <a:pt x="136" y="679"/>
                </a:lnTo>
                <a:lnTo>
                  <a:pt x="154" y="673"/>
                </a:lnTo>
                <a:lnTo>
                  <a:pt x="183" y="727"/>
                </a:lnTo>
                <a:lnTo>
                  <a:pt x="201" y="826"/>
                </a:lnTo>
                <a:lnTo>
                  <a:pt x="201" y="880"/>
                </a:lnTo>
                <a:lnTo>
                  <a:pt x="225" y="951"/>
                </a:lnTo>
                <a:lnTo>
                  <a:pt x="254" y="1016"/>
                </a:lnTo>
                <a:lnTo>
                  <a:pt x="472" y="963"/>
                </a:lnTo>
                <a:lnTo>
                  <a:pt x="467" y="945"/>
                </a:lnTo>
                <a:lnTo>
                  <a:pt x="443" y="922"/>
                </a:lnTo>
                <a:lnTo>
                  <a:pt x="443" y="880"/>
                </a:lnTo>
                <a:lnTo>
                  <a:pt x="455" y="862"/>
                </a:lnTo>
                <a:lnTo>
                  <a:pt x="443" y="826"/>
                </a:lnTo>
                <a:lnTo>
                  <a:pt x="426" y="661"/>
                </a:lnTo>
                <a:lnTo>
                  <a:pt x="426" y="608"/>
                </a:lnTo>
                <a:lnTo>
                  <a:pt x="449" y="519"/>
                </a:lnTo>
                <a:lnTo>
                  <a:pt x="461" y="455"/>
                </a:lnTo>
                <a:lnTo>
                  <a:pt x="467" y="407"/>
                </a:lnTo>
                <a:lnTo>
                  <a:pt x="449" y="372"/>
                </a:lnTo>
                <a:lnTo>
                  <a:pt x="449" y="336"/>
                </a:lnTo>
                <a:lnTo>
                  <a:pt x="461" y="313"/>
                </a:lnTo>
                <a:lnTo>
                  <a:pt x="526" y="260"/>
                </a:lnTo>
                <a:lnTo>
                  <a:pt x="555" y="171"/>
                </a:lnTo>
                <a:lnTo>
                  <a:pt x="526" y="118"/>
                </a:lnTo>
                <a:lnTo>
                  <a:pt x="520" y="95"/>
                </a:lnTo>
                <a:lnTo>
                  <a:pt x="532" y="77"/>
                </a:lnTo>
                <a:lnTo>
                  <a:pt x="526" y="59"/>
                </a:lnTo>
                <a:lnTo>
                  <a:pt x="514" y="0"/>
                </a:lnTo>
                <a:lnTo>
                  <a:pt x="0" y="130"/>
                </a:lnTo>
              </a:path>
            </a:pathLst>
          </a:custGeom>
          <a:solidFill>
            <a:schemeClr val="bg1">
              <a:lumMod val="95000"/>
            </a:schemeClr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46" name="Freeform 90"/>
          <p:cNvSpPr>
            <a:spLocks/>
          </p:cNvSpPr>
          <p:nvPr/>
        </p:nvSpPr>
        <p:spPr bwMode="auto">
          <a:xfrm>
            <a:off x="7364226" y="3082345"/>
            <a:ext cx="109533" cy="119513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64" y="249"/>
              </a:cxn>
              <a:cxn ang="0">
                <a:pos x="53" y="272"/>
              </a:cxn>
              <a:cxn ang="0">
                <a:pos x="46" y="284"/>
              </a:cxn>
              <a:cxn ang="0">
                <a:pos x="53" y="296"/>
              </a:cxn>
              <a:cxn ang="0">
                <a:pos x="53" y="307"/>
              </a:cxn>
              <a:cxn ang="0">
                <a:pos x="70" y="307"/>
              </a:cxn>
              <a:cxn ang="0">
                <a:pos x="129" y="272"/>
              </a:cxn>
              <a:cxn ang="0">
                <a:pos x="159" y="243"/>
              </a:cxn>
              <a:cxn ang="0">
                <a:pos x="159" y="213"/>
              </a:cxn>
              <a:cxn ang="0">
                <a:pos x="153" y="195"/>
              </a:cxn>
              <a:cxn ang="0">
                <a:pos x="153" y="160"/>
              </a:cxn>
              <a:cxn ang="0">
                <a:pos x="177" y="137"/>
              </a:cxn>
              <a:cxn ang="0">
                <a:pos x="188" y="142"/>
              </a:cxn>
              <a:cxn ang="0">
                <a:pos x="188" y="166"/>
              </a:cxn>
              <a:cxn ang="0">
                <a:pos x="188" y="213"/>
              </a:cxn>
              <a:cxn ang="0">
                <a:pos x="200" y="231"/>
              </a:cxn>
              <a:cxn ang="0">
                <a:pos x="218" y="225"/>
              </a:cxn>
              <a:cxn ang="0">
                <a:pos x="218" y="195"/>
              </a:cxn>
              <a:cxn ang="0">
                <a:pos x="230" y="195"/>
              </a:cxn>
              <a:cxn ang="0">
                <a:pos x="248" y="178"/>
              </a:cxn>
              <a:cxn ang="0">
                <a:pos x="277" y="178"/>
              </a:cxn>
              <a:cxn ang="0">
                <a:pos x="277" y="172"/>
              </a:cxn>
              <a:cxn ang="0">
                <a:pos x="259" y="142"/>
              </a:cxn>
              <a:cxn ang="0">
                <a:pos x="253" y="137"/>
              </a:cxn>
              <a:cxn ang="0">
                <a:pos x="241" y="130"/>
              </a:cxn>
              <a:cxn ang="0">
                <a:pos x="236" y="125"/>
              </a:cxn>
              <a:cxn ang="0">
                <a:pos x="212" y="107"/>
              </a:cxn>
              <a:cxn ang="0">
                <a:pos x="212" y="101"/>
              </a:cxn>
              <a:cxn ang="0">
                <a:pos x="159" y="83"/>
              </a:cxn>
              <a:cxn ang="0">
                <a:pos x="141" y="42"/>
              </a:cxn>
              <a:cxn ang="0">
                <a:pos x="124" y="36"/>
              </a:cxn>
              <a:cxn ang="0">
                <a:pos x="112" y="0"/>
              </a:cxn>
              <a:cxn ang="0">
                <a:pos x="0" y="25"/>
              </a:cxn>
            </a:cxnLst>
            <a:rect l="0" t="0" r="r" b="b"/>
            <a:pathLst>
              <a:path w="277" h="307">
                <a:moveTo>
                  <a:pt x="0" y="25"/>
                </a:moveTo>
                <a:lnTo>
                  <a:pt x="64" y="249"/>
                </a:lnTo>
                <a:lnTo>
                  <a:pt x="53" y="272"/>
                </a:lnTo>
                <a:lnTo>
                  <a:pt x="46" y="284"/>
                </a:lnTo>
                <a:lnTo>
                  <a:pt x="53" y="296"/>
                </a:lnTo>
                <a:lnTo>
                  <a:pt x="53" y="307"/>
                </a:lnTo>
                <a:lnTo>
                  <a:pt x="70" y="307"/>
                </a:lnTo>
                <a:lnTo>
                  <a:pt x="129" y="272"/>
                </a:lnTo>
                <a:lnTo>
                  <a:pt x="159" y="243"/>
                </a:lnTo>
                <a:lnTo>
                  <a:pt x="159" y="213"/>
                </a:lnTo>
                <a:lnTo>
                  <a:pt x="153" y="195"/>
                </a:lnTo>
                <a:lnTo>
                  <a:pt x="153" y="160"/>
                </a:lnTo>
                <a:lnTo>
                  <a:pt x="177" y="137"/>
                </a:lnTo>
                <a:lnTo>
                  <a:pt x="188" y="142"/>
                </a:lnTo>
                <a:lnTo>
                  <a:pt x="188" y="166"/>
                </a:lnTo>
                <a:lnTo>
                  <a:pt x="188" y="213"/>
                </a:lnTo>
                <a:lnTo>
                  <a:pt x="200" y="231"/>
                </a:lnTo>
                <a:lnTo>
                  <a:pt x="218" y="225"/>
                </a:lnTo>
                <a:lnTo>
                  <a:pt x="218" y="195"/>
                </a:lnTo>
                <a:lnTo>
                  <a:pt x="230" y="195"/>
                </a:lnTo>
                <a:lnTo>
                  <a:pt x="248" y="178"/>
                </a:lnTo>
                <a:lnTo>
                  <a:pt x="277" y="178"/>
                </a:lnTo>
                <a:lnTo>
                  <a:pt x="277" y="172"/>
                </a:lnTo>
                <a:lnTo>
                  <a:pt x="259" y="142"/>
                </a:lnTo>
                <a:lnTo>
                  <a:pt x="253" y="137"/>
                </a:lnTo>
                <a:lnTo>
                  <a:pt x="241" y="130"/>
                </a:lnTo>
                <a:lnTo>
                  <a:pt x="236" y="125"/>
                </a:lnTo>
                <a:lnTo>
                  <a:pt x="212" y="107"/>
                </a:lnTo>
                <a:lnTo>
                  <a:pt x="212" y="101"/>
                </a:lnTo>
                <a:lnTo>
                  <a:pt x="159" y="83"/>
                </a:lnTo>
                <a:lnTo>
                  <a:pt x="141" y="42"/>
                </a:lnTo>
                <a:lnTo>
                  <a:pt x="124" y="36"/>
                </a:lnTo>
                <a:lnTo>
                  <a:pt x="112" y="0"/>
                </a:lnTo>
                <a:lnTo>
                  <a:pt x="0" y="25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44" name="Freeform 88"/>
          <p:cNvSpPr>
            <a:spLocks/>
          </p:cNvSpPr>
          <p:nvPr/>
        </p:nvSpPr>
        <p:spPr bwMode="auto">
          <a:xfrm>
            <a:off x="7165624" y="2936146"/>
            <a:ext cx="426093" cy="212338"/>
          </a:xfrm>
          <a:custGeom>
            <a:avLst/>
            <a:gdLst/>
            <a:ahLst/>
            <a:cxnLst>
              <a:cxn ang="0">
                <a:pos x="218" y="178"/>
              </a:cxn>
              <a:cxn ang="0">
                <a:pos x="567" y="89"/>
              </a:cxn>
              <a:cxn ang="0">
                <a:pos x="585" y="89"/>
              </a:cxn>
              <a:cxn ang="0">
                <a:pos x="585" y="54"/>
              </a:cxn>
              <a:cxn ang="0">
                <a:pos x="638" y="6"/>
              </a:cxn>
              <a:cxn ang="0">
                <a:pos x="679" y="13"/>
              </a:cxn>
              <a:cxn ang="0">
                <a:pos x="733" y="89"/>
              </a:cxn>
              <a:cxn ang="0">
                <a:pos x="738" y="119"/>
              </a:cxn>
              <a:cxn ang="0">
                <a:pos x="703" y="166"/>
              </a:cxn>
              <a:cxn ang="0">
                <a:pos x="692" y="236"/>
              </a:cxn>
              <a:cxn ang="0">
                <a:pos x="774" y="254"/>
              </a:cxn>
              <a:cxn ang="0">
                <a:pos x="857" y="355"/>
              </a:cxn>
              <a:cxn ang="0">
                <a:pos x="958" y="396"/>
              </a:cxn>
              <a:cxn ang="0">
                <a:pos x="1022" y="332"/>
              </a:cxn>
              <a:cxn ang="0">
                <a:pos x="981" y="296"/>
              </a:cxn>
              <a:cxn ang="0">
                <a:pos x="945" y="254"/>
              </a:cxn>
              <a:cxn ang="0">
                <a:pos x="987" y="261"/>
              </a:cxn>
              <a:cxn ang="0">
                <a:pos x="1063" y="396"/>
              </a:cxn>
              <a:cxn ang="0">
                <a:pos x="1034" y="408"/>
              </a:cxn>
              <a:cxn ang="0">
                <a:pos x="951" y="456"/>
              </a:cxn>
              <a:cxn ang="0">
                <a:pos x="875" y="503"/>
              </a:cxn>
              <a:cxn ang="0">
                <a:pos x="875" y="479"/>
              </a:cxn>
              <a:cxn ang="0">
                <a:pos x="851" y="444"/>
              </a:cxn>
              <a:cxn ang="0">
                <a:pos x="786" y="538"/>
              </a:cxn>
              <a:cxn ang="0">
                <a:pos x="756" y="520"/>
              </a:cxn>
              <a:cxn ang="0">
                <a:pos x="738" y="508"/>
              </a:cxn>
              <a:cxn ang="0">
                <a:pos x="709" y="485"/>
              </a:cxn>
              <a:cxn ang="0">
                <a:pos x="656" y="461"/>
              </a:cxn>
              <a:cxn ang="0">
                <a:pos x="621" y="414"/>
              </a:cxn>
              <a:cxn ang="0">
                <a:pos x="497" y="403"/>
              </a:cxn>
              <a:cxn ang="0">
                <a:pos x="218" y="491"/>
              </a:cxn>
              <a:cxn ang="0">
                <a:pos x="195" y="474"/>
              </a:cxn>
              <a:cxn ang="0">
                <a:pos x="0" y="508"/>
              </a:cxn>
            </a:cxnLst>
            <a:rect l="0" t="0" r="r" b="b"/>
            <a:pathLst>
              <a:path w="1063" h="550">
                <a:moveTo>
                  <a:pt x="0" y="231"/>
                </a:moveTo>
                <a:lnTo>
                  <a:pt x="218" y="178"/>
                </a:lnTo>
                <a:lnTo>
                  <a:pt x="561" y="101"/>
                </a:lnTo>
                <a:lnTo>
                  <a:pt x="567" y="89"/>
                </a:lnTo>
                <a:lnTo>
                  <a:pt x="579" y="84"/>
                </a:lnTo>
                <a:lnTo>
                  <a:pt x="585" y="89"/>
                </a:lnTo>
                <a:lnTo>
                  <a:pt x="591" y="84"/>
                </a:lnTo>
                <a:lnTo>
                  <a:pt x="585" y="54"/>
                </a:lnTo>
                <a:lnTo>
                  <a:pt x="614" y="48"/>
                </a:lnTo>
                <a:lnTo>
                  <a:pt x="638" y="6"/>
                </a:lnTo>
                <a:lnTo>
                  <a:pt x="662" y="0"/>
                </a:lnTo>
                <a:lnTo>
                  <a:pt x="679" y="13"/>
                </a:lnTo>
                <a:lnTo>
                  <a:pt x="697" y="59"/>
                </a:lnTo>
                <a:lnTo>
                  <a:pt x="733" y="89"/>
                </a:lnTo>
                <a:lnTo>
                  <a:pt x="745" y="107"/>
                </a:lnTo>
                <a:lnTo>
                  <a:pt x="738" y="119"/>
                </a:lnTo>
                <a:lnTo>
                  <a:pt x="720" y="130"/>
                </a:lnTo>
                <a:lnTo>
                  <a:pt x="703" y="166"/>
                </a:lnTo>
                <a:lnTo>
                  <a:pt x="685" y="213"/>
                </a:lnTo>
                <a:lnTo>
                  <a:pt x="692" y="236"/>
                </a:lnTo>
                <a:lnTo>
                  <a:pt x="733" y="236"/>
                </a:lnTo>
                <a:lnTo>
                  <a:pt x="774" y="254"/>
                </a:lnTo>
                <a:lnTo>
                  <a:pt x="834" y="320"/>
                </a:lnTo>
                <a:lnTo>
                  <a:pt x="857" y="355"/>
                </a:lnTo>
                <a:lnTo>
                  <a:pt x="887" y="396"/>
                </a:lnTo>
                <a:lnTo>
                  <a:pt x="958" y="396"/>
                </a:lnTo>
                <a:lnTo>
                  <a:pt x="999" y="378"/>
                </a:lnTo>
                <a:lnTo>
                  <a:pt x="1022" y="332"/>
                </a:lnTo>
                <a:lnTo>
                  <a:pt x="1010" y="320"/>
                </a:lnTo>
                <a:lnTo>
                  <a:pt x="981" y="296"/>
                </a:lnTo>
                <a:lnTo>
                  <a:pt x="945" y="279"/>
                </a:lnTo>
                <a:lnTo>
                  <a:pt x="945" y="254"/>
                </a:lnTo>
                <a:lnTo>
                  <a:pt x="975" y="261"/>
                </a:lnTo>
                <a:lnTo>
                  <a:pt x="987" y="261"/>
                </a:lnTo>
                <a:lnTo>
                  <a:pt x="1040" y="332"/>
                </a:lnTo>
                <a:lnTo>
                  <a:pt x="1063" y="396"/>
                </a:lnTo>
                <a:lnTo>
                  <a:pt x="1063" y="432"/>
                </a:lnTo>
                <a:lnTo>
                  <a:pt x="1034" y="408"/>
                </a:lnTo>
                <a:lnTo>
                  <a:pt x="999" y="438"/>
                </a:lnTo>
                <a:lnTo>
                  <a:pt x="951" y="456"/>
                </a:lnTo>
                <a:lnTo>
                  <a:pt x="898" y="503"/>
                </a:lnTo>
                <a:lnTo>
                  <a:pt x="875" y="503"/>
                </a:lnTo>
                <a:lnTo>
                  <a:pt x="869" y="497"/>
                </a:lnTo>
                <a:lnTo>
                  <a:pt x="875" y="479"/>
                </a:lnTo>
                <a:lnTo>
                  <a:pt x="862" y="444"/>
                </a:lnTo>
                <a:lnTo>
                  <a:pt x="851" y="444"/>
                </a:lnTo>
                <a:lnTo>
                  <a:pt x="821" y="491"/>
                </a:lnTo>
                <a:lnTo>
                  <a:pt x="786" y="538"/>
                </a:lnTo>
                <a:lnTo>
                  <a:pt x="774" y="550"/>
                </a:lnTo>
                <a:lnTo>
                  <a:pt x="756" y="520"/>
                </a:lnTo>
                <a:lnTo>
                  <a:pt x="750" y="515"/>
                </a:lnTo>
                <a:lnTo>
                  <a:pt x="738" y="508"/>
                </a:lnTo>
                <a:lnTo>
                  <a:pt x="733" y="503"/>
                </a:lnTo>
                <a:lnTo>
                  <a:pt x="709" y="485"/>
                </a:lnTo>
                <a:lnTo>
                  <a:pt x="709" y="479"/>
                </a:lnTo>
                <a:lnTo>
                  <a:pt x="656" y="461"/>
                </a:lnTo>
                <a:lnTo>
                  <a:pt x="638" y="420"/>
                </a:lnTo>
                <a:lnTo>
                  <a:pt x="621" y="414"/>
                </a:lnTo>
                <a:lnTo>
                  <a:pt x="609" y="378"/>
                </a:lnTo>
                <a:lnTo>
                  <a:pt x="497" y="403"/>
                </a:lnTo>
                <a:lnTo>
                  <a:pt x="225" y="479"/>
                </a:lnTo>
                <a:lnTo>
                  <a:pt x="218" y="491"/>
                </a:lnTo>
                <a:lnTo>
                  <a:pt x="213" y="497"/>
                </a:lnTo>
                <a:lnTo>
                  <a:pt x="195" y="474"/>
                </a:lnTo>
                <a:lnTo>
                  <a:pt x="12" y="520"/>
                </a:lnTo>
                <a:lnTo>
                  <a:pt x="0" y="508"/>
                </a:lnTo>
                <a:lnTo>
                  <a:pt x="0" y="231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38" name="Freeform 82"/>
          <p:cNvSpPr>
            <a:spLocks/>
          </p:cNvSpPr>
          <p:nvPr/>
        </p:nvSpPr>
        <p:spPr bwMode="auto">
          <a:xfrm>
            <a:off x="6976650" y="3526749"/>
            <a:ext cx="140828" cy="214660"/>
          </a:xfrm>
          <a:custGeom>
            <a:avLst/>
            <a:gdLst/>
            <a:ahLst/>
            <a:cxnLst>
              <a:cxn ang="0">
                <a:pos x="355" y="520"/>
              </a:cxn>
              <a:cxn ang="0">
                <a:pos x="349" y="485"/>
              </a:cxn>
              <a:cxn ang="0">
                <a:pos x="326" y="425"/>
              </a:cxn>
              <a:cxn ang="0">
                <a:pos x="284" y="389"/>
              </a:cxn>
              <a:cxn ang="0">
                <a:pos x="231" y="348"/>
              </a:cxn>
              <a:cxn ang="0">
                <a:pos x="207" y="325"/>
              </a:cxn>
              <a:cxn ang="0">
                <a:pos x="195" y="295"/>
              </a:cxn>
              <a:cxn ang="0">
                <a:pos x="154" y="224"/>
              </a:cxn>
              <a:cxn ang="0">
                <a:pos x="136" y="189"/>
              </a:cxn>
              <a:cxn ang="0">
                <a:pos x="101" y="148"/>
              </a:cxn>
              <a:cxn ang="0">
                <a:pos x="89" y="123"/>
              </a:cxn>
              <a:cxn ang="0">
                <a:pos x="83" y="100"/>
              </a:cxn>
              <a:cxn ang="0">
                <a:pos x="83" y="94"/>
              </a:cxn>
              <a:cxn ang="0">
                <a:pos x="83" y="82"/>
              </a:cxn>
              <a:cxn ang="0">
                <a:pos x="106" y="6"/>
              </a:cxn>
              <a:cxn ang="0">
                <a:pos x="78" y="0"/>
              </a:cxn>
              <a:cxn ang="0">
                <a:pos x="48" y="6"/>
              </a:cxn>
              <a:cxn ang="0">
                <a:pos x="18" y="34"/>
              </a:cxn>
              <a:cxn ang="0">
                <a:pos x="12" y="59"/>
              </a:cxn>
              <a:cxn ang="0">
                <a:pos x="7" y="64"/>
              </a:cxn>
              <a:cxn ang="0">
                <a:pos x="0" y="64"/>
              </a:cxn>
              <a:cxn ang="0">
                <a:pos x="149" y="561"/>
              </a:cxn>
              <a:cxn ang="0">
                <a:pos x="355" y="520"/>
              </a:cxn>
            </a:cxnLst>
            <a:rect l="0" t="0" r="r" b="b"/>
            <a:pathLst>
              <a:path w="355" h="561">
                <a:moveTo>
                  <a:pt x="355" y="520"/>
                </a:moveTo>
                <a:lnTo>
                  <a:pt x="349" y="485"/>
                </a:lnTo>
                <a:lnTo>
                  <a:pt x="326" y="425"/>
                </a:lnTo>
                <a:lnTo>
                  <a:pt x="284" y="389"/>
                </a:lnTo>
                <a:lnTo>
                  <a:pt x="231" y="348"/>
                </a:lnTo>
                <a:lnTo>
                  <a:pt x="207" y="325"/>
                </a:lnTo>
                <a:lnTo>
                  <a:pt x="195" y="295"/>
                </a:lnTo>
                <a:lnTo>
                  <a:pt x="154" y="224"/>
                </a:lnTo>
                <a:lnTo>
                  <a:pt x="136" y="189"/>
                </a:lnTo>
                <a:lnTo>
                  <a:pt x="101" y="148"/>
                </a:lnTo>
                <a:lnTo>
                  <a:pt x="89" y="123"/>
                </a:lnTo>
                <a:lnTo>
                  <a:pt x="83" y="100"/>
                </a:lnTo>
                <a:lnTo>
                  <a:pt x="83" y="94"/>
                </a:lnTo>
                <a:lnTo>
                  <a:pt x="83" y="82"/>
                </a:lnTo>
                <a:lnTo>
                  <a:pt x="106" y="6"/>
                </a:lnTo>
                <a:lnTo>
                  <a:pt x="78" y="0"/>
                </a:lnTo>
                <a:lnTo>
                  <a:pt x="48" y="6"/>
                </a:lnTo>
                <a:lnTo>
                  <a:pt x="18" y="34"/>
                </a:lnTo>
                <a:lnTo>
                  <a:pt x="12" y="59"/>
                </a:lnTo>
                <a:lnTo>
                  <a:pt x="7" y="64"/>
                </a:lnTo>
                <a:lnTo>
                  <a:pt x="0" y="64"/>
                </a:lnTo>
                <a:lnTo>
                  <a:pt x="149" y="561"/>
                </a:lnTo>
                <a:lnTo>
                  <a:pt x="355" y="520"/>
                </a:lnTo>
              </a:path>
            </a:pathLst>
          </a:custGeom>
          <a:solidFill>
            <a:schemeClr val="bg1">
              <a:lumMod val="95000"/>
            </a:schemeClr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40" name="Freeform 84"/>
          <p:cNvSpPr>
            <a:spLocks/>
          </p:cNvSpPr>
          <p:nvPr/>
        </p:nvSpPr>
        <p:spPr bwMode="auto">
          <a:xfrm>
            <a:off x="7010352" y="3273798"/>
            <a:ext cx="174530" cy="380586"/>
          </a:xfrm>
          <a:custGeom>
            <a:avLst/>
            <a:gdLst/>
            <a:ahLst/>
            <a:cxnLst>
              <a:cxn ang="0">
                <a:pos x="0" y="738"/>
              </a:cxn>
              <a:cxn ang="0">
                <a:pos x="18" y="744"/>
              </a:cxn>
              <a:cxn ang="0">
                <a:pos x="59" y="809"/>
              </a:cxn>
              <a:cxn ang="0">
                <a:pos x="154" y="868"/>
              </a:cxn>
              <a:cxn ang="0">
                <a:pos x="231" y="886"/>
              </a:cxn>
              <a:cxn ang="0">
                <a:pos x="249" y="939"/>
              </a:cxn>
              <a:cxn ang="0">
                <a:pos x="266" y="986"/>
              </a:cxn>
              <a:cxn ang="0">
                <a:pos x="307" y="915"/>
              </a:cxn>
              <a:cxn ang="0">
                <a:pos x="343" y="815"/>
              </a:cxn>
              <a:cxn ang="0">
                <a:pos x="408" y="708"/>
              </a:cxn>
              <a:cxn ang="0">
                <a:pos x="444" y="608"/>
              </a:cxn>
              <a:cxn ang="0">
                <a:pos x="431" y="449"/>
              </a:cxn>
              <a:cxn ang="0">
                <a:pos x="403" y="307"/>
              </a:cxn>
              <a:cxn ang="0">
                <a:pos x="337" y="330"/>
              </a:cxn>
              <a:cxn ang="0">
                <a:pos x="319" y="319"/>
              </a:cxn>
              <a:cxn ang="0">
                <a:pos x="296" y="325"/>
              </a:cxn>
              <a:cxn ang="0">
                <a:pos x="319" y="254"/>
              </a:cxn>
              <a:cxn ang="0">
                <a:pos x="349" y="242"/>
              </a:cxn>
              <a:cxn ang="0">
                <a:pos x="355" y="171"/>
              </a:cxn>
              <a:cxn ang="0">
                <a:pos x="385" y="136"/>
              </a:cxn>
              <a:cxn ang="0">
                <a:pos x="107" y="0"/>
              </a:cxn>
              <a:cxn ang="0">
                <a:pos x="66" y="48"/>
              </a:cxn>
              <a:cxn ang="0">
                <a:pos x="53" y="124"/>
              </a:cxn>
              <a:cxn ang="0">
                <a:pos x="12" y="171"/>
              </a:cxn>
              <a:cxn ang="0">
                <a:pos x="36" y="206"/>
              </a:cxn>
              <a:cxn ang="0">
                <a:pos x="18" y="259"/>
              </a:cxn>
              <a:cxn ang="0">
                <a:pos x="30" y="337"/>
              </a:cxn>
              <a:cxn ang="0">
                <a:pos x="83" y="396"/>
              </a:cxn>
              <a:cxn ang="0">
                <a:pos x="130" y="419"/>
              </a:cxn>
              <a:cxn ang="0">
                <a:pos x="165" y="443"/>
              </a:cxn>
              <a:cxn ang="0">
                <a:pos x="207" y="490"/>
              </a:cxn>
              <a:cxn ang="0">
                <a:pos x="112" y="567"/>
              </a:cxn>
              <a:cxn ang="0">
                <a:pos x="23" y="662"/>
              </a:cxn>
            </a:cxnLst>
            <a:rect l="0" t="0" r="r" b="b"/>
            <a:pathLst>
              <a:path w="444" h="986">
                <a:moveTo>
                  <a:pt x="23" y="662"/>
                </a:moveTo>
                <a:lnTo>
                  <a:pt x="0" y="738"/>
                </a:lnTo>
                <a:lnTo>
                  <a:pt x="0" y="750"/>
                </a:lnTo>
                <a:lnTo>
                  <a:pt x="18" y="744"/>
                </a:lnTo>
                <a:lnTo>
                  <a:pt x="36" y="779"/>
                </a:lnTo>
                <a:lnTo>
                  <a:pt x="59" y="809"/>
                </a:lnTo>
                <a:lnTo>
                  <a:pt x="83" y="832"/>
                </a:lnTo>
                <a:lnTo>
                  <a:pt x="154" y="868"/>
                </a:lnTo>
                <a:lnTo>
                  <a:pt x="178" y="880"/>
                </a:lnTo>
                <a:lnTo>
                  <a:pt x="231" y="886"/>
                </a:lnTo>
                <a:lnTo>
                  <a:pt x="249" y="892"/>
                </a:lnTo>
                <a:lnTo>
                  <a:pt x="249" y="939"/>
                </a:lnTo>
                <a:lnTo>
                  <a:pt x="249" y="969"/>
                </a:lnTo>
                <a:lnTo>
                  <a:pt x="266" y="986"/>
                </a:lnTo>
                <a:lnTo>
                  <a:pt x="284" y="963"/>
                </a:lnTo>
                <a:lnTo>
                  <a:pt x="307" y="915"/>
                </a:lnTo>
                <a:lnTo>
                  <a:pt x="307" y="874"/>
                </a:lnTo>
                <a:lnTo>
                  <a:pt x="343" y="815"/>
                </a:lnTo>
                <a:lnTo>
                  <a:pt x="360" y="768"/>
                </a:lnTo>
                <a:lnTo>
                  <a:pt x="408" y="708"/>
                </a:lnTo>
                <a:lnTo>
                  <a:pt x="426" y="656"/>
                </a:lnTo>
                <a:lnTo>
                  <a:pt x="444" y="608"/>
                </a:lnTo>
                <a:lnTo>
                  <a:pt x="444" y="579"/>
                </a:lnTo>
                <a:lnTo>
                  <a:pt x="431" y="449"/>
                </a:lnTo>
                <a:lnTo>
                  <a:pt x="419" y="342"/>
                </a:lnTo>
                <a:lnTo>
                  <a:pt x="403" y="307"/>
                </a:lnTo>
                <a:lnTo>
                  <a:pt x="355" y="319"/>
                </a:lnTo>
                <a:lnTo>
                  <a:pt x="337" y="330"/>
                </a:lnTo>
                <a:lnTo>
                  <a:pt x="325" y="325"/>
                </a:lnTo>
                <a:lnTo>
                  <a:pt x="319" y="319"/>
                </a:lnTo>
                <a:lnTo>
                  <a:pt x="307" y="325"/>
                </a:lnTo>
                <a:lnTo>
                  <a:pt x="296" y="325"/>
                </a:lnTo>
                <a:lnTo>
                  <a:pt x="296" y="307"/>
                </a:lnTo>
                <a:lnTo>
                  <a:pt x="319" y="254"/>
                </a:lnTo>
                <a:lnTo>
                  <a:pt x="337" y="248"/>
                </a:lnTo>
                <a:lnTo>
                  <a:pt x="349" y="242"/>
                </a:lnTo>
                <a:lnTo>
                  <a:pt x="349" y="201"/>
                </a:lnTo>
                <a:lnTo>
                  <a:pt x="355" y="171"/>
                </a:lnTo>
                <a:lnTo>
                  <a:pt x="367" y="153"/>
                </a:lnTo>
                <a:lnTo>
                  <a:pt x="385" y="136"/>
                </a:lnTo>
                <a:lnTo>
                  <a:pt x="367" y="94"/>
                </a:lnTo>
                <a:lnTo>
                  <a:pt x="107" y="0"/>
                </a:lnTo>
                <a:lnTo>
                  <a:pt x="89" y="12"/>
                </a:lnTo>
                <a:lnTo>
                  <a:pt x="66" y="48"/>
                </a:lnTo>
                <a:lnTo>
                  <a:pt x="66" y="65"/>
                </a:lnTo>
                <a:lnTo>
                  <a:pt x="53" y="124"/>
                </a:lnTo>
                <a:lnTo>
                  <a:pt x="18" y="160"/>
                </a:lnTo>
                <a:lnTo>
                  <a:pt x="12" y="171"/>
                </a:lnTo>
                <a:lnTo>
                  <a:pt x="12" y="183"/>
                </a:lnTo>
                <a:lnTo>
                  <a:pt x="36" y="206"/>
                </a:lnTo>
                <a:lnTo>
                  <a:pt x="41" y="248"/>
                </a:lnTo>
                <a:lnTo>
                  <a:pt x="18" y="259"/>
                </a:lnTo>
                <a:lnTo>
                  <a:pt x="23" y="337"/>
                </a:lnTo>
                <a:lnTo>
                  <a:pt x="30" y="337"/>
                </a:lnTo>
                <a:lnTo>
                  <a:pt x="71" y="348"/>
                </a:lnTo>
                <a:lnTo>
                  <a:pt x="83" y="396"/>
                </a:lnTo>
                <a:lnTo>
                  <a:pt x="119" y="401"/>
                </a:lnTo>
                <a:lnTo>
                  <a:pt x="130" y="419"/>
                </a:lnTo>
                <a:lnTo>
                  <a:pt x="148" y="426"/>
                </a:lnTo>
                <a:lnTo>
                  <a:pt x="165" y="443"/>
                </a:lnTo>
                <a:lnTo>
                  <a:pt x="213" y="479"/>
                </a:lnTo>
                <a:lnTo>
                  <a:pt x="207" y="490"/>
                </a:lnTo>
                <a:lnTo>
                  <a:pt x="160" y="520"/>
                </a:lnTo>
                <a:lnTo>
                  <a:pt x="112" y="567"/>
                </a:lnTo>
                <a:lnTo>
                  <a:pt x="101" y="608"/>
                </a:lnTo>
                <a:lnTo>
                  <a:pt x="23" y="662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36" name="Freeform 80"/>
          <p:cNvSpPr>
            <a:spLocks/>
          </p:cNvSpPr>
          <p:nvPr/>
        </p:nvSpPr>
        <p:spPr bwMode="auto">
          <a:xfrm>
            <a:off x="6531297" y="3549955"/>
            <a:ext cx="588587" cy="272676"/>
          </a:xfrm>
          <a:custGeom>
            <a:avLst/>
            <a:gdLst/>
            <a:ahLst/>
            <a:cxnLst>
              <a:cxn ang="0">
                <a:pos x="844" y="48"/>
              </a:cxn>
              <a:cxn ang="0">
                <a:pos x="47" y="421"/>
              </a:cxn>
              <a:cxn ang="0">
                <a:pos x="77" y="385"/>
              </a:cxn>
              <a:cxn ang="0">
                <a:pos x="172" y="307"/>
              </a:cxn>
              <a:cxn ang="0">
                <a:pos x="218" y="261"/>
              </a:cxn>
              <a:cxn ang="0">
                <a:pos x="254" y="243"/>
              </a:cxn>
              <a:cxn ang="0">
                <a:pos x="331" y="231"/>
              </a:cxn>
              <a:cxn ang="0">
                <a:pos x="443" y="172"/>
              </a:cxn>
              <a:cxn ang="0">
                <a:pos x="491" y="190"/>
              </a:cxn>
              <a:cxn ang="0">
                <a:pos x="532" y="208"/>
              </a:cxn>
              <a:cxn ang="0">
                <a:pos x="580" y="290"/>
              </a:cxn>
              <a:cxn ang="0">
                <a:pos x="632" y="296"/>
              </a:cxn>
              <a:cxn ang="0">
                <a:pos x="638" y="337"/>
              </a:cxn>
              <a:cxn ang="0">
                <a:pos x="738" y="373"/>
              </a:cxn>
              <a:cxn ang="0">
                <a:pos x="803" y="421"/>
              </a:cxn>
              <a:cxn ang="0">
                <a:pos x="827" y="473"/>
              </a:cxn>
              <a:cxn ang="0">
                <a:pos x="762" y="603"/>
              </a:cxn>
              <a:cxn ang="0">
                <a:pos x="816" y="650"/>
              </a:cxn>
              <a:cxn ang="0">
                <a:pos x="892" y="662"/>
              </a:cxn>
              <a:cxn ang="0">
                <a:pos x="910" y="662"/>
              </a:cxn>
              <a:cxn ang="0">
                <a:pos x="999" y="657"/>
              </a:cxn>
              <a:cxn ang="0">
                <a:pos x="1093" y="692"/>
              </a:cxn>
              <a:cxn ang="0">
                <a:pos x="1111" y="680"/>
              </a:cxn>
              <a:cxn ang="0">
                <a:pos x="1064" y="614"/>
              </a:cxn>
              <a:cxn ang="0">
                <a:pos x="1034" y="603"/>
              </a:cxn>
              <a:cxn ang="0">
                <a:pos x="1052" y="586"/>
              </a:cxn>
              <a:cxn ang="0">
                <a:pos x="1029" y="561"/>
              </a:cxn>
              <a:cxn ang="0">
                <a:pos x="975" y="449"/>
              </a:cxn>
              <a:cxn ang="0">
                <a:pos x="963" y="385"/>
              </a:cxn>
              <a:cxn ang="0">
                <a:pos x="975" y="290"/>
              </a:cxn>
              <a:cxn ang="0">
                <a:pos x="958" y="254"/>
              </a:cxn>
              <a:cxn ang="0">
                <a:pos x="975" y="225"/>
              </a:cxn>
              <a:cxn ang="0">
                <a:pos x="1040" y="160"/>
              </a:cxn>
              <a:cxn ang="0">
                <a:pos x="1064" y="89"/>
              </a:cxn>
              <a:cxn ang="0">
                <a:pos x="1111" y="112"/>
              </a:cxn>
              <a:cxn ang="0">
                <a:pos x="1064" y="190"/>
              </a:cxn>
              <a:cxn ang="0">
                <a:pos x="1029" y="249"/>
              </a:cxn>
              <a:cxn ang="0">
                <a:pos x="1075" y="296"/>
              </a:cxn>
              <a:cxn ang="0">
                <a:pos x="1087" y="385"/>
              </a:cxn>
              <a:cxn ang="0">
                <a:pos x="1052" y="426"/>
              </a:cxn>
              <a:cxn ang="0">
                <a:pos x="1093" y="456"/>
              </a:cxn>
              <a:cxn ang="0">
                <a:pos x="1093" y="503"/>
              </a:cxn>
              <a:cxn ang="0">
                <a:pos x="1111" y="573"/>
              </a:cxn>
              <a:cxn ang="0">
                <a:pos x="1176" y="603"/>
              </a:cxn>
              <a:cxn ang="0">
                <a:pos x="1217" y="591"/>
              </a:cxn>
              <a:cxn ang="0">
                <a:pos x="1222" y="621"/>
              </a:cxn>
              <a:cxn ang="0">
                <a:pos x="1252" y="680"/>
              </a:cxn>
              <a:cxn ang="0">
                <a:pos x="1306" y="703"/>
              </a:cxn>
              <a:cxn ang="0">
                <a:pos x="1336" y="680"/>
              </a:cxn>
              <a:cxn ang="0">
                <a:pos x="1435" y="627"/>
              </a:cxn>
              <a:cxn ang="0">
                <a:pos x="1477" y="467"/>
              </a:cxn>
              <a:cxn ang="0">
                <a:pos x="1265" y="497"/>
              </a:cxn>
            </a:cxnLst>
            <a:rect l="0" t="0" r="r" b="b"/>
            <a:pathLst>
              <a:path w="1477" h="710">
                <a:moveTo>
                  <a:pt x="1116" y="0"/>
                </a:moveTo>
                <a:lnTo>
                  <a:pt x="844" y="48"/>
                </a:lnTo>
                <a:lnTo>
                  <a:pt x="0" y="213"/>
                </a:lnTo>
                <a:lnTo>
                  <a:pt x="47" y="421"/>
                </a:lnTo>
                <a:lnTo>
                  <a:pt x="60" y="396"/>
                </a:lnTo>
                <a:lnTo>
                  <a:pt x="77" y="385"/>
                </a:lnTo>
                <a:lnTo>
                  <a:pt x="142" y="314"/>
                </a:lnTo>
                <a:lnTo>
                  <a:pt x="172" y="307"/>
                </a:lnTo>
                <a:lnTo>
                  <a:pt x="195" y="272"/>
                </a:lnTo>
                <a:lnTo>
                  <a:pt x="218" y="261"/>
                </a:lnTo>
                <a:lnTo>
                  <a:pt x="236" y="219"/>
                </a:lnTo>
                <a:lnTo>
                  <a:pt x="254" y="243"/>
                </a:lnTo>
                <a:lnTo>
                  <a:pt x="289" y="249"/>
                </a:lnTo>
                <a:lnTo>
                  <a:pt x="331" y="231"/>
                </a:lnTo>
                <a:lnTo>
                  <a:pt x="337" y="208"/>
                </a:lnTo>
                <a:lnTo>
                  <a:pt x="443" y="172"/>
                </a:lnTo>
                <a:lnTo>
                  <a:pt x="466" y="183"/>
                </a:lnTo>
                <a:lnTo>
                  <a:pt x="491" y="190"/>
                </a:lnTo>
                <a:lnTo>
                  <a:pt x="520" y="178"/>
                </a:lnTo>
                <a:lnTo>
                  <a:pt x="532" y="208"/>
                </a:lnTo>
                <a:lnTo>
                  <a:pt x="544" y="213"/>
                </a:lnTo>
                <a:lnTo>
                  <a:pt x="580" y="290"/>
                </a:lnTo>
                <a:lnTo>
                  <a:pt x="603" y="284"/>
                </a:lnTo>
                <a:lnTo>
                  <a:pt x="632" y="296"/>
                </a:lnTo>
                <a:lnTo>
                  <a:pt x="662" y="307"/>
                </a:lnTo>
                <a:lnTo>
                  <a:pt x="638" y="337"/>
                </a:lnTo>
                <a:lnTo>
                  <a:pt x="674" y="373"/>
                </a:lnTo>
                <a:lnTo>
                  <a:pt x="738" y="373"/>
                </a:lnTo>
                <a:lnTo>
                  <a:pt x="762" y="403"/>
                </a:lnTo>
                <a:lnTo>
                  <a:pt x="803" y="421"/>
                </a:lnTo>
                <a:lnTo>
                  <a:pt x="833" y="456"/>
                </a:lnTo>
                <a:lnTo>
                  <a:pt x="827" y="473"/>
                </a:lnTo>
                <a:lnTo>
                  <a:pt x="786" y="544"/>
                </a:lnTo>
                <a:lnTo>
                  <a:pt x="762" y="603"/>
                </a:lnTo>
                <a:lnTo>
                  <a:pt x="768" y="650"/>
                </a:lnTo>
                <a:lnTo>
                  <a:pt x="816" y="650"/>
                </a:lnTo>
                <a:lnTo>
                  <a:pt x="857" y="627"/>
                </a:lnTo>
                <a:lnTo>
                  <a:pt x="892" y="662"/>
                </a:lnTo>
                <a:lnTo>
                  <a:pt x="910" y="674"/>
                </a:lnTo>
                <a:lnTo>
                  <a:pt x="910" y="662"/>
                </a:lnTo>
                <a:lnTo>
                  <a:pt x="945" y="657"/>
                </a:lnTo>
                <a:lnTo>
                  <a:pt x="999" y="657"/>
                </a:lnTo>
                <a:lnTo>
                  <a:pt x="1064" y="680"/>
                </a:lnTo>
                <a:lnTo>
                  <a:pt x="1093" y="692"/>
                </a:lnTo>
                <a:lnTo>
                  <a:pt x="1111" y="692"/>
                </a:lnTo>
                <a:lnTo>
                  <a:pt x="1111" y="680"/>
                </a:lnTo>
                <a:lnTo>
                  <a:pt x="1093" y="662"/>
                </a:lnTo>
                <a:lnTo>
                  <a:pt x="1064" y="614"/>
                </a:lnTo>
                <a:lnTo>
                  <a:pt x="1040" y="609"/>
                </a:lnTo>
                <a:lnTo>
                  <a:pt x="1034" y="603"/>
                </a:lnTo>
                <a:lnTo>
                  <a:pt x="1040" y="586"/>
                </a:lnTo>
                <a:lnTo>
                  <a:pt x="1052" y="586"/>
                </a:lnTo>
                <a:lnTo>
                  <a:pt x="1057" y="573"/>
                </a:lnTo>
                <a:lnTo>
                  <a:pt x="1029" y="561"/>
                </a:lnTo>
                <a:lnTo>
                  <a:pt x="1004" y="520"/>
                </a:lnTo>
                <a:lnTo>
                  <a:pt x="975" y="449"/>
                </a:lnTo>
                <a:lnTo>
                  <a:pt x="969" y="421"/>
                </a:lnTo>
                <a:lnTo>
                  <a:pt x="963" y="385"/>
                </a:lnTo>
                <a:lnTo>
                  <a:pt x="975" y="307"/>
                </a:lnTo>
                <a:lnTo>
                  <a:pt x="975" y="290"/>
                </a:lnTo>
                <a:lnTo>
                  <a:pt x="963" y="279"/>
                </a:lnTo>
                <a:lnTo>
                  <a:pt x="958" y="254"/>
                </a:lnTo>
                <a:lnTo>
                  <a:pt x="963" y="243"/>
                </a:lnTo>
                <a:lnTo>
                  <a:pt x="975" y="225"/>
                </a:lnTo>
                <a:lnTo>
                  <a:pt x="981" y="201"/>
                </a:lnTo>
                <a:lnTo>
                  <a:pt x="1040" y="160"/>
                </a:lnTo>
                <a:lnTo>
                  <a:pt x="1052" y="148"/>
                </a:lnTo>
                <a:lnTo>
                  <a:pt x="1064" y="89"/>
                </a:lnTo>
                <a:lnTo>
                  <a:pt x="1093" y="95"/>
                </a:lnTo>
                <a:lnTo>
                  <a:pt x="1111" y="112"/>
                </a:lnTo>
                <a:lnTo>
                  <a:pt x="1082" y="160"/>
                </a:lnTo>
                <a:lnTo>
                  <a:pt x="1064" y="190"/>
                </a:lnTo>
                <a:lnTo>
                  <a:pt x="1046" y="213"/>
                </a:lnTo>
                <a:lnTo>
                  <a:pt x="1029" y="249"/>
                </a:lnTo>
                <a:lnTo>
                  <a:pt x="1046" y="290"/>
                </a:lnTo>
                <a:lnTo>
                  <a:pt x="1075" y="296"/>
                </a:lnTo>
                <a:lnTo>
                  <a:pt x="1093" y="373"/>
                </a:lnTo>
                <a:lnTo>
                  <a:pt x="1087" y="385"/>
                </a:lnTo>
                <a:lnTo>
                  <a:pt x="1046" y="408"/>
                </a:lnTo>
                <a:lnTo>
                  <a:pt x="1052" y="426"/>
                </a:lnTo>
                <a:lnTo>
                  <a:pt x="1087" y="438"/>
                </a:lnTo>
                <a:lnTo>
                  <a:pt x="1093" y="456"/>
                </a:lnTo>
                <a:lnTo>
                  <a:pt x="1087" y="485"/>
                </a:lnTo>
                <a:lnTo>
                  <a:pt x="1093" y="503"/>
                </a:lnTo>
                <a:lnTo>
                  <a:pt x="1093" y="526"/>
                </a:lnTo>
                <a:lnTo>
                  <a:pt x="1111" y="573"/>
                </a:lnTo>
                <a:lnTo>
                  <a:pt x="1152" y="603"/>
                </a:lnTo>
                <a:lnTo>
                  <a:pt x="1176" y="603"/>
                </a:lnTo>
                <a:lnTo>
                  <a:pt x="1194" y="586"/>
                </a:lnTo>
                <a:lnTo>
                  <a:pt x="1217" y="591"/>
                </a:lnTo>
                <a:lnTo>
                  <a:pt x="1229" y="597"/>
                </a:lnTo>
                <a:lnTo>
                  <a:pt x="1222" y="621"/>
                </a:lnTo>
                <a:lnTo>
                  <a:pt x="1247" y="662"/>
                </a:lnTo>
                <a:lnTo>
                  <a:pt x="1252" y="680"/>
                </a:lnTo>
                <a:lnTo>
                  <a:pt x="1265" y="703"/>
                </a:lnTo>
                <a:lnTo>
                  <a:pt x="1306" y="703"/>
                </a:lnTo>
                <a:lnTo>
                  <a:pt x="1306" y="710"/>
                </a:lnTo>
                <a:lnTo>
                  <a:pt x="1336" y="680"/>
                </a:lnTo>
                <a:lnTo>
                  <a:pt x="1435" y="644"/>
                </a:lnTo>
                <a:lnTo>
                  <a:pt x="1435" y="627"/>
                </a:lnTo>
                <a:lnTo>
                  <a:pt x="1448" y="603"/>
                </a:lnTo>
                <a:lnTo>
                  <a:pt x="1477" y="467"/>
                </a:lnTo>
                <a:lnTo>
                  <a:pt x="1471" y="456"/>
                </a:lnTo>
                <a:lnTo>
                  <a:pt x="1265" y="497"/>
                </a:lnTo>
                <a:lnTo>
                  <a:pt x="1116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29" name="Freeform 73"/>
          <p:cNvSpPr>
            <a:spLocks/>
          </p:cNvSpPr>
          <p:nvPr/>
        </p:nvSpPr>
        <p:spPr bwMode="auto">
          <a:xfrm>
            <a:off x="6165386" y="4373783"/>
            <a:ext cx="658399" cy="473411"/>
          </a:xfrm>
          <a:custGeom>
            <a:avLst/>
            <a:gdLst/>
            <a:ahLst/>
            <a:cxnLst>
              <a:cxn ang="0">
                <a:pos x="976" y="1234"/>
              </a:cxn>
              <a:cxn ang="0">
                <a:pos x="910" y="1217"/>
              </a:cxn>
              <a:cxn ang="0">
                <a:pos x="880" y="1117"/>
              </a:cxn>
              <a:cxn ang="0">
                <a:pos x="792" y="1039"/>
              </a:cxn>
              <a:cxn ang="0">
                <a:pos x="733" y="922"/>
              </a:cxn>
              <a:cxn ang="0">
                <a:pos x="685" y="863"/>
              </a:cxn>
              <a:cxn ang="0">
                <a:pos x="591" y="792"/>
              </a:cxn>
              <a:cxn ang="0">
                <a:pos x="556" y="744"/>
              </a:cxn>
              <a:cxn ang="0">
                <a:pos x="520" y="691"/>
              </a:cxn>
              <a:cxn ang="0">
                <a:pos x="360" y="579"/>
              </a:cxn>
              <a:cxn ang="0">
                <a:pos x="302" y="532"/>
              </a:cxn>
              <a:cxn ang="0">
                <a:pos x="231" y="425"/>
              </a:cxn>
              <a:cxn ang="0">
                <a:pos x="183" y="372"/>
              </a:cxn>
              <a:cxn ang="0">
                <a:pos x="25" y="313"/>
              </a:cxn>
              <a:cxn ang="0">
                <a:pos x="30" y="225"/>
              </a:cxn>
              <a:cxn ang="0">
                <a:pos x="71" y="184"/>
              </a:cxn>
              <a:cxn ang="0">
                <a:pos x="66" y="166"/>
              </a:cxn>
              <a:cxn ang="0">
                <a:pos x="195" y="118"/>
              </a:cxn>
              <a:cxn ang="0">
                <a:pos x="284" y="59"/>
              </a:cxn>
              <a:cxn ang="0">
                <a:pos x="302" y="47"/>
              </a:cxn>
              <a:cxn ang="0">
                <a:pos x="733" y="6"/>
              </a:cxn>
              <a:cxn ang="0">
                <a:pos x="738" y="35"/>
              </a:cxn>
              <a:cxn ang="0">
                <a:pos x="839" y="70"/>
              </a:cxn>
              <a:cxn ang="0">
                <a:pos x="1212" y="77"/>
              </a:cxn>
              <a:cxn ang="0">
                <a:pos x="1631" y="379"/>
              </a:cxn>
              <a:cxn ang="0">
                <a:pos x="1565" y="443"/>
              </a:cxn>
              <a:cxn ang="0">
                <a:pos x="1496" y="555"/>
              </a:cxn>
              <a:cxn ang="0">
                <a:pos x="1483" y="644"/>
              </a:cxn>
              <a:cxn ang="0">
                <a:pos x="1471" y="697"/>
              </a:cxn>
              <a:cxn ang="0">
                <a:pos x="1436" y="721"/>
              </a:cxn>
              <a:cxn ang="0">
                <a:pos x="1395" y="762"/>
              </a:cxn>
              <a:cxn ang="0">
                <a:pos x="1354" y="828"/>
              </a:cxn>
              <a:cxn ang="0">
                <a:pos x="1271" y="910"/>
              </a:cxn>
              <a:cxn ang="0">
                <a:pos x="1205" y="963"/>
              </a:cxn>
              <a:cxn ang="0">
                <a:pos x="1159" y="1004"/>
              </a:cxn>
              <a:cxn ang="0">
                <a:pos x="1105" y="1028"/>
              </a:cxn>
              <a:cxn ang="0">
                <a:pos x="1099" y="1057"/>
              </a:cxn>
              <a:cxn ang="0">
                <a:pos x="1081" y="1092"/>
              </a:cxn>
              <a:cxn ang="0">
                <a:pos x="1029" y="1117"/>
              </a:cxn>
              <a:cxn ang="0">
                <a:pos x="1022" y="1128"/>
              </a:cxn>
              <a:cxn ang="0">
                <a:pos x="1034" y="1146"/>
              </a:cxn>
              <a:cxn ang="0">
                <a:pos x="1040" y="1163"/>
              </a:cxn>
              <a:cxn ang="0">
                <a:pos x="999" y="1206"/>
              </a:cxn>
              <a:cxn ang="0">
                <a:pos x="987" y="1234"/>
              </a:cxn>
            </a:cxnLst>
            <a:rect l="0" t="0" r="r" b="b"/>
            <a:pathLst>
              <a:path w="1649" h="1234">
                <a:moveTo>
                  <a:pt x="987" y="1234"/>
                </a:moveTo>
                <a:lnTo>
                  <a:pt x="976" y="1234"/>
                </a:lnTo>
                <a:lnTo>
                  <a:pt x="928" y="1229"/>
                </a:lnTo>
                <a:lnTo>
                  <a:pt x="910" y="1217"/>
                </a:lnTo>
                <a:lnTo>
                  <a:pt x="905" y="1199"/>
                </a:lnTo>
                <a:lnTo>
                  <a:pt x="880" y="1117"/>
                </a:lnTo>
                <a:lnTo>
                  <a:pt x="839" y="1064"/>
                </a:lnTo>
                <a:lnTo>
                  <a:pt x="792" y="1039"/>
                </a:lnTo>
                <a:lnTo>
                  <a:pt x="763" y="957"/>
                </a:lnTo>
                <a:lnTo>
                  <a:pt x="733" y="922"/>
                </a:lnTo>
                <a:lnTo>
                  <a:pt x="715" y="874"/>
                </a:lnTo>
                <a:lnTo>
                  <a:pt x="685" y="863"/>
                </a:lnTo>
                <a:lnTo>
                  <a:pt x="632" y="839"/>
                </a:lnTo>
                <a:lnTo>
                  <a:pt x="591" y="792"/>
                </a:lnTo>
                <a:lnTo>
                  <a:pt x="556" y="768"/>
                </a:lnTo>
                <a:lnTo>
                  <a:pt x="556" y="744"/>
                </a:lnTo>
                <a:lnTo>
                  <a:pt x="538" y="709"/>
                </a:lnTo>
                <a:lnTo>
                  <a:pt x="520" y="691"/>
                </a:lnTo>
                <a:lnTo>
                  <a:pt x="467" y="673"/>
                </a:lnTo>
                <a:lnTo>
                  <a:pt x="360" y="579"/>
                </a:lnTo>
                <a:lnTo>
                  <a:pt x="314" y="562"/>
                </a:lnTo>
                <a:lnTo>
                  <a:pt x="302" y="532"/>
                </a:lnTo>
                <a:lnTo>
                  <a:pt x="261" y="491"/>
                </a:lnTo>
                <a:lnTo>
                  <a:pt x="231" y="425"/>
                </a:lnTo>
                <a:lnTo>
                  <a:pt x="195" y="390"/>
                </a:lnTo>
                <a:lnTo>
                  <a:pt x="183" y="372"/>
                </a:lnTo>
                <a:lnTo>
                  <a:pt x="119" y="361"/>
                </a:lnTo>
                <a:lnTo>
                  <a:pt x="25" y="313"/>
                </a:lnTo>
                <a:lnTo>
                  <a:pt x="0" y="290"/>
                </a:lnTo>
                <a:lnTo>
                  <a:pt x="30" y="225"/>
                </a:lnTo>
                <a:lnTo>
                  <a:pt x="53" y="207"/>
                </a:lnTo>
                <a:lnTo>
                  <a:pt x="71" y="184"/>
                </a:lnTo>
                <a:lnTo>
                  <a:pt x="71" y="171"/>
                </a:lnTo>
                <a:lnTo>
                  <a:pt x="66" y="166"/>
                </a:lnTo>
                <a:lnTo>
                  <a:pt x="165" y="118"/>
                </a:lnTo>
                <a:lnTo>
                  <a:pt x="195" y="118"/>
                </a:lnTo>
                <a:lnTo>
                  <a:pt x="195" y="100"/>
                </a:lnTo>
                <a:lnTo>
                  <a:pt x="284" y="59"/>
                </a:lnTo>
                <a:lnTo>
                  <a:pt x="290" y="42"/>
                </a:lnTo>
                <a:lnTo>
                  <a:pt x="302" y="47"/>
                </a:lnTo>
                <a:lnTo>
                  <a:pt x="733" y="0"/>
                </a:lnTo>
                <a:lnTo>
                  <a:pt x="733" y="6"/>
                </a:lnTo>
                <a:lnTo>
                  <a:pt x="727" y="24"/>
                </a:lnTo>
                <a:lnTo>
                  <a:pt x="738" y="35"/>
                </a:lnTo>
                <a:lnTo>
                  <a:pt x="774" y="17"/>
                </a:lnTo>
                <a:lnTo>
                  <a:pt x="839" y="70"/>
                </a:lnTo>
                <a:lnTo>
                  <a:pt x="845" y="124"/>
                </a:lnTo>
                <a:lnTo>
                  <a:pt x="1212" y="77"/>
                </a:lnTo>
                <a:lnTo>
                  <a:pt x="1649" y="366"/>
                </a:lnTo>
                <a:lnTo>
                  <a:pt x="1631" y="379"/>
                </a:lnTo>
                <a:lnTo>
                  <a:pt x="1595" y="402"/>
                </a:lnTo>
                <a:lnTo>
                  <a:pt x="1565" y="443"/>
                </a:lnTo>
                <a:lnTo>
                  <a:pt x="1513" y="526"/>
                </a:lnTo>
                <a:lnTo>
                  <a:pt x="1496" y="555"/>
                </a:lnTo>
                <a:lnTo>
                  <a:pt x="1478" y="603"/>
                </a:lnTo>
                <a:lnTo>
                  <a:pt x="1483" y="644"/>
                </a:lnTo>
                <a:lnTo>
                  <a:pt x="1483" y="686"/>
                </a:lnTo>
                <a:lnTo>
                  <a:pt x="1471" y="697"/>
                </a:lnTo>
                <a:lnTo>
                  <a:pt x="1460" y="714"/>
                </a:lnTo>
                <a:lnTo>
                  <a:pt x="1436" y="721"/>
                </a:lnTo>
                <a:lnTo>
                  <a:pt x="1418" y="739"/>
                </a:lnTo>
                <a:lnTo>
                  <a:pt x="1395" y="762"/>
                </a:lnTo>
                <a:lnTo>
                  <a:pt x="1371" y="798"/>
                </a:lnTo>
                <a:lnTo>
                  <a:pt x="1354" y="828"/>
                </a:lnTo>
                <a:lnTo>
                  <a:pt x="1300" y="863"/>
                </a:lnTo>
                <a:lnTo>
                  <a:pt x="1271" y="910"/>
                </a:lnTo>
                <a:lnTo>
                  <a:pt x="1241" y="939"/>
                </a:lnTo>
                <a:lnTo>
                  <a:pt x="1205" y="963"/>
                </a:lnTo>
                <a:lnTo>
                  <a:pt x="1182" y="986"/>
                </a:lnTo>
                <a:lnTo>
                  <a:pt x="1159" y="1004"/>
                </a:lnTo>
                <a:lnTo>
                  <a:pt x="1129" y="1022"/>
                </a:lnTo>
                <a:lnTo>
                  <a:pt x="1105" y="1028"/>
                </a:lnTo>
                <a:lnTo>
                  <a:pt x="1099" y="1046"/>
                </a:lnTo>
                <a:lnTo>
                  <a:pt x="1099" y="1057"/>
                </a:lnTo>
                <a:lnTo>
                  <a:pt x="1093" y="1064"/>
                </a:lnTo>
                <a:lnTo>
                  <a:pt x="1081" y="1092"/>
                </a:lnTo>
                <a:lnTo>
                  <a:pt x="1052" y="1117"/>
                </a:lnTo>
                <a:lnTo>
                  <a:pt x="1029" y="1117"/>
                </a:lnTo>
                <a:lnTo>
                  <a:pt x="1022" y="1122"/>
                </a:lnTo>
                <a:lnTo>
                  <a:pt x="1022" y="1128"/>
                </a:lnTo>
                <a:lnTo>
                  <a:pt x="1029" y="1140"/>
                </a:lnTo>
                <a:lnTo>
                  <a:pt x="1034" y="1146"/>
                </a:lnTo>
                <a:lnTo>
                  <a:pt x="1047" y="1146"/>
                </a:lnTo>
                <a:lnTo>
                  <a:pt x="1040" y="1163"/>
                </a:lnTo>
                <a:lnTo>
                  <a:pt x="1029" y="1176"/>
                </a:lnTo>
                <a:lnTo>
                  <a:pt x="999" y="1206"/>
                </a:lnTo>
                <a:lnTo>
                  <a:pt x="987" y="1223"/>
                </a:lnTo>
                <a:lnTo>
                  <a:pt x="987" y="123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35" name="Title 134"/>
          <p:cNvSpPr>
            <a:spLocks noGrp="1"/>
          </p:cNvSpPr>
          <p:nvPr>
            <p:ph type="title"/>
          </p:nvPr>
        </p:nvSpPr>
        <p:spPr>
          <a:xfrm>
            <a:off x="152400" y="838200"/>
            <a:ext cx="8839200" cy="838200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en-US" sz="2600" dirty="0" smtClean="0"/>
              <a:t>U.S. Post-</a:t>
            </a:r>
            <a:r>
              <a:rPr lang="en-US" sz="2600" dirty="0" err="1" smtClean="0"/>
              <a:t>Panamax</a:t>
            </a:r>
            <a:r>
              <a:rPr lang="en-US" sz="2600" dirty="0" smtClean="0"/>
              <a:t> Ready Ports</a:t>
            </a:r>
            <a:endParaRPr lang="en-US" sz="2600" b="0" dirty="0"/>
          </a:p>
        </p:txBody>
      </p:sp>
      <p:sp>
        <p:nvSpPr>
          <p:cNvPr id="136" name="Footer Placeholder 7"/>
          <p:cNvSpPr txBox="1">
            <a:spLocks/>
          </p:cNvSpPr>
          <p:nvPr/>
        </p:nvSpPr>
        <p:spPr>
          <a:xfrm>
            <a:off x="7543800" y="6229350"/>
            <a:ext cx="1524000" cy="476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8C37E3-EED5-44E8-9D16-2B24543F211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6000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60001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7086600" y="3505200"/>
            <a:ext cx="1295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Calibri" pitchFamily="34" charset="0"/>
              </a:rPr>
              <a:t>Baltimore</a:t>
            </a:r>
            <a:endParaRPr lang="en-US" sz="1500" b="1" dirty="0">
              <a:latin typeface="Calibri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7239000" y="3284627"/>
            <a:ext cx="259080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500" b="1" dirty="0" smtClean="0">
                <a:latin typeface="Calibri" pitchFamily="34" charset="0"/>
              </a:rPr>
              <a:t>New York-New Jersey</a:t>
            </a:r>
            <a:endParaRPr lang="en-US" sz="1500" b="1" dirty="0">
              <a:latin typeface="Calibri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7086600" y="3810000"/>
            <a:ext cx="1676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Calibri" pitchFamily="34" charset="0"/>
              </a:rPr>
              <a:t>Norfolk</a:t>
            </a:r>
            <a:endParaRPr lang="en-US" sz="1500" b="1" dirty="0">
              <a:latin typeface="Calibri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190500" y="1810435"/>
            <a:ext cx="17907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Calibri" pitchFamily="34" charset="0"/>
              </a:rPr>
              <a:t>Seattle &amp; Tacoma</a:t>
            </a:r>
            <a:endParaRPr lang="en-US" sz="1500" b="1" dirty="0">
              <a:latin typeface="Calibri" pitchFamily="34" charset="0"/>
            </a:endParaRPr>
          </a:p>
        </p:txBody>
      </p:sp>
      <p:sp>
        <p:nvSpPr>
          <p:cNvPr id="188" name="Flowchart: Connector 187"/>
          <p:cNvSpPr/>
          <p:nvPr/>
        </p:nvSpPr>
        <p:spPr>
          <a:xfrm>
            <a:off x="6858000" y="35814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lowchart: Connector 188"/>
          <p:cNvSpPr/>
          <p:nvPr/>
        </p:nvSpPr>
        <p:spPr>
          <a:xfrm>
            <a:off x="7086600" y="32766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lowchart: Connector 190"/>
          <p:cNvSpPr/>
          <p:nvPr/>
        </p:nvSpPr>
        <p:spPr>
          <a:xfrm>
            <a:off x="6934200" y="38862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Flowchart: Connector 203"/>
          <p:cNvSpPr/>
          <p:nvPr/>
        </p:nvSpPr>
        <p:spPr>
          <a:xfrm>
            <a:off x="1600200" y="21336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Flowchart: Connector 204"/>
          <p:cNvSpPr/>
          <p:nvPr/>
        </p:nvSpPr>
        <p:spPr>
          <a:xfrm>
            <a:off x="1600200" y="20574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Flowchart: Connector 205"/>
          <p:cNvSpPr/>
          <p:nvPr/>
        </p:nvSpPr>
        <p:spPr>
          <a:xfrm>
            <a:off x="1143000" y="35814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Flowchart: Connector 208"/>
          <p:cNvSpPr/>
          <p:nvPr/>
        </p:nvSpPr>
        <p:spPr>
          <a:xfrm>
            <a:off x="1447800" y="42672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209"/>
          <p:cNvSpPr txBox="1"/>
          <p:nvPr/>
        </p:nvSpPr>
        <p:spPr>
          <a:xfrm>
            <a:off x="152400" y="4114800"/>
            <a:ext cx="1295400" cy="457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1500" b="1" dirty="0" smtClean="0">
                <a:latin typeface="Calibri" pitchFamily="34" charset="0"/>
              </a:rPr>
              <a:t>Los Angeles/ Long Beach</a:t>
            </a:r>
            <a:endParaRPr lang="en-US" sz="1500" b="1" dirty="0">
              <a:latin typeface="Calibri" pitchFamily="34" charset="0"/>
            </a:endParaRPr>
          </a:p>
        </p:txBody>
      </p:sp>
      <p:sp>
        <p:nvSpPr>
          <p:cNvPr id="212" name="Flowchart: Connector 211"/>
          <p:cNvSpPr/>
          <p:nvPr/>
        </p:nvSpPr>
        <p:spPr>
          <a:xfrm>
            <a:off x="6629400" y="46482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TextBox 212"/>
          <p:cNvSpPr txBox="1"/>
          <p:nvPr/>
        </p:nvSpPr>
        <p:spPr>
          <a:xfrm>
            <a:off x="6705600" y="4572000"/>
            <a:ext cx="2133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Calibri" pitchFamily="34" charset="0"/>
              </a:rPr>
              <a:t> Charleston </a:t>
            </a:r>
            <a:r>
              <a:rPr lang="en-US" sz="1500" dirty="0" smtClean="0">
                <a:latin typeface="Calibri" pitchFamily="34" charset="0"/>
              </a:rPr>
              <a:t>(with tide)</a:t>
            </a:r>
            <a:endParaRPr lang="en-US" sz="1500" dirty="0">
              <a:latin typeface="Calibri" pitchFamily="34" charset="0"/>
            </a:endParaRPr>
          </a:p>
        </p:txBody>
      </p:sp>
      <p:sp>
        <p:nvSpPr>
          <p:cNvPr id="225" name="Flowchart: Connector 224"/>
          <p:cNvSpPr/>
          <p:nvPr/>
        </p:nvSpPr>
        <p:spPr>
          <a:xfrm>
            <a:off x="1676400" y="45720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TextBox 225"/>
          <p:cNvSpPr txBox="1"/>
          <p:nvPr/>
        </p:nvSpPr>
        <p:spPr>
          <a:xfrm>
            <a:off x="-152400" y="4495800"/>
            <a:ext cx="1905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latin typeface="Calibri" pitchFamily="34" charset="0"/>
              </a:rPr>
              <a:t>San Diego </a:t>
            </a:r>
            <a:r>
              <a:rPr lang="en-US" sz="1500" dirty="0" smtClean="0">
                <a:latin typeface="Calibri" pitchFamily="34" charset="0"/>
              </a:rPr>
              <a:t>(with tide)</a:t>
            </a:r>
            <a:endParaRPr lang="en-US" sz="1500" dirty="0">
              <a:latin typeface="Calibri" pitchFamily="34" charset="0"/>
            </a:endParaRPr>
          </a:p>
        </p:txBody>
      </p:sp>
      <p:sp>
        <p:nvSpPr>
          <p:cNvPr id="232" name="Flowchart: Connector 231"/>
          <p:cNvSpPr/>
          <p:nvPr/>
        </p:nvSpPr>
        <p:spPr>
          <a:xfrm>
            <a:off x="1143000" y="35814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TextBox 206"/>
          <p:cNvSpPr txBox="1"/>
          <p:nvPr/>
        </p:nvSpPr>
        <p:spPr>
          <a:xfrm>
            <a:off x="228600" y="3532232"/>
            <a:ext cx="990600" cy="277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1500" b="1" dirty="0" smtClean="0">
                <a:latin typeface="Calibri" pitchFamily="34" charset="0"/>
              </a:rPr>
              <a:t>Oakland</a:t>
            </a:r>
            <a:endParaRPr lang="en-US" sz="1500" b="1" dirty="0">
              <a:latin typeface="Calibri" pitchFamily="34" charset="0"/>
            </a:endParaRPr>
          </a:p>
        </p:txBody>
      </p:sp>
      <p:sp>
        <p:nvSpPr>
          <p:cNvPr id="239" name="Flowchart: Connector 238"/>
          <p:cNvSpPr/>
          <p:nvPr/>
        </p:nvSpPr>
        <p:spPr>
          <a:xfrm>
            <a:off x="1371600" y="23622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-152400" y="2209800"/>
            <a:ext cx="16764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1500" b="1" dirty="0" smtClean="0">
                <a:latin typeface="Calibri" pitchFamily="34" charset="0"/>
              </a:rPr>
              <a:t>Columbia River at Mouth, OR &amp; WA</a:t>
            </a:r>
            <a:endParaRPr lang="en-US" sz="1500" b="1" dirty="0">
              <a:latin typeface="Calibri" pitchFamily="34" charset="0"/>
            </a:endParaRPr>
          </a:p>
        </p:txBody>
      </p:sp>
      <p:sp>
        <p:nvSpPr>
          <p:cNvPr id="132" name="Freeform 78"/>
          <p:cNvSpPr>
            <a:spLocks/>
          </p:cNvSpPr>
          <p:nvPr/>
        </p:nvSpPr>
        <p:spPr bwMode="auto">
          <a:xfrm>
            <a:off x="5660135" y="5086541"/>
            <a:ext cx="1144346" cy="820607"/>
          </a:xfrm>
          <a:custGeom>
            <a:avLst/>
            <a:gdLst>
              <a:gd name="connsiteX0" fmla="*/ 3065 w 10000"/>
              <a:gd name="connsiteY0" fmla="*/ 352 h 10000"/>
              <a:gd name="connsiteX1" fmla="*/ 20 w 10000"/>
              <a:gd name="connsiteY1" fmla="*/ 745 h 10000"/>
              <a:gd name="connsiteX2" fmla="*/ 20 w 10000"/>
              <a:gd name="connsiteY2" fmla="*/ 826 h 10000"/>
              <a:gd name="connsiteX3" fmla="*/ 20 w 10000"/>
              <a:gd name="connsiteY3" fmla="*/ 880 h 10000"/>
              <a:gd name="connsiteX4" fmla="*/ 0 w 10000"/>
              <a:gd name="connsiteY4" fmla="*/ 907 h 10000"/>
              <a:gd name="connsiteX5" fmla="*/ 0 w 10000"/>
              <a:gd name="connsiteY5" fmla="*/ 1038 h 10000"/>
              <a:gd name="connsiteX6" fmla="*/ 102 w 10000"/>
              <a:gd name="connsiteY6" fmla="*/ 1223 h 10000"/>
              <a:gd name="connsiteX7" fmla="*/ 164 w 10000"/>
              <a:gd name="connsiteY7" fmla="*/ 1304 h 10000"/>
              <a:gd name="connsiteX8" fmla="*/ 201 w 10000"/>
              <a:gd name="connsiteY8" fmla="*/ 1304 h 10000"/>
              <a:gd name="connsiteX9" fmla="*/ 283 w 10000"/>
              <a:gd name="connsiteY9" fmla="*/ 1385 h 10000"/>
              <a:gd name="connsiteX10" fmla="*/ 304 w 10000"/>
              <a:gd name="connsiteY10" fmla="*/ 1467 h 10000"/>
              <a:gd name="connsiteX11" fmla="*/ 242 w 10000"/>
              <a:gd name="connsiteY11" fmla="*/ 1625 h 10000"/>
              <a:gd name="connsiteX12" fmla="*/ 242 w 10000"/>
              <a:gd name="connsiteY12" fmla="*/ 1679 h 10000"/>
              <a:gd name="connsiteX13" fmla="*/ 304 w 10000"/>
              <a:gd name="connsiteY13" fmla="*/ 1706 h 10000"/>
              <a:gd name="connsiteX14" fmla="*/ 321 w 10000"/>
              <a:gd name="connsiteY14" fmla="*/ 1760 h 10000"/>
              <a:gd name="connsiteX15" fmla="*/ 321 w 10000"/>
              <a:gd name="connsiteY15" fmla="*/ 1787 h 10000"/>
              <a:gd name="connsiteX16" fmla="*/ 263 w 10000"/>
              <a:gd name="connsiteY16" fmla="*/ 1864 h 10000"/>
              <a:gd name="connsiteX17" fmla="*/ 263 w 10000"/>
              <a:gd name="connsiteY17" fmla="*/ 1977 h 10000"/>
              <a:gd name="connsiteX18" fmla="*/ 304 w 10000"/>
              <a:gd name="connsiteY18" fmla="*/ 1999 h 10000"/>
              <a:gd name="connsiteX19" fmla="*/ 464 w 10000"/>
              <a:gd name="connsiteY19" fmla="*/ 1945 h 10000"/>
              <a:gd name="connsiteX20" fmla="*/ 546 w 10000"/>
              <a:gd name="connsiteY20" fmla="*/ 1895 h 10000"/>
              <a:gd name="connsiteX21" fmla="*/ 587 w 10000"/>
              <a:gd name="connsiteY21" fmla="*/ 1656 h 10000"/>
              <a:gd name="connsiteX22" fmla="*/ 625 w 10000"/>
              <a:gd name="connsiteY22" fmla="*/ 1602 h 10000"/>
              <a:gd name="connsiteX23" fmla="*/ 686 w 10000"/>
              <a:gd name="connsiteY23" fmla="*/ 1625 h 10000"/>
              <a:gd name="connsiteX24" fmla="*/ 744 w 10000"/>
              <a:gd name="connsiteY24" fmla="*/ 1625 h 10000"/>
              <a:gd name="connsiteX25" fmla="*/ 788 w 10000"/>
              <a:gd name="connsiteY25" fmla="*/ 1602 h 10000"/>
              <a:gd name="connsiteX26" fmla="*/ 846 w 10000"/>
              <a:gd name="connsiteY26" fmla="*/ 1602 h 10000"/>
              <a:gd name="connsiteX27" fmla="*/ 829 w 10000"/>
              <a:gd name="connsiteY27" fmla="*/ 1679 h 10000"/>
              <a:gd name="connsiteX28" fmla="*/ 706 w 10000"/>
              <a:gd name="connsiteY28" fmla="*/ 1814 h 10000"/>
              <a:gd name="connsiteX29" fmla="*/ 727 w 10000"/>
              <a:gd name="connsiteY29" fmla="*/ 1814 h 10000"/>
              <a:gd name="connsiteX30" fmla="*/ 829 w 10000"/>
              <a:gd name="connsiteY30" fmla="*/ 1760 h 10000"/>
              <a:gd name="connsiteX31" fmla="*/ 986 w 10000"/>
              <a:gd name="connsiteY31" fmla="*/ 1760 h 10000"/>
              <a:gd name="connsiteX32" fmla="*/ 1512 w 10000"/>
              <a:gd name="connsiteY32" fmla="*/ 1521 h 10000"/>
              <a:gd name="connsiteX33" fmla="*/ 1594 w 10000"/>
              <a:gd name="connsiteY33" fmla="*/ 1521 h 10000"/>
              <a:gd name="connsiteX34" fmla="*/ 1594 w 10000"/>
              <a:gd name="connsiteY34" fmla="*/ 1575 h 10000"/>
              <a:gd name="connsiteX35" fmla="*/ 1491 w 10000"/>
              <a:gd name="connsiteY35" fmla="*/ 1679 h 10000"/>
              <a:gd name="connsiteX36" fmla="*/ 1553 w 10000"/>
              <a:gd name="connsiteY36" fmla="*/ 1706 h 10000"/>
              <a:gd name="connsiteX37" fmla="*/ 1775 w 10000"/>
              <a:gd name="connsiteY37" fmla="*/ 1737 h 10000"/>
              <a:gd name="connsiteX38" fmla="*/ 2017 w 10000"/>
              <a:gd name="connsiteY38" fmla="*/ 1841 h 10000"/>
              <a:gd name="connsiteX39" fmla="*/ 2259 w 10000"/>
              <a:gd name="connsiteY39" fmla="*/ 1999 h 10000"/>
              <a:gd name="connsiteX40" fmla="*/ 2321 w 10000"/>
              <a:gd name="connsiteY40" fmla="*/ 2053 h 10000"/>
              <a:gd name="connsiteX41" fmla="*/ 2321 w 10000"/>
              <a:gd name="connsiteY41" fmla="*/ 1945 h 10000"/>
              <a:gd name="connsiteX42" fmla="*/ 2362 w 10000"/>
              <a:gd name="connsiteY42" fmla="*/ 1895 h 10000"/>
              <a:gd name="connsiteX43" fmla="*/ 2420 w 10000"/>
              <a:gd name="connsiteY43" fmla="*/ 1977 h 10000"/>
              <a:gd name="connsiteX44" fmla="*/ 2560 w 10000"/>
              <a:gd name="connsiteY44" fmla="*/ 2026 h 10000"/>
              <a:gd name="connsiteX45" fmla="*/ 2604 w 10000"/>
              <a:gd name="connsiteY45" fmla="*/ 2053 h 10000"/>
              <a:gd name="connsiteX46" fmla="*/ 2604 w 10000"/>
              <a:gd name="connsiteY46" fmla="*/ 2080 h 10000"/>
              <a:gd name="connsiteX47" fmla="*/ 2543 w 10000"/>
              <a:gd name="connsiteY47" fmla="*/ 2134 h 10000"/>
              <a:gd name="connsiteX48" fmla="*/ 2560 w 10000"/>
              <a:gd name="connsiteY48" fmla="*/ 2184 h 10000"/>
              <a:gd name="connsiteX49" fmla="*/ 2884 w 10000"/>
              <a:gd name="connsiteY49" fmla="*/ 2482 h 10000"/>
              <a:gd name="connsiteX50" fmla="*/ 2901 w 10000"/>
              <a:gd name="connsiteY50" fmla="*/ 2586 h 10000"/>
              <a:gd name="connsiteX51" fmla="*/ 2884 w 10000"/>
              <a:gd name="connsiteY51" fmla="*/ 2694 h 10000"/>
              <a:gd name="connsiteX52" fmla="*/ 2863 w 10000"/>
              <a:gd name="connsiteY52" fmla="*/ 2744 h 10000"/>
              <a:gd name="connsiteX53" fmla="*/ 2823 w 10000"/>
              <a:gd name="connsiteY53" fmla="*/ 2721 h 10000"/>
              <a:gd name="connsiteX54" fmla="*/ 2802 w 10000"/>
              <a:gd name="connsiteY54" fmla="*/ 2617 h 10000"/>
              <a:gd name="connsiteX55" fmla="*/ 2761 w 10000"/>
              <a:gd name="connsiteY55" fmla="*/ 2721 h 10000"/>
              <a:gd name="connsiteX56" fmla="*/ 2802 w 10000"/>
              <a:gd name="connsiteY56" fmla="*/ 2802 h 10000"/>
              <a:gd name="connsiteX57" fmla="*/ 2843 w 10000"/>
              <a:gd name="connsiteY57" fmla="*/ 2825 h 10000"/>
              <a:gd name="connsiteX58" fmla="*/ 3287 w 10000"/>
              <a:gd name="connsiteY58" fmla="*/ 2667 h 10000"/>
              <a:gd name="connsiteX59" fmla="*/ 3307 w 10000"/>
              <a:gd name="connsiteY59" fmla="*/ 2586 h 10000"/>
              <a:gd name="connsiteX60" fmla="*/ 3447 w 10000"/>
              <a:gd name="connsiteY60" fmla="*/ 2586 h 10000"/>
              <a:gd name="connsiteX61" fmla="*/ 3792 w 10000"/>
              <a:gd name="connsiteY61" fmla="*/ 2216 h 10000"/>
              <a:gd name="connsiteX62" fmla="*/ 4034 w 10000"/>
              <a:gd name="connsiteY62" fmla="*/ 2216 h 10000"/>
              <a:gd name="connsiteX63" fmla="*/ 4034 w 10000"/>
              <a:gd name="connsiteY63" fmla="*/ 2134 h 10000"/>
              <a:gd name="connsiteX64" fmla="*/ 3993 w 10000"/>
              <a:gd name="connsiteY64" fmla="*/ 2053 h 10000"/>
              <a:gd name="connsiteX65" fmla="*/ 4051 w 10000"/>
              <a:gd name="connsiteY65" fmla="*/ 1864 h 10000"/>
              <a:gd name="connsiteX66" fmla="*/ 4416 w 10000"/>
              <a:gd name="connsiteY66" fmla="*/ 1814 h 10000"/>
              <a:gd name="connsiteX67" fmla="*/ 4959 w 10000"/>
              <a:gd name="connsiteY67" fmla="*/ 2162 h 10000"/>
              <a:gd name="connsiteX68" fmla="*/ 4980 w 10000"/>
              <a:gd name="connsiteY68" fmla="*/ 2265 h 10000"/>
              <a:gd name="connsiteX69" fmla="*/ 5123 w 10000"/>
              <a:gd name="connsiteY69" fmla="*/ 2428 h 10000"/>
              <a:gd name="connsiteX70" fmla="*/ 5242 w 10000"/>
              <a:gd name="connsiteY70" fmla="*/ 2667 h 10000"/>
              <a:gd name="connsiteX71" fmla="*/ 5584 w 10000"/>
              <a:gd name="connsiteY71" fmla="*/ 2987 h 10000"/>
              <a:gd name="connsiteX72" fmla="*/ 5625 w 10000"/>
              <a:gd name="connsiteY72" fmla="*/ 3123 h 10000"/>
              <a:gd name="connsiteX73" fmla="*/ 5727 w 10000"/>
              <a:gd name="connsiteY73" fmla="*/ 3227 h 10000"/>
              <a:gd name="connsiteX74" fmla="*/ 5990 w 10000"/>
              <a:gd name="connsiteY74" fmla="*/ 3227 h 10000"/>
              <a:gd name="connsiteX75" fmla="*/ 6191 w 10000"/>
              <a:gd name="connsiteY75" fmla="*/ 3628 h 10000"/>
              <a:gd name="connsiteX76" fmla="*/ 6249 w 10000"/>
              <a:gd name="connsiteY76" fmla="*/ 3682 h 10000"/>
              <a:gd name="connsiteX77" fmla="*/ 6232 w 10000"/>
              <a:gd name="connsiteY77" fmla="*/ 3813 h 10000"/>
              <a:gd name="connsiteX78" fmla="*/ 6311 w 10000"/>
              <a:gd name="connsiteY78" fmla="*/ 4210 h 10000"/>
              <a:gd name="connsiteX79" fmla="*/ 6270 w 10000"/>
              <a:gd name="connsiteY79" fmla="*/ 4644 h 10000"/>
              <a:gd name="connsiteX80" fmla="*/ 6191 w 10000"/>
              <a:gd name="connsiteY80" fmla="*/ 5122 h 10000"/>
              <a:gd name="connsiteX81" fmla="*/ 6208 w 10000"/>
              <a:gd name="connsiteY81" fmla="*/ 5519 h 10000"/>
              <a:gd name="connsiteX82" fmla="*/ 6249 w 10000"/>
              <a:gd name="connsiteY82" fmla="*/ 5650 h 10000"/>
              <a:gd name="connsiteX83" fmla="*/ 6451 w 10000"/>
              <a:gd name="connsiteY83" fmla="*/ 5812 h 10000"/>
              <a:gd name="connsiteX84" fmla="*/ 6512 w 10000"/>
              <a:gd name="connsiteY84" fmla="*/ 5650 h 10000"/>
              <a:gd name="connsiteX85" fmla="*/ 6451 w 10000"/>
              <a:gd name="connsiteY85" fmla="*/ 5596 h 10000"/>
              <a:gd name="connsiteX86" fmla="*/ 6389 w 10000"/>
              <a:gd name="connsiteY86" fmla="*/ 5356 h 10000"/>
              <a:gd name="connsiteX87" fmla="*/ 6413 w 10000"/>
              <a:gd name="connsiteY87" fmla="*/ 5307 h 10000"/>
              <a:gd name="connsiteX88" fmla="*/ 6532 w 10000"/>
              <a:gd name="connsiteY88" fmla="*/ 5253 h 10000"/>
              <a:gd name="connsiteX89" fmla="*/ 6614 w 10000"/>
              <a:gd name="connsiteY89" fmla="*/ 5519 h 10000"/>
              <a:gd name="connsiteX90" fmla="*/ 6655 w 10000"/>
              <a:gd name="connsiteY90" fmla="*/ 5492 h 10000"/>
              <a:gd name="connsiteX91" fmla="*/ 6693 w 10000"/>
              <a:gd name="connsiteY91" fmla="*/ 5388 h 10000"/>
              <a:gd name="connsiteX92" fmla="*/ 6717 w 10000"/>
              <a:gd name="connsiteY92" fmla="*/ 5356 h 10000"/>
              <a:gd name="connsiteX93" fmla="*/ 6775 w 10000"/>
              <a:gd name="connsiteY93" fmla="*/ 5411 h 10000"/>
              <a:gd name="connsiteX94" fmla="*/ 6775 w 10000"/>
              <a:gd name="connsiteY94" fmla="*/ 5519 h 10000"/>
              <a:gd name="connsiteX95" fmla="*/ 6717 w 10000"/>
              <a:gd name="connsiteY95" fmla="*/ 5650 h 10000"/>
              <a:gd name="connsiteX96" fmla="*/ 6655 w 10000"/>
              <a:gd name="connsiteY96" fmla="*/ 5758 h 10000"/>
              <a:gd name="connsiteX97" fmla="*/ 6573 w 10000"/>
              <a:gd name="connsiteY97" fmla="*/ 6079 h 10000"/>
              <a:gd name="connsiteX98" fmla="*/ 6512 w 10000"/>
              <a:gd name="connsiteY98" fmla="*/ 6106 h 10000"/>
              <a:gd name="connsiteX99" fmla="*/ 6512 w 10000"/>
              <a:gd name="connsiteY99" fmla="*/ 6268 h 10000"/>
              <a:gd name="connsiteX100" fmla="*/ 6594 w 10000"/>
              <a:gd name="connsiteY100" fmla="*/ 6372 h 10000"/>
              <a:gd name="connsiteX101" fmla="*/ 6717 w 10000"/>
              <a:gd name="connsiteY101" fmla="*/ 6507 h 10000"/>
              <a:gd name="connsiteX102" fmla="*/ 6898 w 10000"/>
              <a:gd name="connsiteY102" fmla="*/ 7067 h 10000"/>
              <a:gd name="connsiteX103" fmla="*/ 7177 w 10000"/>
              <a:gd name="connsiteY103" fmla="*/ 7306 h 10000"/>
              <a:gd name="connsiteX104" fmla="*/ 7218 w 10000"/>
              <a:gd name="connsiteY104" fmla="*/ 7306 h 10000"/>
              <a:gd name="connsiteX105" fmla="*/ 7239 w 10000"/>
              <a:gd name="connsiteY105" fmla="*/ 7171 h 10000"/>
              <a:gd name="connsiteX106" fmla="*/ 7321 w 10000"/>
              <a:gd name="connsiteY106" fmla="*/ 7171 h 10000"/>
              <a:gd name="connsiteX107" fmla="*/ 7382 w 10000"/>
              <a:gd name="connsiteY107" fmla="*/ 7387 h 10000"/>
              <a:gd name="connsiteX108" fmla="*/ 7399 w 10000"/>
              <a:gd name="connsiteY108" fmla="*/ 7518 h 10000"/>
              <a:gd name="connsiteX109" fmla="*/ 7502 w 10000"/>
              <a:gd name="connsiteY109" fmla="*/ 7811 h 10000"/>
              <a:gd name="connsiteX110" fmla="*/ 7625 w 10000"/>
              <a:gd name="connsiteY110" fmla="*/ 7893 h 10000"/>
              <a:gd name="connsiteX111" fmla="*/ 7744 w 10000"/>
              <a:gd name="connsiteY111" fmla="*/ 7942 h 10000"/>
              <a:gd name="connsiteX112" fmla="*/ 7962 w 10000"/>
              <a:gd name="connsiteY112" fmla="*/ 8718 h 10000"/>
              <a:gd name="connsiteX113" fmla="*/ 8024 w 10000"/>
              <a:gd name="connsiteY113" fmla="*/ 8773 h 10000"/>
              <a:gd name="connsiteX114" fmla="*/ 8307 w 10000"/>
              <a:gd name="connsiteY114" fmla="*/ 8854 h 10000"/>
              <a:gd name="connsiteX115" fmla="*/ 8430 w 10000"/>
              <a:gd name="connsiteY115" fmla="*/ 8935 h 10000"/>
              <a:gd name="connsiteX116" fmla="*/ 8751 w 10000"/>
              <a:gd name="connsiteY116" fmla="*/ 9463 h 10000"/>
              <a:gd name="connsiteX117" fmla="*/ 8891 w 10000"/>
              <a:gd name="connsiteY117" fmla="*/ 9598 h 10000"/>
              <a:gd name="connsiteX118" fmla="*/ 8952 w 10000"/>
              <a:gd name="connsiteY118" fmla="*/ 9625 h 10000"/>
              <a:gd name="connsiteX119" fmla="*/ 9010 w 10000"/>
              <a:gd name="connsiteY119" fmla="*/ 9653 h 10000"/>
              <a:gd name="connsiteX120" fmla="*/ 9055 w 10000"/>
              <a:gd name="connsiteY120" fmla="*/ 9783 h 10000"/>
              <a:gd name="connsiteX121" fmla="*/ 8993 w 10000"/>
              <a:gd name="connsiteY121" fmla="*/ 9783 h 10000"/>
              <a:gd name="connsiteX122" fmla="*/ 8932 w 10000"/>
              <a:gd name="connsiteY122" fmla="*/ 9756 h 10000"/>
              <a:gd name="connsiteX123" fmla="*/ 8891 w 10000"/>
              <a:gd name="connsiteY123" fmla="*/ 9756 h 10000"/>
              <a:gd name="connsiteX124" fmla="*/ 8853 w 10000"/>
              <a:gd name="connsiteY124" fmla="*/ 9783 h 10000"/>
              <a:gd name="connsiteX125" fmla="*/ 8853 w 10000"/>
              <a:gd name="connsiteY125" fmla="*/ 9865 h 10000"/>
              <a:gd name="connsiteX126" fmla="*/ 8891 w 10000"/>
              <a:gd name="connsiteY126" fmla="*/ 9941 h 10000"/>
              <a:gd name="connsiteX127" fmla="*/ 9055 w 10000"/>
              <a:gd name="connsiteY127" fmla="*/ 10000 h 10000"/>
              <a:gd name="connsiteX128" fmla="*/ 9133 w 10000"/>
              <a:gd name="connsiteY128" fmla="*/ 9919 h 10000"/>
              <a:gd name="connsiteX129" fmla="*/ 9253 w 10000"/>
              <a:gd name="connsiteY129" fmla="*/ 9887 h 10000"/>
              <a:gd name="connsiteX130" fmla="*/ 9737 w 10000"/>
              <a:gd name="connsiteY130" fmla="*/ 9653 h 10000"/>
              <a:gd name="connsiteX131" fmla="*/ 9840 w 10000"/>
              <a:gd name="connsiteY131" fmla="*/ 9413 h 10000"/>
              <a:gd name="connsiteX132" fmla="*/ 9860 w 10000"/>
              <a:gd name="connsiteY132" fmla="*/ 9332 h 10000"/>
              <a:gd name="connsiteX133" fmla="*/ 9799 w 10000"/>
              <a:gd name="connsiteY133" fmla="*/ 9012 h 10000"/>
              <a:gd name="connsiteX134" fmla="*/ 9799 w 10000"/>
              <a:gd name="connsiteY134" fmla="*/ 8822 h 10000"/>
              <a:gd name="connsiteX135" fmla="*/ 9901 w 10000"/>
              <a:gd name="connsiteY135" fmla="*/ 8533 h 10000"/>
              <a:gd name="connsiteX136" fmla="*/ 10000 w 10000"/>
              <a:gd name="connsiteY136" fmla="*/ 8556 h 10000"/>
              <a:gd name="connsiteX137" fmla="*/ 9877 w 10000"/>
              <a:gd name="connsiteY137" fmla="*/ 7942 h 10000"/>
              <a:gd name="connsiteX138" fmla="*/ 9922 w 10000"/>
              <a:gd name="connsiteY138" fmla="*/ 7622 h 10000"/>
              <a:gd name="connsiteX139" fmla="*/ 9877 w 10000"/>
              <a:gd name="connsiteY139" fmla="*/ 7035 h 10000"/>
              <a:gd name="connsiteX140" fmla="*/ 9799 w 10000"/>
              <a:gd name="connsiteY140" fmla="*/ 6557 h 10000"/>
              <a:gd name="connsiteX141" fmla="*/ 9720 w 10000"/>
              <a:gd name="connsiteY141" fmla="*/ 6399 h 10000"/>
              <a:gd name="connsiteX142" fmla="*/ 9399 w 10000"/>
              <a:gd name="connsiteY142" fmla="*/ 5812 h 10000"/>
              <a:gd name="connsiteX143" fmla="*/ 9195 w 10000"/>
              <a:gd name="connsiteY143" fmla="*/ 5171 h 10000"/>
              <a:gd name="connsiteX144" fmla="*/ 8932 w 10000"/>
              <a:gd name="connsiteY144" fmla="*/ 4720 h 10000"/>
              <a:gd name="connsiteX145" fmla="*/ 8932 w 10000"/>
              <a:gd name="connsiteY145" fmla="*/ 4644 h 10000"/>
              <a:gd name="connsiteX146" fmla="*/ 6324 w 10000"/>
              <a:gd name="connsiteY146" fmla="*/ 573 h 10000"/>
              <a:gd name="connsiteX147" fmla="*/ 8829 w 10000"/>
              <a:gd name="connsiteY147" fmla="*/ 4292 h 10000"/>
              <a:gd name="connsiteX148" fmla="*/ 8829 w 10000"/>
              <a:gd name="connsiteY148" fmla="*/ 4188 h 10000"/>
              <a:gd name="connsiteX149" fmla="*/ 8915 w 10000"/>
              <a:gd name="connsiteY149" fmla="*/ 4025 h 10000"/>
              <a:gd name="connsiteX150" fmla="*/ 8915 w 10000"/>
              <a:gd name="connsiteY150" fmla="*/ 3944 h 10000"/>
              <a:gd name="connsiteX151" fmla="*/ 8570 w 10000"/>
              <a:gd name="connsiteY151" fmla="*/ 3362 h 10000"/>
              <a:gd name="connsiteX152" fmla="*/ 8389 w 10000"/>
              <a:gd name="connsiteY152" fmla="*/ 3091 h 10000"/>
              <a:gd name="connsiteX153" fmla="*/ 8266 w 10000"/>
              <a:gd name="connsiteY153" fmla="*/ 2987 h 10000"/>
              <a:gd name="connsiteX154" fmla="*/ 8225 w 10000"/>
              <a:gd name="connsiteY154" fmla="*/ 2906 h 10000"/>
              <a:gd name="connsiteX155" fmla="*/ 8007 w 10000"/>
              <a:gd name="connsiteY155" fmla="*/ 2536 h 10000"/>
              <a:gd name="connsiteX156" fmla="*/ 7720 w 10000"/>
              <a:gd name="connsiteY156" fmla="*/ 1841 h 10000"/>
              <a:gd name="connsiteX157" fmla="*/ 7642 w 10000"/>
              <a:gd name="connsiteY157" fmla="*/ 1440 h 10000"/>
              <a:gd name="connsiteX158" fmla="*/ 7461 w 10000"/>
              <a:gd name="connsiteY158" fmla="*/ 853 h 10000"/>
              <a:gd name="connsiteX159" fmla="*/ 7461 w 10000"/>
              <a:gd name="connsiteY159" fmla="*/ 776 h 10000"/>
              <a:gd name="connsiteX160" fmla="*/ 7382 w 10000"/>
              <a:gd name="connsiteY160" fmla="*/ 695 h 10000"/>
              <a:gd name="connsiteX161" fmla="*/ 7341 w 10000"/>
              <a:gd name="connsiteY161" fmla="*/ 663 h 10000"/>
              <a:gd name="connsiteX162" fmla="*/ 7297 w 10000"/>
              <a:gd name="connsiteY162" fmla="*/ 239 h 10000"/>
              <a:gd name="connsiteX163" fmla="*/ 7259 w 10000"/>
              <a:gd name="connsiteY163" fmla="*/ 108 h 10000"/>
              <a:gd name="connsiteX164" fmla="*/ 7157 w 10000"/>
              <a:gd name="connsiteY164" fmla="*/ 135 h 10000"/>
              <a:gd name="connsiteX165" fmla="*/ 6959 w 10000"/>
              <a:gd name="connsiteY165" fmla="*/ 135 h 10000"/>
              <a:gd name="connsiteX166" fmla="*/ 6734 w 10000"/>
              <a:gd name="connsiteY166" fmla="*/ 0 h 10000"/>
              <a:gd name="connsiteX167" fmla="*/ 6655 w 10000"/>
              <a:gd name="connsiteY167" fmla="*/ 81 h 10000"/>
              <a:gd name="connsiteX168" fmla="*/ 6614 w 10000"/>
              <a:gd name="connsiteY168" fmla="*/ 158 h 10000"/>
              <a:gd name="connsiteX169" fmla="*/ 6594 w 10000"/>
              <a:gd name="connsiteY169" fmla="*/ 293 h 10000"/>
              <a:gd name="connsiteX170" fmla="*/ 6693 w 10000"/>
              <a:gd name="connsiteY170" fmla="*/ 695 h 10000"/>
              <a:gd name="connsiteX171" fmla="*/ 6655 w 10000"/>
              <a:gd name="connsiteY171" fmla="*/ 907 h 10000"/>
              <a:gd name="connsiteX172" fmla="*/ 6512 w 10000"/>
              <a:gd name="connsiteY172" fmla="*/ 880 h 10000"/>
              <a:gd name="connsiteX173" fmla="*/ 6451 w 10000"/>
              <a:gd name="connsiteY173" fmla="*/ 799 h 10000"/>
              <a:gd name="connsiteX174" fmla="*/ 6413 w 10000"/>
              <a:gd name="connsiteY174" fmla="*/ 591 h 10000"/>
              <a:gd name="connsiteX175" fmla="*/ 3246 w 10000"/>
              <a:gd name="connsiteY175" fmla="*/ 853 h 10000"/>
              <a:gd name="connsiteX176" fmla="*/ 3184 w 10000"/>
              <a:gd name="connsiteY176" fmla="*/ 722 h 10000"/>
              <a:gd name="connsiteX177" fmla="*/ 3184 w 10000"/>
              <a:gd name="connsiteY177" fmla="*/ 591 h 10000"/>
              <a:gd name="connsiteX178" fmla="*/ 3082 w 10000"/>
              <a:gd name="connsiteY178" fmla="*/ 456 h 10000"/>
              <a:gd name="connsiteX179" fmla="*/ 3065 w 10000"/>
              <a:gd name="connsiteY179" fmla="*/ 352 h 10000"/>
              <a:gd name="connsiteX0" fmla="*/ 3065 w 9934"/>
              <a:gd name="connsiteY0" fmla="*/ 352 h 10000"/>
              <a:gd name="connsiteX1" fmla="*/ 20 w 9934"/>
              <a:gd name="connsiteY1" fmla="*/ 745 h 10000"/>
              <a:gd name="connsiteX2" fmla="*/ 20 w 9934"/>
              <a:gd name="connsiteY2" fmla="*/ 826 h 10000"/>
              <a:gd name="connsiteX3" fmla="*/ 20 w 9934"/>
              <a:gd name="connsiteY3" fmla="*/ 880 h 10000"/>
              <a:gd name="connsiteX4" fmla="*/ 0 w 9934"/>
              <a:gd name="connsiteY4" fmla="*/ 907 h 10000"/>
              <a:gd name="connsiteX5" fmla="*/ 0 w 9934"/>
              <a:gd name="connsiteY5" fmla="*/ 1038 h 10000"/>
              <a:gd name="connsiteX6" fmla="*/ 102 w 9934"/>
              <a:gd name="connsiteY6" fmla="*/ 1223 h 10000"/>
              <a:gd name="connsiteX7" fmla="*/ 164 w 9934"/>
              <a:gd name="connsiteY7" fmla="*/ 1304 h 10000"/>
              <a:gd name="connsiteX8" fmla="*/ 201 w 9934"/>
              <a:gd name="connsiteY8" fmla="*/ 1304 h 10000"/>
              <a:gd name="connsiteX9" fmla="*/ 283 w 9934"/>
              <a:gd name="connsiteY9" fmla="*/ 1385 h 10000"/>
              <a:gd name="connsiteX10" fmla="*/ 304 w 9934"/>
              <a:gd name="connsiteY10" fmla="*/ 1467 h 10000"/>
              <a:gd name="connsiteX11" fmla="*/ 242 w 9934"/>
              <a:gd name="connsiteY11" fmla="*/ 1625 h 10000"/>
              <a:gd name="connsiteX12" fmla="*/ 242 w 9934"/>
              <a:gd name="connsiteY12" fmla="*/ 1679 h 10000"/>
              <a:gd name="connsiteX13" fmla="*/ 304 w 9934"/>
              <a:gd name="connsiteY13" fmla="*/ 1706 h 10000"/>
              <a:gd name="connsiteX14" fmla="*/ 321 w 9934"/>
              <a:gd name="connsiteY14" fmla="*/ 1760 h 10000"/>
              <a:gd name="connsiteX15" fmla="*/ 321 w 9934"/>
              <a:gd name="connsiteY15" fmla="*/ 1787 h 10000"/>
              <a:gd name="connsiteX16" fmla="*/ 263 w 9934"/>
              <a:gd name="connsiteY16" fmla="*/ 1864 h 10000"/>
              <a:gd name="connsiteX17" fmla="*/ 263 w 9934"/>
              <a:gd name="connsiteY17" fmla="*/ 1977 h 10000"/>
              <a:gd name="connsiteX18" fmla="*/ 304 w 9934"/>
              <a:gd name="connsiteY18" fmla="*/ 1999 h 10000"/>
              <a:gd name="connsiteX19" fmla="*/ 464 w 9934"/>
              <a:gd name="connsiteY19" fmla="*/ 1945 h 10000"/>
              <a:gd name="connsiteX20" fmla="*/ 546 w 9934"/>
              <a:gd name="connsiteY20" fmla="*/ 1895 h 10000"/>
              <a:gd name="connsiteX21" fmla="*/ 587 w 9934"/>
              <a:gd name="connsiteY21" fmla="*/ 1656 h 10000"/>
              <a:gd name="connsiteX22" fmla="*/ 625 w 9934"/>
              <a:gd name="connsiteY22" fmla="*/ 1602 h 10000"/>
              <a:gd name="connsiteX23" fmla="*/ 686 w 9934"/>
              <a:gd name="connsiteY23" fmla="*/ 1625 h 10000"/>
              <a:gd name="connsiteX24" fmla="*/ 744 w 9934"/>
              <a:gd name="connsiteY24" fmla="*/ 1625 h 10000"/>
              <a:gd name="connsiteX25" fmla="*/ 788 w 9934"/>
              <a:gd name="connsiteY25" fmla="*/ 1602 h 10000"/>
              <a:gd name="connsiteX26" fmla="*/ 846 w 9934"/>
              <a:gd name="connsiteY26" fmla="*/ 1602 h 10000"/>
              <a:gd name="connsiteX27" fmla="*/ 829 w 9934"/>
              <a:gd name="connsiteY27" fmla="*/ 1679 h 10000"/>
              <a:gd name="connsiteX28" fmla="*/ 706 w 9934"/>
              <a:gd name="connsiteY28" fmla="*/ 1814 h 10000"/>
              <a:gd name="connsiteX29" fmla="*/ 727 w 9934"/>
              <a:gd name="connsiteY29" fmla="*/ 1814 h 10000"/>
              <a:gd name="connsiteX30" fmla="*/ 829 w 9934"/>
              <a:gd name="connsiteY30" fmla="*/ 1760 h 10000"/>
              <a:gd name="connsiteX31" fmla="*/ 986 w 9934"/>
              <a:gd name="connsiteY31" fmla="*/ 1760 h 10000"/>
              <a:gd name="connsiteX32" fmla="*/ 1512 w 9934"/>
              <a:gd name="connsiteY32" fmla="*/ 1521 h 10000"/>
              <a:gd name="connsiteX33" fmla="*/ 1594 w 9934"/>
              <a:gd name="connsiteY33" fmla="*/ 1521 h 10000"/>
              <a:gd name="connsiteX34" fmla="*/ 1594 w 9934"/>
              <a:gd name="connsiteY34" fmla="*/ 1575 h 10000"/>
              <a:gd name="connsiteX35" fmla="*/ 1491 w 9934"/>
              <a:gd name="connsiteY35" fmla="*/ 1679 h 10000"/>
              <a:gd name="connsiteX36" fmla="*/ 1553 w 9934"/>
              <a:gd name="connsiteY36" fmla="*/ 1706 h 10000"/>
              <a:gd name="connsiteX37" fmla="*/ 1775 w 9934"/>
              <a:gd name="connsiteY37" fmla="*/ 1737 h 10000"/>
              <a:gd name="connsiteX38" fmla="*/ 2017 w 9934"/>
              <a:gd name="connsiteY38" fmla="*/ 1841 h 10000"/>
              <a:gd name="connsiteX39" fmla="*/ 2259 w 9934"/>
              <a:gd name="connsiteY39" fmla="*/ 1999 h 10000"/>
              <a:gd name="connsiteX40" fmla="*/ 2321 w 9934"/>
              <a:gd name="connsiteY40" fmla="*/ 2053 h 10000"/>
              <a:gd name="connsiteX41" fmla="*/ 2321 w 9934"/>
              <a:gd name="connsiteY41" fmla="*/ 1945 h 10000"/>
              <a:gd name="connsiteX42" fmla="*/ 2362 w 9934"/>
              <a:gd name="connsiteY42" fmla="*/ 1895 h 10000"/>
              <a:gd name="connsiteX43" fmla="*/ 2420 w 9934"/>
              <a:gd name="connsiteY43" fmla="*/ 1977 h 10000"/>
              <a:gd name="connsiteX44" fmla="*/ 2560 w 9934"/>
              <a:gd name="connsiteY44" fmla="*/ 2026 h 10000"/>
              <a:gd name="connsiteX45" fmla="*/ 2604 w 9934"/>
              <a:gd name="connsiteY45" fmla="*/ 2053 h 10000"/>
              <a:gd name="connsiteX46" fmla="*/ 2604 w 9934"/>
              <a:gd name="connsiteY46" fmla="*/ 2080 h 10000"/>
              <a:gd name="connsiteX47" fmla="*/ 2543 w 9934"/>
              <a:gd name="connsiteY47" fmla="*/ 2134 h 10000"/>
              <a:gd name="connsiteX48" fmla="*/ 2560 w 9934"/>
              <a:gd name="connsiteY48" fmla="*/ 2184 h 10000"/>
              <a:gd name="connsiteX49" fmla="*/ 2884 w 9934"/>
              <a:gd name="connsiteY49" fmla="*/ 2482 h 10000"/>
              <a:gd name="connsiteX50" fmla="*/ 2901 w 9934"/>
              <a:gd name="connsiteY50" fmla="*/ 2586 h 10000"/>
              <a:gd name="connsiteX51" fmla="*/ 2884 w 9934"/>
              <a:gd name="connsiteY51" fmla="*/ 2694 h 10000"/>
              <a:gd name="connsiteX52" fmla="*/ 2863 w 9934"/>
              <a:gd name="connsiteY52" fmla="*/ 2744 h 10000"/>
              <a:gd name="connsiteX53" fmla="*/ 2823 w 9934"/>
              <a:gd name="connsiteY53" fmla="*/ 2721 h 10000"/>
              <a:gd name="connsiteX54" fmla="*/ 2802 w 9934"/>
              <a:gd name="connsiteY54" fmla="*/ 2617 h 10000"/>
              <a:gd name="connsiteX55" fmla="*/ 2761 w 9934"/>
              <a:gd name="connsiteY55" fmla="*/ 2721 h 10000"/>
              <a:gd name="connsiteX56" fmla="*/ 2802 w 9934"/>
              <a:gd name="connsiteY56" fmla="*/ 2802 h 10000"/>
              <a:gd name="connsiteX57" fmla="*/ 2843 w 9934"/>
              <a:gd name="connsiteY57" fmla="*/ 2825 h 10000"/>
              <a:gd name="connsiteX58" fmla="*/ 3287 w 9934"/>
              <a:gd name="connsiteY58" fmla="*/ 2667 h 10000"/>
              <a:gd name="connsiteX59" fmla="*/ 3307 w 9934"/>
              <a:gd name="connsiteY59" fmla="*/ 2586 h 10000"/>
              <a:gd name="connsiteX60" fmla="*/ 3447 w 9934"/>
              <a:gd name="connsiteY60" fmla="*/ 2586 h 10000"/>
              <a:gd name="connsiteX61" fmla="*/ 3792 w 9934"/>
              <a:gd name="connsiteY61" fmla="*/ 2216 h 10000"/>
              <a:gd name="connsiteX62" fmla="*/ 4034 w 9934"/>
              <a:gd name="connsiteY62" fmla="*/ 2216 h 10000"/>
              <a:gd name="connsiteX63" fmla="*/ 4034 w 9934"/>
              <a:gd name="connsiteY63" fmla="*/ 2134 h 10000"/>
              <a:gd name="connsiteX64" fmla="*/ 3993 w 9934"/>
              <a:gd name="connsiteY64" fmla="*/ 2053 h 10000"/>
              <a:gd name="connsiteX65" fmla="*/ 4051 w 9934"/>
              <a:gd name="connsiteY65" fmla="*/ 1864 h 10000"/>
              <a:gd name="connsiteX66" fmla="*/ 4416 w 9934"/>
              <a:gd name="connsiteY66" fmla="*/ 1814 h 10000"/>
              <a:gd name="connsiteX67" fmla="*/ 4959 w 9934"/>
              <a:gd name="connsiteY67" fmla="*/ 2162 h 10000"/>
              <a:gd name="connsiteX68" fmla="*/ 4980 w 9934"/>
              <a:gd name="connsiteY68" fmla="*/ 2265 h 10000"/>
              <a:gd name="connsiteX69" fmla="*/ 5123 w 9934"/>
              <a:gd name="connsiteY69" fmla="*/ 2428 h 10000"/>
              <a:gd name="connsiteX70" fmla="*/ 5242 w 9934"/>
              <a:gd name="connsiteY70" fmla="*/ 2667 h 10000"/>
              <a:gd name="connsiteX71" fmla="*/ 5584 w 9934"/>
              <a:gd name="connsiteY71" fmla="*/ 2987 h 10000"/>
              <a:gd name="connsiteX72" fmla="*/ 5625 w 9934"/>
              <a:gd name="connsiteY72" fmla="*/ 3123 h 10000"/>
              <a:gd name="connsiteX73" fmla="*/ 5727 w 9934"/>
              <a:gd name="connsiteY73" fmla="*/ 3227 h 10000"/>
              <a:gd name="connsiteX74" fmla="*/ 5990 w 9934"/>
              <a:gd name="connsiteY74" fmla="*/ 3227 h 10000"/>
              <a:gd name="connsiteX75" fmla="*/ 6191 w 9934"/>
              <a:gd name="connsiteY75" fmla="*/ 3628 h 10000"/>
              <a:gd name="connsiteX76" fmla="*/ 6249 w 9934"/>
              <a:gd name="connsiteY76" fmla="*/ 3682 h 10000"/>
              <a:gd name="connsiteX77" fmla="*/ 6232 w 9934"/>
              <a:gd name="connsiteY77" fmla="*/ 3813 h 10000"/>
              <a:gd name="connsiteX78" fmla="*/ 6311 w 9934"/>
              <a:gd name="connsiteY78" fmla="*/ 4210 h 10000"/>
              <a:gd name="connsiteX79" fmla="*/ 6270 w 9934"/>
              <a:gd name="connsiteY79" fmla="*/ 4644 h 10000"/>
              <a:gd name="connsiteX80" fmla="*/ 6191 w 9934"/>
              <a:gd name="connsiteY80" fmla="*/ 5122 h 10000"/>
              <a:gd name="connsiteX81" fmla="*/ 6208 w 9934"/>
              <a:gd name="connsiteY81" fmla="*/ 5519 h 10000"/>
              <a:gd name="connsiteX82" fmla="*/ 6249 w 9934"/>
              <a:gd name="connsiteY82" fmla="*/ 5650 h 10000"/>
              <a:gd name="connsiteX83" fmla="*/ 6451 w 9934"/>
              <a:gd name="connsiteY83" fmla="*/ 5812 h 10000"/>
              <a:gd name="connsiteX84" fmla="*/ 6512 w 9934"/>
              <a:gd name="connsiteY84" fmla="*/ 5650 h 10000"/>
              <a:gd name="connsiteX85" fmla="*/ 6451 w 9934"/>
              <a:gd name="connsiteY85" fmla="*/ 5596 h 10000"/>
              <a:gd name="connsiteX86" fmla="*/ 6389 w 9934"/>
              <a:gd name="connsiteY86" fmla="*/ 5356 h 10000"/>
              <a:gd name="connsiteX87" fmla="*/ 6413 w 9934"/>
              <a:gd name="connsiteY87" fmla="*/ 5307 h 10000"/>
              <a:gd name="connsiteX88" fmla="*/ 6532 w 9934"/>
              <a:gd name="connsiteY88" fmla="*/ 5253 h 10000"/>
              <a:gd name="connsiteX89" fmla="*/ 6614 w 9934"/>
              <a:gd name="connsiteY89" fmla="*/ 5519 h 10000"/>
              <a:gd name="connsiteX90" fmla="*/ 6655 w 9934"/>
              <a:gd name="connsiteY90" fmla="*/ 5492 h 10000"/>
              <a:gd name="connsiteX91" fmla="*/ 6693 w 9934"/>
              <a:gd name="connsiteY91" fmla="*/ 5388 h 10000"/>
              <a:gd name="connsiteX92" fmla="*/ 6717 w 9934"/>
              <a:gd name="connsiteY92" fmla="*/ 5356 h 10000"/>
              <a:gd name="connsiteX93" fmla="*/ 6775 w 9934"/>
              <a:gd name="connsiteY93" fmla="*/ 5411 h 10000"/>
              <a:gd name="connsiteX94" fmla="*/ 6775 w 9934"/>
              <a:gd name="connsiteY94" fmla="*/ 5519 h 10000"/>
              <a:gd name="connsiteX95" fmla="*/ 6717 w 9934"/>
              <a:gd name="connsiteY95" fmla="*/ 5650 h 10000"/>
              <a:gd name="connsiteX96" fmla="*/ 6655 w 9934"/>
              <a:gd name="connsiteY96" fmla="*/ 5758 h 10000"/>
              <a:gd name="connsiteX97" fmla="*/ 6573 w 9934"/>
              <a:gd name="connsiteY97" fmla="*/ 6079 h 10000"/>
              <a:gd name="connsiteX98" fmla="*/ 6512 w 9934"/>
              <a:gd name="connsiteY98" fmla="*/ 6106 h 10000"/>
              <a:gd name="connsiteX99" fmla="*/ 6512 w 9934"/>
              <a:gd name="connsiteY99" fmla="*/ 6268 h 10000"/>
              <a:gd name="connsiteX100" fmla="*/ 6594 w 9934"/>
              <a:gd name="connsiteY100" fmla="*/ 6372 h 10000"/>
              <a:gd name="connsiteX101" fmla="*/ 6717 w 9934"/>
              <a:gd name="connsiteY101" fmla="*/ 6507 h 10000"/>
              <a:gd name="connsiteX102" fmla="*/ 6898 w 9934"/>
              <a:gd name="connsiteY102" fmla="*/ 7067 h 10000"/>
              <a:gd name="connsiteX103" fmla="*/ 7177 w 9934"/>
              <a:gd name="connsiteY103" fmla="*/ 7306 h 10000"/>
              <a:gd name="connsiteX104" fmla="*/ 7218 w 9934"/>
              <a:gd name="connsiteY104" fmla="*/ 7306 h 10000"/>
              <a:gd name="connsiteX105" fmla="*/ 7239 w 9934"/>
              <a:gd name="connsiteY105" fmla="*/ 7171 h 10000"/>
              <a:gd name="connsiteX106" fmla="*/ 7321 w 9934"/>
              <a:gd name="connsiteY106" fmla="*/ 7171 h 10000"/>
              <a:gd name="connsiteX107" fmla="*/ 7382 w 9934"/>
              <a:gd name="connsiteY107" fmla="*/ 7387 h 10000"/>
              <a:gd name="connsiteX108" fmla="*/ 7399 w 9934"/>
              <a:gd name="connsiteY108" fmla="*/ 7518 h 10000"/>
              <a:gd name="connsiteX109" fmla="*/ 7502 w 9934"/>
              <a:gd name="connsiteY109" fmla="*/ 7811 h 10000"/>
              <a:gd name="connsiteX110" fmla="*/ 7625 w 9934"/>
              <a:gd name="connsiteY110" fmla="*/ 7893 h 10000"/>
              <a:gd name="connsiteX111" fmla="*/ 7744 w 9934"/>
              <a:gd name="connsiteY111" fmla="*/ 7942 h 10000"/>
              <a:gd name="connsiteX112" fmla="*/ 7962 w 9934"/>
              <a:gd name="connsiteY112" fmla="*/ 8718 h 10000"/>
              <a:gd name="connsiteX113" fmla="*/ 8024 w 9934"/>
              <a:gd name="connsiteY113" fmla="*/ 8773 h 10000"/>
              <a:gd name="connsiteX114" fmla="*/ 8307 w 9934"/>
              <a:gd name="connsiteY114" fmla="*/ 8854 h 10000"/>
              <a:gd name="connsiteX115" fmla="*/ 8430 w 9934"/>
              <a:gd name="connsiteY115" fmla="*/ 8935 h 10000"/>
              <a:gd name="connsiteX116" fmla="*/ 8751 w 9934"/>
              <a:gd name="connsiteY116" fmla="*/ 9463 h 10000"/>
              <a:gd name="connsiteX117" fmla="*/ 8891 w 9934"/>
              <a:gd name="connsiteY117" fmla="*/ 9598 h 10000"/>
              <a:gd name="connsiteX118" fmla="*/ 8952 w 9934"/>
              <a:gd name="connsiteY118" fmla="*/ 9625 h 10000"/>
              <a:gd name="connsiteX119" fmla="*/ 9010 w 9934"/>
              <a:gd name="connsiteY119" fmla="*/ 9653 h 10000"/>
              <a:gd name="connsiteX120" fmla="*/ 9055 w 9934"/>
              <a:gd name="connsiteY120" fmla="*/ 9783 h 10000"/>
              <a:gd name="connsiteX121" fmla="*/ 8993 w 9934"/>
              <a:gd name="connsiteY121" fmla="*/ 9783 h 10000"/>
              <a:gd name="connsiteX122" fmla="*/ 8932 w 9934"/>
              <a:gd name="connsiteY122" fmla="*/ 9756 h 10000"/>
              <a:gd name="connsiteX123" fmla="*/ 8891 w 9934"/>
              <a:gd name="connsiteY123" fmla="*/ 9756 h 10000"/>
              <a:gd name="connsiteX124" fmla="*/ 8853 w 9934"/>
              <a:gd name="connsiteY124" fmla="*/ 9783 h 10000"/>
              <a:gd name="connsiteX125" fmla="*/ 8853 w 9934"/>
              <a:gd name="connsiteY125" fmla="*/ 9865 h 10000"/>
              <a:gd name="connsiteX126" fmla="*/ 8891 w 9934"/>
              <a:gd name="connsiteY126" fmla="*/ 9941 h 10000"/>
              <a:gd name="connsiteX127" fmla="*/ 9055 w 9934"/>
              <a:gd name="connsiteY127" fmla="*/ 10000 h 10000"/>
              <a:gd name="connsiteX128" fmla="*/ 9133 w 9934"/>
              <a:gd name="connsiteY128" fmla="*/ 9919 h 10000"/>
              <a:gd name="connsiteX129" fmla="*/ 9253 w 9934"/>
              <a:gd name="connsiteY129" fmla="*/ 9887 h 10000"/>
              <a:gd name="connsiteX130" fmla="*/ 9737 w 9934"/>
              <a:gd name="connsiteY130" fmla="*/ 9653 h 10000"/>
              <a:gd name="connsiteX131" fmla="*/ 9840 w 9934"/>
              <a:gd name="connsiteY131" fmla="*/ 9413 h 10000"/>
              <a:gd name="connsiteX132" fmla="*/ 9860 w 9934"/>
              <a:gd name="connsiteY132" fmla="*/ 9332 h 10000"/>
              <a:gd name="connsiteX133" fmla="*/ 9799 w 9934"/>
              <a:gd name="connsiteY133" fmla="*/ 9012 h 10000"/>
              <a:gd name="connsiteX134" fmla="*/ 9799 w 9934"/>
              <a:gd name="connsiteY134" fmla="*/ 8822 h 10000"/>
              <a:gd name="connsiteX135" fmla="*/ 9901 w 9934"/>
              <a:gd name="connsiteY135" fmla="*/ 8533 h 10000"/>
              <a:gd name="connsiteX136" fmla="*/ 6324 w 9934"/>
              <a:gd name="connsiteY136" fmla="*/ 573 h 10000"/>
              <a:gd name="connsiteX137" fmla="*/ 9877 w 9934"/>
              <a:gd name="connsiteY137" fmla="*/ 7942 h 10000"/>
              <a:gd name="connsiteX138" fmla="*/ 9922 w 9934"/>
              <a:gd name="connsiteY138" fmla="*/ 7622 h 10000"/>
              <a:gd name="connsiteX139" fmla="*/ 9877 w 9934"/>
              <a:gd name="connsiteY139" fmla="*/ 7035 h 10000"/>
              <a:gd name="connsiteX140" fmla="*/ 9799 w 9934"/>
              <a:gd name="connsiteY140" fmla="*/ 6557 h 10000"/>
              <a:gd name="connsiteX141" fmla="*/ 9720 w 9934"/>
              <a:gd name="connsiteY141" fmla="*/ 6399 h 10000"/>
              <a:gd name="connsiteX142" fmla="*/ 9399 w 9934"/>
              <a:gd name="connsiteY142" fmla="*/ 5812 h 10000"/>
              <a:gd name="connsiteX143" fmla="*/ 9195 w 9934"/>
              <a:gd name="connsiteY143" fmla="*/ 5171 h 10000"/>
              <a:gd name="connsiteX144" fmla="*/ 8932 w 9934"/>
              <a:gd name="connsiteY144" fmla="*/ 4720 h 10000"/>
              <a:gd name="connsiteX145" fmla="*/ 8932 w 9934"/>
              <a:gd name="connsiteY145" fmla="*/ 4644 h 10000"/>
              <a:gd name="connsiteX146" fmla="*/ 6324 w 9934"/>
              <a:gd name="connsiteY146" fmla="*/ 573 h 10000"/>
              <a:gd name="connsiteX147" fmla="*/ 8829 w 9934"/>
              <a:gd name="connsiteY147" fmla="*/ 4292 h 10000"/>
              <a:gd name="connsiteX148" fmla="*/ 8829 w 9934"/>
              <a:gd name="connsiteY148" fmla="*/ 4188 h 10000"/>
              <a:gd name="connsiteX149" fmla="*/ 8915 w 9934"/>
              <a:gd name="connsiteY149" fmla="*/ 4025 h 10000"/>
              <a:gd name="connsiteX150" fmla="*/ 8915 w 9934"/>
              <a:gd name="connsiteY150" fmla="*/ 3944 h 10000"/>
              <a:gd name="connsiteX151" fmla="*/ 8570 w 9934"/>
              <a:gd name="connsiteY151" fmla="*/ 3362 h 10000"/>
              <a:gd name="connsiteX152" fmla="*/ 8389 w 9934"/>
              <a:gd name="connsiteY152" fmla="*/ 3091 h 10000"/>
              <a:gd name="connsiteX153" fmla="*/ 8266 w 9934"/>
              <a:gd name="connsiteY153" fmla="*/ 2987 h 10000"/>
              <a:gd name="connsiteX154" fmla="*/ 8225 w 9934"/>
              <a:gd name="connsiteY154" fmla="*/ 2906 h 10000"/>
              <a:gd name="connsiteX155" fmla="*/ 8007 w 9934"/>
              <a:gd name="connsiteY155" fmla="*/ 2536 h 10000"/>
              <a:gd name="connsiteX156" fmla="*/ 7720 w 9934"/>
              <a:gd name="connsiteY156" fmla="*/ 1841 h 10000"/>
              <a:gd name="connsiteX157" fmla="*/ 7642 w 9934"/>
              <a:gd name="connsiteY157" fmla="*/ 1440 h 10000"/>
              <a:gd name="connsiteX158" fmla="*/ 7461 w 9934"/>
              <a:gd name="connsiteY158" fmla="*/ 853 h 10000"/>
              <a:gd name="connsiteX159" fmla="*/ 7461 w 9934"/>
              <a:gd name="connsiteY159" fmla="*/ 776 h 10000"/>
              <a:gd name="connsiteX160" fmla="*/ 7382 w 9934"/>
              <a:gd name="connsiteY160" fmla="*/ 695 h 10000"/>
              <a:gd name="connsiteX161" fmla="*/ 7341 w 9934"/>
              <a:gd name="connsiteY161" fmla="*/ 663 h 10000"/>
              <a:gd name="connsiteX162" fmla="*/ 7297 w 9934"/>
              <a:gd name="connsiteY162" fmla="*/ 239 h 10000"/>
              <a:gd name="connsiteX163" fmla="*/ 7259 w 9934"/>
              <a:gd name="connsiteY163" fmla="*/ 108 h 10000"/>
              <a:gd name="connsiteX164" fmla="*/ 7157 w 9934"/>
              <a:gd name="connsiteY164" fmla="*/ 135 h 10000"/>
              <a:gd name="connsiteX165" fmla="*/ 6959 w 9934"/>
              <a:gd name="connsiteY165" fmla="*/ 135 h 10000"/>
              <a:gd name="connsiteX166" fmla="*/ 6734 w 9934"/>
              <a:gd name="connsiteY166" fmla="*/ 0 h 10000"/>
              <a:gd name="connsiteX167" fmla="*/ 6655 w 9934"/>
              <a:gd name="connsiteY167" fmla="*/ 81 h 10000"/>
              <a:gd name="connsiteX168" fmla="*/ 6614 w 9934"/>
              <a:gd name="connsiteY168" fmla="*/ 158 h 10000"/>
              <a:gd name="connsiteX169" fmla="*/ 6594 w 9934"/>
              <a:gd name="connsiteY169" fmla="*/ 293 h 10000"/>
              <a:gd name="connsiteX170" fmla="*/ 6693 w 9934"/>
              <a:gd name="connsiteY170" fmla="*/ 695 h 10000"/>
              <a:gd name="connsiteX171" fmla="*/ 6655 w 9934"/>
              <a:gd name="connsiteY171" fmla="*/ 907 h 10000"/>
              <a:gd name="connsiteX172" fmla="*/ 6512 w 9934"/>
              <a:gd name="connsiteY172" fmla="*/ 880 h 10000"/>
              <a:gd name="connsiteX173" fmla="*/ 6451 w 9934"/>
              <a:gd name="connsiteY173" fmla="*/ 799 h 10000"/>
              <a:gd name="connsiteX174" fmla="*/ 6413 w 9934"/>
              <a:gd name="connsiteY174" fmla="*/ 591 h 10000"/>
              <a:gd name="connsiteX175" fmla="*/ 3246 w 9934"/>
              <a:gd name="connsiteY175" fmla="*/ 853 h 10000"/>
              <a:gd name="connsiteX176" fmla="*/ 3184 w 9934"/>
              <a:gd name="connsiteY176" fmla="*/ 722 h 10000"/>
              <a:gd name="connsiteX177" fmla="*/ 3184 w 9934"/>
              <a:gd name="connsiteY177" fmla="*/ 591 h 10000"/>
              <a:gd name="connsiteX178" fmla="*/ 3082 w 9934"/>
              <a:gd name="connsiteY178" fmla="*/ 456 h 10000"/>
              <a:gd name="connsiteX179" fmla="*/ 3065 w 9934"/>
              <a:gd name="connsiteY179" fmla="*/ 352 h 10000"/>
              <a:gd name="connsiteX0" fmla="*/ 3085 w 10000"/>
              <a:gd name="connsiteY0" fmla="*/ 352 h 10000"/>
              <a:gd name="connsiteX1" fmla="*/ 20 w 10000"/>
              <a:gd name="connsiteY1" fmla="*/ 745 h 10000"/>
              <a:gd name="connsiteX2" fmla="*/ 20 w 10000"/>
              <a:gd name="connsiteY2" fmla="*/ 826 h 10000"/>
              <a:gd name="connsiteX3" fmla="*/ 20 w 10000"/>
              <a:gd name="connsiteY3" fmla="*/ 880 h 10000"/>
              <a:gd name="connsiteX4" fmla="*/ 0 w 10000"/>
              <a:gd name="connsiteY4" fmla="*/ 907 h 10000"/>
              <a:gd name="connsiteX5" fmla="*/ 0 w 10000"/>
              <a:gd name="connsiteY5" fmla="*/ 1038 h 10000"/>
              <a:gd name="connsiteX6" fmla="*/ 103 w 10000"/>
              <a:gd name="connsiteY6" fmla="*/ 1223 h 10000"/>
              <a:gd name="connsiteX7" fmla="*/ 165 w 10000"/>
              <a:gd name="connsiteY7" fmla="*/ 1304 h 10000"/>
              <a:gd name="connsiteX8" fmla="*/ 202 w 10000"/>
              <a:gd name="connsiteY8" fmla="*/ 1304 h 10000"/>
              <a:gd name="connsiteX9" fmla="*/ 285 w 10000"/>
              <a:gd name="connsiteY9" fmla="*/ 1385 h 10000"/>
              <a:gd name="connsiteX10" fmla="*/ 306 w 10000"/>
              <a:gd name="connsiteY10" fmla="*/ 1467 h 10000"/>
              <a:gd name="connsiteX11" fmla="*/ 244 w 10000"/>
              <a:gd name="connsiteY11" fmla="*/ 1625 h 10000"/>
              <a:gd name="connsiteX12" fmla="*/ 244 w 10000"/>
              <a:gd name="connsiteY12" fmla="*/ 1679 h 10000"/>
              <a:gd name="connsiteX13" fmla="*/ 306 w 10000"/>
              <a:gd name="connsiteY13" fmla="*/ 1706 h 10000"/>
              <a:gd name="connsiteX14" fmla="*/ 323 w 10000"/>
              <a:gd name="connsiteY14" fmla="*/ 1760 h 10000"/>
              <a:gd name="connsiteX15" fmla="*/ 323 w 10000"/>
              <a:gd name="connsiteY15" fmla="*/ 1787 h 10000"/>
              <a:gd name="connsiteX16" fmla="*/ 265 w 10000"/>
              <a:gd name="connsiteY16" fmla="*/ 1864 h 10000"/>
              <a:gd name="connsiteX17" fmla="*/ 265 w 10000"/>
              <a:gd name="connsiteY17" fmla="*/ 1977 h 10000"/>
              <a:gd name="connsiteX18" fmla="*/ 306 w 10000"/>
              <a:gd name="connsiteY18" fmla="*/ 1999 h 10000"/>
              <a:gd name="connsiteX19" fmla="*/ 467 w 10000"/>
              <a:gd name="connsiteY19" fmla="*/ 1945 h 10000"/>
              <a:gd name="connsiteX20" fmla="*/ 550 w 10000"/>
              <a:gd name="connsiteY20" fmla="*/ 1895 h 10000"/>
              <a:gd name="connsiteX21" fmla="*/ 591 w 10000"/>
              <a:gd name="connsiteY21" fmla="*/ 1656 h 10000"/>
              <a:gd name="connsiteX22" fmla="*/ 629 w 10000"/>
              <a:gd name="connsiteY22" fmla="*/ 1602 h 10000"/>
              <a:gd name="connsiteX23" fmla="*/ 691 w 10000"/>
              <a:gd name="connsiteY23" fmla="*/ 1625 h 10000"/>
              <a:gd name="connsiteX24" fmla="*/ 749 w 10000"/>
              <a:gd name="connsiteY24" fmla="*/ 1625 h 10000"/>
              <a:gd name="connsiteX25" fmla="*/ 793 w 10000"/>
              <a:gd name="connsiteY25" fmla="*/ 1602 h 10000"/>
              <a:gd name="connsiteX26" fmla="*/ 852 w 10000"/>
              <a:gd name="connsiteY26" fmla="*/ 1602 h 10000"/>
              <a:gd name="connsiteX27" fmla="*/ 835 w 10000"/>
              <a:gd name="connsiteY27" fmla="*/ 1679 h 10000"/>
              <a:gd name="connsiteX28" fmla="*/ 711 w 10000"/>
              <a:gd name="connsiteY28" fmla="*/ 1814 h 10000"/>
              <a:gd name="connsiteX29" fmla="*/ 732 w 10000"/>
              <a:gd name="connsiteY29" fmla="*/ 1814 h 10000"/>
              <a:gd name="connsiteX30" fmla="*/ 835 w 10000"/>
              <a:gd name="connsiteY30" fmla="*/ 1760 h 10000"/>
              <a:gd name="connsiteX31" fmla="*/ 993 w 10000"/>
              <a:gd name="connsiteY31" fmla="*/ 1760 h 10000"/>
              <a:gd name="connsiteX32" fmla="*/ 1522 w 10000"/>
              <a:gd name="connsiteY32" fmla="*/ 1521 h 10000"/>
              <a:gd name="connsiteX33" fmla="*/ 1605 w 10000"/>
              <a:gd name="connsiteY33" fmla="*/ 1521 h 10000"/>
              <a:gd name="connsiteX34" fmla="*/ 1605 w 10000"/>
              <a:gd name="connsiteY34" fmla="*/ 1575 h 10000"/>
              <a:gd name="connsiteX35" fmla="*/ 1501 w 10000"/>
              <a:gd name="connsiteY35" fmla="*/ 1679 h 10000"/>
              <a:gd name="connsiteX36" fmla="*/ 1563 w 10000"/>
              <a:gd name="connsiteY36" fmla="*/ 1706 h 10000"/>
              <a:gd name="connsiteX37" fmla="*/ 1787 w 10000"/>
              <a:gd name="connsiteY37" fmla="*/ 1737 h 10000"/>
              <a:gd name="connsiteX38" fmla="*/ 2030 w 10000"/>
              <a:gd name="connsiteY38" fmla="*/ 1841 h 10000"/>
              <a:gd name="connsiteX39" fmla="*/ 2274 w 10000"/>
              <a:gd name="connsiteY39" fmla="*/ 1999 h 10000"/>
              <a:gd name="connsiteX40" fmla="*/ 2336 w 10000"/>
              <a:gd name="connsiteY40" fmla="*/ 2053 h 10000"/>
              <a:gd name="connsiteX41" fmla="*/ 2336 w 10000"/>
              <a:gd name="connsiteY41" fmla="*/ 1945 h 10000"/>
              <a:gd name="connsiteX42" fmla="*/ 2378 w 10000"/>
              <a:gd name="connsiteY42" fmla="*/ 1895 h 10000"/>
              <a:gd name="connsiteX43" fmla="*/ 2436 w 10000"/>
              <a:gd name="connsiteY43" fmla="*/ 1977 h 10000"/>
              <a:gd name="connsiteX44" fmla="*/ 2577 w 10000"/>
              <a:gd name="connsiteY44" fmla="*/ 2026 h 10000"/>
              <a:gd name="connsiteX45" fmla="*/ 2621 w 10000"/>
              <a:gd name="connsiteY45" fmla="*/ 2053 h 10000"/>
              <a:gd name="connsiteX46" fmla="*/ 2621 w 10000"/>
              <a:gd name="connsiteY46" fmla="*/ 2080 h 10000"/>
              <a:gd name="connsiteX47" fmla="*/ 2560 w 10000"/>
              <a:gd name="connsiteY47" fmla="*/ 2134 h 10000"/>
              <a:gd name="connsiteX48" fmla="*/ 2577 w 10000"/>
              <a:gd name="connsiteY48" fmla="*/ 2184 h 10000"/>
              <a:gd name="connsiteX49" fmla="*/ 2903 w 10000"/>
              <a:gd name="connsiteY49" fmla="*/ 2482 h 10000"/>
              <a:gd name="connsiteX50" fmla="*/ 2920 w 10000"/>
              <a:gd name="connsiteY50" fmla="*/ 2586 h 10000"/>
              <a:gd name="connsiteX51" fmla="*/ 2903 w 10000"/>
              <a:gd name="connsiteY51" fmla="*/ 2694 h 10000"/>
              <a:gd name="connsiteX52" fmla="*/ 2882 w 10000"/>
              <a:gd name="connsiteY52" fmla="*/ 2744 h 10000"/>
              <a:gd name="connsiteX53" fmla="*/ 2842 w 10000"/>
              <a:gd name="connsiteY53" fmla="*/ 2721 h 10000"/>
              <a:gd name="connsiteX54" fmla="*/ 2821 w 10000"/>
              <a:gd name="connsiteY54" fmla="*/ 2617 h 10000"/>
              <a:gd name="connsiteX55" fmla="*/ 2779 w 10000"/>
              <a:gd name="connsiteY55" fmla="*/ 2721 h 10000"/>
              <a:gd name="connsiteX56" fmla="*/ 2821 w 10000"/>
              <a:gd name="connsiteY56" fmla="*/ 2802 h 10000"/>
              <a:gd name="connsiteX57" fmla="*/ 2862 w 10000"/>
              <a:gd name="connsiteY57" fmla="*/ 2825 h 10000"/>
              <a:gd name="connsiteX58" fmla="*/ 3309 w 10000"/>
              <a:gd name="connsiteY58" fmla="*/ 2667 h 10000"/>
              <a:gd name="connsiteX59" fmla="*/ 3329 w 10000"/>
              <a:gd name="connsiteY59" fmla="*/ 2586 h 10000"/>
              <a:gd name="connsiteX60" fmla="*/ 3470 w 10000"/>
              <a:gd name="connsiteY60" fmla="*/ 2586 h 10000"/>
              <a:gd name="connsiteX61" fmla="*/ 3817 w 10000"/>
              <a:gd name="connsiteY61" fmla="*/ 2216 h 10000"/>
              <a:gd name="connsiteX62" fmla="*/ 4061 w 10000"/>
              <a:gd name="connsiteY62" fmla="*/ 2216 h 10000"/>
              <a:gd name="connsiteX63" fmla="*/ 4061 w 10000"/>
              <a:gd name="connsiteY63" fmla="*/ 2134 h 10000"/>
              <a:gd name="connsiteX64" fmla="*/ 4020 w 10000"/>
              <a:gd name="connsiteY64" fmla="*/ 2053 h 10000"/>
              <a:gd name="connsiteX65" fmla="*/ 4078 w 10000"/>
              <a:gd name="connsiteY65" fmla="*/ 1864 h 10000"/>
              <a:gd name="connsiteX66" fmla="*/ 4445 w 10000"/>
              <a:gd name="connsiteY66" fmla="*/ 1814 h 10000"/>
              <a:gd name="connsiteX67" fmla="*/ 4992 w 10000"/>
              <a:gd name="connsiteY67" fmla="*/ 2162 h 10000"/>
              <a:gd name="connsiteX68" fmla="*/ 5013 w 10000"/>
              <a:gd name="connsiteY68" fmla="*/ 2265 h 10000"/>
              <a:gd name="connsiteX69" fmla="*/ 5157 w 10000"/>
              <a:gd name="connsiteY69" fmla="*/ 2428 h 10000"/>
              <a:gd name="connsiteX70" fmla="*/ 5277 w 10000"/>
              <a:gd name="connsiteY70" fmla="*/ 2667 h 10000"/>
              <a:gd name="connsiteX71" fmla="*/ 5621 w 10000"/>
              <a:gd name="connsiteY71" fmla="*/ 2987 h 10000"/>
              <a:gd name="connsiteX72" fmla="*/ 5662 w 10000"/>
              <a:gd name="connsiteY72" fmla="*/ 3123 h 10000"/>
              <a:gd name="connsiteX73" fmla="*/ 5765 w 10000"/>
              <a:gd name="connsiteY73" fmla="*/ 3227 h 10000"/>
              <a:gd name="connsiteX74" fmla="*/ 6030 w 10000"/>
              <a:gd name="connsiteY74" fmla="*/ 3227 h 10000"/>
              <a:gd name="connsiteX75" fmla="*/ 6232 w 10000"/>
              <a:gd name="connsiteY75" fmla="*/ 3628 h 10000"/>
              <a:gd name="connsiteX76" fmla="*/ 6291 w 10000"/>
              <a:gd name="connsiteY76" fmla="*/ 3682 h 10000"/>
              <a:gd name="connsiteX77" fmla="*/ 6273 w 10000"/>
              <a:gd name="connsiteY77" fmla="*/ 3813 h 10000"/>
              <a:gd name="connsiteX78" fmla="*/ 6353 w 10000"/>
              <a:gd name="connsiteY78" fmla="*/ 4210 h 10000"/>
              <a:gd name="connsiteX79" fmla="*/ 6312 w 10000"/>
              <a:gd name="connsiteY79" fmla="*/ 4644 h 10000"/>
              <a:gd name="connsiteX80" fmla="*/ 6232 w 10000"/>
              <a:gd name="connsiteY80" fmla="*/ 5122 h 10000"/>
              <a:gd name="connsiteX81" fmla="*/ 6249 w 10000"/>
              <a:gd name="connsiteY81" fmla="*/ 5519 h 10000"/>
              <a:gd name="connsiteX82" fmla="*/ 6291 w 10000"/>
              <a:gd name="connsiteY82" fmla="*/ 5650 h 10000"/>
              <a:gd name="connsiteX83" fmla="*/ 6494 w 10000"/>
              <a:gd name="connsiteY83" fmla="*/ 5812 h 10000"/>
              <a:gd name="connsiteX84" fmla="*/ 6555 w 10000"/>
              <a:gd name="connsiteY84" fmla="*/ 5650 h 10000"/>
              <a:gd name="connsiteX85" fmla="*/ 6494 w 10000"/>
              <a:gd name="connsiteY85" fmla="*/ 5596 h 10000"/>
              <a:gd name="connsiteX86" fmla="*/ 6431 w 10000"/>
              <a:gd name="connsiteY86" fmla="*/ 5356 h 10000"/>
              <a:gd name="connsiteX87" fmla="*/ 6456 w 10000"/>
              <a:gd name="connsiteY87" fmla="*/ 5307 h 10000"/>
              <a:gd name="connsiteX88" fmla="*/ 6575 w 10000"/>
              <a:gd name="connsiteY88" fmla="*/ 5253 h 10000"/>
              <a:gd name="connsiteX89" fmla="*/ 6658 w 10000"/>
              <a:gd name="connsiteY89" fmla="*/ 5519 h 10000"/>
              <a:gd name="connsiteX90" fmla="*/ 6699 w 10000"/>
              <a:gd name="connsiteY90" fmla="*/ 5492 h 10000"/>
              <a:gd name="connsiteX91" fmla="*/ 6737 w 10000"/>
              <a:gd name="connsiteY91" fmla="*/ 5388 h 10000"/>
              <a:gd name="connsiteX92" fmla="*/ 6762 w 10000"/>
              <a:gd name="connsiteY92" fmla="*/ 5356 h 10000"/>
              <a:gd name="connsiteX93" fmla="*/ 6820 w 10000"/>
              <a:gd name="connsiteY93" fmla="*/ 5411 h 10000"/>
              <a:gd name="connsiteX94" fmla="*/ 6820 w 10000"/>
              <a:gd name="connsiteY94" fmla="*/ 5519 h 10000"/>
              <a:gd name="connsiteX95" fmla="*/ 6762 w 10000"/>
              <a:gd name="connsiteY95" fmla="*/ 5650 h 10000"/>
              <a:gd name="connsiteX96" fmla="*/ 6699 w 10000"/>
              <a:gd name="connsiteY96" fmla="*/ 5758 h 10000"/>
              <a:gd name="connsiteX97" fmla="*/ 6617 w 10000"/>
              <a:gd name="connsiteY97" fmla="*/ 6079 h 10000"/>
              <a:gd name="connsiteX98" fmla="*/ 6555 w 10000"/>
              <a:gd name="connsiteY98" fmla="*/ 6106 h 10000"/>
              <a:gd name="connsiteX99" fmla="*/ 6555 w 10000"/>
              <a:gd name="connsiteY99" fmla="*/ 6268 h 10000"/>
              <a:gd name="connsiteX100" fmla="*/ 6638 w 10000"/>
              <a:gd name="connsiteY100" fmla="*/ 6372 h 10000"/>
              <a:gd name="connsiteX101" fmla="*/ 6762 w 10000"/>
              <a:gd name="connsiteY101" fmla="*/ 6507 h 10000"/>
              <a:gd name="connsiteX102" fmla="*/ 6944 w 10000"/>
              <a:gd name="connsiteY102" fmla="*/ 7067 h 10000"/>
              <a:gd name="connsiteX103" fmla="*/ 7225 w 10000"/>
              <a:gd name="connsiteY103" fmla="*/ 7306 h 10000"/>
              <a:gd name="connsiteX104" fmla="*/ 7266 w 10000"/>
              <a:gd name="connsiteY104" fmla="*/ 7306 h 10000"/>
              <a:gd name="connsiteX105" fmla="*/ 7287 w 10000"/>
              <a:gd name="connsiteY105" fmla="*/ 7171 h 10000"/>
              <a:gd name="connsiteX106" fmla="*/ 7370 w 10000"/>
              <a:gd name="connsiteY106" fmla="*/ 7171 h 10000"/>
              <a:gd name="connsiteX107" fmla="*/ 7431 w 10000"/>
              <a:gd name="connsiteY107" fmla="*/ 7387 h 10000"/>
              <a:gd name="connsiteX108" fmla="*/ 7448 w 10000"/>
              <a:gd name="connsiteY108" fmla="*/ 7518 h 10000"/>
              <a:gd name="connsiteX109" fmla="*/ 7552 w 10000"/>
              <a:gd name="connsiteY109" fmla="*/ 7811 h 10000"/>
              <a:gd name="connsiteX110" fmla="*/ 7676 w 10000"/>
              <a:gd name="connsiteY110" fmla="*/ 7893 h 10000"/>
              <a:gd name="connsiteX111" fmla="*/ 7795 w 10000"/>
              <a:gd name="connsiteY111" fmla="*/ 7942 h 10000"/>
              <a:gd name="connsiteX112" fmla="*/ 8015 w 10000"/>
              <a:gd name="connsiteY112" fmla="*/ 8718 h 10000"/>
              <a:gd name="connsiteX113" fmla="*/ 8077 w 10000"/>
              <a:gd name="connsiteY113" fmla="*/ 8773 h 10000"/>
              <a:gd name="connsiteX114" fmla="*/ 8362 w 10000"/>
              <a:gd name="connsiteY114" fmla="*/ 8854 h 10000"/>
              <a:gd name="connsiteX115" fmla="*/ 8486 w 10000"/>
              <a:gd name="connsiteY115" fmla="*/ 8935 h 10000"/>
              <a:gd name="connsiteX116" fmla="*/ 8809 w 10000"/>
              <a:gd name="connsiteY116" fmla="*/ 9463 h 10000"/>
              <a:gd name="connsiteX117" fmla="*/ 8950 w 10000"/>
              <a:gd name="connsiteY117" fmla="*/ 9598 h 10000"/>
              <a:gd name="connsiteX118" fmla="*/ 9011 w 10000"/>
              <a:gd name="connsiteY118" fmla="*/ 9625 h 10000"/>
              <a:gd name="connsiteX119" fmla="*/ 9070 w 10000"/>
              <a:gd name="connsiteY119" fmla="*/ 9653 h 10000"/>
              <a:gd name="connsiteX120" fmla="*/ 9115 w 10000"/>
              <a:gd name="connsiteY120" fmla="*/ 9783 h 10000"/>
              <a:gd name="connsiteX121" fmla="*/ 9053 w 10000"/>
              <a:gd name="connsiteY121" fmla="*/ 9783 h 10000"/>
              <a:gd name="connsiteX122" fmla="*/ 8991 w 10000"/>
              <a:gd name="connsiteY122" fmla="*/ 9756 h 10000"/>
              <a:gd name="connsiteX123" fmla="*/ 8950 w 10000"/>
              <a:gd name="connsiteY123" fmla="*/ 9756 h 10000"/>
              <a:gd name="connsiteX124" fmla="*/ 8912 w 10000"/>
              <a:gd name="connsiteY124" fmla="*/ 9783 h 10000"/>
              <a:gd name="connsiteX125" fmla="*/ 8912 w 10000"/>
              <a:gd name="connsiteY125" fmla="*/ 9865 h 10000"/>
              <a:gd name="connsiteX126" fmla="*/ 8950 w 10000"/>
              <a:gd name="connsiteY126" fmla="*/ 9941 h 10000"/>
              <a:gd name="connsiteX127" fmla="*/ 9115 w 10000"/>
              <a:gd name="connsiteY127" fmla="*/ 10000 h 10000"/>
              <a:gd name="connsiteX128" fmla="*/ 9194 w 10000"/>
              <a:gd name="connsiteY128" fmla="*/ 9919 h 10000"/>
              <a:gd name="connsiteX129" fmla="*/ 9314 w 10000"/>
              <a:gd name="connsiteY129" fmla="*/ 9887 h 10000"/>
              <a:gd name="connsiteX130" fmla="*/ 9802 w 10000"/>
              <a:gd name="connsiteY130" fmla="*/ 9653 h 10000"/>
              <a:gd name="connsiteX131" fmla="*/ 9905 w 10000"/>
              <a:gd name="connsiteY131" fmla="*/ 9413 h 10000"/>
              <a:gd name="connsiteX132" fmla="*/ 6366 w 10000"/>
              <a:gd name="connsiteY132" fmla="*/ 573 h 10000"/>
              <a:gd name="connsiteX133" fmla="*/ 9864 w 10000"/>
              <a:gd name="connsiteY133" fmla="*/ 9012 h 10000"/>
              <a:gd name="connsiteX134" fmla="*/ 9864 w 10000"/>
              <a:gd name="connsiteY134" fmla="*/ 8822 h 10000"/>
              <a:gd name="connsiteX135" fmla="*/ 9967 w 10000"/>
              <a:gd name="connsiteY135" fmla="*/ 8533 h 10000"/>
              <a:gd name="connsiteX136" fmla="*/ 6366 w 10000"/>
              <a:gd name="connsiteY136" fmla="*/ 573 h 10000"/>
              <a:gd name="connsiteX137" fmla="*/ 9943 w 10000"/>
              <a:gd name="connsiteY137" fmla="*/ 7942 h 10000"/>
              <a:gd name="connsiteX138" fmla="*/ 9988 w 10000"/>
              <a:gd name="connsiteY138" fmla="*/ 7622 h 10000"/>
              <a:gd name="connsiteX139" fmla="*/ 9943 w 10000"/>
              <a:gd name="connsiteY139" fmla="*/ 7035 h 10000"/>
              <a:gd name="connsiteX140" fmla="*/ 9864 w 10000"/>
              <a:gd name="connsiteY140" fmla="*/ 6557 h 10000"/>
              <a:gd name="connsiteX141" fmla="*/ 9785 w 10000"/>
              <a:gd name="connsiteY141" fmla="*/ 6399 h 10000"/>
              <a:gd name="connsiteX142" fmla="*/ 9461 w 10000"/>
              <a:gd name="connsiteY142" fmla="*/ 5812 h 10000"/>
              <a:gd name="connsiteX143" fmla="*/ 9256 w 10000"/>
              <a:gd name="connsiteY143" fmla="*/ 5171 h 10000"/>
              <a:gd name="connsiteX144" fmla="*/ 8991 w 10000"/>
              <a:gd name="connsiteY144" fmla="*/ 4720 h 10000"/>
              <a:gd name="connsiteX145" fmla="*/ 8991 w 10000"/>
              <a:gd name="connsiteY145" fmla="*/ 4644 h 10000"/>
              <a:gd name="connsiteX146" fmla="*/ 6366 w 10000"/>
              <a:gd name="connsiteY146" fmla="*/ 573 h 10000"/>
              <a:gd name="connsiteX147" fmla="*/ 8888 w 10000"/>
              <a:gd name="connsiteY147" fmla="*/ 4292 h 10000"/>
              <a:gd name="connsiteX148" fmla="*/ 8888 w 10000"/>
              <a:gd name="connsiteY148" fmla="*/ 4188 h 10000"/>
              <a:gd name="connsiteX149" fmla="*/ 8974 w 10000"/>
              <a:gd name="connsiteY149" fmla="*/ 4025 h 10000"/>
              <a:gd name="connsiteX150" fmla="*/ 8974 w 10000"/>
              <a:gd name="connsiteY150" fmla="*/ 3944 h 10000"/>
              <a:gd name="connsiteX151" fmla="*/ 8627 w 10000"/>
              <a:gd name="connsiteY151" fmla="*/ 3362 h 10000"/>
              <a:gd name="connsiteX152" fmla="*/ 8445 w 10000"/>
              <a:gd name="connsiteY152" fmla="*/ 3091 h 10000"/>
              <a:gd name="connsiteX153" fmla="*/ 8321 w 10000"/>
              <a:gd name="connsiteY153" fmla="*/ 2987 h 10000"/>
              <a:gd name="connsiteX154" fmla="*/ 8280 w 10000"/>
              <a:gd name="connsiteY154" fmla="*/ 2906 h 10000"/>
              <a:gd name="connsiteX155" fmla="*/ 8060 w 10000"/>
              <a:gd name="connsiteY155" fmla="*/ 2536 h 10000"/>
              <a:gd name="connsiteX156" fmla="*/ 7771 w 10000"/>
              <a:gd name="connsiteY156" fmla="*/ 1841 h 10000"/>
              <a:gd name="connsiteX157" fmla="*/ 7693 w 10000"/>
              <a:gd name="connsiteY157" fmla="*/ 1440 h 10000"/>
              <a:gd name="connsiteX158" fmla="*/ 7511 w 10000"/>
              <a:gd name="connsiteY158" fmla="*/ 853 h 10000"/>
              <a:gd name="connsiteX159" fmla="*/ 7511 w 10000"/>
              <a:gd name="connsiteY159" fmla="*/ 776 h 10000"/>
              <a:gd name="connsiteX160" fmla="*/ 7431 w 10000"/>
              <a:gd name="connsiteY160" fmla="*/ 695 h 10000"/>
              <a:gd name="connsiteX161" fmla="*/ 7390 w 10000"/>
              <a:gd name="connsiteY161" fmla="*/ 663 h 10000"/>
              <a:gd name="connsiteX162" fmla="*/ 7345 w 10000"/>
              <a:gd name="connsiteY162" fmla="*/ 239 h 10000"/>
              <a:gd name="connsiteX163" fmla="*/ 7307 w 10000"/>
              <a:gd name="connsiteY163" fmla="*/ 108 h 10000"/>
              <a:gd name="connsiteX164" fmla="*/ 7205 w 10000"/>
              <a:gd name="connsiteY164" fmla="*/ 135 h 10000"/>
              <a:gd name="connsiteX165" fmla="*/ 7005 w 10000"/>
              <a:gd name="connsiteY165" fmla="*/ 135 h 10000"/>
              <a:gd name="connsiteX166" fmla="*/ 6779 w 10000"/>
              <a:gd name="connsiteY166" fmla="*/ 0 h 10000"/>
              <a:gd name="connsiteX167" fmla="*/ 6699 w 10000"/>
              <a:gd name="connsiteY167" fmla="*/ 81 h 10000"/>
              <a:gd name="connsiteX168" fmla="*/ 6658 w 10000"/>
              <a:gd name="connsiteY168" fmla="*/ 158 h 10000"/>
              <a:gd name="connsiteX169" fmla="*/ 6638 w 10000"/>
              <a:gd name="connsiteY169" fmla="*/ 293 h 10000"/>
              <a:gd name="connsiteX170" fmla="*/ 6737 w 10000"/>
              <a:gd name="connsiteY170" fmla="*/ 695 h 10000"/>
              <a:gd name="connsiteX171" fmla="*/ 6699 w 10000"/>
              <a:gd name="connsiteY171" fmla="*/ 907 h 10000"/>
              <a:gd name="connsiteX172" fmla="*/ 6555 w 10000"/>
              <a:gd name="connsiteY172" fmla="*/ 880 h 10000"/>
              <a:gd name="connsiteX173" fmla="*/ 6494 w 10000"/>
              <a:gd name="connsiteY173" fmla="*/ 799 h 10000"/>
              <a:gd name="connsiteX174" fmla="*/ 6456 w 10000"/>
              <a:gd name="connsiteY174" fmla="*/ 591 h 10000"/>
              <a:gd name="connsiteX175" fmla="*/ 3268 w 10000"/>
              <a:gd name="connsiteY175" fmla="*/ 853 h 10000"/>
              <a:gd name="connsiteX176" fmla="*/ 3205 w 10000"/>
              <a:gd name="connsiteY176" fmla="*/ 722 h 10000"/>
              <a:gd name="connsiteX177" fmla="*/ 3205 w 10000"/>
              <a:gd name="connsiteY177" fmla="*/ 591 h 10000"/>
              <a:gd name="connsiteX178" fmla="*/ 3102 w 10000"/>
              <a:gd name="connsiteY178" fmla="*/ 456 h 10000"/>
              <a:gd name="connsiteX179" fmla="*/ 3085 w 10000"/>
              <a:gd name="connsiteY179" fmla="*/ 352 h 10000"/>
              <a:gd name="connsiteX0" fmla="*/ 3085 w 10000"/>
              <a:gd name="connsiteY0" fmla="*/ 352 h 10000"/>
              <a:gd name="connsiteX1" fmla="*/ 20 w 10000"/>
              <a:gd name="connsiteY1" fmla="*/ 745 h 10000"/>
              <a:gd name="connsiteX2" fmla="*/ 20 w 10000"/>
              <a:gd name="connsiteY2" fmla="*/ 826 h 10000"/>
              <a:gd name="connsiteX3" fmla="*/ 20 w 10000"/>
              <a:gd name="connsiteY3" fmla="*/ 880 h 10000"/>
              <a:gd name="connsiteX4" fmla="*/ 0 w 10000"/>
              <a:gd name="connsiteY4" fmla="*/ 907 h 10000"/>
              <a:gd name="connsiteX5" fmla="*/ 0 w 10000"/>
              <a:gd name="connsiteY5" fmla="*/ 1038 h 10000"/>
              <a:gd name="connsiteX6" fmla="*/ 103 w 10000"/>
              <a:gd name="connsiteY6" fmla="*/ 1223 h 10000"/>
              <a:gd name="connsiteX7" fmla="*/ 165 w 10000"/>
              <a:gd name="connsiteY7" fmla="*/ 1304 h 10000"/>
              <a:gd name="connsiteX8" fmla="*/ 202 w 10000"/>
              <a:gd name="connsiteY8" fmla="*/ 1304 h 10000"/>
              <a:gd name="connsiteX9" fmla="*/ 285 w 10000"/>
              <a:gd name="connsiteY9" fmla="*/ 1385 h 10000"/>
              <a:gd name="connsiteX10" fmla="*/ 306 w 10000"/>
              <a:gd name="connsiteY10" fmla="*/ 1467 h 10000"/>
              <a:gd name="connsiteX11" fmla="*/ 244 w 10000"/>
              <a:gd name="connsiteY11" fmla="*/ 1625 h 10000"/>
              <a:gd name="connsiteX12" fmla="*/ 244 w 10000"/>
              <a:gd name="connsiteY12" fmla="*/ 1679 h 10000"/>
              <a:gd name="connsiteX13" fmla="*/ 306 w 10000"/>
              <a:gd name="connsiteY13" fmla="*/ 1706 h 10000"/>
              <a:gd name="connsiteX14" fmla="*/ 323 w 10000"/>
              <a:gd name="connsiteY14" fmla="*/ 1760 h 10000"/>
              <a:gd name="connsiteX15" fmla="*/ 323 w 10000"/>
              <a:gd name="connsiteY15" fmla="*/ 1787 h 10000"/>
              <a:gd name="connsiteX16" fmla="*/ 265 w 10000"/>
              <a:gd name="connsiteY16" fmla="*/ 1864 h 10000"/>
              <a:gd name="connsiteX17" fmla="*/ 265 w 10000"/>
              <a:gd name="connsiteY17" fmla="*/ 1977 h 10000"/>
              <a:gd name="connsiteX18" fmla="*/ 306 w 10000"/>
              <a:gd name="connsiteY18" fmla="*/ 1999 h 10000"/>
              <a:gd name="connsiteX19" fmla="*/ 467 w 10000"/>
              <a:gd name="connsiteY19" fmla="*/ 1945 h 10000"/>
              <a:gd name="connsiteX20" fmla="*/ 550 w 10000"/>
              <a:gd name="connsiteY20" fmla="*/ 1895 h 10000"/>
              <a:gd name="connsiteX21" fmla="*/ 591 w 10000"/>
              <a:gd name="connsiteY21" fmla="*/ 1656 h 10000"/>
              <a:gd name="connsiteX22" fmla="*/ 629 w 10000"/>
              <a:gd name="connsiteY22" fmla="*/ 1602 h 10000"/>
              <a:gd name="connsiteX23" fmla="*/ 691 w 10000"/>
              <a:gd name="connsiteY23" fmla="*/ 1625 h 10000"/>
              <a:gd name="connsiteX24" fmla="*/ 749 w 10000"/>
              <a:gd name="connsiteY24" fmla="*/ 1625 h 10000"/>
              <a:gd name="connsiteX25" fmla="*/ 793 w 10000"/>
              <a:gd name="connsiteY25" fmla="*/ 1602 h 10000"/>
              <a:gd name="connsiteX26" fmla="*/ 852 w 10000"/>
              <a:gd name="connsiteY26" fmla="*/ 1602 h 10000"/>
              <a:gd name="connsiteX27" fmla="*/ 835 w 10000"/>
              <a:gd name="connsiteY27" fmla="*/ 1679 h 10000"/>
              <a:gd name="connsiteX28" fmla="*/ 711 w 10000"/>
              <a:gd name="connsiteY28" fmla="*/ 1814 h 10000"/>
              <a:gd name="connsiteX29" fmla="*/ 732 w 10000"/>
              <a:gd name="connsiteY29" fmla="*/ 1814 h 10000"/>
              <a:gd name="connsiteX30" fmla="*/ 835 w 10000"/>
              <a:gd name="connsiteY30" fmla="*/ 1760 h 10000"/>
              <a:gd name="connsiteX31" fmla="*/ 993 w 10000"/>
              <a:gd name="connsiteY31" fmla="*/ 1760 h 10000"/>
              <a:gd name="connsiteX32" fmla="*/ 1522 w 10000"/>
              <a:gd name="connsiteY32" fmla="*/ 1521 h 10000"/>
              <a:gd name="connsiteX33" fmla="*/ 1605 w 10000"/>
              <a:gd name="connsiteY33" fmla="*/ 1521 h 10000"/>
              <a:gd name="connsiteX34" fmla="*/ 1605 w 10000"/>
              <a:gd name="connsiteY34" fmla="*/ 1575 h 10000"/>
              <a:gd name="connsiteX35" fmla="*/ 1501 w 10000"/>
              <a:gd name="connsiteY35" fmla="*/ 1679 h 10000"/>
              <a:gd name="connsiteX36" fmla="*/ 1563 w 10000"/>
              <a:gd name="connsiteY36" fmla="*/ 1706 h 10000"/>
              <a:gd name="connsiteX37" fmla="*/ 1787 w 10000"/>
              <a:gd name="connsiteY37" fmla="*/ 1737 h 10000"/>
              <a:gd name="connsiteX38" fmla="*/ 2030 w 10000"/>
              <a:gd name="connsiteY38" fmla="*/ 1841 h 10000"/>
              <a:gd name="connsiteX39" fmla="*/ 2274 w 10000"/>
              <a:gd name="connsiteY39" fmla="*/ 1999 h 10000"/>
              <a:gd name="connsiteX40" fmla="*/ 2336 w 10000"/>
              <a:gd name="connsiteY40" fmla="*/ 2053 h 10000"/>
              <a:gd name="connsiteX41" fmla="*/ 2336 w 10000"/>
              <a:gd name="connsiteY41" fmla="*/ 1945 h 10000"/>
              <a:gd name="connsiteX42" fmla="*/ 2378 w 10000"/>
              <a:gd name="connsiteY42" fmla="*/ 1895 h 10000"/>
              <a:gd name="connsiteX43" fmla="*/ 2436 w 10000"/>
              <a:gd name="connsiteY43" fmla="*/ 1977 h 10000"/>
              <a:gd name="connsiteX44" fmla="*/ 2577 w 10000"/>
              <a:gd name="connsiteY44" fmla="*/ 2026 h 10000"/>
              <a:gd name="connsiteX45" fmla="*/ 2621 w 10000"/>
              <a:gd name="connsiteY45" fmla="*/ 2053 h 10000"/>
              <a:gd name="connsiteX46" fmla="*/ 2621 w 10000"/>
              <a:gd name="connsiteY46" fmla="*/ 2080 h 10000"/>
              <a:gd name="connsiteX47" fmla="*/ 2560 w 10000"/>
              <a:gd name="connsiteY47" fmla="*/ 2134 h 10000"/>
              <a:gd name="connsiteX48" fmla="*/ 2577 w 10000"/>
              <a:gd name="connsiteY48" fmla="*/ 2184 h 10000"/>
              <a:gd name="connsiteX49" fmla="*/ 2903 w 10000"/>
              <a:gd name="connsiteY49" fmla="*/ 2482 h 10000"/>
              <a:gd name="connsiteX50" fmla="*/ 2920 w 10000"/>
              <a:gd name="connsiteY50" fmla="*/ 2586 h 10000"/>
              <a:gd name="connsiteX51" fmla="*/ 2903 w 10000"/>
              <a:gd name="connsiteY51" fmla="*/ 2694 h 10000"/>
              <a:gd name="connsiteX52" fmla="*/ 2882 w 10000"/>
              <a:gd name="connsiteY52" fmla="*/ 2744 h 10000"/>
              <a:gd name="connsiteX53" fmla="*/ 2842 w 10000"/>
              <a:gd name="connsiteY53" fmla="*/ 2721 h 10000"/>
              <a:gd name="connsiteX54" fmla="*/ 2821 w 10000"/>
              <a:gd name="connsiteY54" fmla="*/ 2617 h 10000"/>
              <a:gd name="connsiteX55" fmla="*/ 2779 w 10000"/>
              <a:gd name="connsiteY55" fmla="*/ 2721 h 10000"/>
              <a:gd name="connsiteX56" fmla="*/ 2821 w 10000"/>
              <a:gd name="connsiteY56" fmla="*/ 2802 h 10000"/>
              <a:gd name="connsiteX57" fmla="*/ 2862 w 10000"/>
              <a:gd name="connsiteY57" fmla="*/ 2825 h 10000"/>
              <a:gd name="connsiteX58" fmla="*/ 3309 w 10000"/>
              <a:gd name="connsiteY58" fmla="*/ 2667 h 10000"/>
              <a:gd name="connsiteX59" fmla="*/ 3329 w 10000"/>
              <a:gd name="connsiteY59" fmla="*/ 2586 h 10000"/>
              <a:gd name="connsiteX60" fmla="*/ 3470 w 10000"/>
              <a:gd name="connsiteY60" fmla="*/ 2586 h 10000"/>
              <a:gd name="connsiteX61" fmla="*/ 3817 w 10000"/>
              <a:gd name="connsiteY61" fmla="*/ 2216 h 10000"/>
              <a:gd name="connsiteX62" fmla="*/ 4061 w 10000"/>
              <a:gd name="connsiteY62" fmla="*/ 2216 h 10000"/>
              <a:gd name="connsiteX63" fmla="*/ 4061 w 10000"/>
              <a:gd name="connsiteY63" fmla="*/ 2134 h 10000"/>
              <a:gd name="connsiteX64" fmla="*/ 4020 w 10000"/>
              <a:gd name="connsiteY64" fmla="*/ 2053 h 10000"/>
              <a:gd name="connsiteX65" fmla="*/ 4078 w 10000"/>
              <a:gd name="connsiteY65" fmla="*/ 1864 h 10000"/>
              <a:gd name="connsiteX66" fmla="*/ 4445 w 10000"/>
              <a:gd name="connsiteY66" fmla="*/ 1814 h 10000"/>
              <a:gd name="connsiteX67" fmla="*/ 4992 w 10000"/>
              <a:gd name="connsiteY67" fmla="*/ 2162 h 10000"/>
              <a:gd name="connsiteX68" fmla="*/ 5013 w 10000"/>
              <a:gd name="connsiteY68" fmla="*/ 2265 h 10000"/>
              <a:gd name="connsiteX69" fmla="*/ 5157 w 10000"/>
              <a:gd name="connsiteY69" fmla="*/ 2428 h 10000"/>
              <a:gd name="connsiteX70" fmla="*/ 5277 w 10000"/>
              <a:gd name="connsiteY70" fmla="*/ 2667 h 10000"/>
              <a:gd name="connsiteX71" fmla="*/ 5621 w 10000"/>
              <a:gd name="connsiteY71" fmla="*/ 2987 h 10000"/>
              <a:gd name="connsiteX72" fmla="*/ 5662 w 10000"/>
              <a:gd name="connsiteY72" fmla="*/ 3123 h 10000"/>
              <a:gd name="connsiteX73" fmla="*/ 5765 w 10000"/>
              <a:gd name="connsiteY73" fmla="*/ 3227 h 10000"/>
              <a:gd name="connsiteX74" fmla="*/ 6030 w 10000"/>
              <a:gd name="connsiteY74" fmla="*/ 3227 h 10000"/>
              <a:gd name="connsiteX75" fmla="*/ 6232 w 10000"/>
              <a:gd name="connsiteY75" fmla="*/ 3628 h 10000"/>
              <a:gd name="connsiteX76" fmla="*/ 6291 w 10000"/>
              <a:gd name="connsiteY76" fmla="*/ 3682 h 10000"/>
              <a:gd name="connsiteX77" fmla="*/ 6273 w 10000"/>
              <a:gd name="connsiteY77" fmla="*/ 3813 h 10000"/>
              <a:gd name="connsiteX78" fmla="*/ 6353 w 10000"/>
              <a:gd name="connsiteY78" fmla="*/ 4210 h 10000"/>
              <a:gd name="connsiteX79" fmla="*/ 6312 w 10000"/>
              <a:gd name="connsiteY79" fmla="*/ 4644 h 10000"/>
              <a:gd name="connsiteX80" fmla="*/ 6232 w 10000"/>
              <a:gd name="connsiteY80" fmla="*/ 5122 h 10000"/>
              <a:gd name="connsiteX81" fmla="*/ 6249 w 10000"/>
              <a:gd name="connsiteY81" fmla="*/ 5519 h 10000"/>
              <a:gd name="connsiteX82" fmla="*/ 6291 w 10000"/>
              <a:gd name="connsiteY82" fmla="*/ 5650 h 10000"/>
              <a:gd name="connsiteX83" fmla="*/ 6494 w 10000"/>
              <a:gd name="connsiteY83" fmla="*/ 5812 h 10000"/>
              <a:gd name="connsiteX84" fmla="*/ 6555 w 10000"/>
              <a:gd name="connsiteY84" fmla="*/ 5650 h 10000"/>
              <a:gd name="connsiteX85" fmla="*/ 6494 w 10000"/>
              <a:gd name="connsiteY85" fmla="*/ 5596 h 10000"/>
              <a:gd name="connsiteX86" fmla="*/ 6431 w 10000"/>
              <a:gd name="connsiteY86" fmla="*/ 5356 h 10000"/>
              <a:gd name="connsiteX87" fmla="*/ 6456 w 10000"/>
              <a:gd name="connsiteY87" fmla="*/ 5307 h 10000"/>
              <a:gd name="connsiteX88" fmla="*/ 6575 w 10000"/>
              <a:gd name="connsiteY88" fmla="*/ 5253 h 10000"/>
              <a:gd name="connsiteX89" fmla="*/ 6658 w 10000"/>
              <a:gd name="connsiteY89" fmla="*/ 5519 h 10000"/>
              <a:gd name="connsiteX90" fmla="*/ 6699 w 10000"/>
              <a:gd name="connsiteY90" fmla="*/ 5492 h 10000"/>
              <a:gd name="connsiteX91" fmla="*/ 6737 w 10000"/>
              <a:gd name="connsiteY91" fmla="*/ 5388 h 10000"/>
              <a:gd name="connsiteX92" fmla="*/ 6762 w 10000"/>
              <a:gd name="connsiteY92" fmla="*/ 5356 h 10000"/>
              <a:gd name="connsiteX93" fmla="*/ 6820 w 10000"/>
              <a:gd name="connsiteY93" fmla="*/ 5411 h 10000"/>
              <a:gd name="connsiteX94" fmla="*/ 6820 w 10000"/>
              <a:gd name="connsiteY94" fmla="*/ 5519 h 10000"/>
              <a:gd name="connsiteX95" fmla="*/ 6762 w 10000"/>
              <a:gd name="connsiteY95" fmla="*/ 5650 h 10000"/>
              <a:gd name="connsiteX96" fmla="*/ 6699 w 10000"/>
              <a:gd name="connsiteY96" fmla="*/ 5758 h 10000"/>
              <a:gd name="connsiteX97" fmla="*/ 6617 w 10000"/>
              <a:gd name="connsiteY97" fmla="*/ 6079 h 10000"/>
              <a:gd name="connsiteX98" fmla="*/ 6555 w 10000"/>
              <a:gd name="connsiteY98" fmla="*/ 6106 h 10000"/>
              <a:gd name="connsiteX99" fmla="*/ 6555 w 10000"/>
              <a:gd name="connsiteY99" fmla="*/ 6268 h 10000"/>
              <a:gd name="connsiteX100" fmla="*/ 6638 w 10000"/>
              <a:gd name="connsiteY100" fmla="*/ 6372 h 10000"/>
              <a:gd name="connsiteX101" fmla="*/ 6762 w 10000"/>
              <a:gd name="connsiteY101" fmla="*/ 6507 h 10000"/>
              <a:gd name="connsiteX102" fmla="*/ 6944 w 10000"/>
              <a:gd name="connsiteY102" fmla="*/ 7067 h 10000"/>
              <a:gd name="connsiteX103" fmla="*/ 7225 w 10000"/>
              <a:gd name="connsiteY103" fmla="*/ 7306 h 10000"/>
              <a:gd name="connsiteX104" fmla="*/ 7266 w 10000"/>
              <a:gd name="connsiteY104" fmla="*/ 7306 h 10000"/>
              <a:gd name="connsiteX105" fmla="*/ 7287 w 10000"/>
              <a:gd name="connsiteY105" fmla="*/ 7171 h 10000"/>
              <a:gd name="connsiteX106" fmla="*/ 7370 w 10000"/>
              <a:gd name="connsiteY106" fmla="*/ 7171 h 10000"/>
              <a:gd name="connsiteX107" fmla="*/ 7431 w 10000"/>
              <a:gd name="connsiteY107" fmla="*/ 7387 h 10000"/>
              <a:gd name="connsiteX108" fmla="*/ 7448 w 10000"/>
              <a:gd name="connsiteY108" fmla="*/ 7518 h 10000"/>
              <a:gd name="connsiteX109" fmla="*/ 7552 w 10000"/>
              <a:gd name="connsiteY109" fmla="*/ 7811 h 10000"/>
              <a:gd name="connsiteX110" fmla="*/ 7676 w 10000"/>
              <a:gd name="connsiteY110" fmla="*/ 7893 h 10000"/>
              <a:gd name="connsiteX111" fmla="*/ 7795 w 10000"/>
              <a:gd name="connsiteY111" fmla="*/ 7942 h 10000"/>
              <a:gd name="connsiteX112" fmla="*/ 8015 w 10000"/>
              <a:gd name="connsiteY112" fmla="*/ 8718 h 10000"/>
              <a:gd name="connsiteX113" fmla="*/ 8077 w 10000"/>
              <a:gd name="connsiteY113" fmla="*/ 8773 h 10000"/>
              <a:gd name="connsiteX114" fmla="*/ 8362 w 10000"/>
              <a:gd name="connsiteY114" fmla="*/ 8854 h 10000"/>
              <a:gd name="connsiteX115" fmla="*/ 8486 w 10000"/>
              <a:gd name="connsiteY115" fmla="*/ 8935 h 10000"/>
              <a:gd name="connsiteX116" fmla="*/ 8809 w 10000"/>
              <a:gd name="connsiteY116" fmla="*/ 9463 h 10000"/>
              <a:gd name="connsiteX117" fmla="*/ 8950 w 10000"/>
              <a:gd name="connsiteY117" fmla="*/ 9598 h 10000"/>
              <a:gd name="connsiteX118" fmla="*/ 9011 w 10000"/>
              <a:gd name="connsiteY118" fmla="*/ 9625 h 10000"/>
              <a:gd name="connsiteX119" fmla="*/ 9070 w 10000"/>
              <a:gd name="connsiteY119" fmla="*/ 9653 h 10000"/>
              <a:gd name="connsiteX120" fmla="*/ 9115 w 10000"/>
              <a:gd name="connsiteY120" fmla="*/ 9783 h 10000"/>
              <a:gd name="connsiteX121" fmla="*/ 9053 w 10000"/>
              <a:gd name="connsiteY121" fmla="*/ 9783 h 10000"/>
              <a:gd name="connsiteX122" fmla="*/ 8991 w 10000"/>
              <a:gd name="connsiteY122" fmla="*/ 9756 h 10000"/>
              <a:gd name="connsiteX123" fmla="*/ 8950 w 10000"/>
              <a:gd name="connsiteY123" fmla="*/ 9756 h 10000"/>
              <a:gd name="connsiteX124" fmla="*/ 8912 w 10000"/>
              <a:gd name="connsiteY124" fmla="*/ 9783 h 10000"/>
              <a:gd name="connsiteX125" fmla="*/ 8912 w 10000"/>
              <a:gd name="connsiteY125" fmla="*/ 9865 h 10000"/>
              <a:gd name="connsiteX126" fmla="*/ 8950 w 10000"/>
              <a:gd name="connsiteY126" fmla="*/ 9941 h 10000"/>
              <a:gd name="connsiteX127" fmla="*/ 9115 w 10000"/>
              <a:gd name="connsiteY127" fmla="*/ 10000 h 10000"/>
              <a:gd name="connsiteX128" fmla="*/ 9194 w 10000"/>
              <a:gd name="connsiteY128" fmla="*/ 9919 h 10000"/>
              <a:gd name="connsiteX129" fmla="*/ 9314 w 10000"/>
              <a:gd name="connsiteY129" fmla="*/ 9887 h 10000"/>
              <a:gd name="connsiteX130" fmla="*/ 9802 w 10000"/>
              <a:gd name="connsiteY130" fmla="*/ 9653 h 10000"/>
              <a:gd name="connsiteX131" fmla="*/ 9905 w 10000"/>
              <a:gd name="connsiteY131" fmla="*/ 9413 h 10000"/>
              <a:gd name="connsiteX132" fmla="*/ 6366 w 10000"/>
              <a:gd name="connsiteY132" fmla="*/ 573 h 10000"/>
              <a:gd name="connsiteX133" fmla="*/ 9864 w 10000"/>
              <a:gd name="connsiteY133" fmla="*/ 9012 h 10000"/>
              <a:gd name="connsiteX134" fmla="*/ 9864 w 10000"/>
              <a:gd name="connsiteY134" fmla="*/ 8822 h 10000"/>
              <a:gd name="connsiteX135" fmla="*/ 9967 w 10000"/>
              <a:gd name="connsiteY135" fmla="*/ 8533 h 10000"/>
              <a:gd name="connsiteX136" fmla="*/ 6366 w 10000"/>
              <a:gd name="connsiteY136" fmla="*/ 573 h 10000"/>
              <a:gd name="connsiteX137" fmla="*/ 9943 w 10000"/>
              <a:gd name="connsiteY137" fmla="*/ 7942 h 10000"/>
              <a:gd name="connsiteX138" fmla="*/ 6366 w 10000"/>
              <a:gd name="connsiteY138" fmla="*/ 573 h 10000"/>
              <a:gd name="connsiteX139" fmla="*/ 9943 w 10000"/>
              <a:gd name="connsiteY139" fmla="*/ 7035 h 10000"/>
              <a:gd name="connsiteX140" fmla="*/ 9864 w 10000"/>
              <a:gd name="connsiteY140" fmla="*/ 6557 h 10000"/>
              <a:gd name="connsiteX141" fmla="*/ 9785 w 10000"/>
              <a:gd name="connsiteY141" fmla="*/ 6399 h 10000"/>
              <a:gd name="connsiteX142" fmla="*/ 9461 w 10000"/>
              <a:gd name="connsiteY142" fmla="*/ 5812 h 10000"/>
              <a:gd name="connsiteX143" fmla="*/ 9256 w 10000"/>
              <a:gd name="connsiteY143" fmla="*/ 5171 h 10000"/>
              <a:gd name="connsiteX144" fmla="*/ 8991 w 10000"/>
              <a:gd name="connsiteY144" fmla="*/ 4720 h 10000"/>
              <a:gd name="connsiteX145" fmla="*/ 8991 w 10000"/>
              <a:gd name="connsiteY145" fmla="*/ 4644 h 10000"/>
              <a:gd name="connsiteX146" fmla="*/ 6366 w 10000"/>
              <a:gd name="connsiteY146" fmla="*/ 573 h 10000"/>
              <a:gd name="connsiteX147" fmla="*/ 8888 w 10000"/>
              <a:gd name="connsiteY147" fmla="*/ 4292 h 10000"/>
              <a:gd name="connsiteX148" fmla="*/ 8888 w 10000"/>
              <a:gd name="connsiteY148" fmla="*/ 4188 h 10000"/>
              <a:gd name="connsiteX149" fmla="*/ 8974 w 10000"/>
              <a:gd name="connsiteY149" fmla="*/ 4025 h 10000"/>
              <a:gd name="connsiteX150" fmla="*/ 8974 w 10000"/>
              <a:gd name="connsiteY150" fmla="*/ 3944 h 10000"/>
              <a:gd name="connsiteX151" fmla="*/ 8627 w 10000"/>
              <a:gd name="connsiteY151" fmla="*/ 3362 h 10000"/>
              <a:gd name="connsiteX152" fmla="*/ 8445 w 10000"/>
              <a:gd name="connsiteY152" fmla="*/ 3091 h 10000"/>
              <a:gd name="connsiteX153" fmla="*/ 8321 w 10000"/>
              <a:gd name="connsiteY153" fmla="*/ 2987 h 10000"/>
              <a:gd name="connsiteX154" fmla="*/ 8280 w 10000"/>
              <a:gd name="connsiteY154" fmla="*/ 2906 h 10000"/>
              <a:gd name="connsiteX155" fmla="*/ 8060 w 10000"/>
              <a:gd name="connsiteY155" fmla="*/ 2536 h 10000"/>
              <a:gd name="connsiteX156" fmla="*/ 7771 w 10000"/>
              <a:gd name="connsiteY156" fmla="*/ 1841 h 10000"/>
              <a:gd name="connsiteX157" fmla="*/ 7693 w 10000"/>
              <a:gd name="connsiteY157" fmla="*/ 1440 h 10000"/>
              <a:gd name="connsiteX158" fmla="*/ 7511 w 10000"/>
              <a:gd name="connsiteY158" fmla="*/ 853 h 10000"/>
              <a:gd name="connsiteX159" fmla="*/ 7511 w 10000"/>
              <a:gd name="connsiteY159" fmla="*/ 776 h 10000"/>
              <a:gd name="connsiteX160" fmla="*/ 7431 w 10000"/>
              <a:gd name="connsiteY160" fmla="*/ 695 h 10000"/>
              <a:gd name="connsiteX161" fmla="*/ 7390 w 10000"/>
              <a:gd name="connsiteY161" fmla="*/ 663 h 10000"/>
              <a:gd name="connsiteX162" fmla="*/ 7345 w 10000"/>
              <a:gd name="connsiteY162" fmla="*/ 239 h 10000"/>
              <a:gd name="connsiteX163" fmla="*/ 7307 w 10000"/>
              <a:gd name="connsiteY163" fmla="*/ 108 h 10000"/>
              <a:gd name="connsiteX164" fmla="*/ 7205 w 10000"/>
              <a:gd name="connsiteY164" fmla="*/ 135 h 10000"/>
              <a:gd name="connsiteX165" fmla="*/ 7005 w 10000"/>
              <a:gd name="connsiteY165" fmla="*/ 135 h 10000"/>
              <a:gd name="connsiteX166" fmla="*/ 6779 w 10000"/>
              <a:gd name="connsiteY166" fmla="*/ 0 h 10000"/>
              <a:gd name="connsiteX167" fmla="*/ 6699 w 10000"/>
              <a:gd name="connsiteY167" fmla="*/ 81 h 10000"/>
              <a:gd name="connsiteX168" fmla="*/ 6658 w 10000"/>
              <a:gd name="connsiteY168" fmla="*/ 158 h 10000"/>
              <a:gd name="connsiteX169" fmla="*/ 6638 w 10000"/>
              <a:gd name="connsiteY169" fmla="*/ 293 h 10000"/>
              <a:gd name="connsiteX170" fmla="*/ 6737 w 10000"/>
              <a:gd name="connsiteY170" fmla="*/ 695 h 10000"/>
              <a:gd name="connsiteX171" fmla="*/ 6699 w 10000"/>
              <a:gd name="connsiteY171" fmla="*/ 907 h 10000"/>
              <a:gd name="connsiteX172" fmla="*/ 6555 w 10000"/>
              <a:gd name="connsiteY172" fmla="*/ 880 h 10000"/>
              <a:gd name="connsiteX173" fmla="*/ 6494 w 10000"/>
              <a:gd name="connsiteY173" fmla="*/ 799 h 10000"/>
              <a:gd name="connsiteX174" fmla="*/ 6456 w 10000"/>
              <a:gd name="connsiteY174" fmla="*/ 591 h 10000"/>
              <a:gd name="connsiteX175" fmla="*/ 3268 w 10000"/>
              <a:gd name="connsiteY175" fmla="*/ 853 h 10000"/>
              <a:gd name="connsiteX176" fmla="*/ 3205 w 10000"/>
              <a:gd name="connsiteY176" fmla="*/ 722 h 10000"/>
              <a:gd name="connsiteX177" fmla="*/ 3205 w 10000"/>
              <a:gd name="connsiteY177" fmla="*/ 591 h 10000"/>
              <a:gd name="connsiteX178" fmla="*/ 3102 w 10000"/>
              <a:gd name="connsiteY178" fmla="*/ 456 h 10000"/>
              <a:gd name="connsiteX179" fmla="*/ 3085 w 10000"/>
              <a:gd name="connsiteY179" fmla="*/ 352 h 10000"/>
              <a:gd name="connsiteX0" fmla="*/ 3085 w 10000"/>
              <a:gd name="connsiteY0" fmla="*/ 352 h 10000"/>
              <a:gd name="connsiteX1" fmla="*/ 20 w 10000"/>
              <a:gd name="connsiteY1" fmla="*/ 745 h 10000"/>
              <a:gd name="connsiteX2" fmla="*/ 20 w 10000"/>
              <a:gd name="connsiteY2" fmla="*/ 826 h 10000"/>
              <a:gd name="connsiteX3" fmla="*/ 20 w 10000"/>
              <a:gd name="connsiteY3" fmla="*/ 880 h 10000"/>
              <a:gd name="connsiteX4" fmla="*/ 0 w 10000"/>
              <a:gd name="connsiteY4" fmla="*/ 907 h 10000"/>
              <a:gd name="connsiteX5" fmla="*/ 0 w 10000"/>
              <a:gd name="connsiteY5" fmla="*/ 1038 h 10000"/>
              <a:gd name="connsiteX6" fmla="*/ 103 w 10000"/>
              <a:gd name="connsiteY6" fmla="*/ 1223 h 10000"/>
              <a:gd name="connsiteX7" fmla="*/ 165 w 10000"/>
              <a:gd name="connsiteY7" fmla="*/ 1304 h 10000"/>
              <a:gd name="connsiteX8" fmla="*/ 202 w 10000"/>
              <a:gd name="connsiteY8" fmla="*/ 1304 h 10000"/>
              <a:gd name="connsiteX9" fmla="*/ 285 w 10000"/>
              <a:gd name="connsiteY9" fmla="*/ 1385 h 10000"/>
              <a:gd name="connsiteX10" fmla="*/ 306 w 10000"/>
              <a:gd name="connsiteY10" fmla="*/ 1467 h 10000"/>
              <a:gd name="connsiteX11" fmla="*/ 244 w 10000"/>
              <a:gd name="connsiteY11" fmla="*/ 1625 h 10000"/>
              <a:gd name="connsiteX12" fmla="*/ 244 w 10000"/>
              <a:gd name="connsiteY12" fmla="*/ 1679 h 10000"/>
              <a:gd name="connsiteX13" fmla="*/ 306 w 10000"/>
              <a:gd name="connsiteY13" fmla="*/ 1706 h 10000"/>
              <a:gd name="connsiteX14" fmla="*/ 323 w 10000"/>
              <a:gd name="connsiteY14" fmla="*/ 1760 h 10000"/>
              <a:gd name="connsiteX15" fmla="*/ 323 w 10000"/>
              <a:gd name="connsiteY15" fmla="*/ 1787 h 10000"/>
              <a:gd name="connsiteX16" fmla="*/ 265 w 10000"/>
              <a:gd name="connsiteY16" fmla="*/ 1864 h 10000"/>
              <a:gd name="connsiteX17" fmla="*/ 265 w 10000"/>
              <a:gd name="connsiteY17" fmla="*/ 1977 h 10000"/>
              <a:gd name="connsiteX18" fmla="*/ 306 w 10000"/>
              <a:gd name="connsiteY18" fmla="*/ 1999 h 10000"/>
              <a:gd name="connsiteX19" fmla="*/ 467 w 10000"/>
              <a:gd name="connsiteY19" fmla="*/ 1945 h 10000"/>
              <a:gd name="connsiteX20" fmla="*/ 550 w 10000"/>
              <a:gd name="connsiteY20" fmla="*/ 1895 h 10000"/>
              <a:gd name="connsiteX21" fmla="*/ 591 w 10000"/>
              <a:gd name="connsiteY21" fmla="*/ 1656 h 10000"/>
              <a:gd name="connsiteX22" fmla="*/ 629 w 10000"/>
              <a:gd name="connsiteY22" fmla="*/ 1602 h 10000"/>
              <a:gd name="connsiteX23" fmla="*/ 691 w 10000"/>
              <a:gd name="connsiteY23" fmla="*/ 1625 h 10000"/>
              <a:gd name="connsiteX24" fmla="*/ 749 w 10000"/>
              <a:gd name="connsiteY24" fmla="*/ 1625 h 10000"/>
              <a:gd name="connsiteX25" fmla="*/ 793 w 10000"/>
              <a:gd name="connsiteY25" fmla="*/ 1602 h 10000"/>
              <a:gd name="connsiteX26" fmla="*/ 852 w 10000"/>
              <a:gd name="connsiteY26" fmla="*/ 1602 h 10000"/>
              <a:gd name="connsiteX27" fmla="*/ 835 w 10000"/>
              <a:gd name="connsiteY27" fmla="*/ 1679 h 10000"/>
              <a:gd name="connsiteX28" fmla="*/ 711 w 10000"/>
              <a:gd name="connsiteY28" fmla="*/ 1814 h 10000"/>
              <a:gd name="connsiteX29" fmla="*/ 732 w 10000"/>
              <a:gd name="connsiteY29" fmla="*/ 1814 h 10000"/>
              <a:gd name="connsiteX30" fmla="*/ 835 w 10000"/>
              <a:gd name="connsiteY30" fmla="*/ 1760 h 10000"/>
              <a:gd name="connsiteX31" fmla="*/ 993 w 10000"/>
              <a:gd name="connsiteY31" fmla="*/ 1760 h 10000"/>
              <a:gd name="connsiteX32" fmla="*/ 1522 w 10000"/>
              <a:gd name="connsiteY32" fmla="*/ 1521 h 10000"/>
              <a:gd name="connsiteX33" fmla="*/ 1605 w 10000"/>
              <a:gd name="connsiteY33" fmla="*/ 1521 h 10000"/>
              <a:gd name="connsiteX34" fmla="*/ 1605 w 10000"/>
              <a:gd name="connsiteY34" fmla="*/ 1575 h 10000"/>
              <a:gd name="connsiteX35" fmla="*/ 1501 w 10000"/>
              <a:gd name="connsiteY35" fmla="*/ 1679 h 10000"/>
              <a:gd name="connsiteX36" fmla="*/ 1563 w 10000"/>
              <a:gd name="connsiteY36" fmla="*/ 1706 h 10000"/>
              <a:gd name="connsiteX37" fmla="*/ 1787 w 10000"/>
              <a:gd name="connsiteY37" fmla="*/ 1737 h 10000"/>
              <a:gd name="connsiteX38" fmla="*/ 2030 w 10000"/>
              <a:gd name="connsiteY38" fmla="*/ 1841 h 10000"/>
              <a:gd name="connsiteX39" fmla="*/ 2274 w 10000"/>
              <a:gd name="connsiteY39" fmla="*/ 1999 h 10000"/>
              <a:gd name="connsiteX40" fmla="*/ 2336 w 10000"/>
              <a:gd name="connsiteY40" fmla="*/ 2053 h 10000"/>
              <a:gd name="connsiteX41" fmla="*/ 2336 w 10000"/>
              <a:gd name="connsiteY41" fmla="*/ 1945 h 10000"/>
              <a:gd name="connsiteX42" fmla="*/ 2378 w 10000"/>
              <a:gd name="connsiteY42" fmla="*/ 1895 h 10000"/>
              <a:gd name="connsiteX43" fmla="*/ 2436 w 10000"/>
              <a:gd name="connsiteY43" fmla="*/ 1977 h 10000"/>
              <a:gd name="connsiteX44" fmla="*/ 2577 w 10000"/>
              <a:gd name="connsiteY44" fmla="*/ 2026 h 10000"/>
              <a:gd name="connsiteX45" fmla="*/ 2621 w 10000"/>
              <a:gd name="connsiteY45" fmla="*/ 2053 h 10000"/>
              <a:gd name="connsiteX46" fmla="*/ 2621 w 10000"/>
              <a:gd name="connsiteY46" fmla="*/ 2080 h 10000"/>
              <a:gd name="connsiteX47" fmla="*/ 2560 w 10000"/>
              <a:gd name="connsiteY47" fmla="*/ 2134 h 10000"/>
              <a:gd name="connsiteX48" fmla="*/ 2577 w 10000"/>
              <a:gd name="connsiteY48" fmla="*/ 2184 h 10000"/>
              <a:gd name="connsiteX49" fmla="*/ 2903 w 10000"/>
              <a:gd name="connsiteY49" fmla="*/ 2482 h 10000"/>
              <a:gd name="connsiteX50" fmla="*/ 2920 w 10000"/>
              <a:gd name="connsiteY50" fmla="*/ 2586 h 10000"/>
              <a:gd name="connsiteX51" fmla="*/ 2903 w 10000"/>
              <a:gd name="connsiteY51" fmla="*/ 2694 h 10000"/>
              <a:gd name="connsiteX52" fmla="*/ 2882 w 10000"/>
              <a:gd name="connsiteY52" fmla="*/ 2744 h 10000"/>
              <a:gd name="connsiteX53" fmla="*/ 2842 w 10000"/>
              <a:gd name="connsiteY53" fmla="*/ 2721 h 10000"/>
              <a:gd name="connsiteX54" fmla="*/ 2821 w 10000"/>
              <a:gd name="connsiteY54" fmla="*/ 2617 h 10000"/>
              <a:gd name="connsiteX55" fmla="*/ 2779 w 10000"/>
              <a:gd name="connsiteY55" fmla="*/ 2721 h 10000"/>
              <a:gd name="connsiteX56" fmla="*/ 2821 w 10000"/>
              <a:gd name="connsiteY56" fmla="*/ 2802 h 10000"/>
              <a:gd name="connsiteX57" fmla="*/ 2862 w 10000"/>
              <a:gd name="connsiteY57" fmla="*/ 2825 h 10000"/>
              <a:gd name="connsiteX58" fmla="*/ 3309 w 10000"/>
              <a:gd name="connsiteY58" fmla="*/ 2667 h 10000"/>
              <a:gd name="connsiteX59" fmla="*/ 3329 w 10000"/>
              <a:gd name="connsiteY59" fmla="*/ 2586 h 10000"/>
              <a:gd name="connsiteX60" fmla="*/ 3470 w 10000"/>
              <a:gd name="connsiteY60" fmla="*/ 2586 h 10000"/>
              <a:gd name="connsiteX61" fmla="*/ 3817 w 10000"/>
              <a:gd name="connsiteY61" fmla="*/ 2216 h 10000"/>
              <a:gd name="connsiteX62" fmla="*/ 4061 w 10000"/>
              <a:gd name="connsiteY62" fmla="*/ 2216 h 10000"/>
              <a:gd name="connsiteX63" fmla="*/ 4061 w 10000"/>
              <a:gd name="connsiteY63" fmla="*/ 2134 h 10000"/>
              <a:gd name="connsiteX64" fmla="*/ 4020 w 10000"/>
              <a:gd name="connsiteY64" fmla="*/ 2053 h 10000"/>
              <a:gd name="connsiteX65" fmla="*/ 4078 w 10000"/>
              <a:gd name="connsiteY65" fmla="*/ 1864 h 10000"/>
              <a:gd name="connsiteX66" fmla="*/ 4445 w 10000"/>
              <a:gd name="connsiteY66" fmla="*/ 1814 h 10000"/>
              <a:gd name="connsiteX67" fmla="*/ 4992 w 10000"/>
              <a:gd name="connsiteY67" fmla="*/ 2162 h 10000"/>
              <a:gd name="connsiteX68" fmla="*/ 5013 w 10000"/>
              <a:gd name="connsiteY68" fmla="*/ 2265 h 10000"/>
              <a:gd name="connsiteX69" fmla="*/ 5157 w 10000"/>
              <a:gd name="connsiteY69" fmla="*/ 2428 h 10000"/>
              <a:gd name="connsiteX70" fmla="*/ 5277 w 10000"/>
              <a:gd name="connsiteY70" fmla="*/ 2667 h 10000"/>
              <a:gd name="connsiteX71" fmla="*/ 5621 w 10000"/>
              <a:gd name="connsiteY71" fmla="*/ 2987 h 10000"/>
              <a:gd name="connsiteX72" fmla="*/ 5662 w 10000"/>
              <a:gd name="connsiteY72" fmla="*/ 3123 h 10000"/>
              <a:gd name="connsiteX73" fmla="*/ 5765 w 10000"/>
              <a:gd name="connsiteY73" fmla="*/ 3227 h 10000"/>
              <a:gd name="connsiteX74" fmla="*/ 6030 w 10000"/>
              <a:gd name="connsiteY74" fmla="*/ 3227 h 10000"/>
              <a:gd name="connsiteX75" fmla="*/ 6232 w 10000"/>
              <a:gd name="connsiteY75" fmla="*/ 3628 h 10000"/>
              <a:gd name="connsiteX76" fmla="*/ 6291 w 10000"/>
              <a:gd name="connsiteY76" fmla="*/ 3682 h 10000"/>
              <a:gd name="connsiteX77" fmla="*/ 6273 w 10000"/>
              <a:gd name="connsiteY77" fmla="*/ 3813 h 10000"/>
              <a:gd name="connsiteX78" fmla="*/ 6353 w 10000"/>
              <a:gd name="connsiteY78" fmla="*/ 4210 h 10000"/>
              <a:gd name="connsiteX79" fmla="*/ 6312 w 10000"/>
              <a:gd name="connsiteY79" fmla="*/ 4644 h 10000"/>
              <a:gd name="connsiteX80" fmla="*/ 6232 w 10000"/>
              <a:gd name="connsiteY80" fmla="*/ 5122 h 10000"/>
              <a:gd name="connsiteX81" fmla="*/ 6249 w 10000"/>
              <a:gd name="connsiteY81" fmla="*/ 5519 h 10000"/>
              <a:gd name="connsiteX82" fmla="*/ 6291 w 10000"/>
              <a:gd name="connsiteY82" fmla="*/ 5650 h 10000"/>
              <a:gd name="connsiteX83" fmla="*/ 6494 w 10000"/>
              <a:gd name="connsiteY83" fmla="*/ 5812 h 10000"/>
              <a:gd name="connsiteX84" fmla="*/ 6555 w 10000"/>
              <a:gd name="connsiteY84" fmla="*/ 5650 h 10000"/>
              <a:gd name="connsiteX85" fmla="*/ 6494 w 10000"/>
              <a:gd name="connsiteY85" fmla="*/ 5596 h 10000"/>
              <a:gd name="connsiteX86" fmla="*/ 6431 w 10000"/>
              <a:gd name="connsiteY86" fmla="*/ 5356 h 10000"/>
              <a:gd name="connsiteX87" fmla="*/ 6456 w 10000"/>
              <a:gd name="connsiteY87" fmla="*/ 5307 h 10000"/>
              <a:gd name="connsiteX88" fmla="*/ 6575 w 10000"/>
              <a:gd name="connsiteY88" fmla="*/ 5253 h 10000"/>
              <a:gd name="connsiteX89" fmla="*/ 6658 w 10000"/>
              <a:gd name="connsiteY89" fmla="*/ 5519 h 10000"/>
              <a:gd name="connsiteX90" fmla="*/ 6699 w 10000"/>
              <a:gd name="connsiteY90" fmla="*/ 5492 h 10000"/>
              <a:gd name="connsiteX91" fmla="*/ 6737 w 10000"/>
              <a:gd name="connsiteY91" fmla="*/ 5388 h 10000"/>
              <a:gd name="connsiteX92" fmla="*/ 6762 w 10000"/>
              <a:gd name="connsiteY92" fmla="*/ 5356 h 10000"/>
              <a:gd name="connsiteX93" fmla="*/ 6820 w 10000"/>
              <a:gd name="connsiteY93" fmla="*/ 5411 h 10000"/>
              <a:gd name="connsiteX94" fmla="*/ 6820 w 10000"/>
              <a:gd name="connsiteY94" fmla="*/ 5519 h 10000"/>
              <a:gd name="connsiteX95" fmla="*/ 6762 w 10000"/>
              <a:gd name="connsiteY95" fmla="*/ 5650 h 10000"/>
              <a:gd name="connsiteX96" fmla="*/ 6699 w 10000"/>
              <a:gd name="connsiteY96" fmla="*/ 5758 h 10000"/>
              <a:gd name="connsiteX97" fmla="*/ 6617 w 10000"/>
              <a:gd name="connsiteY97" fmla="*/ 6079 h 10000"/>
              <a:gd name="connsiteX98" fmla="*/ 6555 w 10000"/>
              <a:gd name="connsiteY98" fmla="*/ 6106 h 10000"/>
              <a:gd name="connsiteX99" fmla="*/ 6555 w 10000"/>
              <a:gd name="connsiteY99" fmla="*/ 6268 h 10000"/>
              <a:gd name="connsiteX100" fmla="*/ 6638 w 10000"/>
              <a:gd name="connsiteY100" fmla="*/ 6372 h 10000"/>
              <a:gd name="connsiteX101" fmla="*/ 6762 w 10000"/>
              <a:gd name="connsiteY101" fmla="*/ 6507 h 10000"/>
              <a:gd name="connsiteX102" fmla="*/ 6944 w 10000"/>
              <a:gd name="connsiteY102" fmla="*/ 7067 h 10000"/>
              <a:gd name="connsiteX103" fmla="*/ 7225 w 10000"/>
              <a:gd name="connsiteY103" fmla="*/ 7306 h 10000"/>
              <a:gd name="connsiteX104" fmla="*/ 7266 w 10000"/>
              <a:gd name="connsiteY104" fmla="*/ 7306 h 10000"/>
              <a:gd name="connsiteX105" fmla="*/ 7287 w 10000"/>
              <a:gd name="connsiteY105" fmla="*/ 7171 h 10000"/>
              <a:gd name="connsiteX106" fmla="*/ 7370 w 10000"/>
              <a:gd name="connsiteY106" fmla="*/ 7171 h 10000"/>
              <a:gd name="connsiteX107" fmla="*/ 7431 w 10000"/>
              <a:gd name="connsiteY107" fmla="*/ 7387 h 10000"/>
              <a:gd name="connsiteX108" fmla="*/ 7448 w 10000"/>
              <a:gd name="connsiteY108" fmla="*/ 7518 h 10000"/>
              <a:gd name="connsiteX109" fmla="*/ 7552 w 10000"/>
              <a:gd name="connsiteY109" fmla="*/ 7811 h 10000"/>
              <a:gd name="connsiteX110" fmla="*/ 7676 w 10000"/>
              <a:gd name="connsiteY110" fmla="*/ 7893 h 10000"/>
              <a:gd name="connsiteX111" fmla="*/ 7795 w 10000"/>
              <a:gd name="connsiteY111" fmla="*/ 7942 h 10000"/>
              <a:gd name="connsiteX112" fmla="*/ 8015 w 10000"/>
              <a:gd name="connsiteY112" fmla="*/ 8718 h 10000"/>
              <a:gd name="connsiteX113" fmla="*/ 8077 w 10000"/>
              <a:gd name="connsiteY113" fmla="*/ 8773 h 10000"/>
              <a:gd name="connsiteX114" fmla="*/ 8362 w 10000"/>
              <a:gd name="connsiteY114" fmla="*/ 8854 h 10000"/>
              <a:gd name="connsiteX115" fmla="*/ 8486 w 10000"/>
              <a:gd name="connsiteY115" fmla="*/ 8935 h 10000"/>
              <a:gd name="connsiteX116" fmla="*/ 8809 w 10000"/>
              <a:gd name="connsiteY116" fmla="*/ 9463 h 10000"/>
              <a:gd name="connsiteX117" fmla="*/ 8950 w 10000"/>
              <a:gd name="connsiteY117" fmla="*/ 9598 h 10000"/>
              <a:gd name="connsiteX118" fmla="*/ 9011 w 10000"/>
              <a:gd name="connsiteY118" fmla="*/ 9625 h 10000"/>
              <a:gd name="connsiteX119" fmla="*/ 9070 w 10000"/>
              <a:gd name="connsiteY119" fmla="*/ 9653 h 10000"/>
              <a:gd name="connsiteX120" fmla="*/ 9115 w 10000"/>
              <a:gd name="connsiteY120" fmla="*/ 9783 h 10000"/>
              <a:gd name="connsiteX121" fmla="*/ 9053 w 10000"/>
              <a:gd name="connsiteY121" fmla="*/ 9783 h 10000"/>
              <a:gd name="connsiteX122" fmla="*/ 8991 w 10000"/>
              <a:gd name="connsiteY122" fmla="*/ 9756 h 10000"/>
              <a:gd name="connsiteX123" fmla="*/ 8950 w 10000"/>
              <a:gd name="connsiteY123" fmla="*/ 9756 h 10000"/>
              <a:gd name="connsiteX124" fmla="*/ 8912 w 10000"/>
              <a:gd name="connsiteY124" fmla="*/ 9783 h 10000"/>
              <a:gd name="connsiteX125" fmla="*/ 8912 w 10000"/>
              <a:gd name="connsiteY125" fmla="*/ 9865 h 10000"/>
              <a:gd name="connsiteX126" fmla="*/ 8950 w 10000"/>
              <a:gd name="connsiteY126" fmla="*/ 9941 h 10000"/>
              <a:gd name="connsiteX127" fmla="*/ 9115 w 10000"/>
              <a:gd name="connsiteY127" fmla="*/ 10000 h 10000"/>
              <a:gd name="connsiteX128" fmla="*/ 9194 w 10000"/>
              <a:gd name="connsiteY128" fmla="*/ 9919 h 10000"/>
              <a:gd name="connsiteX129" fmla="*/ 9314 w 10000"/>
              <a:gd name="connsiteY129" fmla="*/ 9887 h 10000"/>
              <a:gd name="connsiteX130" fmla="*/ 9802 w 10000"/>
              <a:gd name="connsiteY130" fmla="*/ 9653 h 10000"/>
              <a:gd name="connsiteX131" fmla="*/ 9905 w 10000"/>
              <a:gd name="connsiteY131" fmla="*/ 9413 h 10000"/>
              <a:gd name="connsiteX132" fmla="*/ 6366 w 10000"/>
              <a:gd name="connsiteY132" fmla="*/ 573 h 10000"/>
              <a:gd name="connsiteX133" fmla="*/ 9864 w 10000"/>
              <a:gd name="connsiteY133" fmla="*/ 9012 h 10000"/>
              <a:gd name="connsiteX134" fmla="*/ 9864 w 10000"/>
              <a:gd name="connsiteY134" fmla="*/ 8822 h 10000"/>
              <a:gd name="connsiteX135" fmla="*/ 9967 w 10000"/>
              <a:gd name="connsiteY135" fmla="*/ 8533 h 10000"/>
              <a:gd name="connsiteX136" fmla="*/ 6366 w 10000"/>
              <a:gd name="connsiteY136" fmla="*/ 573 h 10000"/>
              <a:gd name="connsiteX137" fmla="*/ 9943 w 10000"/>
              <a:gd name="connsiteY137" fmla="*/ 7942 h 10000"/>
              <a:gd name="connsiteX138" fmla="*/ 6366 w 10000"/>
              <a:gd name="connsiteY138" fmla="*/ 573 h 10000"/>
              <a:gd name="connsiteX139" fmla="*/ 9943 w 10000"/>
              <a:gd name="connsiteY139" fmla="*/ 7035 h 10000"/>
              <a:gd name="connsiteX140" fmla="*/ 9864 w 10000"/>
              <a:gd name="connsiteY140" fmla="*/ 6557 h 10000"/>
              <a:gd name="connsiteX141" fmla="*/ 9785 w 10000"/>
              <a:gd name="connsiteY141" fmla="*/ 6399 h 10000"/>
              <a:gd name="connsiteX142" fmla="*/ 9461 w 10000"/>
              <a:gd name="connsiteY142" fmla="*/ 5812 h 10000"/>
              <a:gd name="connsiteX143" fmla="*/ 9256 w 10000"/>
              <a:gd name="connsiteY143" fmla="*/ 5171 h 10000"/>
              <a:gd name="connsiteX144" fmla="*/ 8991 w 10000"/>
              <a:gd name="connsiteY144" fmla="*/ 4720 h 10000"/>
              <a:gd name="connsiteX145" fmla="*/ 8991 w 10000"/>
              <a:gd name="connsiteY145" fmla="*/ 4644 h 10000"/>
              <a:gd name="connsiteX146" fmla="*/ 6366 w 10000"/>
              <a:gd name="connsiteY146" fmla="*/ 573 h 10000"/>
              <a:gd name="connsiteX147" fmla="*/ 8888 w 10000"/>
              <a:gd name="connsiteY147" fmla="*/ 4292 h 10000"/>
              <a:gd name="connsiteX148" fmla="*/ 8888 w 10000"/>
              <a:gd name="connsiteY148" fmla="*/ 4188 h 10000"/>
              <a:gd name="connsiteX149" fmla="*/ 8974 w 10000"/>
              <a:gd name="connsiteY149" fmla="*/ 4025 h 10000"/>
              <a:gd name="connsiteX150" fmla="*/ 8974 w 10000"/>
              <a:gd name="connsiteY150" fmla="*/ 3944 h 10000"/>
              <a:gd name="connsiteX151" fmla="*/ 8627 w 10000"/>
              <a:gd name="connsiteY151" fmla="*/ 3362 h 10000"/>
              <a:gd name="connsiteX152" fmla="*/ 8445 w 10000"/>
              <a:gd name="connsiteY152" fmla="*/ 3091 h 10000"/>
              <a:gd name="connsiteX153" fmla="*/ 8321 w 10000"/>
              <a:gd name="connsiteY153" fmla="*/ 2987 h 10000"/>
              <a:gd name="connsiteX154" fmla="*/ 8280 w 10000"/>
              <a:gd name="connsiteY154" fmla="*/ 2906 h 10000"/>
              <a:gd name="connsiteX155" fmla="*/ 8060 w 10000"/>
              <a:gd name="connsiteY155" fmla="*/ 2536 h 10000"/>
              <a:gd name="connsiteX156" fmla="*/ 7771 w 10000"/>
              <a:gd name="connsiteY156" fmla="*/ 1841 h 10000"/>
              <a:gd name="connsiteX157" fmla="*/ 7693 w 10000"/>
              <a:gd name="connsiteY157" fmla="*/ 1440 h 10000"/>
              <a:gd name="connsiteX158" fmla="*/ 7511 w 10000"/>
              <a:gd name="connsiteY158" fmla="*/ 853 h 10000"/>
              <a:gd name="connsiteX159" fmla="*/ 7511 w 10000"/>
              <a:gd name="connsiteY159" fmla="*/ 776 h 10000"/>
              <a:gd name="connsiteX160" fmla="*/ 7431 w 10000"/>
              <a:gd name="connsiteY160" fmla="*/ 695 h 10000"/>
              <a:gd name="connsiteX161" fmla="*/ 7390 w 10000"/>
              <a:gd name="connsiteY161" fmla="*/ 663 h 10000"/>
              <a:gd name="connsiteX162" fmla="*/ 7345 w 10000"/>
              <a:gd name="connsiteY162" fmla="*/ 239 h 10000"/>
              <a:gd name="connsiteX163" fmla="*/ 7307 w 10000"/>
              <a:gd name="connsiteY163" fmla="*/ 108 h 10000"/>
              <a:gd name="connsiteX164" fmla="*/ 6366 w 10000"/>
              <a:gd name="connsiteY164" fmla="*/ 573 h 10000"/>
              <a:gd name="connsiteX165" fmla="*/ 7005 w 10000"/>
              <a:gd name="connsiteY165" fmla="*/ 135 h 10000"/>
              <a:gd name="connsiteX166" fmla="*/ 6779 w 10000"/>
              <a:gd name="connsiteY166" fmla="*/ 0 h 10000"/>
              <a:gd name="connsiteX167" fmla="*/ 6699 w 10000"/>
              <a:gd name="connsiteY167" fmla="*/ 81 h 10000"/>
              <a:gd name="connsiteX168" fmla="*/ 6658 w 10000"/>
              <a:gd name="connsiteY168" fmla="*/ 158 h 10000"/>
              <a:gd name="connsiteX169" fmla="*/ 6638 w 10000"/>
              <a:gd name="connsiteY169" fmla="*/ 293 h 10000"/>
              <a:gd name="connsiteX170" fmla="*/ 6737 w 10000"/>
              <a:gd name="connsiteY170" fmla="*/ 695 h 10000"/>
              <a:gd name="connsiteX171" fmla="*/ 6699 w 10000"/>
              <a:gd name="connsiteY171" fmla="*/ 907 h 10000"/>
              <a:gd name="connsiteX172" fmla="*/ 6555 w 10000"/>
              <a:gd name="connsiteY172" fmla="*/ 880 h 10000"/>
              <a:gd name="connsiteX173" fmla="*/ 6494 w 10000"/>
              <a:gd name="connsiteY173" fmla="*/ 799 h 10000"/>
              <a:gd name="connsiteX174" fmla="*/ 6456 w 10000"/>
              <a:gd name="connsiteY174" fmla="*/ 591 h 10000"/>
              <a:gd name="connsiteX175" fmla="*/ 3268 w 10000"/>
              <a:gd name="connsiteY175" fmla="*/ 853 h 10000"/>
              <a:gd name="connsiteX176" fmla="*/ 3205 w 10000"/>
              <a:gd name="connsiteY176" fmla="*/ 722 h 10000"/>
              <a:gd name="connsiteX177" fmla="*/ 3205 w 10000"/>
              <a:gd name="connsiteY177" fmla="*/ 591 h 10000"/>
              <a:gd name="connsiteX178" fmla="*/ 3102 w 10000"/>
              <a:gd name="connsiteY178" fmla="*/ 456 h 10000"/>
              <a:gd name="connsiteX179" fmla="*/ 3085 w 10000"/>
              <a:gd name="connsiteY179" fmla="*/ 352 h 10000"/>
              <a:gd name="connsiteX0" fmla="*/ 3085 w 10000"/>
              <a:gd name="connsiteY0" fmla="*/ 298 h 9946"/>
              <a:gd name="connsiteX1" fmla="*/ 20 w 10000"/>
              <a:gd name="connsiteY1" fmla="*/ 691 h 9946"/>
              <a:gd name="connsiteX2" fmla="*/ 20 w 10000"/>
              <a:gd name="connsiteY2" fmla="*/ 772 h 9946"/>
              <a:gd name="connsiteX3" fmla="*/ 20 w 10000"/>
              <a:gd name="connsiteY3" fmla="*/ 826 h 9946"/>
              <a:gd name="connsiteX4" fmla="*/ 0 w 10000"/>
              <a:gd name="connsiteY4" fmla="*/ 853 h 9946"/>
              <a:gd name="connsiteX5" fmla="*/ 0 w 10000"/>
              <a:gd name="connsiteY5" fmla="*/ 984 h 9946"/>
              <a:gd name="connsiteX6" fmla="*/ 103 w 10000"/>
              <a:gd name="connsiteY6" fmla="*/ 1169 h 9946"/>
              <a:gd name="connsiteX7" fmla="*/ 165 w 10000"/>
              <a:gd name="connsiteY7" fmla="*/ 1250 h 9946"/>
              <a:gd name="connsiteX8" fmla="*/ 202 w 10000"/>
              <a:gd name="connsiteY8" fmla="*/ 1250 h 9946"/>
              <a:gd name="connsiteX9" fmla="*/ 285 w 10000"/>
              <a:gd name="connsiteY9" fmla="*/ 1331 h 9946"/>
              <a:gd name="connsiteX10" fmla="*/ 306 w 10000"/>
              <a:gd name="connsiteY10" fmla="*/ 1413 h 9946"/>
              <a:gd name="connsiteX11" fmla="*/ 244 w 10000"/>
              <a:gd name="connsiteY11" fmla="*/ 1571 h 9946"/>
              <a:gd name="connsiteX12" fmla="*/ 244 w 10000"/>
              <a:gd name="connsiteY12" fmla="*/ 1625 h 9946"/>
              <a:gd name="connsiteX13" fmla="*/ 306 w 10000"/>
              <a:gd name="connsiteY13" fmla="*/ 1652 h 9946"/>
              <a:gd name="connsiteX14" fmla="*/ 323 w 10000"/>
              <a:gd name="connsiteY14" fmla="*/ 1706 h 9946"/>
              <a:gd name="connsiteX15" fmla="*/ 323 w 10000"/>
              <a:gd name="connsiteY15" fmla="*/ 1733 h 9946"/>
              <a:gd name="connsiteX16" fmla="*/ 265 w 10000"/>
              <a:gd name="connsiteY16" fmla="*/ 1810 h 9946"/>
              <a:gd name="connsiteX17" fmla="*/ 265 w 10000"/>
              <a:gd name="connsiteY17" fmla="*/ 1923 h 9946"/>
              <a:gd name="connsiteX18" fmla="*/ 306 w 10000"/>
              <a:gd name="connsiteY18" fmla="*/ 1945 h 9946"/>
              <a:gd name="connsiteX19" fmla="*/ 467 w 10000"/>
              <a:gd name="connsiteY19" fmla="*/ 1891 h 9946"/>
              <a:gd name="connsiteX20" fmla="*/ 550 w 10000"/>
              <a:gd name="connsiteY20" fmla="*/ 1841 h 9946"/>
              <a:gd name="connsiteX21" fmla="*/ 591 w 10000"/>
              <a:gd name="connsiteY21" fmla="*/ 1602 h 9946"/>
              <a:gd name="connsiteX22" fmla="*/ 629 w 10000"/>
              <a:gd name="connsiteY22" fmla="*/ 1548 h 9946"/>
              <a:gd name="connsiteX23" fmla="*/ 691 w 10000"/>
              <a:gd name="connsiteY23" fmla="*/ 1571 h 9946"/>
              <a:gd name="connsiteX24" fmla="*/ 749 w 10000"/>
              <a:gd name="connsiteY24" fmla="*/ 1571 h 9946"/>
              <a:gd name="connsiteX25" fmla="*/ 793 w 10000"/>
              <a:gd name="connsiteY25" fmla="*/ 1548 h 9946"/>
              <a:gd name="connsiteX26" fmla="*/ 852 w 10000"/>
              <a:gd name="connsiteY26" fmla="*/ 1548 h 9946"/>
              <a:gd name="connsiteX27" fmla="*/ 835 w 10000"/>
              <a:gd name="connsiteY27" fmla="*/ 1625 h 9946"/>
              <a:gd name="connsiteX28" fmla="*/ 711 w 10000"/>
              <a:gd name="connsiteY28" fmla="*/ 1760 h 9946"/>
              <a:gd name="connsiteX29" fmla="*/ 732 w 10000"/>
              <a:gd name="connsiteY29" fmla="*/ 1760 h 9946"/>
              <a:gd name="connsiteX30" fmla="*/ 835 w 10000"/>
              <a:gd name="connsiteY30" fmla="*/ 1706 h 9946"/>
              <a:gd name="connsiteX31" fmla="*/ 993 w 10000"/>
              <a:gd name="connsiteY31" fmla="*/ 1706 h 9946"/>
              <a:gd name="connsiteX32" fmla="*/ 1522 w 10000"/>
              <a:gd name="connsiteY32" fmla="*/ 1467 h 9946"/>
              <a:gd name="connsiteX33" fmla="*/ 1605 w 10000"/>
              <a:gd name="connsiteY33" fmla="*/ 1467 h 9946"/>
              <a:gd name="connsiteX34" fmla="*/ 1605 w 10000"/>
              <a:gd name="connsiteY34" fmla="*/ 1521 h 9946"/>
              <a:gd name="connsiteX35" fmla="*/ 1501 w 10000"/>
              <a:gd name="connsiteY35" fmla="*/ 1625 h 9946"/>
              <a:gd name="connsiteX36" fmla="*/ 1563 w 10000"/>
              <a:gd name="connsiteY36" fmla="*/ 1652 h 9946"/>
              <a:gd name="connsiteX37" fmla="*/ 1787 w 10000"/>
              <a:gd name="connsiteY37" fmla="*/ 1683 h 9946"/>
              <a:gd name="connsiteX38" fmla="*/ 2030 w 10000"/>
              <a:gd name="connsiteY38" fmla="*/ 1787 h 9946"/>
              <a:gd name="connsiteX39" fmla="*/ 2274 w 10000"/>
              <a:gd name="connsiteY39" fmla="*/ 1945 h 9946"/>
              <a:gd name="connsiteX40" fmla="*/ 2336 w 10000"/>
              <a:gd name="connsiteY40" fmla="*/ 1999 h 9946"/>
              <a:gd name="connsiteX41" fmla="*/ 2336 w 10000"/>
              <a:gd name="connsiteY41" fmla="*/ 1891 h 9946"/>
              <a:gd name="connsiteX42" fmla="*/ 2378 w 10000"/>
              <a:gd name="connsiteY42" fmla="*/ 1841 h 9946"/>
              <a:gd name="connsiteX43" fmla="*/ 2436 w 10000"/>
              <a:gd name="connsiteY43" fmla="*/ 1923 h 9946"/>
              <a:gd name="connsiteX44" fmla="*/ 2577 w 10000"/>
              <a:gd name="connsiteY44" fmla="*/ 1972 h 9946"/>
              <a:gd name="connsiteX45" fmla="*/ 2621 w 10000"/>
              <a:gd name="connsiteY45" fmla="*/ 1999 h 9946"/>
              <a:gd name="connsiteX46" fmla="*/ 2621 w 10000"/>
              <a:gd name="connsiteY46" fmla="*/ 2026 h 9946"/>
              <a:gd name="connsiteX47" fmla="*/ 2560 w 10000"/>
              <a:gd name="connsiteY47" fmla="*/ 2080 h 9946"/>
              <a:gd name="connsiteX48" fmla="*/ 2577 w 10000"/>
              <a:gd name="connsiteY48" fmla="*/ 2130 h 9946"/>
              <a:gd name="connsiteX49" fmla="*/ 2903 w 10000"/>
              <a:gd name="connsiteY49" fmla="*/ 2428 h 9946"/>
              <a:gd name="connsiteX50" fmla="*/ 2920 w 10000"/>
              <a:gd name="connsiteY50" fmla="*/ 2532 h 9946"/>
              <a:gd name="connsiteX51" fmla="*/ 2903 w 10000"/>
              <a:gd name="connsiteY51" fmla="*/ 2640 h 9946"/>
              <a:gd name="connsiteX52" fmla="*/ 2882 w 10000"/>
              <a:gd name="connsiteY52" fmla="*/ 2690 h 9946"/>
              <a:gd name="connsiteX53" fmla="*/ 2842 w 10000"/>
              <a:gd name="connsiteY53" fmla="*/ 2667 h 9946"/>
              <a:gd name="connsiteX54" fmla="*/ 2821 w 10000"/>
              <a:gd name="connsiteY54" fmla="*/ 2563 h 9946"/>
              <a:gd name="connsiteX55" fmla="*/ 2779 w 10000"/>
              <a:gd name="connsiteY55" fmla="*/ 2667 h 9946"/>
              <a:gd name="connsiteX56" fmla="*/ 2821 w 10000"/>
              <a:gd name="connsiteY56" fmla="*/ 2748 h 9946"/>
              <a:gd name="connsiteX57" fmla="*/ 2862 w 10000"/>
              <a:gd name="connsiteY57" fmla="*/ 2771 h 9946"/>
              <a:gd name="connsiteX58" fmla="*/ 3309 w 10000"/>
              <a:gd name="connsiteY58" fmla="*/ 2613 h 9946"/>
              <a:gd name="connsiteX59" fmla="*/ 3329 w 10000"/>
              <a:gd name="connsiteY59" fmla="*/ 2532 h 9946"/>
              <a:gd name="connsiteX60" fmla="*/ 3470 w 10000"/>
              <a:gd name="connsiteY60" fmla="*/ 2532 h 9946"/>
              <a:gd name="connsiteX61" fmla="*/ 3817 w 10000"/>
              <a:gd name="connsiteY61" fmla="*/ 2162 h 9946"/>
              <a:gd name="connsiteX62" fmla="*/ 4061 w 10000"/>
              <a:gd name="connsiteY62" fmla="*/ 2162 h 9946"/>
              <a:gd name="connsiteX63" fmla="*/ 4061 w 10000"/>
              <a:gd name="connsiteY63" fmla="*/ 2080 h 9946"/>
              <a:gd name="connsiteX64" fmla="*/ 4020 w 10000"/>
              <a:gd name="connsiteY64" fmla="*/ 1999 h 9946"/>
              <a:gd name="connsiteX65" fmla="*/ 4078 w 10000"/>
              <a:gd name="connsiteY65" fmla="*/ 1810 h 9946"/>
              <a:gd name="connsiteX66" fmla="*/ 4445 w 10000"/>
              <a:gd name="connsiteY66" fmla="*/ 1760 h 9946"/>
              <a:gd name="connsiteX67" fmla="*/ 4992 w 10000"/>
              <a:gd name="connsiteY67" fmla="*/ 2108 h 9946"/>
              <a:gd name="connsiteX68" fmla="*/ 5013 w 10000"/>
              <a:gd name="connsiteY68" fmla="*/ 2211 h 9946"/>
              <a:gd name="connsiteX69" fmla="*/ 5157 w 10000"/>
              <a:gd name="connsiteY69" fmla="*/ 2374 h 9946"/>
              <a:gd name="connsiteX70" fmla="*/ 5277 w 10000"/>
              <a:gd name="connsiteY70" fmla="*/ 2613 h 9946"/>
              <a:gd name="connsiteX71" fmla="*/ 5621 w 10000"/>
              <a:gd name="connsiteY71" fmla="*/ 2933 h 9946"/>
              <a:gd name="connsiteX72" fmla="*/ 5662 w 10000"/>
              <a:gd name="connsiteY72" fmla="*/ 3069 h 9946"/>
              <a:gd name="connsiteX73" fmla="*/ 5765 w 10000"/>
              <a:gd name="connsiteY73" fmla="*/ 3173 h 9946"/>
              <a:gd name="connsiteX74" fmla="*/ 6030 w 10000"/>
              <a:gd name="connsiteY74" fmla="*/ 3173 h 9946"/>
              <a:gd name="connsiteX75" fmla="*/ 6232 w 10000"/>
              <a:gd name="connsiteY75" fmla="*/ 3574 h 9946"/>
              <a:gd name="connsiteX76" fmla="*/ 6291 w 10000"/>
              <a:gd name="connsiteY76" fmla="*/ 3628 h 9946"/>
              <a:gd name="connsiteX77" fmla="*/ 6273 w 10000"/>
              <a:gd name="connsiteY77" fmla="*/ 3759 h 9946"/>
              <a:gd name="connsiteX78" fmla="*/ 6353 w 10000"/>
              <a:gd name="connsiteY78" fmla="*/ 4156 h 9946"/>
              <a:gd name="connsiteX79" fmla="*/ 6312 w 10000"/>
              <a:gd name="connsiteY79" fmla="*/ 4590 h 9946"/>
              <a:gd name="connsiteX80" fmla="*/ 6232 w 10000"/>
              <a:gd name="connsiteY80" fmla="*/ 5068 h 9946"/>
              <a:gd name="connsiteX81" fmla="*/ 6249 w 10000"/>
              <a:gd name="connsiteY81" fmla="*/ 5465 h 9946"/>
              <a:gd name="connsiteX82" fmla="*/ 6291 w 10000"/>
              <a:gd name="connsiteY82" fmla="*/ 5596 h 9946"/>
              <a:gd name="connsiteX83" fmla="*/ 6494 w 10000"/>
              <a:gd name="connsiteY83" fmla="*/ 5758 h 9946"/>
              <a:gd name="connsiteX84" fmla="*/ 6555 w 10000"/>
              <a:gd name="connsiteY84" fmla="*/ 5596 h 9946"/>
              <a:gd name="connsiteX85" fmla="*/ 6494 w 10000"/>
              <a:gd name="connsiteY85" fmla="*/ 5542 h 9946"/>
              <a:gd name="connsiteX86" fmla="*/ 6431 w 10000"/>
              <a:gd name="connsiteY86" fmla="*/ 5302 h 9946"/>
              <a:gd name="connsiteX87" fmla="*/ 6456 w 10000"/>
              <a:gd name="connsiteY87" fmla="*/ 5253 h 9946"/>
              <a:gd name="connsiteX88" fmla="*/ 6575 w 10000"/>
              <a:gd name="connsiteY88" fmla="*/ 5199 h 9946"/>
              <a:gd name="connsiteX89" fmla="*/ 6658 w 10000"/>
              <a:gd name="connsiteY89" fmla="*/ 5465 h 9946"/>
              <a:gd name="connsiteX90" fmla="*/ 6699 w 10000"/>
              <a:gd name="connsiteY90" fmla="*/ 5438 h 9946"/>
              <a:gd name="connsiteX91" fmla="*/ 6737 w 10000"/>
              <a:gd name="connsiteY91" fmla="*/ 5334 h 9946"/>
              <a:gd name="connsiteX92" fmla="*/ 6762 w 10000"/>
              <a:gd name="connsiteY92" fmla="*/ 5302 h 9946"/>
              <a:gd name="connsiteX93" fmla="*/ 6820 w 10000"/>
              <a:gd name="connsiteY93" fmla="*/ 5357 h 9946"/>
              <a:gd name="connsiteX94" fmla="*/ 6820 w 10000"/>
              <a:gd name="connsiteY94" fmla="*/ 5465 h 9946"/>
              <a:gd name="connsiteX95" fmla="*/ 6762 w 10000"/>
              <a:gd name="connsiteY95" fmla="*/ 5596 h 9946"/>
              <a:gd name="connsiteX96" fmla="*/ 6699 w 10000"/>
              <a:gd name="connsiteY96" fmla="*/ 5704 h 9946"/>
              <a:gd name="connsiteX97" fmla="*/ 6617 w 10000"/>
              <a:gd name="connsiteY97" fmla="*/ 6025 h 9946"/>
              <a:gd name="connsiteX98" fmla="*/ 6555 w 10000"/>
              <a:gd name="connsiteY98" fmla="*/ 6052 h 9946"/>
              <a:gd name="connsiteX99" fmla="*/ 6555 w 10000"/>
              <a:gd name="connsiteY99" fmla="*/ 6214 h 9946"/>
              <a:gd name="connsiteX100" fmla="*/ 6638 w 10000"/>
              <a:gd name="connsiteY100" fmla="*/ 6318 h 9946"/>
              <a:gd name="connsiteX101" fmla="*/ 6762 w 10000"/>
              <a:gd name="connsiteY101" fmla="*/ 6453 h 9946"/>
              <a:gd name="connsiteX102" fmla="*/ 6944 w 10000"/>
              <a:gd name="connsiteY102" fmla="*/ 7013 h 9946"/>
              <a:gd name="connsiteX103" fmla="*/ 7225 w 10000"/>
              <a:gd name="connsiteY103" fmla="*/ 7252 h 9946"/>
              <a:gd name="connsiteX104" fmla="*/ 7266 w 10000"/>
              <a:gd name="connsiteY104" fmla="*/ 7252 h 9946"/>
              <a:gd name="connsiteX105" fmla="*/ 7287 w 10000"/>
              <a:gd name="connsiteY105" fmla="*/ 7117 h 9946"/>
              <a:gd name="connsiteX106" fmla="*/ 7370 w 10000"/>
              <a:gd name="connsiteY106" fmla="*/ 7117 h 9946"/>
              <a:gd name="connsiteX107" fmla="*/ 7431 w 10000"/>
              <a:gd name="connsiteY107" fmla="*/ 7333 h 9946"/>
              <a:gd name="connsiteX108" fmla="*/ 7448 w 10000"/>
              <a:gd name="connsiteY108" fmla="*/ 7464 h 9946"/>
              <a:gd name="connsiteX109" fmla="*/ 7552 w 10000"/>
              <a:gd name="connsiteY109" fmla="*/ 7757 h 9946"/>
              <a:gd name="connsiteX110" fmla="*/ 7676 w 10000"/>
              <a:gd name="connsiteY110" fmla="*/ 7839 h 9946"/>
              <a:gd name="connsiteX111" fmla="*/ 7795 w 10000"/>
              <a:gd name="connsiteY111" fmla="*/ 7888 h 9946"/>
              <a:gd name="connsiteX112" fmla="*/ 8015 w 10000"/>
              <a:gd name="connsiteY112" fmla="*/ 8664 h 9946"/>
              <a:gd name="connsiteX113" fmla="*/ 8077 w 10000"/>
              <a:gd name="connsiteY113" fmla="*/ 8719 h 9946"/>
              <a:gd name="connsiteX114" fmla="*/ 8362 w 10000"/>
              <a:gd name="connsiteY114" fmla="*/ 8800 h 9946"/>
              <a:gd name="connsiteX115" fmla="*/ 8486 w 10000"/>
              <a:gd name="connsiteY115" fmla="*/ 8881 h 9946"/>
              <a:gd name="connsiteX116" fmla="*/ 8809 w 10000"/>
              <a:gd name="connsiteY116" fmla="*/ 9409 h 9946"/>
              <a:gd name="connsiteX117" fmla="*/ 8950 w 10000"/>
              <a:gd name="connsiteY117" fmla="*/ 9544 h 9946"/>
              <a:gd name="connsiteX118" fmla="*/ 9011 w 10000"/>
              <a:gd name="connsiteY118" fmla="*/ 9571 h 9946"/>
              <a:gd name="connsiteX119" fmla="*/ 9070 w 10000"/>
              <a:gd name="connsiteY119" fmla="*/ 9599 h 9946"/>
              <a:gd name="connsiteX120" fmla="*/ 9115 w 10000"/>
              <a:gd name="connsiteY120" fmla="*/ 9729 h 9946"/>
              <a:gd name="connsiteX121" fmla="*/ 9053 w 10000"/>
              <a:gd name="connsiteY121" fmla="*/ 9729 h 9946"/>
              <a:gd name="connsiteX122" fmla="*/ 8991 w 10000"/>
              <a:gd name="connsiteY122" fmla="*/ 9702 h 9946"/>
              <a:gd name="connsiteX123" fmla="*/ 8950 w 10000"/>
              <a:gd name="connsiteY123" fmla="*/ 9702 h 9946"/>
              <a:gd name="connsiteX124" fmla="*/ 8912 w 10000"/>
              <a:gd name="connsiteY124" fmla="*/ 9729 h 9946"/>
              <a:gd name="connsiteX125" fmla="*/ 8912 w 10000"/>
              <a:gd name="connsiteY125" fmla="*/ 9811 h 9946"/>
              <a:gd name="connsiteX126" fmla="*/ 8950 w 10000"/>
              <a:gd name="connsiteY126" fmla="*/ 9887 h 9946"/>
              <a:gd name="connsiteX127" fmla="*/ 9115 w 10000"/>
              <a:gd name="connsiteY127" fmla="*/ 9946 h 9946"/>
              <a:gd name="connsiteX128" fmla="*/ 9194 w 10000"/>
              <a:gd name="connsiteY128" fmla="*/ 9865 h 9946"/>
              <a:gd name="connsiteX129" fmla="*/ 9314 w 10000"/>
              <a:gd name="connsiteY129" fmla="*/ 9833 h 9946"/>
              <a:gd name="connsiteX130" fmla="*/ 9802 w 10000"/>
              <a:gd name="connsiteY130" fmla="*/ 9599 h 9946"/>
              <a:gd name="connsiteX131" fmla="*/ 9905 w 10000"/>
              <a:gd name="connsiteY131" fmla="*/ 9359 h 9946"/>
              <a:gd name="connsiteX132" fmla="*/ 6366 w 10000"/>
              <a:gd name="connsiteY132" fmla="*/ 519 h 9946"/>
              <a:gd name="connsiteX133" fmla="*/ 9864 w 10000"/>
              <a:gd name="connsiteY133" fmla="*/ 8958 h 9946"/>
              <a:gd name="connsiteX134" fmla="*/ 9864 w 10000"/>
              <a:gd name="connsiteY134" fmla="*/ 8768 h 9946"/>
              <a:gd name="connsiteX135" fmla="*/ 9967 w 10000"/>
              <a:gd name="connsiteY135" fmla="*/ 8479 h 9946"/>
              <a:gd name="connsiteX136" fmla="*/ 6366 w 10000"/>
              <a:gd name="connsiteY136" fmla="*/ 519 h 9946"/>
              <a:gd name="connsiteX137" fmla="*/ 9943 w 10000"/>
              <a:gd name="connsiteY137" fmla="*/ 7888 h 9946"/>
              <a:gd name="connsiteX138" fmla="*/ 6366 w 10000"/>
              <a:gd name="connsiteY138" fmla="*/ 519 h 9946"/>
              <a:gd name="connsiteX139" fmla="*/ 9943 w 10000"/>
              <a:gd name="connsiteY139" fmla="*/ 6981 h 9946"/>
              <a:gd name="connsiteX140" fmla="*/ 9864 w 10000"/>
              <a:gd name="connsiteY140" fmla="*/ 6503 h 9946"/>
              <a:gd name="connsiteX141" fmla="*/ 9785 w 10000"/>
              <a:gd name="connsiteY141" fmla="*/ 6345 h 9946"/>
              <a:gd name="connsiteX142" fmla="*/ 9461 w 10000"/>
              <a:gd name="connsiteY142" fmla="*/ 5758 h 9946"/>
              <a:gd name="connsiteX143" fmla="*/ 9256 w 10000"/>
              <a:gd name="connsiteY143" fmla="*/ 5117 h 9946"/>
              <a:gd name="connsiteX144" fmla="*/ 8991 w 10000"/>
              <a:gd name="connsiteY144" fmla="*/ 4666 h 9946"/>
              <a:gd name="connsiteX145" fmla="*/ 8991 w 10000"/>
              <a:gd name="connsiteY145" fmla="*/ 4590 h 9946"/>
              <a:gd name="connsiteX146" fmla="*/ 6366 w 10000"/>
              <a:gd name="connsiteY146" fmla="*/ 519 h 9946"/>
              <a:gd name="connsiteX147" fmla="*/ 8888 w 10000"/>
              <a:gd name="connsiteY147" fmla="*/ 4238 h 9946"/>
              <a:gd name="connsiteX148" fmla="*/ 8888 w 10000"/>
              <a:gd name="connsiteY148" fmla="*/ 4134 h 9946"/>
              <a:gd name="connsiteX149" fmla="*/ 8974 w 10000"/>
              <a:gd name="connsiteY149" fmla="*/ 3971 h 9946"/>
              <a:gd name="connsiteX150" fmla="*/ 8974 w 10000"/>
              <a:gd name="connsiteY150" fmla="*/ 3890 h 9946"/>
              <a:gd name="connsiteX151" fmla="*/ 8627 w 10000"/>
              <a:gd name="connsiteY151" fmla="*/ 3308 h 9946"/>
              <a:gd name="connsiteX152" fmla="*/ 8445 w 10000"/>
              <a:gd name="connsiteY152" fmla="*/ 3037 h 9946"/>
              <a:gd name="connsiteX153" fmla="*/ 8321 w 10000"/>
              <a:gd name="connsiteY153" fmla="*/ 2933 h 9946"/>
              <a:gd name="connsiteX154" fmla="*/ 8280 w 10000"/>
              <a:gd name="connsiteY154" fmla="*/ 2852 h 9946"/>
              <a:gd name="connsiteX155" fmla="*/ 8060 w 10000"/>
              <a:gd name="connsiteY155" fmla="*/ 2482 h 9946"/>
              <a:gd name="connsiteX156" fmla="*/ 7771 w 10000"/>
              <a:gd name="connsiteY156" fmla="*/ 1787 h 9946"/>
              <a:gd name="connsiteX157" fmla="*/ 7693 w 10000"/>
              <a:gd name="connsiteY157" fmla="*/ 1386 h 9946"/>
              <a:gd name="connsiteX158" fmla="*/ 7511 w 10000"/>
              <a:gd name="connsiteY158" fmla="*/ 799 h 9946"/>
              <a:gd name="connsiteX159" fmla="*/ 7511 w 10000"/>
              <a:gd name="connsiteY159" fmla="*/ 722 h 9946"/>
              <a:gd name="connsiteX160" fmla="*/ 7431 w 10000"/>
              <a:gd name="connsiteY160" fmla="*/ 641 h 9946"/>
              <a:gd name="connsiteX161" fmla="*/ 7390 w 10000"/>
              <a:gd name="connsiteY161" fmla="*/ 609 h 9946"/>
              <a:gd name="connsiteX162" fmla="*/ 7345 w 10000"/>
              <a:gd name="connsiteY162" fmla="*/ 185 h 9946"/>
              <a:gd name="connsiteX163" fmla="*/ 7307 w 10000"/>
              <a:gd name="connsiteY163" fmla="*/ 54 h 9946"/>
              <a:gd name="connsiteX164" fmla="*/ 6366 w 10000"/>
              <a:gd name="connsiteY164" fmla="*/ 519 h 9946"/>
              <a:gd name="connsiteX165" fmla="*/ 7005 w 10000"/>
              <a:gd name="connsiteY165" fmla="*/ 81 h 9946"/>
              <a:gd name="connsiteX166" fmla="*/ 6366 w 10000"/>
              <a:gd name="connsiteY166" fmla="*/ 519 h 9946"/>
              <a:gd name="connsiteX167" fmla="*/ 6699 w 10000"/>
              <a:gd name="connsiteY167" fmla="*/ 27 h 9946"/>
              <a:gd name="connsiteX168" fmla="*/ 6658 w 10000"/>
              <a:gd name="connsiteY168" fmla="*/ 104 h 9946"/>
              <a:gd name="connsiteX169" fmla="*/ 6638 w 10000"/>
              <a:gd name="connsiteY169" fmla="*/ 239 h 9946"/>
              <a:gd name="connsiteX170" fmla="*/ 6737 w 10000"/>
              <a:gd name="connsiteY170" fmla="*/ 641 h 9946"/>
              <a:gd name="connsiteX171" fmla="*/ 6699 w 10000"/>
              <a:gd name="connsiteY171" fmla="*/ 853 h 9946"/>
              <a:gd name="connsiteX172" fmla="*/ 6555 w 10000"/>
              <a:gd name="connsiteY172" fmla="*/ 826 h 9946"/>
              <a:gd name="connsiteX173" fmla="*/ 6494 w 10000"/>
              <a:gd name="connsiteY173" fmla="*/ 745 h 9946"/>
              <a:gd name="connsiteX174" fmla="*/ 6456 w 10000"/>
              <a:gd name="connsiteY174" fmla="*/ 537 h 9946"/>
              <a:gd name="connsiteX175" fmla="*/ 3268 w 10000"/>
              <a:gd name="connsiteY175" fmla="*/ 799 h 9946"/>
              <a:gd name="connsiteX176" fmla="*/ 3205 w 10000"/>
              <a:gd name="connsiteY176" fmla="*/ 668 h 9946"/>
              <a:gd name="connsiteX177" fmla="*/ 3205 w 10000"/>
              <a:gd name="connsiteY177" fmla="*/ 537 h 9946"/>
              <a:gd name="connsiteX178" fmla="*/ 3102 w 10000"/>
              <a:gd name="connsiteY178" fmla="*/ 402 h 9946"/>
              <a:gd name="connsiteX179" fmla="*/ 3085 w 10000"/>
              <a:gd name="connsiteY179" fmla="*/ 298 h 9946"/>
              <a:gd name="connsiteX0" fmla="*/ 3085 w 10000"/>
              <a:gd name="connsiteY0" fmla="*/ 300 h 10000"/>
              <a:gd name="connsiteX1" fmla="*/ 20 w 10000"/>
              <a:gd name="connsiteY1" fmla="*/ 695 h 10000"/>
              <a:gd name="connsiteX2" fmla="*/ 20 w 10000"/>
              <a:gd name="connsiteY2" fmla="*/ 776 h 10000"/>
              <a:gd name="connsiteX3" fmla="*/ 20 w 10000"/>
              <a:gd name="connsiteY3" fmla="*/ 830 h 10000"/>
              <a:gd name="connsiteX4" fmla="*/ 0 w 10000"/>
              <a:gd name="connsiteY4" fmla="*/ 858 h 10000"/>
              <a:gd name="connsiteX5" fmla="*/ 0 w 10000"/>
              <a:gd name="connsiteY5" fmla="*/ 989 h 10000"/>
              <a:gd name="connsiteX6" fmla="*/ 103 w 10000"/>
              <a:gd name="connsiteY6" fmla="*/ 1175 h 10000"/>
              <a:gd name="connsiteX7" fmla="*/ 165 w 10000"/>
              <a:gd name="connsiteY7" fmla="*/ 1257 h 10000"/>
              <a:gd name="connsiteX8" fmla="*/ 202 w 10000"/>
              <a:gd name="connsiteY8" fmla="*/ 1257 h 10000"/>
              <a:gd name="connsiteX9" fmla="*/ 285 w 10000"/>
              <a:gd name="connsiteY9" fmla="*/ 1338 h 10000"/>
              <a:gd name="connsiteX10" fmla="*/ 306 w 10000"/>
              <a:gd name="connsiteY10" fmla="*/ 1421 h 10000"/>
              <a:gd name="connsiteX11" fmla="*/ 244 w 10000"/>
              <a:gd name="connsiteY11" fmla="*/ 1580 h 10000"/>
              <a:gd name="connsiteX12" fmla="*/ 244 w 10000"/>
              <a:gd name="connsiteY12" fmla="*/ 1634 h 10000"/>
              <a:gd name="connsiteX13" fmla="*/ 306 w 10000"/>
              <a:gd name="connsiteY13" fmla="*/ 1661 h 10000"/>
              <a:gd name="connsiteX14" fmla="*/ 323 w 10000"/>
              <a:gd name="connsiteY14" fmla="*/ 1715 h 10000"/>
              <a:gd name="connsiteX15" fmla="*/ 323 w 10000"/>
              <a:gd name="connsiteY15" fmla="*/ 1742 h 10000"/>
              <a:gd name="connsiteX16" fmla="*/ 265 w 10000"/>
              <a:gd name="connsiteY16" fmla="*/ 1820 h 10000"/>
              <a:gd name="connsiteX17" fmla="*/ 265 w 10000"/>
              <a:gd name="connsiteY17" fmla="*/ 1933 h 10000"/>
              <a:gd name="connsiteX18" fmla="*/ 306 w 10000"/>
              <a:gd name="connsiteY18" fmla="*/ 1956 h 10000"/>
              <a:gd name="connsiteX19" fmla="*/ 467 w 10000"/>
              <a:gd name="connsiteY19" fmla="*/ 1901 h 10000"/>
              <a:gd name="connsiteX20" fmla="*/ 550 w 10000"/>
              <a:gd name="connsiteY20" fmla="*/ 1851 h 10000"/>
              <a:gd name="connsiteX21" fmla="*/ 591 w 10000"/>
              <a:gd name="connsiteY21" fmla="*/ 1611 h 10000"/>
              <a:gd name="connsiteX22" fmla="*/ 629 w 10000"/>
              <a:gd name="connsiteY22" fmla="*/ 1556 h 10000"/>
              <a:gd name="connsiteX23" fmla="*/ 691 w 10000"/>
              <a:gd name="connsiteY23" fmla="*/ 1580 h 10000"/>
              <a:gd name="connsiteX24" fmla="*/ 749 w 10000"/>
              <a:gd name="connsiteY24" fmla="*/ 1580 h 10000"/>
              <a:gd name="connsiteX25" fmla="*/ 793 w 10000"/>
              <a:gd name="connsiteY25" fmla="*/ 1556 h 10000"/>
              <a:gd name="connsiteX26" fmla="*/ 852 w 10000"/>
              <a:gd name="connsiteY26" fmla="*/ 1556 h 10000"/>
              <a:gd name="connsiteX27" fmla="*/ 835 w 10000"/>
              <a:gd name="connsiteY27" fmla="*/ 1634 h 10000"/>
              <a:gd name="connsiteX28" fmla="*/ 711 w 10000"/>
              <a:gd name="connsiteY28" fmla="*/ 1770 h 10000"/>
              <a:gd name="connsiteX29" fmla="*/ 732 w 10000"/>
              <a:gd name="connsiteY29" fmla="*/ 1770 h 10000"/>
              <a:gd name="connsiteX30" fmla="*/ 835 w 10000"/>
              <a:gd name="connsiteY30" fmla="*/ 1715 h 10000"/>
              <a:gd name="connsiteX31" fmla="*/ 993 w 10000"/>
              <a:gd name="connsiteY31" fmla="*/ 1715 h 10000"/>
              <a:gd name="connsiteX32" fmla="*/ 1522 w 10000"/>
              <a:gd name="connsiteY32" fmla="*/ 1475 h 10000"/>
              <a:gd name="connsiteX33" fmla="*/ 1605 w 10000"/>
              <a:gd name="connsiteY33" fmla="*/ 1475 h 10000"/>
              <a:gd name="connsiteX34" fmla="*/ 1605 w 10000"/>
              <a:gd name="connsiteY34" fmla="*/ 1529 h 10000"/>
              <a:gd name="connsiteX35" fmla="*/ 1501 w 10000"/>
              <a:gd name="connsiteY35" fmla="*/ 1634 h 10000"/>
              <a:gd name="connsiteX36" fmla="*/ 1563 w 10000"/>
              <a:gd name="connsiteY36" fmla="*/ 1661 h 10000"/>
              <a:gd name="connsiteX37" fmla="*/ 1787 w 10000"/>
              <a:gd name="connsiteY37" fmla="*/ 1692 h 10000"/>
              <a:gd name="connsiteX38" fmla="*/ 2030 w 10000"/>
              <a:gd name="connsiteY38" fmla="*/ 1797 h 10000"/>
              <a:gd name="connsiteX39" fmla="*/ 2274 w 10000"/>
              <a:gd name="connsiteY39" fmla="*/ 1956 h 10000"/>
              <a:gd name="connsiteX40" fmla="*/ 2336 w 10000"/>
              <a:gd name="connsiteY40" fmla="*/ 2010 h 10000"/>
              <a:gd name="connsiteX41" fmla="*/ 2336 w 10000"/>
              <a:gd name="connsiteY41" fmla="*/ 1901 h 10000"/>
              <a:gd name="connsiteX42" fmla="*/ 2378 w 10000"/>
              <a:gd name="connsiteY42" fmla="*/ 1851 h 10000"/>
              <a:gd name="connsiteX43" fmla="*/ 2436 w 10000"/>
              <a:gd name="connsiteY43" fmla="*/ 1933 h 10000"/>
              <a:gd name="connsiteX44" fmla="*/ 2577 w 10000"/>
              <a:gd name="connsiteY44" fmla="*/ 1983 h 10000"/>
              <a:gd name="connsiteX45" fmla="*/ 2621 w 10000"/>
              <a:gd name="connsiteY45" fmla="*/ 2010 h 10000"/>
              <a:gd name="connsiteX46" fmla="*/ 2621 w 10000"/>
              <a:gd name="connsiteY46" fmla="*/ 2037 h 10000"/>
              <a:gd name="connsiteX47" fmla="*/ 2560 w 10000"/>
              <a:gd name="connsiteY47" fmla="*/ 2091 h 10000"/>
              <a:gd name="connsiteX48" fmla="*/ 2577 w 10000"/>
              <a:gd name="connsiteY48" fmla="*/ 2142 h 10000"/>
              <a:gd name="connsiteX49" fmla="*/ 2903 w 10000"/>
              <a:gd name="connsiteY49" fmla="*/ 2441 h 10000"/>
              <a:gd name="connsiteX50" fmla="*/ 2920 w 10000"/>
              <a:gd name="connsiteY50" fmla="*/ 2546 h 10000"/>
              <a:gd name="connsiteX51" fmla="*/ 2903 w 10000"/>
              <a:gd name="connsiteY51" fmla="*/ 2654 h 10000"/>
              <a:gd name="connsiteX52" fmla="*/ 2882 w 10000"/>
              <a:gd name="connsiteY52" fmla="*/ 2705 h 10000"/>
              <a:gd name="connsiteX53" fmla="*/ 2842 w 10000"/>
              <a:gd name="connsiteY53" fmla="*/ 2681 h 10000"/>
              <a:gd name="connsiteX54" fmla="*/ 2821 w 10000"/>
              <a:gd name="connsiteY54" fmla="*/ 2577 h 10000"/>
              <a:gd name="connsiteX55" fmla="*/ 2779 w 10000"/>
              <a:gd name="connsiteY55" fmla="*/ 2681 h 10000"/>
              <a:gd name="connsiteX56" fmla="*/ 2821 w 10000"/>
              <a:gd name="connsiteY56" fmla="*/ 2763 h 10000"/>
              <a:gd name="connsiteX57" fmla="*/ 2862 w 10000"/>
              <a:gd name="connsiteY57" fmla="*/ 2786 h 10000"/>
              <a:gd name="connsiteX58" fmla="*/ 3309 w 10000"/>
              <a:gd name="connsiteY58" fmla="*/ 2627 h 10000"/>
              <a:gd name="connsiteX59" fmla="*/ 3329 w 10000"/>
              <a:gd name="connsiteY59" fmla="*/ 2546 h 10000"/>
              <a:gd name="connsiteX60" fmla="*/ 3470 w 10000"/>
              <a:gd name="connsiteY60" fmla="*/ 2546 h 10000"/>
              <a:gd name="connsiteX61" fmla="*/ 3817 w 10000"/>
              <a:gd name="connsiteY61" fmla="*/ 2174 h 10000"/>
              <a:gd name="connsiteX62" fmla="*/ 4061 w 10000"/>
              <a:gd name="connsiteY62" fmla="*/ 2174 h 10000"/>
              <a:gd name="connsiteX63" fmla="*/ 4061 w 10000"/>
              <a:gd name="connsiteY63" fmla="*/ 2091 h 10000"/>
              <a:gd name="connsiteX64" fmla="*/ 4020 w 10000"/>
              <a:gd name="connsiteY64" fmla="*/ 2010 h 10000"/>
              <a:gd name="connsiteX65" fmla="*/ 4078 w 10000"/>
              <a:gd name="connsiteY65" fmla="*/ 1820 h 10000"/>
              <a:gd name="connsiteX66" fmla="*/ 4445 w 10000"/>
              <a:gd name="connsiteY66" fmla="*/ 1770 h 10000"/>
              <a:gd name="connsiteX67" fmla="*/ 4992 w 10000"/>
              <a:gd name="connsiteY67" fmla="*/ 2119 h 10000"/>
              <a:gd name="connsiteX68" fmla="*/ 5013 w 10000"/>
              <a:gd name="connsiteY68" fmla="*/ 2223 h 10000"/>
              <a:gd name="connsiteX69" fmla="*/ 5157 w 10000"/>
              <a:gd name="connsiteY69" fmla="*/ 2387 h 10000"/>
              <a:gd name="connsiteX70" fmla="*/ 5277 w 10000"/>
              <a:gd name="connsiteY70" fmla="*/ 2627 h 10000"/>
              <a:gd name="connsiteX71" fmla="*/ 5621 w 10000"/>
              <a:gd name="connsiteY71" fmla="*/ 2949 h 10000"/>
              <a:gd name="connsiteX72" fmla="*/ 5662 w 10000"/>
              <a:gd name="connsiteY72" fmla="*/ 3086 h 10000"/>
              <a:gd name="connsiteX73" fmla="*/ 5765 w 10000"/>
              <a:gd name="connsiteY73" fmla="*/ 3190 h 10000"/>
              <a:gd name="connsiteX74" fmla="*/ 6030 w 10000"/>
              <a:gd name="connsiteY74" fmla="*/ 3190 h 10000"/>
              <a:gd name="connsiteX75" fmla="*/ 6232 w 10000"/>
              <a:gd name="connsiteY75" fmla="*/ 3593 h 10000"/>
              <a:gd name="connsiteX76" fmla="*/ 6291 w 10000"/>
              <a:gd name="connsiteY76" fmla="*/ 3648 h 10000"/>
              <a:gd name="connsiteX77" fmla="*/ 6273 w 10000"/>
              <a:gd name="connsiteY77" fmla="*/ 3779 h 10000"/>
              <a:gd name="connsiteX78" fmla="*/ 6353 w 10000"/>
              <a:gd name="connsiteY78" fmla="*/ 4179 h 10000"/>
              <a:gd name="connsiteX79" fmla="*/ 6312 w 10000"/>
              <a:gd name="connsiteY79" fmla="*/ 4615 h 10000"/>
              <a:gd name="connsiteX80" fmla="*/ 6232 w 10000"/>
              <a:gd name="connsiteY80" fmla="*/ 5096 h 10000"/>
              <a:gd name="connsiteX81" fmla="*/ 6249 w 10000"/>
              <a:gd name="connsiteY81" fmla="*/ 5495 h 10000"/>
              <a:gd name="connsiteX82" fmla="*/ 6291 w 10000"/>
              <a:gd name="connsiteY82" fmla="*/ 5626 h 10000"/>
              <a:gd name="connsiteX83" fmla="*/ 6494 w 10000"/>
              <a:gd name="connsiteY83" fmla="*/ 5789 h 10000"/>
              <a:gd name="connsiteX84" fmla="*/ 6555 w 10000"/>
              <a:gd name="connsiteY84" fmla="*/ 5626 h 10000"/>
              <a:gd name="connsiteX85" fmla="*/ 6494 w 10000"/>
              <a:gd name="connsiteY85" fmla="*/ 5572 h 10000"/>
              <a:gd name="connsiteX86" fmla="*/ 6431 w 10000"/>
              <a:gd name="connsiteY86" fmla="*/ 5331 h 10000"/>
              <a:gd name="connsiteX87" fmla="*/ 6456 w 10000"/>
              <a:gd name="connsiteY87" fmla="*/ 5282 h 10000"/>
              <a:gd name="connsiteX88" fmla="*/ 6575 w 10000"/>
              <a:gd name="connsiteY88" fmla="*/ 5227 h 10000"/>
              <a:gd name="connsiteX89" fmla="*/ 6658 w 10000"/>
              <a:gd name="connsiteY89" fmla="*/ 5495 h 10000"/>
              <a:gd name="connsiteX90" fmla="*/ 6699 w 10000"/>
              <a:gd name="connsiteY90" fmla="*/ 5468 h 10000"/>
              <a:gd name="connsiteX91" fmla="*/ 6737 w 10000"/>
              <a:gd name="connsiteY91" fmla="*/ 5363 h 10000"/>
              <a:gd name="connsiteX92" fmla="*/ 6762 w 10000"/>
              <a:gd name="connsiteY92" fmla="*/ 5331 h 10000"/>
              <a:gd name="connsiteX93" fmla="*/ 6820 w 10000"/>
              <a:gd name="connsiteY93" fmla="*/ 5386 h 10000"/>
              <a:gd name="connsiteX94" fmla="*/ 6820 w 10000"/>
              <a:gd name="connsiteY94" fmla="*/ 5495 h 10000"/>
              <a:gd name="connsiteX95" fmla="*/ 6762 w 10000"/>
              <a:gd name="connsiteY95" fmla="*/ 5626 h 10000"/>
              <a:gd name="connsiteX96" fmla="*/ 6699 w 10000"/>
              <a:gd name="connsiteY96" fmla="*/ 5735 h 10000"/>
              <a:gd name="connsiteX97" fmla="*/ 6617 w 10000"/>
              <a:gd name="connsiteY97" fmla="*/ 6058 h 10000"/>
              <a:gd name="connsiteX98" fmla="*/ 6555 w 10000"/>
              <a:gd name="connsiteY98" fmla="*/ 6085 h 10000"/>
              <a:gd name="connsiteX99" fmla="*/ 6555 w 10000"/>
              <a:gd name="connsiteY99" fmla="*/ 6248 h 10000"/>
              <a:gd name="connsiteX100" fmla="*/ 6638 w 10000"/>
              <a:gd name="connsiteY100" fmla="*/ 6352 h 10000"/>
              <a:gd name="connsiteX101" fmla="*/ 6762 w 10000"/>
              <a:gd name="connsiteY101" fmla="*/ 6488 h 10000"/>
              <a:gd name="connsiteX102" fmla="*/ 6944 w 10000"/>
              <a:gd name="connsiteY102" fmla="*/ 7051 h 10000"/>
              <a:gd name="connsiteX103" fmla="*/ 7225 w 10000"/>
              <a:gd name="connsiteY103" fmla="*/ 7291 h 10000"/>
              <a:gd name="connsiteX104" fmla="*/ 7266 w 10000"/>
              <a:gd name="connsiteY104" fmla="*/ 7291 h 10000"/>
              <a:gd name="connsiteX105" fmla="*/ 7287 w 10000"/>
              <a:gd name="connsiteY105" fmla="*/ 7156 h 10000"/>
              <a:gd name="connsiteX106" fmla="*/ 7370 w 10000"/>
              <a:gd name="connsiteY106" fmla="*/ 7156 h 10000"/>
              <a:gd name="connsiteX107" fmla="*/ 7431 w 10000"/>
              <a:gd name="connsiteY107" fmla="*/ 7373 h 10000"/>
              <a:gd name="connsiteX108" fmla="*/ 7448 w 10000"/>
              <a:gd name="connsiteY108" fmla="*/ 7505 h 10000"/>
              <a:gd name="connsiteX109" fmla="*/ 7552 w 10000"/>
              <a:gd name="connsiteY109" fmla="*/ 7799 h 10000"/>
              <a:gd name="connsiteX110" fmla="*/ 7676 w 10000"/>
              <a:gd name="connsiteY110" fmla="*/ 7882 h 10000"/>
              <a:gd name="connsiteX111" fmla="*/ 7795 w 10000"/>
              <a:gd name="connsiteY111" fmla="*/ 7931 h 10000"/>
              <a:gd name="connsiteX112" fmla="*/ 8015 w 10000"/>
              <a:gd name="connsiteY112" fmla="*/ 8711 h 10000"/>
              <a:gd name="connsiteX113" fmla="*/ 8077 w 10000"/>
              <a:gd name="connsiteY113" fmla="*/ 8766 h 10000"/>
              <a:gd name="connsiteX114" fmla="*/ 8362 w 10000"/>
              <a:gd name="connsiteY114" fmla="*/ 8848 h 10000"/>
              <a:gd name="connsiteX115" fmla="*/ 8486 w 10000"/>
              <a:gd name="connsiteY115" fmla="*/ 8929 h 10000"/>
              <a:gd name="connsiteX116" fmla="*/ 8809 w 10000"/>
              <a:gd name="connsiteY116" fmla="*/ 9460 h 10000"/>
              <a:gd name="connsiteX117" fmla="*/ 8950 w 10000"/>
              <a:gd name="connsiteY117" fmla="*/ 9596 h 10000"/>
              <a:gd name="connsiteX118" fmla="*/ 9011 w 10000"/>
              <a:gd name="connsiteY118" fmla="*/ 9623 h 10000"/>
              <a:gd name="connsiteX119" fmla="*/ 9070 w 10000"/>
              <a:gd name="connsiteY119" fmla="*/ 9651 h 10000"/>
              <a:gd name="connsiteX120" fmla="*/ 9115 w 10000"/>
              <a:gd name="connsiteY120" fmla="*/ 9782 h 10000"/>
              <a:gd name="connsiteX121" fmla="*/ 9053 w 10000"/>
              <a:gd name="connsiteY121" fmla="*/ 9782 h 10000"/>
              <a:gd name="connsiteX122" fmla="*/ 8991 w 10000"/>
              <a:gd name="connsiteY122" fmla="*/ 9755 h 10000"/>
              <a:gd name="connsiteX123" fmla="*/ 8950 w 10000"/>
              <a:gd name="connsiteY123" fmla="*/ 9755 h 10000"/>
              <a:gd name="connsiteX124" fmla="*/ 8912 w 10000"/>
              <a:gd name="connsiteY124" fmla="*/ 9782 h 10000"/>
              <a:gd name="connsiteX125" fmla="*/ 8912 w 10000"/>
              <a:gd name="connsiteY125" fmla="*/ 9864 h 10000"/>
              <a:gd name="connsiteX126" fmla="*/ 8950 w 10000"/>
              <a:gd name="connsiteY126" fmla="*/ 9941 h 10000"/>
              <a:gd name="connsiteX127" fmla="*/ 9115 w 10000"/>
              <a:gd name="connsiteY127" fmla="*/ 10000 h 10000"/>
              <a:gd name="connsiteX128" fmla="*/ 9194 w 10000"/>
              <a:gd name="connsiteY128" fmla="*/ 9919 h 10000"/>
              <a:gd name="connsiteX129" fmla="*/ 9314 w 10000"/>
              <a:gd name="connsiteY129" fmla="*/ 9886 h 10000"/>
              <a:gd name="connsiteX130" fmla="*/ 9802 w 10000"/>
              <a:gd name="connsiteY130" fmla="*/ 9651 h 10000"/>
              <a:gd name="connsiteX131" fmla="*/ 9905 w 10000"/>
              <a:gd name="connsiteY131" fmla="*/ 9410 h 10000"/>
              <a:gd name="connsiteX132" fmla="*/ 6366 w 10000"/>
              <a:gd name="connsiteY132" fmla="*/ 522 h 10000"/>
              <a:gd name="connsiteX133" fmla="*/ 9864 w 10000"/>
              <a:gd name="connsiteY133" fmla="*/ 9007 h 10000"/>
              <a:gd name="connsiteX134" fmla="*/ 9864 w 10000"/>
              <a:gd name="connsiteY134" fmla="*/ 8816 h 10000"/>
              <a:gd name="connsiteX135" fmla="*/ 9967 w 10000"/>
              <a:gd name="connsiteY135" fmla="*/ 8525 h 10000"/>
              <a:gd name="connsiteX136" fmla="*/ 6366 w 10000"/>
              <a:gd name="connsiteY136" fmla="*/ 522 h 10000"/>
              <a:gd name="connsiteX137" fmla="*/ 9943 w 10000"/>
              <a:gd name="connsiteY137" fmla="*/ 7931 h 10000"/>
              <a:gd name="connsiteX138" fmla="*/ 6366 w 10000"/>
              <a:gd name="connsiteY138" fmla="*/ 522 h 10000"/>
              <a:gd name="connsiteX139" fmla="*/ 9943 w 10000"/>
              <a:gd name="connsiteY139" fmla="*/ 7019 h 10000"/>
              <a:gd name="connsiteX140" fmla="*/ 9864 w 10000"/>
              <a:gd name="connsiteY140" fmla="*/ 6538 h 10000"/>
              <a:gd name="connsiteX141" fmla="*/ 9785 w 10000"/>
              <a:gd name="connsiteY141" fmla="*/ 6379 h 10000"/>
              <a:gd name="connsiteX142" fmla="*/ 9461 w 10000"/>
              <a:gd name="connsiteY142" fmla="*/ 5789 h 10000"/>
              <a:gd name="connsiteX143" fmla="*/ 9256 w 10000"/>
              <a:gd name="connsiteY143" fmla="*/ 5145 h 10000"/>
              <a:gd name="connsiteX144" fmla="*/ 8991 w 10000"/>
              <a:gd name="connsiteY144" fmla="*/ 4691 h 10000"/>
              <a:gd name="connsiteX145" fmla="*/ 8991 w 10000"/>
              <a:gd name="connsiteY145" fmla="*/ 4615 h 10000"/>
              <a:gd name="connsiteX146" fmla="*/ 6366 w 10000"/>
              <a:gd name="connsiteY146" fmla="*/ 522 h 10000"/>
              <a:gd name="connsiteX147" fmla="*/ 8888 w 10000"/>
              <a:gd name="connsiteY147" fmla="*/ 4261 h 10000"/>
              <a:gd name="connsiteX148" fmla="*/ 8888 w 10000"/>
              <a:gd name="connsiteY148" fmla="*/ 4156 h 10000"/>
              <a:gd name="connsiteX149" fmla="*/ 8974 w 10000"/>
              <a:gd name="connsiteY149" fmla="*/ 3993 h 10000"/>
              <a:gd name="connsiteX150" fmla="*/ 8974 w 10000"/>
              <a:gd name="connsiteY150" fmla="*/ 3911 h 10000"/>
              <a:gd name="connsiteX151" fmla="*/ 8627 w 10000"/>
              <a:gd name="connsiteY151" fmla="*/ 3326 h 10000"/>
              <a:gd name="connsiteX152" fmla="*/ 8445 w 10000"/>
              <a:gd name="connsiteY152" fmla="*/ 3053 h 10000"/>
              <a:gd name="connsiteX153" fmla="*/ 8321 w 10000"/>
              <a:gd name="connsiteY153" fmla="*/ 2949 h 10000"/>
              <a:gd name="connsiteX154" fmla="*/ 8280 w 10000"/>
              <a:gd name="connsiteY154" fmla="*/ 2867 h 10000"/>
              <a:gd name="connsiteX155" fmla="*/ 8060 w 10000"/>
              <a:gd name="connsiteY155" fmla="*/ 2495 h 10000"/>
              <a:gd name="connsiteX156" fmla="*/ 7771 w 10000"/>
              <a:gd name="connsiteY156" fmla="*/ 1797 h 10000"/>
              <a:gd name="connsiteX157" fmla="*/ 7693 w 10000"/>
              <a:gd name="connsiteY157" fmla="*/ 1394 h 10000"/>
              <a:gd name="connsiteX158" fmla="*/ 7511 w 10000"/>
              <a:gd name="connsiteY158" fmla="*/ 803 h 10000"/>
              <a:gd name="connsiteX159" fmla="*/ 7511 w 10000"/>
              <a:gd name="connsiteY159" fmla="*/ 726 h 10000"/>
              <a:gd name="connsiteX160" fmla="*/ 7431 w 10000"/>
              <a:gd name="connsiteY160" fmla="*/ 644 h 10000"/>
              <a:gd name="connsiteX161" fmla="*/ 7390 w 10000"/>
              <a:gd name="connsiteY161" fmla="*/ 612 h 10000"/>
              <a:gd name="connsiteX162" fmla="*/ 7345 w 10000"/>
              <a:gd name="connsiteY162" fmla="*/ 186 h 10000"/>
              <a:gd name="connsiteX163" fmla="*/ 7307 w 10000"/>
              <a:gd name="connsiteY163" fmla="*/ 54 h 10000"/>
              <a:gd name="connsiteX164" fmla="*/ 6366 w 10000"/>
              <a:gd name="connsiteY164" fmla="*/ 522 h 10000"/>
              <a:gd name="connsiteX165" fmla="*/ 7005 w 10000"/>
              <a:gd name="connsiteY165" fmla="*/ 81 h 10000"/>
              <a:gd name="connsiteX166" fmla="*/ 6366 w 10000"/>
              <a:gd name="connsiteY166" fmla="*/ 522 h 10000"/>
              <a:gd name="connsiteX167" fmla="*/ 6699 w 10000"/>
              <a:gd name="connsiteY167" fmla="*/ 27 h 10000"/>
              <a:gd name="connsiteX168" fmla="*/ 6366 w 10000"/>
              <a:gd name="connsiteY168" fmla="*/ 522 h 10000"/>
              <a:gd name="connsiteX169" fmla="*/ 6638 w 10000"/>
              <a:gd name="connsiteY169" fmla="*/ 240 h 10000"/>
              <a:gd name="connsiteX170" fmla="*/ 6737 w 10000"/>
              <a:gd name="connsiteY170" fmla="*/ 644 h 10000"/>
              <a:gd name="connsiteX171" fmla="*/ 6699 w 10000"/>
              <a:gd name="connsiteY171" fmla="*/ 858 h 10000"/>
              <a:gd name="connsiteX172" fmla="*/ 6555 w 10000"/>
              <a:gd name="connsiteY172" fmla="*/ 830 h 10000"/>
              <a:gd name="connsiteX173" fmla="*/ 6494 w 10000"/>
              <a:gd name="connsiteY173" fmla="*/ 749 h 10000"/>
              <a:gd name="connsiteX174" fmla="*/ 6456 w 10000"/>
              <a:gd name="connsiteY174" fmla="*/ 540 h 10000"/>
              <a:gd name="connsiteX175" fmla="*/ 3268 w 10000"/>
              <a:gd name="connsiteY175" fmla="*/ 803 h 10000"/>
              <a:gd name="connsiteX176" fmla="*/ 3205 w 10000"/>
              <a:gd name="connsiteY176" fmla="*/ 672 h 10000"/>
              <a:gd name="connsiteX177" fmla="*/ 3205 w 10000"/>
              <a:gd name="connsiteY177" fmla="*/ 540 h 10000"/>
              <a:gd name="connsiteX178" fmla="*/ 3102 w 10000"/>
              <a:gd name="connsiteY178" fmla="*/ 404 h 10000"/>
              <a:gd name="connsiteX179" fmla="*/ 3085 w 10000"/>
              <a:gd name="connsiteY179" fmla="*/ 300 h 10000"/>
              <a:gd name="connsiteX0" fmla="*/ 3085 w 10000"/>
              <a:gd name="connsiteY0" fmla="*/ 246 h 9946"/>
              <a:gd name="connsiteX1" fmla="*/ 20 w 10000"/>
              <a:gd name="connsiteY1" fmla="*/ 641 h 9946"/>
              <a:gd name="connsiteX2" fmla="*/ 20 w 10000"/>
              <a:gd name="connsiteY2" fmla="*/ 722 h 9946"/>
              <a:gd name="connsiteX3" fmla="*/ 20 w 10000"/>
              <a:gd name="connsiteY3" fmla="*/ 776 h 9946"/>
              <a:gd name="connsiteX4" fmla="*/ 0 w 10000"/>
              <a:gd name="connsiteY4" fmla="*/ 804 h 9946"/>
              <a:gd name="connsiteX5" fmla="*/ 0 w 10000"/>
              <a:gd name="connsiteY5" fmla="*/ 935 h 9946"/>
              <a:gd name="connsiteX6" fmla="*/ 103 w 10000"/>
              <a:gd name="connsiteY6" fmla="*/ 1121 h 9946"/>
              <a:gd name="connsiteX7" fmla="*/ 165 w 10000"/>
              <a:gd name="connsiteY7" fmla="*/ 1203 h 9946"/>
              <a:gd name="connsiteX8" fmla="*/ 202 w 10000"/>
              <a:gd name="connsiteY8" fmla="*/ 1203 h 9946"/>
              <a:gd name="connsiteX9" fmla="*/ 285 w 10000"/>
              <a:gd name="connsiteY9" fmla="*/ 1284 h 9946"/>
              <a:gd name="connsiteX10" fmla="*/ 306 w 10000"/>
              <a:gd name="connsiteY10" fmla="*/ 1367 h 9946"/>
              <a:gd name="connsiteX11" fmla="*/ 244 w 10000"/>
              <a:gd name="connsiteY11" fmla="*/ 1526 h 9946"/>
              <a:gd name="connsiteX12" fmla="*/ 244 w 10000"/>
              <a:gd name="connsiteY12" fmla="*/ 1580 h 9946"/>
              <a:gd name="connsiteX13" fmla="*/ 306 w 10000"/>
              <a:gd name="connsiteY13" fmla="*/ 1607 h 9946"/>
              <a:gd name="connsiteX14" fmla="*/ 323 w 10000"/>
              <a:gd name="connsiteY14" fmla="*/ 1661 h 9946"/>
              <a:gd name="connsiteX15" fmla="*/ 323 w 10000"/>
              <a:gd name="connsiteY15" fmla="*/ 1688 h 9946"/>
              <a:gd name="connsiteX16" fmla="*/ 265 w 10000"/>
              <a:gd name="connsiteY16" fmla="*/ 1766 h 9946"/>
              <a:gd name="connsiteX17" fmla="*/ 265 w 10000"/>
              <a:gd name="connsiteY17" fmla="*/ 1879 h 9946"/>
              <a:gd name="connsiteX18" fmla="*/ 306 w 10000"/>
              <a:gd name="connsiteY18" fmla="*/ 1902 h 9946"/>
              <a:gd name="connsiteX19" fmla="*/ 467 w 10000"/>
              <a:gd name="connsiteY19" fmla="*/ 1847 h 9946"/>
              <a:gd name="connsiteX20" fmla="*/ 550 w 10000"/>
              <a:gd name="connsiteY20" fmla="*/ 1797 h 9946"/>
              <a:gd name="connsiteX21" fmla="*/ 591 w 10000"/>
              <a:gd name="connsiteY21" fmla="*/ 1557 h 9946"/>
              <a:gd name="connsiteX22" fmla="*/ 629 w 10000"/>
              <a:gd name="connsiteY22" fmla="*/ 1502 h 9946"/>
              <a:gd name="connsiteX23" fmla="*/ 691 w 10000"/>
              <a:gd name="connsiteY23" fmla="*/ 1526 h 9946"/>
              <a:gd name="connsiteX24" fmla="*/ 749 w 10000"/>
              <a:gd name="connsiteY24" fmla="*/ 1526 h 9946"/>
              <a:gd name="connsiteX25" fmla="*/ 793 w 10000"/>
              <a:gd name="connsiteY25" fmla="*/ 1502 h 9946"/>
              <a:gd name="connsiteX26" fmla="*/ 852 w 10000"/>
              <a:gd name="connsiteY26" fmla="*/ 1502 h 9946"/>
              <a:gd name="connsiteX27" fmla="*/ 835 w 10000"/>
              <a:gd name="connsiteY27" fmla="*/ 1580 h 9946"/>
              <a:gd name="connsiteX28" fmla="*/ 711 w 10000"/>
              <a:gd name="connsiteY28" fmla="*/ 1716 h 9946"/>
              <a:gd name="connsiteX29" fmla="*/ 732 w 10000"/>
              <a:gd name="connsiteY29" fmla="*/ 1716 h 9946"/>
              <a:gd name="connsiteX30" fmla="*/ 835 w 10000"/>
              <a:gd name="connsiteY30" fmla="*/ 1661 h 9946"/>
              <a:gd name="connsiteX31" fmla="*/ 993 w 10000"/>
              <a:gd name="connsiteY31" fmla="*/ 1661 h 9946"/>
              <a:gd name="connsiteX32" fmla="*/ 1522 w 10000"/>
              <a:gd name="connsiteY32" fmla="*/ 1421 h 9946"/>
              <a:gd name="connsiteX33" fmla="*/ 1605 w 10000"/>
              <a:gd name="connsiteY33" fmla="*/ 1421 h 9946"/>
              <a:gd name="connsiteX34" fmla="*/ 1605 w 10000"/>
              <a:gd name="connsiteY34" fmla="*/ 1475 h 9946"/>
              <a:gd name="connsiteX35" fmla="*/ 1501 w 10000"/>
              <a:gd name="connsiteY35" fmla="*/ 1580 h 9946"/>
              <a:gd name="connsiteX36" fmla="*/ 1563 w 10000"/>
              <a:gd name="connsiteY36" fmla="*/ 1607 h 9946"/>
              <a:gd name="connsiteX37" fmla="*/ 1787 w 10000"/>
              <a:gd name="connsiteY37" fmla="*/ 1638 h 9946"/>
              <a:gd name="connsiteX38" fmla="*/ 2030 w 10000"/>
              <a:gd name="connsiteY38" fmla="*/ 1743 h 9946"/>
              <a:gd name="connsiteX39" fmla="*/ 2274 w 10000"/>
              <a:gd name="connsiteY39" fmla="*/ 1902 h 9946"/>
              <a:gd name="connsiteX40" fmla="*/ 2336 w 10000"/>
              <a:gd name="connsiteY40" fmla="*/ 1956 h 9946"/>
              <a:gd name="connsiteX41" fmla="*/ 2336 w 10000"/>
              <a:gd name="connsiteY41" fmla="*/ 1847 h 9946"/>
              <a:gd name="connsiteX42" fmla="*/ 2378 w 10000"/>
              <a:gd name="connsiteY42" fmla="*/ 1797 h 9946"/>
              <a:gd name="connsiteX43" fmla="*/ 2436 w 10000"/>
              <a:gd name="connsiteY43" fmla="*/ 1879 h 9946"/>
              <a:gd name="connsiteX44" fmla="*/ 2577 w 10000"/>
              <a:gd name="connsiteY44" fmla="*/ 1929 h 9946"/>
              <a:gd name="connsiteX45" fmla="*/ 2621 w 10000"/>
              <a:gd name="connsiteY45" fmla="*/ 1956 h 9946"/>
              <a:gd name="connsiteX46" fmla="*/ 2621 w 10000"/>
              <a:gd name="connsiteY46" fmla="*/ 1983 h 9946"/>
              <a:gd name="connsiteX47" fmla="*/ 2560 w 10000"/>
              <a:gd name="connsiteY47" fmla="*/ 2037 h 9946"/>
              <a:gd name="connsiteX48" fmla="*/ 2577 w 10000"/>
              <a:gd name="connsiteY48" fmla="*/ 2088 h 9946"/>
              <a:gd name="connsiteX49" fmla="*/ 2903 w 10000"/>
              <a:gd name="connsiteY49" fmla="*/ 2387 h 9946"/>
              <a:gd name="connsiteX50" fmla="*/ 2920 w 10000"/>
              <a:gd name="connsiteY50" fmla="*/ 2492 h 9946"/>
              <a:gd name="connsiteX51" fmla="*/ 2903 w 10000"/>
              <a:gd name="connsiteY51" fmla="*/ 2600 h 9946"/>
              <a:gd name="connsiteX52" fmla="*/ 2882 w 10000"/>
              <a:gd name="connsiteY52" fmla="*/ 2651 h 9946"/>
              <a:gd name="connsiteX53" fmla="*/ 2842 w 10000"/>
              <a:gd name="connsiteY53" fmla="*/ 2627 h 9946"/>
              <a:gd name="connsiteX54" fmla="*/ 2821 w 10000"/>
              <a:gd name="connsiteY54" fmla="*/ 2523 h 9946"/>
              <a:gd name="connsiteX55" fmla="*/ 2779 w 10000"/>
              <a:gd name="connsiteY55" fmla="*/ 2627 h 9946"/>
              <a:gd name="connsiteX56" fmla="*/ 2821 w 10000"/>
              <a:gd name="connsiteY56" fmla="*/ 2709 h 9946"/>
              <a:gd name="connsiteX57" fmla="*/ 2862 w 10000"/>
              <a:gd name="connsiteY57" fmla="*/ 2732 h 9946"/>
              <a:gd name="connsiteX58" fmla="*/ 3309 w 10000"/>
              <a:gd name="connsiteY58" fmla="*/ 2573 h 9946"/>
              <a:gd name="connsiteX59" fmla="*/ 3329 w 10000"/>
              <a:gd name="connsiteY59" fmla="*/ 2492 h 9946"/>
              <a:gd name="connsiteX60" fmla="*/ 3470 w 10000"/>
              <a:gd name="connsiteY60" fmla="*/ 2492 h 9946"/>
              <a:gd name="connsiteX61" fmla="*/ 3817 w 10000"/>
              <a:gd name="connsiteY61" fmla="*/ 2120 h 9946"/>
              <a:gd name="connsiteX62" fmla="*/ 4061 w 10000"/>
              <a:gd name="connsiteY62" fmla="*/ 2120 h 9946"/>
              <a:gd name="connsiteX63" fmla="*/ 4061 w 10000"/>
              <a:gd name="connsiteY63" fmla="*/ 2037 h 9946"/>
              <a:gd name="connsiteX64" fmla="*/ 4020 w 10000"/>
              <a:gd name="connsiteY64" fmla="*/ 1956 h 9946"/>
              <a:gd name="connsiteX65" fmla="*/ 4078 w 10000"/>
              <a:gd name="connsiteY65" fmla="*/ 1766 h 9946"/>
              <a:gd name="connsiteX66" fmla="*/ 4445 w 10000"/>
              <a:gd name="connsiteY66" fmla="*/ 1716 h 9946"/>
              <a:gd name="connsiteX67" fmla="*/ 4992 w 10000"/>
              <a:gd name="connsiteY67" fmla="*/ 2065 h 9946"/>
              <a:gd name="connsiteX68" fmla="*/ 5013 w 10000"/>
              <a:gd name="connsiteY68" fmla="*/ 2169 h 9946"/>
              <a:gd name="connsiteX69" fmla="*/ 5157 w 10000"/>
              <a:gd name="connsiteY69" fmla="*/ 2333 h 9946"/>
              <a:gd name="connsiteX70" fmla="*/ 5277 w 10000"/>
              <a:gd name="connsiteY70" fmla="*/ 2573 h 9946"/>
              <a:gd name="connsiteX71" fmla="*/ 5621 w 10000"/>
              <a:gd name="connsiteY71" fmla="*/ 2895 h 9946"/>
              <a:gd name="connsiteX72" fmla="*/ 5662 w 10000"/>
              <a:gd name="connsiteY72" fmla="*/ 3032 h 9946"/>
              <a:gd name="connsiteX73" fmla="*/ 5765 w 10000"/>
              <a:gd name="connsiteY73" fmla="*/ 3136 h 9946"/>
              <a:gd name="connsiteX74" fmla="*/ 6030 w 10000"/>
              <a:gd name="connsiteY74" fmla="*/ 3136 h 9946"/>
              <a:gd name="connsiteX75" fmla="*/ 6232 w 10000"/>
              <a:gd name="connsiteY75" fmla="*/ 3539 h 9946"/>
              <a:gd name="connsiteX76" fmla="*/ 6291 w 10000"/>
              <a:gd name="connsiteY76" fmla="*/ 3594 h 9946"/>
              <a:gd name="connsiteX77" fmla="*/ 6273 w 10000"/>
              <a:gd name="connsiteY77" fmla="*/ 3725 h 9946"/>
              <a:gd name="connsiteX78" fmla="*/ 6353 w 10000"/>
              <a:gd name="connsiteY78" fmla="*/ 4125 h 9946"/>
              <a:gd name="connsiteX79" fmla="*/ 6312 w 10000"/>
              <a:gd name="connsiteY79" fmla="*/ 4561 h 9946"/>
              <a:gd name="connsiteX80" fmla="*/ 6232 w 10000"/>
              <a:gd name="connsiteY80" fmla="*/ 5042 h 9946"/>
              <a:gd name="connsiteX81" fmla="*/ 6249 w 10000"/>
              <a:gd name="connsiteY81" fmla="*/ 5441 h 9946"/>
              <a:gd name="connsiteX82" fmla="*/ 6291 w 10000"/>
              <a:gd name="connsiteY82" fmla="*/ 5572 h 9946"/>
              <a:gd name="connsiteX83" fmla="*/ 6494 w 10000"/>
              <a:gd name="connsiteY83" fmla="*/ 5735 h 9946"/>
              <a:gd name="connsiteX84" fmla="*/ 6555 w 10000"/>
              <a:gd name="connsiteY84" fmla="*/ 5572 h 9946"/>
              <a:gd name="connsiteX85" fmla="*/ 6494 w 10000"/>
              <a:gd name="connsiteY85" fmla="*/ 5518 h 9946"/>
              <a:gd name="connsiteX86" fmla="*/ 6431 w 10000"/>
              <a:gd name="connsiteY86" fmla="*/ 5277 h 9946"/>
              <a:gd name="connsiteX87" fmla="*/ 6456 w 10000"/>
              <a:gd name="connsiteY87" fmla="*/ 5228 h 9946"/>
              <a:gd name="connsiteX88" fmla="*/ 6575 w 10000"/>
              <a:gd name="connsiteY88" fmla="*/ 5173 h 9946"/>
              <a:gd name="connsiteX89" fmla="*/ 6658 w 10000"/>
              <a:gd name="connsiteY89" fmla="*/ 5441 h 9946"/>
              <a:gd name="connsiteX90" fmla="*/ 6699 w 10000"/>
              <a:gd name="connsiteY90" fmla="*/ 5414 h 9946"/>
              <a:gd name="connsiteX91" fmla="*/ 6737 w 10000"/>
              <a:gd name="connsiteY91" fmla="*/ 5309 h 9946"/>
              <a:gd name="connsiteX92" fmla="*/ 6762 w 10000"/>
              <a:gd name="connsiteY92" fmla="*/ 5277 h 9946"/>
              <a:gd name="connsiteX93" fmla="*/ 6820 w 10000"/>
              <a:gd name="connsiteY93" fmla="*/ 5332 h 9946"/>
              <a:gd name="connsiteX94" fmla="*/ 6820 w 10000"/>
              <a:gd name="connsiteY94" fmla="*/ 5441 h 9946"/>
              <a:gd name="connsiteX95" fmla="*/ 6762 w 10000"/>
              <a:gd name="connsiteY95" fmla="*/ 5572 h 9946"/>
              <a:gd name="connsiteX96" fmla="*/ 6699 w 10000"/>
              <a:gd name="connsiteY96" fmla="*/ 5681 h 9946"/>
              <a:gd name="connsiteX97" fmla="*/ 6617 w 10000"/>
              <a:gd name="connsiteY97" fmla="*/ 6004 h 9946"/>
              <a:gd name="connsiteX98" fmla="*/ 6555 w 10000"/>
              <a:gd name="connsiteY98" fmla="*/ 6031 h 9946"/>
              <a:gd name="connsiteX99" fmla="*/ 6555 w 10000"/>
              <a:gd name="connsiteY99" fmla="*/ 6194 h 9946"/>
              <a:gd name="connsiteX100" fmla="*/ 6638 w 10000"/>
              <a:gd name="connsiteY100" fmla="*/ 6298 h 9946"/>
              <a:gd name="connsiteX101" fmla="*/ 6762 w 10000"/>
              <a:gd name="connsiteY101" fmla="*/ 6434 h 9946"/>
              <a:gd name="connsiteX102" fmla="*/ 6944 w 10000"/>
              <a:gd name="connsiteY102" fmla="*/ 6997 h 9946"/>
              <a:gd name="connsiteX103" fmla="*/ 7225 w 10000"/>
              <a:gd name="connsiteY103" fmla="*/ 7237 h 9946"/>
              <a:gd name="connsiteX104" fmla="*/ 7266 w 10000"/>
              <a:gd name="connsiteY104" fmla="*/ 7237 h 9946"/>
              <a:gd name="connsiteX105" fmla="*/ 7287 w 10000"/>
              <a:gd name="connsiteY105" fmla="*/ 7102 h 9946"/>
              <a:gd name="connsiteX106" fmla="*/ 7370 w 10000"/>
              <a:gd name="connsiteY106" fmla="*/ 7102 h 9946"/>
              <a:gd name="connsiteX107" fmla="*/ 7431 w 10000"/>
              <a:gd name="connsiteY107" fmla="*/ 7319 h 9946"/>
              <a:gd name="connsiteX108" fmla="*/ 7448 w 10000"/>
              <a:gd name="connsiteY108" fmla="*/ 7451 h 9946"/>
              <a:gd name="connsiteX109" fmla="*/ 7552 w 10000"/>
              <a:gd name="connsiteY109" fmla="*/ 7745 h 9946"/>
              <a:gd name="connsiteX110" fmla="*/ 7676 w 10000"/>
              <a:gd name="connsiteY110" fmla="*/ 7828 h 9946"/>
              <a:gd name="connsiteX111" fmla="*/ 7795 w 10000"/>
              <a:gd name="connsiteY111" fmla="*/ 7877 h 9946"/>
              <a:gd name="connsiteX112" fmla="*/ 8015 w 10000"/>
              <a:gd name="connsiteY112" fmla="*/ 8657 h 9946"/>
              <a:gd name="connsiteX113" fmla="*/ 8077 w 10000"/>
              <a:gd name="connsiteY113" fmla="*/ 8712 h 9946"/>
              <a:gd name="connsiteX114" fmla="*/ 8362 w 10000"/>
              <a:gd name="connsiteY114" fmla="*/ 8794 h 9946"/>
              <a:gd name="connsiteX115" fmla="*/ 8486 w 10000"/>
              <a:gd name="connsiteY115" fmla="*/ 8875 h 9946"/>
              <a:gd name="connsiteX116" fmla="*/ 8809 w 10000"/>
              <a:gd name="connsiteY116" fmla="*/ 9406 h 9946"/>
              <a:gd name="connsiteX117" fmla="*/ 8950 w 10000"/>
              <a:gd name="connsiteY117" fmla="*/ 9542 h 9946"/>
              <a:gd name="connsiteX118" fmla="*/ 9011 w 10000"/>
              <a:gd name="connsiteY118" fmla="*/ 9569 h 9946"/>
              <a:gd name="connsiteX119" fmla="*/ 9070 w 10000"/>
              <a:gd name="connsiteY119" fmla="*/ 9597 h 9946"/>
              <a:gd name="connsiteX120" fmla="*/ 9115 w 10000"/>
              <a:gd name="connsiteY120" fmla="*/ 9728 h 9946"/>
              <a:gd name="connsiteX121" fmla="*/ 9053 w 10000"/>
              <a:gd name="connsiteY121" fmla="*/ 9728 h 9946"/>
              <a:gd name="connsiteX122" fmla="*/ 8991 w 10000"/>
              <a:gd name="connsiteY122" fmla="*/ 9701 h 9946"/>
              <a:gd name="connsiteX123" fmla="*/ 8950 w 10000"/>
              <a:gd name="connsiteY123" fmla="*/ 9701 h 9946"/>
              <a:gd name="connsiteX124" fmla="*/ 8912 w 10000"/>
              <a:gd name="connsiteY124" fmla="*/ 9728 h 9946"/>
              <a:gd name="connsiteX125" fmla="*/ 8912 w 10000"/>
              <a:gd name="connsiteY125" fmla="*/ 9810 h 9946"/>
              <a:gd name="connsiteX126" fmla="*/ 8950 w 10000"/>
              <a:gd name="connsiteY126" fmla="*/ 9887 h 9946"/>
              <a:gd name="connsiteX127" fmla="*/ 9115 w 10000"/>
              <a:gd name="connsiteY127" fmla="*/ 9946 h 9946"/>
              <a:gd name="connsiteX128" fmla="*/ 9194 w 10000"/>
              <a:gd name="connsiteY128" fmla="*/ 9865 h 9946"/>
              <a:gd name="connsiteX129" fmla="*/ 9314 w 10000"/>
              <a:gd name="connsiteY129" fmla="*/ 9832 h 9946"/>
              <a:gd name="connsiteX130" fmla="*/ 9802 w 10000"/>
              <a:gd name="connsiteY130" fmla="*/ 9597 h 9946"/>
              <a:gd name="connsiteX131" fmla="*/ 9905 w 10000"/>
              <a:gd name="connsiteY131" fmla="*/ 9356 h 9946"/>
              <a:gd name="connsiteX132" fmla="*/ 6366 w 10000"/>
              <a:gd name="connsiteY132" fmla="*/ 468 h 9946"/>
              <a:gd name="connsiteX133" fmla="*/ 9864 w 10000"/>
              <a:gd name="connsiteY133" fmla="*/ 8953 h 9946"/>
              <a:gd name="connsiteX134" fmla="*/ 9864 w 10000"/>
              <a:gd name="connsiteY134" fmla="*/ 8762 h 9946"/>
              <a:gd name="connsiteX135" fmla="*/ 9967 w 10000"/>
              <a:gd name="connsiteY135" fmla="*/ 8471 h 9946"/>
              <a:gd name="connsiteX136" fmla="*/ 6366 w 10000"/>
              <a:gd name="connsiteY136" fmla="*/ 468 h 9946"/>
              <a:gd name="connsiteX137" fmla="*/ 9943 w 10000"/>
              <a:gd name="connsiteY137" fmla="*/ 7877 h 9946"/>
              <a:gd name="connsiteX138" fmla="*/ 6366 w 10000"/>
              <a:gd name="connsiteY138" fmla="*/ 468 h 9946"/>
              <a:gd name="connsiteX139" fmla="*/ 9943 w 10000"/>
              <a:gd name="connsiteY139" fmla="*/ 6965 h 9946"/>
              <a:gd name="connsiteX140" fmla="*/ 9864 w 10000"/>
              <a:gd name="connsiteY140" fmla="*/ 6484 h 9946"/>
              <a:gd name="connsiteX141" fmla="*/ 9785 w 10000"/>
              <a:gd name="connsiteY141" fmla="*/ 6325 h 9946"/>
              <a:gd name="connsiteX142" fmla="*/ 9461 w 10000"/>
              <a:gd name="connsiteY142" fmla="*/ 5735 h 9946"/>
              <a:gd name="connsiteX143" fmla="*/ 9256 w 10000"/>
              <a:gd name="connsiteY143" fmla="*/ 5091 h 9946"/>
              <a:gd name="connsiteX144" fmla="*/ 8991 w 10000"/>
              <a:gd name="connsiteY144" fmla="*/ 4637 h 9946"/>
              <a:gd name="connsiteX145" fmla="*/ 8991 w 10000"/>
              <a:gd name="connsiteY145" fmla="*/ 4561 h 9946"/>
              <a:gd name="connsiteX146" fmla="*/ 6366 w 10000"/>
              <a:gd name="connsiteY146" fmla="*/ 468 h 9946"/>
              <a:gd name="connsiteX147" fmla="*/ 8888 w 10000"/>
              <a:gd name="connsiteY147" fmla="*/ 4207 h 9946"/>
              <a:gd name="connsiteX148" fmla="*/ 8888 w 10000"/>
              <a:gd name="connsiteY148" fmla="*/ 4102 h 9946"/>
              <a:gd name="connsiteX149" fmla="*/ 8974 w 10000"/>
              <a:gd name="connsiteY149" fmla="*/ 3939 h 9946"/>
              <a:gd name="connsiteX150" fmla="*/ 8974 w 10000"/>
              <a:gd name="connsiteY150" fmla="*/ 3857 h 9946"/>
              <a:gd name="connsiteX151" fmla="*/ 8627 w 10000"/>
              <a:gd name="connsiteY151" fmla="*/ 3272 h 9946"/>
              <a:gd name="connsiteX152" fmla="*/ 8445 w 10000"/>
              <a:gd name="connsiteY152" fmla="*/ 2999 h 9946"/>
              <a:gd name="connsiteX153" fmla="*/ 8321 w 10000"/>
              <a:gd name="connsiteY153" fmla="*/ 2895 h 9946"/>
              <a:gd name="connsiteX154" fmla="*/ 8280 w 10000"/>
              <a:gd name="connsiteY154" fmla="*/ 2813 h 9946"/>
              <a:gd name="connsiteX155" fmla="*/ 8060 w 10000"/>
              <a:gd name="connsiteY155" fmla="*/ 2441 h 9946"/>
              <a:gd name="connsiteX156" fmla="*/ 7771 w 10000"/>
              <a:gd name="connsiteY156" fmla="*/ 1743 h 9946"/>
              <a:gd name="connsiteX157" fmla="*/ 7693 w 10000"/>
              <a:gd name="connsiteY157" fmla="*/ 1340 h 9946"/>
              <a:gd name="connsiteX158" fmla="*/ 7511 w 10000"/>
              <a:gd name="connsiteY158" fmla="*/ 749 h 9946"/>
              <a:gd name="connsiteX159" fmla="*/ 7511 w 10000"/>
              <a:gd name="connsiteY159" fmla="*/ 672 h 9946"/>
              <a:gd name="connsiteX160" fmla="*/ 7431 w 10000"/>
              <a:gd name="connsiteY160" fmla="*/ 590 h 9946"/>
              <a:gd name="connsiteX161" fmla="*/ 7390 w 10000"/>
              <a:gd name="connsiteY161" fmla="*/ 558 h 9946"/>
              <a:gd name="connsiteX162" fmla="*/ 7345 w 10000"/>
              <a:gd name="connsiteY162" fmla="*/ 132 h 9946"/>
              <a:gd name="connsiteX163" fmla="*/ 7307 w 10000"/>
              <a:gd name="connsiteY163" fmla="*/ 0 h 9946"/>
              <a:gd name="connsiteX164" fmla="*/ 6366 w 10000"/>
              <a:gd name="connsiteY164" fmla="*/ 468 h 9946"/>
              <a:gd name="connsiteX165" fmla="*/ 7005 w 10000"/>
              <a:gd name="connsiteY165" fmla="*/ 27 h 9946"/>
              <a:gd name="connsiteX166" fmla="*/ 6366 w 10000"/>
              <a:gd name="connsiteY166" fmla="*/ 468 h 9946"/>
              <a:gd name="connsiteX167" fmla="*/ 6366 w 10000"/>
              <a:gd name="connsiteY167" fmla="*/ 468 h 9946"/>
              <a:gd name="connsiteX168" fmla="*/ 6366 w 10000"/>
              <a:gd name="connsiteY168" fmla="*/ 468 h 9946"/>
              <a:gd name="connsiteX169" fmla="*/ 6638 w 10000"/>
              <a:gd name="connsiteY169" fmla="*/ 186 h 9946"/>
              <a:gd name="connsiteX170" fmla="*/ 6737 w 10000"/>
              <a:gd name="connsiteY170" fmla="*/ 590 h 9946"/>
              <a:gd name="connsiteX171" fmla="*/ 6699 w 10000"/>
              <a:gd name="connsiteY171" fmla="*/ 804 h 9946"/>
              <a:gd name="connsiteX172" fmla="*/ 6555 w 10000"/>
              <a:gd name="connsiteY172" fmla="*/ 776 h 9946"/>
              <a:gd name="connsiteX173" fmla="*/ 6494 w 10000"/>
              <a:gd name="connsiteY173" fmla="*/ 695 h 9946"/>
              <a:gd name="connsiteX174" fmla="*/ 6456 w 10000"/>
              <a:gd name="connsiteY174" fmla="*/ 486 h 9946"/>
              <a:gd name="connsiteX175" fmla="*/ 3268 w 10000"/>
              <a:gd name="connsiteY175" fmla="*/ 749 h 9946"/>
              <a:gd name="connsiteX176" fmla="*/ 3205 w 10000"/>
              <a:gd name="connsiteY176" fmla="*/ 618 h 9946"/>
              <a:gd name="connsiteX177" fmla="*/ 3205 w 10000"/>
              <a:gd name="connsiteY177" fmla="*/ 486 h 9946"/>
              <a:gd name="connsiteX178" fmla="*/ 3102 w 10000"/>
              <a:gd name="connsiteY178" fmla="*/ 350 h 9946"/>
              <a:gd name="connsiteX179" fmla="*/ 3085 w 10000"/>
              <a:gd name="connsiteY179" fmla="*/ 246 h 9946"/>
              <a:gd name="connsiteX0" fmla="*/ 3085 w 10000"/>
              <a:gd name="connsiteY0" fmla="*/ 247 h 10000"/>
              <a:gd name="connsiteX1" fmla="*/ 20 w 10000"/>
              <a:gd name="connsiteY1" fmla="*/ 644 h 10000"/>
              <a:gd name="connsiteX2" fmla="*/ 20 w 10000"/>
              <a:gd name="connsiteY2" fmla="*/ 726 h 10000"/>
              <a:gd name="connsiteX3" fmla="*/ 20 w 10000"/>
              <a:gd name="connsiteY3" fmla="*/ 780 h 10000"/>
              <a:gd name="connsiteX4" fmla="*/ 0 w 10000"/>
              <a:gd name="connsiteY4" fmla="*/ 808 h 10000"/>
              <a:gd name="connsiteX5" fmla="*/ 0 w 10000"/>
              <a:gd name="connsiteY5" fmla="*/ 940 h 10000"/>
              <a:gd name="connsiteX6" fmla="*/ 103 w 10000"/>
              <a:gd name="connsiteY6" fmla="*/ 1127 h 10000"/>
              <a:gd name="connsiteX7" fmla="*/ 165 w 10000"/>
              <a:gd name="connsiteY7" fmla="*/ 1210 h 10000"/>
              <a:gd name="connsiteX8" fmla="*/ 202 w 10000"/>
              <a:gd name="connsiteY8" fmla="*/ 1210 h 10000"/>
              <a:gd name="connsiteX9" fmla="*/ 285 w 10000"/>
              <a:gd name="connsiteY9" fmla="*/ 1291 h 10000"/>
              <a:gd name="connsiteX10" fmla="*/ 306 w 10000"/>
              <a:gd name="connsiteY10" fmla="*/ 1374 h 10000"/>
              <a:gd name="connsiteX11" fmla="*/ 244 w 10000"/>
              <a:gd name="connsiteY11" fmla="*/ 1534 h 10000"/>
              <a:gd name="connsiteX12" fmla="*/ 244 w 10000"/>
              <a:gd name="connsiteY12" fmla="*/ 1589 h 10000"/>
              <a:gd name="connsiteX13" fmla="*/ 306 w 10000"/>
              <a:gd name="connsiteY13" fmla="*/ 1616 h 10000"/>
              <a:gd name="connsiteX14" fmla="*/ 323 w 10000"/>
              <a:gd name="connsiteY14" fmla="*/ 1670 h 10000"/>
              <a:gd name="connsiteX15" fmla="*/ 323 w 10000"/>
              <a:gd name="connsiteY15" fmla="*/ 1697 h 10000"/>
              <a:gd name="connsiteX16" fmla="*/ 265 w 10000"/>
              <a:gd name="connsiteY16" fmla="*/ 1776 h 10000"/>
              <a:gd name="connsiteX17" fmla="*/ 265 w 10000"/>
              <a:gd name="connsiteY17" fmla="*/ 1889 h 10000"/>
              <a:gd name="connsiteX18" fmla="*/ 306 w 10000"/>
              <a:gd name="connsiteY18" fmla="*/ 1912 h 10000"/>
              <a:gd name="connsiteX19" fmla="*/ 467 w 10000"/>
              <a:gd name="connsiteY19" fmla="*/ 1857 h 10000"/>
              <a:gd name="connsiteX20" fmla="*/ 550 w 10000"/>
              <a:gd name="connsiteY20" fmla="*/ 1807 h 10000"/>
              <a:gd name="connsiteX21" fmla="*/ 591 w 10000"/>
              <a:gd name="connsiteY21" fmla="*/ 1565 h 10000"/>
              <a:gd name="connsiteX22" fmla="*/ 629 w 10000"/>
              <a:gd name="connsiteY22" fmla="*/ 1510 h 10000"/>
              <a:gd name="connsiteX23" fmla="*/ 691 w 10000"/>
              <a:gd name="connsiteY23" fmla="*/ 1534 h 10000"/>
              <a:gd name="connsiteX24" fmla="*/ 749 w 10000"/>
              <a:gd name="connsiteY24" fmla="*/ 1534 h 10000"/>
              <a:gd name="connsiteX25" fmla="*/ 793 w 10000"/>
              <a:gd name="connsiteY25" fmla="*/ 1510 h 10000"/>
              <a:gd name="connsiteX26" fmla="*/ 852 w 10000"/>
              <a:gd name="connsiteY26" fmla="*/ 1510 h 10000"/>
              <a:gd name="connsiteX27" fmla="*/ 835 w 10000"/>
              <a:gd name="connsiteY27" fmla="*/ 1589 h 10000"/>
              <a:gd name="connsiteX28" fmla="*/ 711 w 10000"/>
              <a:gd name="connsiteY28" fmla="*/ 1725 h 10000"/>
              <a:gd name="connsiteX29" fmla="*/ 732 w 10000"/>
              <a:gd name="connsiteY29" fmla="*/ 1725 h 10000"/>
              <a:gd name="connsiteX30" fmla="*/ 835 w 10000"/>
              <a:gd name="connsiteY30" fmla="*/ 1670 h 10000"/>
              <a:gd name="connsiteX31" fmla="*/ 993 w 10000"/>
              <a:gd name="connsiteY31" fmla="*/ 1670 h 10000"/>
              <a:gd name="connsiteX32" fmla="*/ 1522 w 10000"/>
              <a:gd name="connsiteY32" fmla="*/ 1429 h 10000"/>
              <a:gd name="connsiteX33" fmla="*/ 1605 w 10000"/>
              <a:gd name="connsiteY33" fmla="*/ 1429 h 10000"/>
              <a:gd name="connsiteX34" fmla="*/ 1605 w 10000"/>
              <a:gd name="connsiteY34" fmla="*/ 1483 h 10000"/>
              <a:gd name="connsiteX35" fmla="*/ 1501 w 10000"/>
              <a:gd name="connsiteY35" fmla="*/ 1589 h 10000"/>
              <a:gd name="connsiteX36" fmla="*/ 1563 w 10000"/>
              <a:gd name="connsiteY36" fmla="*/ 1616 h 10000"/>
              <a:gd name="connsiteX37" fmla="*/ 1787 w 10000"/>
              <a:gd name="connsiteY37" fmla="*/ 1647 h 10000"/>
              <a:gd name="connsiteX38" fmla="*/ 2030 w 10000"/>
              <a:gd name="connsiteY38" fmla="*/ 1752 h 10000"/>
              <a:gd name="connsiteX39" fmla="*/ 2274 w 10000"/>
              <a:gd name="connsiteY39" fmla="*/ 1912 h 10000"/>
              <a:gd name="connsiteX40" fmla="*/ 2336 w 10000"/>
              <a:gd name="connsiteY40" fmla="*/ 1967 h 10000"/>
              <a:gd name="connsiteX41" fmla="*/ 2336 w 10000"/>
              <a:gd name="connsiteY41" fmla="*/ 1857 h 10000"/>
              <a:gd name="connsiteX42" fmla="*/ 2378 w 10000"/>
              <a:gd name="connsiteY42" fmla="*/ 1807 h 10000"/>
              <a:gd name="connsiteX43" fmla="*/ 2436 w 10000"/>
              <a:gd name="connsiteY43" fmla="*/ 1889 h 10000"/>
              <a:gd name="connsiteX44" fmla="*/ 2577 w 10000"/>
              <a:gd name="connsiteY44" fmla="*/ 1939 h 10000"/>
              <a:gd name="connsiteX45" fmla="*/ 2621 w 10000"/>
              <a:gd name="connsiteY45" fmla="*/ 1967 h 10000"/>
              <a:gd name="connsiteX46" fmla="*/ 2621 w 10000"/>
              <a:gd name="connsiteY46" fmla="*/ 1994 h 10000"/>
              <a:gd name="connsiteX47" fmla="*/ 2560 w 10000"/>
              <a:gd name="connsiteY47" fmla="*/ 2048 h 10000"/>
              <a:gd name="connsiteX48" fmla="*/ 2577 w 10000"/>
              <a:gd name="connsiteY48" fmla="*/ 2099 h 10000"/>
              <a:gd name="connsiteX49" fmla="*/ 2903 w 10000"/>
              <a:gd name="connsiteY49" fmla="*/ 2400 h 10000"/>
              <a:gd name="connsiteX50" fmla="*/ 2920 w 10000"/>
              <a:gd name="connsiteY50" fmla="*/ 2506 h 10000"/>
              <a:gd name="connsiteX51" fmla="*/ 2903 w 10000"/>
              <a:gd name="connsiteY51" fmla="*/ 2614 h 10000"/>
              <a:gd name="connsiteX52" fmla="*/ 2882 w 10000"/>
              <a:gd name="connsiteY52" fmla="*/ 2665 h 10000"/>
              <a:gd name="connsiteX53" fmla="*/ 2842 w 10000"/>
              <a:gd name="connsiteY53" fmla="*/ 2641 h 10000"/>
              <a:gd name="connsiteX54" fmla="*/ 2821 w 10000"/>
              <a:gd name="connsiteY54" fmla="*/ 2537 h 10000"/>
              <a:gd name="connsiteX55" fmla="*/ 2779 w 10000"/>
              <a:gd name="connsiteY55" fmla="*/ 2641 h 10000"/>
              <a:gd name="connsiteX56" fmla="*/ 2821 w 10000"/>
              <a:gd name="connsiteY56" fmla="*/ 2724 h 10000"/>
              <a:gd name="connsiteX57" fmla="*/ 2862 w 10000"/>
              <a:gd name="connsiteY57" fmla="*/ 2747 h 10000"/>
              <a:gd name="connsiteX58" fmla="*/ 3309 w 10000"/>
              <a:gd name="connsiteY58" fmla="*/ 2587 h 10000"/>
              <a:gd name="connsiteX59" fmla="*/ 3329 w 10000"/>
              <a:gd name="connsiteY59" fmla="*/ 2506 h 10000"/>
              <a:gd name="connsiteX60" fmla="*/ 3470 w 10000"/>
              <a:gd name="connsiteY60" fmla="*/ 2506 h 10000"/>
              <a:gd name="connsiteX61" fmla="*/ 3817 w 10000"/>
              <a:gd name="connsiteY61" fmla="*/ 2132 h 10000"/>
              <a:gd name="connsiteX62" fmla="*/ 4061 w 10000"/>
              <a:gd name="connsiteY62" fmla="*/ 2132 h 10000"/>
              <a:gd name="connsiteX63" fmla="*/ 4061 w 10000"/>
              <a:gd name="connsiteY63" fmla="*/ 2048 h 10000"/>
              <a:gd name="connsiteX64" fmla="*/ 4020 w 10000"/>
              <a:gd name="connsiteY64" fmla="*/ 1967 h 10000"/>
              <a:gd name="connsiteX65" fmla="*/ 4078 w 10000"/>
              <a:gd name="connsiteY65" fmla="*/ 1776 h 10000"/>
              <a:gd name="connsiteX66" fmla="*/ 4445 w 10000"/>
              <a:gd name="connsiteY66" fmla="*/ 1725 h 10000"/>
              <a:gd name="connsiteX67" fmla="*/ 4992 w 10000"/>
              <a:gd name="connsiteY67" fmla="*/ 2076 h 10000"/>
              <a:gd name="connsiteX68" fmla="*/ 5013 w 10000"/>
              <a:gd name="connsiteY68" fmla="*/ 2181 h 10000"/>
              <a:gd name="connsiteX69" fmla="*/ 5157 w 10000"/>
              <a:gd name="connsiteY69" fmla="*/ 2346 h 10000"/>
              <a:gd name="connsiteX70" fmla="*/ 5277 w 10000"/>
              <a:gd name="connsiteY70" fmla="*/ 2587 h 10000"/>
              <a:gd name="connsiteX71" fmla="*/ 5621 w 10000"/>
              <a:gd name="connsiteY71" fmla="*/ 2911 h 10000"/>
              <a:gd name="connsiteX72" fmla="*/ 5662 w 10000"/>
              <a:gd name="connsiteY72" fmla="*/ 3048 h 10000"/>
              <a:gd name="connsiteX73" fmla="*/ 5765 w 10000"/>
              <a:gd name="connsiteY73" fmla="*/ 3153 h 10000"/>
              <a:gd name="connsiteX74" fmla="*/ 6030 w 10000"/>
              <a:gd name="connsiteY74" fmla="*/ 3153 h 10000"/>
              <a:gd name="connsiteX75" fmla="*/ 6232 w 10000"/>
              <a:gd name="connsiteY75" fmla="*/ 3558 h 10000"/>
              <a:gd name="connsiteX76" fmla="*/ 6291 w 10000"/>
              <a:gd name="connsiteY76" fmla="*/ 3614 h 10000"/>
              <a:gd name="connsiteX77" fmla="*/ 6273 w 10000"/>
              <a:gd name="connsiteY77" fmla="*/ 3745 h 10000"/>
              <a:gd name="connsiteX78" fmla="*/ 6353 w 10000"/>
              <a:gd name="connsiteY78" fmla="*/ 4147 h 10000"/>
              <a:gd name="connsiteX79" fmla="*/ 6312 w 10000"/>
              <a:gd name="connsiteY79" fmla="*/ 4586 h 10000"/>
              <a:gd name="connsiteX80" fmla="*/ 6232 w 10000"/>
              <a:gd name="connsiteY80" fmla="*/ 5069 h 10000"/>
              <a:gd name="connsiteX81" fmla="*/ 6249 w 10000"/>
              <a:gd name="connsiteY81" fmla="*/ 5471 h 10000"/>
              <a:gd name="connsiteX82" fmla="*/ 6291 w 10000"/>
              <a:gd name="connsiteY82" fmla="*/ 5602 h 10000"/>
              <a:gd name="connsiteX83" fmla="*/ 6494 w 10000"/>
              <a:gd name="connsiteY83" fmla="*/ 5766 h 10000"/>
              <a:gd name="connsiteX84" fmla="*/ 6555 w 10000"/>
              <a:gd name="connsiteY84" fmla="*/ 5602 h 10000"/>
              <a:gd name="connsiteX85" fmla="*/ 6494 w 10000"/>
              <a:gd name="connsiteY85" fmla="*/ 5548 h 10000"/>
              <a:gd name="connsiteX86" fmla="*/ 6431 w 10000"/>
              <a:gd name="connsiteY86" fmla="*/ 5306 h 10000"/>
              <a:gd name="connsiteX87" fmla="*/ 6456 w 10000"/>
              <a:gd name="connsiteY87" fmla="*/ 5256 h 10000"/>
              <a:gd name="connsiteX88" fmla="*/ 6575 w 10000"/>
              <a:gd name="connsiteY88" fmla="*/ 5201 h 10000"/>
              <a:gd name="connsiteX89" fmla="*/ 6658 w 10000"/>
              <a:gd name="connsiteY89" fmla="*/ 5471 h 10000"/>
              <a:gd name="connsiteX90" fmla="*/ 6699 w 10000"/>
              <a:gd name="connsiteY90" fmla="*/ 5443 h 10000"/>
              <a:gd name="connsiteX91" fmla="*/ 6737 w 10000"/>
              <a:gd name="connsiteY91" fmla="*/ 5338 h 10000"/>
              <a:gd name="connsiteX92" fmla="*/ 6762 w 10000"/>
              <a:gd name="connsiteY92" fmla="*/ 5306 h 10000"/>
              <a:gd name="connsiteX93" fmla="*/ 6820 w 10000"/>
              <a:gd name="connsiteY93" fmla="*/ 5361 h 10000"/>
              <a:gd name="connsiteX94" fmla="*/ 6820 w 10000"/>
              <a:gd name="connsiteY94" fmla="*/ 5471 h 10000"/>
              <a:gd name="connsiteX95" fmla="*/ 6762 w 10000"/>
              <a:gd name="connsiteY95" fmla="*/ 5602 h 10000"/>
              <a:gd name="connsiteX96" fmla="*/ 6699 w 10000"/>
              <a:gd name="connsiteY96" fmla="*/ 5712 h 10000"/>
              <a:gd name="connsiteX97" fmla="*/ 6617 w 10000"/>
              <a:gd name="connsiteY97" fmla="*/ 6037 h 10000"/>
              <a:gd name="connsiteX98" fmla="*/ 6555 w 10000"/>
              <a:gd name="connsiteY98" fmla="*/ 6064 h 10000"/>
              <a:gd name="connsiteX99" fmla="*/ 6555 w 10000"/>
              <a:gd name="connsiteY99" fmla="*/ 6228 h 10000"/>
              <a:gd name="connsiteX100" fmla="*/ 6638 w 10000"/>
              <a:gd name="connsiteY100" fmla="*/ 6332 h 10000"/>
              <a:gd name="connsiteX101" fmla="*/ 6762 w 10000"/>
              <a:gd name="connsiteY101" fmla="*/ 6469 h 10000"/>
              <a:gd name="connsiteX102" fmla="*/ 6944 w 10000"/>
              <a:gd name="connsiteY102" fmla="*/ 7035 h 10000"/>
              <a:gd name="connsiteX103" fmla="*/ 7225 w 10000"/>
              <a:gd name="connsiteY103" fmla="*/ 7276 h 10000"/>
              <a:gd name="connsiteX104" fmla="*/ 7266 w 10000"/>
              <a:gd name="connsiteY104" fmla="*/ 7276 h 10000"/>
              <a:gd name="connsiteX105" fmla="*/ 7287 w 10000"/>
              <a:gd name="connsiteY105" fmla="*/ 7141 h 10000"/>
              <a:gd name="connsiteX106" fmla="*/ 7370 w 10000"/>
              <a:gd name="connsiteY106" fmla="*/ 7141 h 10000"/>
              <a:gd name="connsiteX107" fmla="*/ 7431 w 10000"/>
              <a:gd name="connsiteY107" fmla="*/ 7359 h 10000"/>
              <a:gd name="connsiteX108" fmla="*/ 7448 w 10000"/>
              <a:gd name="connsiteY108" fmla="*/ 7491 h 10000"/>
              <a:gd name="connsiteX109" fmla="*/ 7552 w 10000"/>
              <a:gd name="connsiteY109" fmla="*/ 7787 h 10000"/>
              <a:gd name="connsiteX110" fmla="*/ 7676 w 10000"/>
              <a:gd name="connsiteY110" fmla="*/ 7871 h 10000"/>
              <a:gd name="connsiteX111" fmla="*/ 7795 w 10000"/>
              <a:gd name="connsiteY111" fmla="*/ 7920 h 10000"/>
              <a:gd name="connsiteX112" fmla="*/ 8015 w 10000"/>
              <a:gd name="connsiteY112" fmla="*/ 8704 h 10000"/>
              <a:gd name="connsiteX113" fmla="*/ 8077 w 10000"/>
              <a:gd name="connsiteY113" fmla="*/ 8759 h 10000"/>
              <a:gd name="connsiteX114" fmla="*/ 8362 w 10000"/>
              <a:gd name="connsiteY114" fmla="*/ 8842 h 10000"/>
              <a:gd name="connsiteX115" fmla="*/ 8486 w 10000"/>
              <a:gd name="connsiteY115" fmla="*/ 8923 h 10000"/>
              <a:gd name="connsiteX116" fmla="*/ 8809 w 10000"/>
              <a:gd name="connsiteY116" fmla="*/ 9457 h 10000"/>
              <a:gd name="connsiteX117" fmla="*/ 8950 w 10000"/>
              <a:gd name="connsiteY117" fmla="*/ 9594 h 10000"/>
              <a:gd name="connsiteX118" fmla="*/ 9011 w 10000"/>
              <a:gd name="connsiteY118" fmla="*/ 9621 h 10000"/>
              <a:gd name="connsiteX119" fmla="*/ 9070 w 10000"/>
              <a:gd name="connsiteY119" fmla="*/ 9649 h 10000"/>
              <a:gd name="connsiteX120" fmla="*/ 9115 w 10000"/>
              <a:gd name="connsiteY120" fmla="*/ 9781 h 10000"/>
              <a:gd name="connsiteX121" fmla="*/ 9053 w 10000"/>
              <a:gd name="connsiteY121" fmla="*/ 9781 h 10000"/>
              <a:gd name="connsiteX122" fmla="*/ 8991 w 10000"/>
              <a:gd name="connsiteY122" fmla="*/ 9754 h 10000"/>
              <a:gd name="connsiteX123" fmla="*/ 8950 w 10000"/>
              <a:gd name="connsiteY123" fmla="*/ 9754 h 10000"/>
              <a:gd name="connsiteX124" fmla="*/ 8912 w 10000"/>
              <a:gd name="connsiteY124" fmla="*/ 9781 h 10000"/>
              <a:gd name="connsiteX125" fmla="*/ 8912 w 10000"/>
              <a:gd name="connsiteY125" fmla="*/ 9863 h 10000"/>
              <a:gd name="connsiteX126" fmla="*/ 8950 w 10000"/>
              <a:gd name="connsiteY126" fmla="*/ 9941 h 10000"/>
              <a:gd name="connsiteX127" fmla="*/ 9115 w 10000"/>
              <a:gd name="connsiteY127" fmla="*/ 10000 h 10000"/>
              <a:gd name="connsiteX128" fmla="*/ 9194 w 10000"/>
              <a:gd name="connsiteY128" fmla="*/ 9919 h 10000"/>
              <a:gd name="connsiteX129" fmla="*/ 9314 w 10000"/>
              <a:gd name="connsiteY129" fmla="*/ 9885 h 10000"/>
              <a:gd name="connsiteX130" fmla="*/ 9802 w 10000"/>
              <a:gd name="connsiteY130" fmla="*/ 9649 h 10000"/>
              <a:gd name="connsiteX131" fmla="*/ 9905 w 10000"/>
              <a:gd name="connsiteY131" fmla="*/ 9407 h 10000"/>
              <a:gd name="connsiteX132" fmla="*/ 6366 w 10000"/>
              <a:gd name="connsiteY132" fmla="*/ 471 h 10000"/>
              <a:gd name="connsiteX133" fmla="*/ 9864 w 10000"/>
              <a:gd name="connsiteY133" fmla="*/ 9002 h 10000"/>
              <a:gd name="connsiteX134" fmla="*/ 9864 w 10000"/>
              <a:gd name="connsiteY134" fmla="*/ 8810 h 10000"/>
              <a:gd name="connsiteX135" fmla="*/ 9967 w 10000"/>
              <a:gd name="connsiteY135" fmla="*/ 8517 h 10000"/>
              <a:gd name="connsiteX136" fmla="*/ 6366 w 10000"/>
              <a:gd name="connsiteY136" fmla="*/ 471 h 10000"/>
              <a:gd name="connsiteX137" fmla="*/ 9943 w 10000"/>
              <a:gd name="connsiteY137" fmla="*/ 7920 h 10000"/>
              <a:gd name="connsiteX138" fmla="*/ 6366 w 10000"/>
              <a:gd name="connsiteY138" fmla="*/ 471 h 10000"/>
              <a:gd name="connsiteX139" fmla="*/ 9943 w 10000"/>
              <a:gd name="connsiteY139" fmla="*/ 7003 h 10000"/>
              <a:gd name="connsiteX140" fmla="*/ 9864 w 10000"/>
              <a:gd name="connsiteY140" fmla="*/ 6519 h 10000"/>
              <a:gd name="connsiteX141" fmla="*/ 9785 w 10000"/>
              <a:gd name="connsiteY141" fmla="*/ 6359 h 10000"/>
              <a:gd name="connsiteX142" fmla="*/ 9461 w 10000"/>
              <a:gd name="connsiteY142" fmla="*/ 5766 h 10000"/>
              <a:gd name="connsiteX143" fmla="*/ 9256 w 10000"/>
              <a:gd name="connsiteY143" fmla="*/ 5119 h 10000"/>
              <a:gd name="connsiteX144" fmla="*/ 8991 w 10000"/>
              <a:gd name="connsiteY144" fmla="*/ 4662 h 10000"/>
              <a:gd name="connsiteX145" fmla="*/ 8991 w 10000"/>
              <a:gd name="connsiteY145" fmla="*/ 4586 h 10000"/>
              <a:gd name="connsiteX146" fmla="*/ 6366 w 10000"/>
              <a:gd name="connsiteY146" fmla="*/ 471 h 10000"/>
              <a:gd name="connsiteX147" fmla="*/ 8888 w 10000"/>
              <a:gd name="connsiteY147" fmla="*/ 4230 h 10000"/>
              <a:gd name="connsiteX148" fmla="*/ 8888 w 10000"/>
              <a:gd name="connsiteY148" fmla="*/ 4124 h 10000"/>
              <a:gd name="connsiteX149" fmla="*/ 8974 w 10000"/>
              <a:gd name="connsiteY149" fmla="*/ 3960 h 10000"/>
              <a:gd name="connsiteX150" fmla="*/ 8974 w 10000"/>
              <a:gd name="connsiteY150" fmla="*/ 3878 h 10000"/>
              <a:gd name="connsiteX151" fmla="*/ 8627 w 10000"/>
              <a:gd name="connsiteY151" fmla="*/ 3290 h 10000"/>
              <a:gd name="connsiteX152" fmla="*/ 8445 w 10000"/>
              <a:gd name="connsiteY152" fmla="*/ 3015 h 10000"/>
              <a:gd name="connsiteX153" fmla="*/ 8321 w 10000"/>
              <a:gd name="connsiteY153" fmla="*/ 2911 h 10000"/>
              <a:gd name="connsiteX154" fmla="*/ 8280 w 10000"/>
              <a:gd name="connsiteY154" fmla="*/ 2828 h 10000"/>
              <a:gd name="connsiteX155" fmla="*/ 8060 w 10000"/>
              <a:gd name="connsiteY155" fmla="*/ 2454 h 10000"/>
              <a:gd name="connsiteX156" fmla="*/ 7771 w 10000"/>
              <a:gd name="connsiteY156" fmla="*/ 1752 h 10000"/>
              <a:gd name="connsiteX157" fmla="*/ 7693 w 10000"/>
              <a:gd name="connsiteY157" fmla="*/ 1347 h 10000"/>
              <a:gd name="connsiteX158" fmla="*/ 7511 w 10000"/>
              <a:gd name="connsiteY158" fmla="*/ 753 h 10000"/>
              <a:gd name="connsiteX159" fmla="*/ 7511 w 10000"/>
              <a:gd name="connsiteY159" fmla="*/ 676 h 10000"/>
              <a:gd name="connsiteX160" fmla="*/ 7431 w 10000"/>
              <a:gd name="connsiteY160" fmla="*/ 593 h 10000"/>
              <a:gd name="connsiteX161" fmla="*/ 7390 w 10000"/>
              <a:gd name="connsiteY161" fmla="*/ 561 h 10000"/>
              <a:gd name="connsiteX162" fmla="*/ 7345 w 10000"/>
              <a:gd name="connsiteY162" fmla="*/ 133 h 10000"/>
              <a:gd name="connsiteX163" fmla="*/ 7307 w 10000"/>
              <a:gd name="connsiteY163" fmla="*/ 0 h 10000"/>
              <a:gd name="connsiteX164" fmla="*/ 6366 w 10000"/>
              <a:gd name="connsiteY164" fmla="*/ 471 h 10000"/>
              <a:gd name="connsiteX165" fmla="*/ 7005 w 10000"/>
              <a:gd name="connsiteY165" fmla="*/ 27 h 10000"/>
              <a:gd name="connsiteX166" fmla="*/ 6366 w 10000"/>
              <a:gd name="connsiteY166" fmla="*/ 471 h 10000"/>
              <a:gd name="connsiteX167" fmla="*/ 6366 w 10000"/>
              <a:gd name="connsiteY167" fmla="*/ 471 h 10000"/>
              <a:gd name="connsiteX168" fmla="*/ 6366 w 10000"/>
              <a:gd name="connsiteY168" fmla="*/ 471 h 10000"/>
              <a:gd name="connsiteX169" fmla="*/ 6366 w 10000"/>
              <a:gd name="connsiteY169" fmla="*/ 471 h 10000"/>
              <a:gd name="connsiteX170" fmla="*/ 6737 w 10000"/>
              <a:gd name="connsiteY170" fmla="*/ 593 h 10000"/>
              <a:gd name="connsiteX171" fmla="*/ 6699 w 10000"/>
              <a:gd name="connsiteY171" fmla="*/ 808 h 10000"/>
              <a:gd name="connsiteX172" fmla="*/ 6555 w 10000"/>
              <a:gd name="connsiteY172" fmla="*/ 780 h 10000"/>
              <a:gd name="connsiteX173" fmla="*/ 6494 w 10000"/>
              <a:gd name="connsiteY173" fmla="*/ 699 h 10000"/>
              <a:gd name="connsiteX174" fmla="*/ 6456 w 10000"/>
              <a:gd name="connsiteY174" fmla="*/ 489 h 10000"/>
              <a:gd name="connsiteX175" fmla="*/ 3268 w 10000"/>
              <a:gd name="connsiteY175" fmla="*/ 753 h 10000"/>
              <a:gd name="connsiteX176" fmla="*/ 3205 w 10000"/>
              <a:gd name="connsiteY176" fmla="*/ 621 h 10000"/>
              <a:gd name="connsiteX177" fmla="*/ 3205 w 10000"/>
              <a:gd name="connsiteY177" fmla="*/ 489 h 10000"/>
              <a:gd name="connsiteX178" fmla="*/ 3102 w 10000"/>
              <a:gd name="connsiteY178" fmla="*/ 352 h 10000"/>
              <a:gd name="connsiteX179" fmla="*/ 3085 w 10000"/>
              <a:gd name="connsiteY179" fmla="*/ 247 h 10000"/>
              <a:gd name="connsiteX0" fmla="*/ 3085 w 10000"/>
              <a:gd name="connsiteY0" fmla="*/ 247 h 10000"/>
              <a:gd name="connsiteX1" fmla="*/ 20 w 10000"/>
              <a:gd name="connsiteY1" fmla="*/ 644 h 10000"/>
              <a:gd name="connsiteX2" fmla="*/ 20 w 10000"/>
              <a:gd name="connsiteY2" fmla="*/ 726 h 10000"/>
              <a:gd name="connsiteX3" fmla="*/ 20 w 10000"/>
              <a:gd name="connsiteY3" fmla="*/ 780 h 10000"/>
              <a:gd name="connsiteX4" fmla="*/ 0 w 10000"/>
              <a:gd name="connsiteY4" fmla="*/ 808 h 10000"/>
              <a:gd name="connsiteX5" fmla="*/ 0 w 10000"/>
              <a:gd name="connsiteY5" fmla="*/ 940 h 10000"/>
              <a:gd name="connsiteX6" fmla="*/ 103 w 10000"/>
              <a:gd name="connsiteY6" fmla="*/ 1127 h 10000"/>
              <a:gd name="connsiteX7" fmla="*/ 165 w 10000"/>
              <a:gd name="connsiteY7" fmla="*/ 1210 h 10000"/>
              <a:gd name="connsiteX8" fmla="*/ 202 w 10000"/>
              <a:gd name="connsiteY8" fmla="*/ 1210 h 10000"/>
              <a:gd name="connsiteX9" fmla="*/ 285 w 10000"/>
              <a:gd name="connsiteY9" fmla="*/ 1291 h 10000"/>
              <a:gd name="connsiteX10" fmla="*/ 306 w 10000"/>
              <a:gd name="connsiteY10" fmla="*/ 1374 h 10000"/>
              <a:gd name="connsiteX11" fmla="*/ 244 w 10000"/>
              <a:gd name="connsiteY11" fmla="*/ 1534 h 10000"/>
              <a:gd name="connsiteX12" fmla="*/ 244 w 10000"/>
              <a:gd name="connsiteY12" fmla="*/ 1589 h 10000"/>
              <a:gd name="connsiteX13" fmla="*/ 306 w 10000"/>
              <a:gd name="connsiteY13" fmla="*/ 1616 h 10000"/>
              <a:gd name="connsiteX14" fmla="*/ 323 w 10000"/>
              <a:gd name="connsiteY14" fmla="*/ 1670 h 10000"/>
              <a:gd name="connsiteX15" fmla="*/ 323 w 10000"/>
              <a:gd name="connsiteY15" fmla="*/ 1697 h 10000"/>
              <a:gd name="connsiteX16" fmla="*/ 265 w 10000"/>
              <a:gd name="connsiteY16" fmla="*/ 1776 h 10000"/>
              <a:gd name="connsiteX17" fmla="*/ 265 w 10000"/>
              <a:gd name="connsiteY17" fmla="*/ 1889 h 10000"/>
              <a:gd name="connsiteX18" fmla="*/ 306 w 10000"/>
              <a:gd name="connsiteY18" fmla="*/ 1912 h 10000"/>
              <a:gd name="connsiteX19" fmla="*/ 467 w 10000"/>
              <a:gd name="connsiteY19" fmla="*/ 1857 h 10000"/>
              <a:gd name="connsiteX20" fmla="*/ 550 w 10000"/>
              <a:gd name="connsiteY20" fmla="*/ 1807 h 10000"/>
              <a:gd name="connsiteX21" fmla="*/ 591 w 10000"/>
              <a:gd name="connsiteY21" fmla="*/ 1565 h 10000"/>
              <a:gd name="connsiteX22" fmla="*/ 629 w 10000"/>
              <a:gd name="connsiteY22" fmla="*/ 1510 h 10000"/>
              <a:gd name="connsiteX23" fmla="*/ 691 w 10000"/>
              <a:gd name="connsiteY23" fmla="*/ 1534 h 10000"/>
              <a:gd name="connsiteX24" fmla="*/ 749 w 10000"/>
              <a:gd name="connsiteY24" fmla="*/ 1534 h 10000"/>
              <a:gd name="connsiteX25" fmla="*/ 793 w 10000"/>
              <a:gd name="connsiteY25" fmla="*/ 1510 h 10000"/>
              <a:gd name="connsiteX26" fmla="*/ 852 w 10000"/>
              <a:gd name="connsiteY26" fmla="*/ 1510 h 10000"/>
              <a:gd name="connsiteX27" fmla="*/ 835 w 10000"/>
              <a:gd name="connsiteY27" fmla="*/ 1589 h 10000"/>
              <a:gd name="connsiteX28" fmla="*/ 711 w 10000"/>
              <a:gd name="connsiteY28" fmla="*/ 1725 h 10000"/>
              <a:gd name="connsiteX29" fmla="*/ 732 w 10000"/>
              <a:gd name="connsiteY29" fmla="*/ 1725 h 10000"/>
              <a:gd name="connsiteX30" fmla="*/ 835 w 10000"/>
              <a:gd name="connsiteY30" fmla="*/ 1670 h 10000"/>
              <a:gd name="connsiteX31" fmla="*/ 993 w 10000"/>
              <a:gd name="connsiteY31" fmla="*/ 1670 h 10000"/>
              <a:gd name="connsiteX32" fmla="*/ 1522 w 10000"/>
              <a:gd name="connsiteY32" fmla="*/ 1429 h 10000"/>
              <a:gd name="connsiteX33" fmla="*/ 1605 w 10000"/>
              <a:gd name="connsiteY33" fmla="*/ 1429 h 10000"/>
              <a:gd name="connsiteX34" fmla="*/ 1605 w 10000"/>
              <a:gd name="connsiteY34" fmla="*/ 1483 h 10000"/>
              <a:gd name="connsiteX35" fmla="*/ 1501 w 10000"/>
              <a:gd name="connsiteY35" fmla="*/ 1589 h 10000"/>
              <a:gd name="connsiteX36" fmla="*/ 1563 w 10000"/>
              <a:gd name="connsiteY36" fmla="*/ 1616 h 10000"/>
              <a:gd name="connsiteX37" fmla="*/ 1787 w 10000"/>
              <a:gd name="connsiteY37" fmla="*/ 1647 h 10000"/>
              <a:gd name="connsiteX38" fmla="*/ 2030 w 10000"/>
              <a:gd name="connsiteY38" fmla="*/ 1752 h 10000"/>
              <a:gd name="connsiteX39" fmla="*/ 2274 w 10000"/>
              <a:gd name="connsiteY39" fmla="*/ 1912 h 10000"/>
              <a:gd name="connsiteX40" fmla="*/ 2336 w 10000"/>
              <a:gd name="connsiteY40" fmla="*/ 1967 h 10000"/>
              <a:gd name="connsiteX41" fmla="*/ 2336 w 10000"/>
              <a:gd name="connsiteY41" fmla="*/ 1857 h 10000"/>
              <a:gd name="connsiteX42" fmla="*/ 2378 w 10000"/>
              <a:gd name="connsiteY42" fmla="*/ 1807 h 10000"/>
              <a:gd name="connsiteX43" fmla="*/ 2436 w 10000"/>
              <a:gd name="connsiteY43" fmla="*/ 1889 h 10000"/>
              <a:gd name="connsiteX44" fmla="*/ 2577 w 10000"/>
              <a:gd name="connsiteY44" fmla="*/ 1939 h 10000"/>
              <a:gd name="connsiteX45" fmla="*/ 2621 w 10000"/>
              <a:gd name="connsiteY45" fmla="*/ 1967 h 10000"/>
              <a:gd name="connsiteX46" fmla="*/ 2621 w 10000"/>
              <a:gd name="connsiteY46" fmla="*/ 1994 h 10000"/>
              <a:gd name="connsiteX47" fmla="*/ 2560 w 10000"/>
              <a:gd name="connsiteY47" fmla="*/ 2048 h 10000"/>
              <a:gd name="connsiteX48" fmla="*/ 2577 w 10000"/>
              <a:gd name="connsiteY48" fmla="*/ 2099 h 10000"/>
              <a:gd name="connsiteX49" fmla="*/ 2903 w 10000"/>
              <a:gd name="connsiteY49" fmla="*/ 2400 h 10000"/>
              <a:gd name="connsiteX50" fmla="*/ 2920 w 10000"/>
              <a:gd name="connsiteY50" fmla="*/ 2506 h 10000"/>
              <a:gd name="connsiteX51" fmla="*/ 2903 w 10000"/>
              <a:gd name="connsiteY51" fmla="*/ 2614 h 10000"/>
              <a:gd name="connsiteX52" fmla="*/ 2882 w 10000"/>
              <a:gd name="connsiteY52" fmla="*/ 2665 h 10000"/>
              <a:gd name="connsiteX53" fmla="*/ 2842 w 10000"/>
              <a:gd name="connsiteY53" fmla="*/ 2641 h 10000"/>
              <a:gd name="connsiteX54" fmla="*/ 2821 w 10000"/>
              <a:gd name="connsiteY54" fmla="*/ 2537 h 10000"/>
              <a:gd name="connsiteX55" fmla="*/ 2779 w 10000"/>
              <a:gd name="connsiteY55" fmla="*/ 2641 h 10000"/>
              <a:gd name="connsiteX56" fmla="*/ 2821 w 10000"/>
              <a:gd name="connsiteY56" fmla="*/ 2724 h 10000"/>
              <a:gd name="connsiteX57" fmla="*/ 2862 w 10000"/>
              <a:gd name="connsiteY57" fmla="*/ 2747 h 10000"/>
              <a:gd name="connsiteX58" fmla="*/ 3309 w 10000"/>
              <a:gd name="connsiteY58" fmla="*/ 2587 h 10000"/>
              <a:gd name="connsiteX59" fmla="*/ 3329 w 10000"/>
              <a:gd name="connsiteY59" fmla="*/ 2506 h 10000"/>
              <a:gd name="connsiteX60" fmla="*/ 3470 w 10000"/>
              <a:gd name="connsiteY60" fmla="*/ 2506 h 10000"/>
              <a:gd name="connsiteX61" fmla="*/ 3817 w 10000"/>
              <a:gd name="connsiteY61" fmla="*/ 2132 h 10000"/>
              <a:gd name="connsiteX62" fmla="*/ 4061 w 10000"/>
              <a:gd name="connsiteY62" fmla="*/ 2132 h 10000"/>
              <a:gd name="connsiteX63" fmla="*/ 4061 w 10000"/>
              <a:gd name="connsiteY63" fmla="*/ 2048 h 10000"/>
              <a:gd name="connsiteX64" fmla="*/ 4020 w 10000"/>
              <a:gd name="connsiteY64" fmla="*/ 1967 h 10000"/>
              <a:gd name="connsiteX65" fmla="*/ 4078 w 10000"/>
              <a:gd name="connsiteY65" fmla="*/ 1776 h 10000"/>
              <a:gd name="connsiteX66" fmla="*/ 4445 w 10000"/>
              <a:gd name="connsiteY66" fmla="*/ 1725 h 10000"/>
              <a:gd name="connsiteX67" fmla="*/ 4992 w 10000"/>
              <a:gd name="connsiteY67" fmla="*/ 2076 h 10000"/>
              <a:gd name="connsiteX68" fmla="*/ 5013 w 10000"/>
              <a:gd name="connsiteY68" fmla="*/ 2181 h 10000"/>
              <a:gd name="connsiteX69" fmla="*/ 5157 w 10000"/>
              <a:gd name="connsiteY69" fmla="*/ 2346 h 10000"/>
              <a:gd name="connsiteX70" fmla="*/ 5277 w 10000"/>
              <a:gd name="connsiteY70" fmla="*/ 2587 h 10000"/>
              <a:gd name="connsiteX71" fmla="*/ 5621 w 10000"/>
              <a:gd name="connsiteY71" fmla="*/ 2911 h 10000"/>
              <a:gd name="connsiteX72" fmla="*/ 5662 w 10000"/>
              <a:gd name="connsiteY72" fmla="*/ 3048 h 10000"/>
              <a:gd name="connsiteX73" fmla="*/ 5765 w 10000"/>
              <a:gd name="connsiteY73" fmla="*/ 3153 h 10000"/>
              <a:gd name="connsiteX74" fmla="*/ 6030 w 10000"/>
              <a:gd name="connsiteY74" fmla="*/ 3153 h 10000"/>
              <a:gd name="connsiteX75" fmla="*/ 6232 w 10000"/>
              <a:gd name="connsiteY75" fmla="*/ 3558 h 10000"/>
              <a:gd name="connsiteX76" fmla="*/ 6291 w 10000"/>
              <a:gd name="connsiteY76" fmla="*/ 3614 h 10000"/>
              <a:gd name="connsiteX77" fmla="*/ 6273 w 10000"/>
              <a:gd name="connsiteY77" fmla="*/ 3745 h 10000"/>
              <a:gd name="connsiteX78" fmla="*/ 6353 w 10000"/>
              <a:gd name="connsiteY78" fmla="*/ 4147 h 10000"/>
              <a:gd name="connsiteX79" fmla="*/ 6312 w 10000"/>
              <a:gd name="connsiteY79" fmla="*/ 4586 h 10000"/>
              <a:gd name="connsiteX80" fmla="*/ 6232 w 10000"/>
              <a:gd name="connsiteY80" fmla="*/ 5069 h 10000"/>
              <a:gd name="connsiteX81" fmla="*/ 6249 w 10000"/>
              <a:gd name="connsiteY81" fmla="*/ 5471 h 10000"/>
              <a:gd name="connsiteX82" fmla="*/ 6291 w 10000"/>
              <a:gd name="connsiteY82" fmla="*/ 5602 h 10000"/>
              <a:gd name="connsiteX83" fmla="*/ 6494 w 10000"/>
              <a:gd name="connsiteY83" fmla="*/ 5766 h 10000"/>
              <a:gd name="connsiteX84" fmla="*/ 6555 w 10000"/>
              <a:gd name="connsiteY84" fmla="*/ 5602 h 10000"/>
              <a:gd name="connsiteX85" fmla="*/ 6494 w 10000"/>
              <a:gd name="connsiteY85" fmla="*/ 5548 h 10000"/>
              <a:gd name="connsiteX86" fmla="*/ 6431 w 10000"/>
              <a:gd name="connsiteY86" fmla="*/ 5306 h 10000"/>
              <a:gd name="connsiteX87" fmla="*/ 6456 w 10000"/>
              <a:gd name="connsiteY87" fmla="*/ 5256 h 10000"/>
              <a:gd name="connsiteX88" fmla="*/ 6575 w 10000"/>
              <a:gd name="connsiteY88" fmla="*/ 5201 h 10000"/>
              <a:gd name="connsiteX89" fmla="*/ 6658 w 10000"/>
              <a:gd name="connsiteY89" fmla="*/ 5471 h 10000"/>
              <a:gd name="connsiteX90" fmla="*/ 6699 w 10000"/>
              <a:gd name="connsiteY90" fmla="*/ 5443 h 10000"/>
              <a:gd name="connsiteX91" fmla="*/ 6737 w 10000"/>
              <a:gd name="connsiteY91" fmla="*/ 5338 h 10000"/>
              <a:gd name="connsiteX92" fmla="*/ 6762 w 10000"/>
              <a:gd name="connsiteY92" fmla="*/ 5306 h 10000"/>
              <a:gd name="connsiteX93" fmla="*/ 6820 w 10000"/>
              <a:gd name="connsiteY93" fmla="*/ 5361 h 10000"/>
              <a:gd name="connsiteX94" fmla="*/ 6820 w 10000"/>
              <a:gd name="connsiteY94" fmla="*/ 5471 h 10000"/>
              <a:gd name="connsiteX95" fmla="*/ 6762 w 10000"/>
              <a:gd name="connsiteY95" fmla="*/ 5602 h 10000"/>
              <a:gd name="connsiteX96" fmla="*/ 6699 w 10000"/>
              <a:gd name="connsiteY96" fmla="*/ 5712 h 10000"/>
              <a:gd name="connsiteX97" fmla="*/ 6617 w 10000"/>
              <a:gd name="connsiteY97" fmla="*/ 6037 h 10000"/>
              <a:gd name="connsiteX98" fmla="*/ 6555 w 10000"/>
              <a:gd name="connsiteY98" fmla="*/ 6064 h 10000"/>
              <a:gd name="connsiteX99" fmla="*/ 6555 w 10000"/>
              <a:gd name="connsiteY99" fmla="*/ 6228 h 10000"/>
              <a:gd name="connsiteX100" fmla="*/ 6638 w 10000"/>
              <a:gd name="connsiteY100" fmla="*/ 6332 h 10000"/>
              <a:gd name="connsiteX101" fmla="*/ 6762 w 10000"/>
              <a:gd name="connsiteY101" fmla="*/ 6469 h 10000"/>
              <a:gd name="connsiteX102" fmla="*/ 6944 w 10000"/>
              <a:gd name="connsiteY102" fmla="*/ 7035 h 10000"/>
              <a:gd name="connsiteX103" fmla="*/ 7225 w 10000"/>
              <a:gd name="connsiteY103" fmla="*/ 7276 h 10000"/>
              <a:gd name="connsiteX104" fmla="*/ 7266 w 10000"/>
              <a:gd name="connsiteY104" fmla="*/ 7276 h 10000"/>
              <a:gd name="connsiteX105" fmla="*/ 7287 w 10000"/>
              <a:gd name="connsiteY105" fmla="*/ 7141 h 10000"/>
              <a:gd name="connsiteX106" fmla="*/ 7370 w 10000"/>
              <a:gd name="connsiteY106" fmla="*/ 7141 h 10000"/>
              <a:gd name="connsiteX107" fmla="*/ 7431 w 10000"/>
              <a:gd name="connsiteY107" fmla="*/ 7359 h 10000"/>
              <a:gd name="connsiteX108" fmla="*/ 7448 w 10000"/>
              <a:gd name="connsiteY108" fmla="*/ 7491 h 10000"/>
              <a:gd name="connsiteX109" fmla="*/ 7552 w 10000"/>
              <a:gd name="connsiteY109" fmla="*/ 7787 h 10000"/>
              <a:gd name="connsiteX110" fmla="*/ 7676 w 10000"/>
              <a:gd name="connsiteY110" fmla="*/ 7871 h 10000"/>
              <a:gd name="connsiteX111" fmla="*/ 7795 w 10000"/>
              <a:gd name="connsiteY111" fmla="*/ 7920 h 10000"/>
              <a:gd name="connsiteX112" fmla="*/ 8015 w 10000"/>
              <a:gd name="connsiteY112" fmla="*/ 8704 h 10000"/>
              <a:gd name="connsiteX113" fmla="*/ 8077 w 10000"/>
              <a:gd name="connsiteY113" fmla="*/ 8759 h 10000"/>
              <a:gd name="connsiteX114" fmla="*/ 8362 w 10000"/>
              <a:gd name="connsiteY114" fmla="*/ 8842 h 10000"/>
              <a:gd name="connsiteX115" fmla="*/ 8486 w 10000"/>
              <a:gd name="connsiteY115" fmla="*/ 8923 h 10000"/>
              <a:gd name="connsiteX116" fmla="*/ 8809 w 10000"/>
              <a:gd name="connsiteY116" fmla="*/ 9457 h 10000"/>
              <a:gd name="connsiteX117" fmla="*/ 8950 w 10000"/>
              <a:gd name="connsiteY117" fmla="*/ 9594 h 10000"/>
              <a:gd name="connsiteX118" fmla="*/ 9011 w 10000"/>
              <a:gd name="connsiteY118" fmla="*/ 9621 h 10000"/>
              <a:gd name="connsiteX119" fmla="*/ 9070 w 10000"/>
              <a:gd name="connsiteY119" fmla="*/ 9649 h 10000"/>
              <a:gd name="connsiteX120" fmla="*/ 9115 w 10000"/>
              <a:gd name="connsiteY120" fmla="*/ 9781 h 10000"/>
              <a:gd name="connsiteX121" fmla="*/ 9053 w 10000"/>
              <a:gd name="connsiteY121" fmla="*/ 9781 h 10000"/>
              <a:gd name="connsiteX122" fmla="*/ 8991 w 10000"/>
              <a:gd name="connsiteY122" fmla="*/ 9754 h 10000"/>
              <a:gd name="connsiteX123" fmla="*/ 8950 w 10000"/>
              <a:gd name="connsiteY123" fmla="*/ 9754 h 10000"/>
              <a:gd name="connsiteX124" fmla="*/ 8912 w 10000"/>
              <a:gd name="connsiteY124" fmla="*/ 9781 h 10000"/>
              <a:gd name="connsiteX125" fmla="*/ 8912 w 10000"/>
              <a:gd name="connsiteY125" fmla="*/ 9863 h 10000"/>
              <a:gd name="connsiteX126" fmla="*/ 8950 w 10000"/>
              <a:gd name="connsiteY126" fmla="*/ 9941 h 10000"/>
              <a:gd name="connsiteX127" fmla="*/ 9115 w 10000"/>
              <a:gd name="connsiteY127" fmla="*/ 10000 h 10000"/>
              <a:gd name="connsiteX128" fmla="*/ 9194 w 10000"/>
              <a:gd name="connsiteY128" fmla="*/ 9919 h 10000"/>
              <a:gd name="connsiteX129" fmla="*/ 9314 w 10000"/>
              <a:gd name="connsiteY129" fmla="*/ 9885 h 10000"/>
              <a:gd name="connsiteX130" fmla="*/ 9802 w 10000"/>
              <a:gd name="connsiteY130" fmla="*/ 9649 h 10000"/>
              <a:gd name="connsiteX131" fmla="*/ 9905 w 10000"/>
              <a:gd name="connsiteY131" fmla="*/ 9407 h 10000"/>
              <a:gd name="connsiteX132" fmla="*/ 6366 w 10000"/>
              <a:gd name="connsiteY132" fmla="*/ 471 h 10000"/>
              <a:gd name="connsiteX133" fmla="*/ 9864 w 10000"/>
              <a:gd name="connsiteY133" fmla="*/ 9002 h 10000"/>
              <a:gd name="connsiteX134" fmla="*/ 9864 w 10000"/>
              <a:gd name="connsiteY134" fmla="*/ 8810 h 10000"/>
              <a:gd name="connsiteX135" fmla="*/ 9967 w 10000"/>
              <a:gd name="connsiteY135" fmla="*/ 8517 h 10000"/>
              <a:gd name="connsiteX136" fmla="*/ 6366 w 10000"/>
              <a:gd name="connsiteY136" fmla="*/ 471 h 10000"/>
              <a:gd name="connsiteX137" fmla="*/ 9943 w 10000"/>
              <a:gd name="connsiteY137" fmla="*/ 7920 h 10000"/>
              <a:gd name="connsiteX138" fmla="*/ 6366 w 10000"/>
              <a:gd name="connsiteY138" fmla="*/ 471 h 10000"/>
              <a:gd name="connsiteX139" fmla="*/ 9943 w 10000"/>
              <a:gd name="connsiteY139" fmla="*/ 7003 h 10000"/>
              <a:gd name="connsiteX140" fmla="*/ 9864 w 10000"/>
              <a:gd name="connsiteY140" fmla="*/ 6519 h 10000"/>
              <a:gd name="connsiteX141" fmla="*/ 9785 w 10000"/>
              <a:gd name="connsiteY141" fmla="*/ 6359 h 10000"/>
              <a:gd name="connsiteX142" fmla="*/ 9461 w 10000"/>
              <a:gd name="connsiteY142" fmla="*/ 5766 h 10000"/>
              <a:gd name="connsiteX143" fmla="*/ 9256 w 10000"/>
              <a:gd name="connsiteY143" fmla="*/ 5119 h 10000"/>
              <a:gd name="connsiteX144" fmla="*/ 8991 w 10000"/>
              <a:gd name="connsiteY144" fmla="*/ 4662 h 10000"/>
              <a:gd name="connsiteX145" fmla="*/ 8991 w 10000"/>
              <a:gd name="connsiteY145" fmla="*/ 4586 h 10000"/>
              <a:gd name="connsiteX146" fmla="*/ 6366 w 10000"/>
              <a:gd name="connsiteY146" fmla="*/ 471 h 10000"/>
              <a:gd name="connsiteX147" fmla="*/ 8888 w 10000"/>
              <a:gd name="connsiteY147" fmla="*/ 4230 h 10000"/>
              <a:gd name="connsiteX148" fmla="*/ 8888 w 10000"/>
              <a:gd name="connsiteY148" fmla="*/ 4124 h 10000"/>
              <a:gd name="connsiteX149" fmla="*/ 8974 w 10000"/>
              <a:gd name="connsiteY149" fmla="*/ 3960 h 10000"/>
              <a:gd name="connsiteX150" fmla="*/ 8974 w 10000"/>
              <a:gd name="connsiteY150" fmla="*/ 3878 h 10000"/>
              <a:gd name="connsiteX151" fmla="*/ 8627 w 10000"/>
              <a:gd name="connsiteY151" fmla="*/ 3290 h 10000"/>
              <a:gd name="connsiteX152" fmla="*/ 8445 w 10000"/>
              <a:gd name="connsiteY152" fmla="*/ 3015 h 10000"/>
              <a:gd name="connsiteX153" fmla="*/ 8321 w 10000"/>
              <a:gd name="connsiteY153" fmla="*/ 2911 h 10000"/>
              <a:gd name="connsiteX154" fmla="*/ 8280 w 10000"/>
              <a:gd name="connsiteY154" fmla="*/ 2828 h 10000"/>
              <a:gd name="connsiteX155" fmla="*/ 8060 w 10000"/>
              <a:gd name="connsiteY155" fmla="*/ 2454 h 10000"/>
              <a:gd name="connsiteX156" fmla="*/ 7771 w 10000"/>
              <a:gd name="connsiteY156" fmla="*/ 1752 h 10000"/>
              <a:gd name="connsiteX157" fmla="*/ 7693 w 10000"/>
              <a:gd name="connsiteY157" fmla="*/ 1347 h 10000"/>
              <a:gd name="connsiteX158" fmla="*/ 7511 w 10000"/>
              <a:gd name="connsiteY158" fmla="*/ 753 h 10000"/>
              <a:gd name="connsiteX159" fmla="*/ 7511 w 10000"/>
              <a:gd name="connsiteY159" fmla="*/ 676 h 10000"/>
              <a:gd name="connsiteX160" fmla="*/ 7431 w 10000"/>
              <a:gd name="connsiteY160" fmla="*/ 593 h 10000"/>
              <a:gd name="connsiteX161" fmla="*/ 7390 w 10000"/>
              <a:gd name="connsiteY161" fmla="*/ 561 h 10000"/>
              <a:gd name="connsiteX162" fmla="*/ 7345 w 10000"/>
              <a:gd name="connsiteY162" fmla="*/ 133 h 10000"/>
              <a:gd name="connsiteX163" fmla="*/ 7307 w 10000"/>
              <a:gd name="connsiteY163" fmla="*/ 0 h 10000"/>
              <a:gd name="connsiteX164" fmla="*/ 6366 w 10000"/>
              <a:gd name="connsiteY164" fmla="*/ 471 h 10000"/>
              <a:gd name="connsiteX165" fmla="*/ 6366 w 10000"/>
              <a:gd name="connsiteY165" fmla="*/ 471 h 10000"/>
              <a:gd name="connsiteX166" fmla="*/ 6366 w 10000"/>
              <a:gd name="connsiteY166" fmla="*/ 471 h 10000"/>
              <a:gd name="connsiteX167" fmla="*/ 6366 w 10000"/>
              <a:gd name="connsiteY167" fmla="*/ 471 h 10000"/>
              <a:gd name="connsiteX168" fmla="*/ 6366 w 10000"/>
              <a:gd name="connsiteY168" fmla="*/ 471 h 10000"/>
              <a:gd name="connsiteX169" fmla="*/ 6366 w 10000"/>
              <a:gd name="connsiteY169" fmla="*/ 471 h 10000"/>
              <a:gd name="connsiteX170" fmla="*/ 6737 w 10000"/>
              <a:gd name="connsiteY170" fmla="*/ 593 h 10000"/>
              <a:gd name="connsiteX171" fmla="*/ 6699 w 10000"/>
              <a:gd name="connsiteY171" fmla="*/ 808 h 10000"/>
              <a:gd name="connsiteX172" fmla="*/ 6555 w 10000"/>
              <a:gd name="connsiteY172" fmla="*/ 780 h 10000"/>
              <a:gd name="connsiteX173" fmla="*/ 6494 w 10000"/>
              <a:gd name="connsiteY173" fmla="*/ 699 h 10000"/>
              <a:gd name="connsiteX174" fmla="*/ 6456 w 10000"/>
              <a:gd name="connsiteY174" fmla="*/ 489 h 10000"/>
              <a:gd name="connsiteX175" fmla="*/ 3268 w 10000"/>
              <a:gd name="connsiteY175" fmla="*/ 753 h 10000"/>
              <a:gd name="connsiteX176" fmla="*/ 3205 w 10000"/>
              <a:gd name="connsiteY176" fmla="*/ 621 h 10000"/>
              <a:gd name="connsiteX177" fmla="*/ 3205 w 10000"/>
              <a:gd name="connsiteY177" fmla="*/ 489 h 10000"/>
              <a:gd name="connsiteX178" fmla="*/ 3102 w 10000"/>
              <a:gd name="connsiteY178" fmla="*/ 352 h 10000"/>
              <a:gd name="connsiteX179" fmla="*/ 3085 w 10000"/>
              <a:gd name="connsiteY179" fmla="*/ 247 h 10000"/>
              <a:gd name="connsiteX0" fmla="*/ 3085 w 10000"/>
              <a:gd name="connsiteY0" fmla="*/ 159 h 9912"/>
              <a:gd name="connsiteX1" fmla="*/ 20 w 10000"/>
              <a:gd name="connsiteY1" fmla="*/ 556 h 9912"/>
              <a:gd name="connsiteX2" fmla="*/ 20 w 10000"/>
              <a:gd name="connsiteY2" fmla="*/ 638 h 9912"/>
              <a:gd name="connsiteX3" fmla="*/ 20 w 10000"/>
              <a:gd name="connsiteY3" fmla="*/ 692 h 9912"/>
              <a:gd name="connsiteX4" fmla="*/ 0 w 10000"/>
              <a:gd name="connsiteY4" fmla="*/ 720 h 9912"/>
              <a:gd name="connsiteX5" fmla="*/ 0 w 10000"/>
              <a:gd name="connsiteY5" fmla="*/ 852 h 9912"/>
              <a:gd name="connsiteX6" fmla="*/ 103 w 10000"/>
              <a:gd name="connsiteY6" fmla="*/ 1039 h 9912"/>
              <a:gd name="connsiteX7" fmla="*/ 165 w 10000"/>
              <a:gd name="connsiteY7" fmla="*/ 1122 h 9912"/>
              <a:gd name="connsiteX8" fmla="*/ 202 w 10000"/>
              <a:gd name="connsiteY8" fmla="*/ 1122 h 9912"/>
              <a:gd name="connsiteX9" fmla="*/ 285 w 10000"/>
              <a:gd name="connsiteY9" fmla="*/ 1203 h 9912"/>
              <a:gd name="connsiteX10" fmla="*/ 306 w 10000"/>
              <a:gd name="connsiteY10" fmla="*/ 1286 h 9912"/>
              <a:gd name="connsiteX11" fmla="*/ 244 w 10000"/>
              <a:gd name="connsiteY11" fmla="*/ 1446 h 9912"/>
              <a:gd name="connsiteX12" fmla="*/ 244 w 10000"/>
              <a:gd name="connsiteY12" fmla="*/ 1501 h 9912"/>
              <a:gd name="connsiteX13" fmla="*/ 306 w 10000"/>
              <a:gd name="connsiteY13" fmla="*/ 1528 h 9912"/>
              <a:gd name="connsiteX14" fmla="*/ 323 w 10000"/>
              <a:gd name="connsiteY14" fmla="*/ 1582 h 9912"/>
              <a:gd name="connsiteX15" fmla="*/ 323 w 10000"/>
              <a:gd name="connsiteY15" fmla="*/ 1609 h 9912"/>
              <a:gd name="connsiteX16" fmla="*/ 265 w 10000"/>
              <a:gd name="connsiteY16" fmla="*/ 1688 h 9912"/>
              <a:gd name="connsiteX17" fmla="*/ 265 w 10000"/>
              <a:gd name="connsiteY17" fmla="*/ 1801 h 9912"/>
              <a:gd name="connsiteX18" fmla="*/ 306 w 10000"/>
              <a:gd name="connsiteY18" fmla="*/ 1824 h 9912"/>
              <a:gd name="connsiteX19" fmla="*/ 467 w 10000"/>
              <a:gd name="connsiteY19" fmla="*/ 1769 h 9912"/>
              <a:gd name="connsiteX20" fmla="*/ 550 w 10000"/>
              <a:gd name="connsiteY20" fmla="*/ 1719 h 9912"/>
              <a:gd name="connsiteX21" fmla="*/ 591 w 10000"/>
              <a:gd name="connsiteY21" fmla="*/ 1477 h 9912"/>
              <a:gd name="connsiteX22" fmla="*/ 629 w 10000"/>
              <a:gd name="connsiteY22" fmla="*/ 1422 h 9912"/>
              <a:gd name="connsiteX23" fmla="*/ 691 w 10000"/>
              <a:gd name="connsiteY23" fmla="*/ 1446 h 9912"/>
              <a:gd name="connsiteX24" fmla="*/ 749 w 10000"/>
              <a:gd name="connsiteY24" fmla="*/ 1446 h 9912"/>
              <a:gd name="connsiteX25" fmla="*/ 793 w 10000"/>
              <a:gd name="connsiteY25" fmla="*/ 1422 h 9912"/>
              <a:gd name="connsiteX26" fmla="*/ 852 w 10000"/>
              <a:gd name="connsiteY26" fmla="*/ 1422 h 9912"/>
              <a:gd name="connsiteX27" fmla="*/ 835 w 10000"/>
              <a:gd name="connsiteY27" fmla="*/ 1501 h 9912"/>
              <a:gd name="connsiteX28" fmla="*/ 711 w 10000"/>
              <a:gd name="connsiteY28" fmla="*/ 1637 h 9912"/>
              <a:gd name="connsiteX29" fmla="*/ 732 w 10000"/>
              <a:gd name="connsiteY29" fmla="*/ 1637 h 9912"/>
              <a:gd name="connsiteX30" fmla="*/ 835 w 10000"/>
              <a:gd name="connsiteY30" fmla="*/ 1582 h 9912"/>
              <a:gd name="connsiteX31" fmla="*/ 993 w 10000"/>
              <a:gd name="connsiteY31" fmla="*/ 1582 h 9912"/>
              <a:gd name="connsiteX32" fmla="*/ 1522 w 10000"/>
              <a:gd name="connsiteY32" fmla="*/ 1341 h 9912"/>
              <a:gd name="connsiteX33" fmla="*/ 1605 w 10000"/>
              <a:gd name="connsiteY33" fmla="*/ 1341 h 9912"/>
              <a:gd name="connsiteX34" fmla="*/ 1605 w 10000"/>
              <a:gd name="connsiteY34" fmla="*/ 1395 h 9912"/>
              <a:gd name="connsiteX35" fmla="*/ 1501 w 10000"/>
              <a:gd name="connsiteY35" fmla="*/ 1501 h 9912"/>
              <a:gd name="connsiteX36" fmla="*/ 1563 w 10000"/>
              <a:gd name="connsiteY36" fmla="*/ 1528 h 9912"/>
              <a:gd name="connsiteX37" fmla="*/ 1787 w 10000"/>
              <a:gd name="connsiteY37" fmla="*/ 1559 h 9912"/>
              <a:gd name="connsiteX38" fmla="*/ 2030 w 10000"/>
              <a:gd name="connsiteY38" fmla="*/ 1664 h 9912"/>
              <a:gd name="connsiteX39" fmla="*/ 2274 w 10000"/>
              <a:gd name="connsiteY39" fmla="*/ 1824 h 9912"/>
              <a:gd name="connsiteX40" fmla="*/ 2336 w 10000"/>
              <a:gd name="connsiteY40" fmla="*/ 1879 h 9912"/>
              <a:gd name="connsiteX41" fmla="*/ 2336 w 10000"/>
              <a:gd name="connsiteY41" fmla="*/ 1769 h 9912"/>
              <a:gd name="connsiteX42" fmla="*/ 2378 w 10000"/>
              <a:gd name="connsiteY42" fmla="*/ 1719 h 9912"/>
              <a:gd name="connsiteX43" fmla="*/ 2436 w 10000"/>
              <a:gd name="connsiteY43" fmla="*/ 1801 h 9912"/>
              <a:gd name="connsiteX44" fmla="*/ 2577 w 10000"/>
              <a:gd name="connsiteY44" fmla="*/ 1851 h 9912"/>
              <a:gd name="connsiteX45" fmla="*/ 2621 w 10000"/>
              <a:gd name="connsiteY45" fmla="*/ 1879 h 9912"/>
              <a:gd name="connsiteX46" fmla="*/ 2621 w 10000"/>
              <a:gd name="connsiteY46" fmla="*/ 1906 h 9912"/>
              <a:gd name="connsiteX47" fmla="*/ 2560 w 10000"/>
              <a:gd name="connsiteY47" fmla="*/ 1960 h 9912"/>
              <a:gd name="connsiteX48" fmla="*/ 2577 w 10000"/>
              <a:gd name="connsiteY48" fmla="*/ 2011 h 9912"/>
              <a:gd name="connsiteX49" fmla="*/ 2903 w 10000"/>
              <a:gd name="connsiteY49" fmla="*/ 2312 h 9912"/>
              <a:gd name="connsiteX50" fmla="*/ 2920 w 10000"/>
              <a:gd name="connsiteY50" fmla="*/ 2418 h 9912"/>
              <a:gd name="connsiteX51" fmla="*/ 2903 w 10000"/>
              <a:gd name="connsiteY51" fmla="*/ 2526 h 9912"/>
              <a:gd name="connsiteX52" fmla="*/ 2882 w 10000"/>
              <a:gd name="connsiteY52" fmla="*/ 2577 h 9912"/>
              <a:gd name="connsiteX53" fmla="*/ 2842 w 10000"/>
              <a:gd name="connsiteY53" fmla="*/ 2553 h 9912"/>
              <a:gd name="connsiteX54" fmla="*/ 2821 w 10000"/>
              <a:gd name="connsiteY54" fmla="*/ 2449 h 9912"/>
              <a:gd name="connsiteX55" fmla="*/ 2779 w 10000"/>
              <a:gd name="connsiteY55" fmla="*/ 2553 h 9912"/>
              <a:gd name="connsiteX56" fmla="*/ 2821 w 10000"/>
              <a:gd name="connsiteY56" fmla="*/ 2636 h 9912"/>
              <a:gd name="connsiteX57" fmla="*/ 2862 w 10000"/>
              <a:gd name="connsiteY57" fmla="*/ 2659 h 9912"/>
              <a:gd name="connsiteX58" fmla="*/ 3309 w 10000"/>
              <a:gd name="connsiteY58" fmla="*/ 2499 h 9912"/>
              <a:gd name="connsiteX59" fmla="*/ 3329 w 10000"/>
              <a:gd name="connsiteY59" fmla="*/ 2418 h 9912"/>
              <a:gd name="connsiteX60" fmla="*/ 3470 w 10000"/>
              <a:gd name="connsiteY60" fmla="*/ 2418 h 9912"/>
              <a:gd name="connsiteX61" fmla="*/ 3817 w 10000"/>
              <a:gd name="connsiteY61" fmla="*/ 2044 h 9912"/>
              <a:gd name="connsiteX62" fmla="*/ 4061 w 10000"/>
              <a:gd name="connsiteY62" fmla="*/ 2044 h 9912"/>
              <a:gd name="connsiteX63" fmla="*/ 4061 w 10000"/>
              <a:gd name="connsiteY63" fmla="*/ 1960 h 9912"/>
              <a:gd name="connsiteX64" fmla="*/ 4020 w 10000"/>
              <a:gd name="connsiteY64" fmla="*/ 1879 h 9912"/>
              <a:gd name="connsiteX65" fmla="*/ 4078 w 10000"/>
              <a:gd name="connsiteY65" fmla="*/ 1688 h 9912"/>
              <a:gd name="connsiteX66" fmla="*/ 4445 w 10000"/>
              <a:gd name="connsiteY66" fmla="*/ 1637 h 9912"/>
              <a:gd name="connsiteX67" fmla="*/ 4992 w 10000"/>
              <a:gd name="connsiteY67" fmla="*/ 1988 h 9912"/>
              <a:gd name="connsiteX68" fmla="*/ 5013 w 10000"/>
              <a:gd name="connsiteY68" fmla="*/ 2093 h 9912"/>
              <a:gd name="connsiteX69" fmla="*/ 5157 w 10000"/>
              <a:gd name="connsiteY69" fmla="*/ 2258 h 9912"/>
              <a:gd name="connsiteX70" fmla="*/ 5277 w 10000"/>
              <a:gd name="connsiteY70" fmla="*/ 2499 h 9912"/>
              <a:gd name="connsiteX71" fmla="*/ 5621 w 10000"/>
              <a:gd name="connsiteY71" fmla="*/ 2823 h 9912"/>
              <a:gd name="connsiteX72" fmla="*/ 5662 w 10000"/>
              <a:gd name="connsiteY72" fmla="*/ 2960 h 9912"/>
              <a:gd name="connsiteX73" fmla="*/ 5765 w 10000"/>
              <a:gd name="connsiteY73" fmla="*/ 3065 h 9912"/>
              <a:gd name="connsiteX74" fmla="*/ 6030 w 10000"/>
              <a:gd name="connsiteY74" fmla="*/ 3065 h 9912"/>
              <a:gd name="connsiteX75" fmla="*/ 6232 w 10000"/>
              <a:gd name="connsiteY75" fmla="*/ 3470 h 9912"/>
              <a:gd name="connsiteX76" fmla="*/ 6291 w 10000"/>
              <a:gd name="connsiteY76" fmla="*/ 3526 h 9912"/>
              <a:gd name="connsiteX77" fmla="*/ 6273 w 10000"/>
              <a:gd name="connsiteY77" fmla="*/ 3657 h 9912"/>
              <a:gd name="connsiteX78" fmla="*/ 6353 w 10000"/>
              <a:gd name="connsiteY78" fmla="*/ 4059 h 9912"/>
              <a:gd name="connsiteX79" fmla="*/ 6312 w 10000"/>
              <a:gd name="connsiteY79" fmla="*/ 4498 h 9912"/>
              <a:gd name="connsiteX80" fmla="*/ 6232 w 10000"/>
              <a:gd name="connsiteY80" fmla="*/ 4981 h 9912"/>
              <a:gd name="connsiteX81" fmla="*/ 6249 w 10000"/>
              <a:gd name="connsiteY81" fmla="*/ 5383 h 9912"/>
              <a:gd name="connsiteX82" fmla="*/ 6291 w 10000"/>
              <a:gd name="connsiteY82" fmla="*/ 5514 h 9912"/>
              <a:gd name="connsiteX83" fmla="*/ 6494 w 10000"/>
              <a:gd name="connsiteY83" fmla="*/ 5678 h 9912"/>
              <a:gd name="connsiteX84" fmla="*/ 6555 w 10000"/>
              <a:gd name="connsiteY84" fmla="*/ 5514 h 9912"/>
              <a:gd name="connsiteX85" fmla="*/ 6494 w 10000"/>
              <a:gd name="connsiteY85" fmla="*/ 5460 h 9912"/>
              <a:gd name="connsiteX86" fmla="*/ 6431 w 10000"/>
              <a:gd name="connsiteY86" fmla="*/ 5218 h 9912"/>
              <a:gd name="connsiteX87" fmla="*/ 6456 w 10000"/>
              <a:gd name="connsiteY87" fmla="*/ 5168 h 9912"/>
              <a:gd name="connsiteX88" fmla="*/ 6575 w 10000"/>
              <a:gd name="connsiteY88" fmla="*/ 5113 h 9912"/>
              <a:gd name="connsiteX89" fmla="*/ 6658 w 10000"/>
              <a:gd name="connsiteY89" fmla="*/ 5383 h 9912"/>
              <a:gd name="connsiteX90" fmla="*/ 6699 w 10000"/>
              <a:gd name="connsiteY90" fmla="*/ 5355 h 9912"/>
              <a:gd name="connsiteX91" fmla="*/ 6737 w 10000"/>
              <a:gd name="connsiteY91" fmla="*/ 5250 h 9912"/>
              <a:gd name="connsiteX92" fmla="*/ 6762 w 10000"/>
              <a:gd name="connsiteY92" fmla="*/ 5218 h 9912"/>
              <a:gd name="connsiteX93" fmla="*/ 6820 w 10000"/>
              <a:gd name="connsiteY93" fmla="*/ 5273 h 9912"/>
              <a:gd name="connsiteX94" fmla="*/ 6820 w 10000"/>
              <a:gd name="connsiteY94" fmla="*/ 5383 h 9912"/>
              <a:gd name="connsiteX95" fmla="*/ 6762 w 10000"/>
              <a:gd name="connsiteY95" fmla="*/ 5514 h 9912"/>
              <a:gd name="connsiteX96" fmla="*/ 6699 w 10000"/>
              <a:gd name="connsiteY96" fmla="*/ 5624 h 9912"/>
              <a:gd name="connsiteX97" fmla="*/ 6617 w 10000"/>
              <a:gd name="connsiteY97" fmla="*/ 5949 h 9912"/>
              <a:gd name="connsiteX98" fmla="*/ 6555 w 10000"/>
              <a:gd name="connsiteY98" fmla="*/ 5976 h 9912"/>
              <a:gd name="connsiteX99" fmla="*/ 6555 w 10000"/>
              <a:gd name="connsiteY99" fmla="*/ 6140 h 9912"/>
              <a:gd name="connsiteX100" fmla="*/ 6638 w 10000"/>
              <a:gd name="connsiteY100" fmla="*/ 6244 h 9912"/>
              <a:gd name="connsiteX101" fmla="*/ 6762 w 10000"/>
              <a:gd name="connsiteY101" fmla="*/ 6381 h 9912"/>
              <a:gd name="connsiteX102" fmla="*/ 6944 w 10000"/>
              <a:gd name="connsiteY102" fmla="*/ 6947 h 9912"/>
              <a:gd name="connsiteX103" fmla="*/ 7225 w 10000"/>
              <a:gd name="connsiteY103" fmla="*/ 7188 h 9912"/>
              <a:gd name="connsiteX104" fmla="*/ 7266 w 10000"/>
              <a:gd name="connsiteY104" fmla="*/ 7188 h 9912"/>
              <a:gd name="connsiteX105" fmla="*/ 7287 w 10000"/>
              <a:gd name="connsiteY105" fmla="*/ 7053 h 9912"/>
              <a:gd name="connsiteX106" fmla="*/ 7370 w 10000"/>
              <a:gd name="connsiteY106" fmla="*/ 7053 h 9912"/>
              <a:gd name="connsiteX107" fmla="*/ 7431 w 10000"/>
              <a:gd name="connsiteY107" fmla="*/ 7271 h 9912"/>
              <a:gd name="connsiteX108" fmla="*/ 7448 w 10000"/>
              <a:gd name="connsiteY108" fmla="*/ 7403 h 9912"/>
              <a:gd name="connsiteX109" fmla="*/ 7552 w 10000"/>
              <a:gd name="connsiteY109" fmla="*/ 7699 h 9912"/>
              <a:gd name="connsiteX110" fmla="*/ 7676 w 10000"/>
              <a:gd name="connsiteY110" fmla="*/ 7783 h 9912"/>
              <a:gd name="connsiteX111" fmla="*/ 7795 w 10000"/>
              <a:gd name="connsiteY111" fmla="*/ 7832 h 9912"/>
              <a:gd name="connsiteX112" fmla="*/ 8015 w 10000"/>
              <a:gd name="connsiteY112" fmla="*/ 8616 h 9912"/>
              <a:gd name="connsiteX113" fmla="*/ 8077 w 10000"/>
              <a:gd name="connsiteY113" fmla="*/ 8671 h 9912"/>
              <a:gd name="connsiteX114" fmla="*/ 8362 w 10000"/>
              <a:gd name="connsiteY114" fmla="*/ 8754 h 9912"/>
              <a:gd name="connsiteX115" fmla="*/ 8486 w 10000"/>
              <a:gd name="connsiteY115" fmla="*/ 8835 h 9912"/>
              <a:gd name="connsiteX116" fmla="*/ 8809 w 10000"/>
              <a:gd name="connsiteY116" fmla="*/ 9369 h 9912"/>
              <a:gd name="connsiteX117" fmla="*/ 8950 w 10000"/>
              <a:gd name="connsiteY117" fmla="*/ 9506 h 9912"/>
              <a:gd name="connsiteX118" fmla="*/ 9011 w 10000"/>
              <a:gd name="connsiteY118" fmla="*/ 9533 h 9912"/>
              <a:gd name="connsiteX119" fmla="*/ 9070 w 10000"/>
              <a:gd name="connsiteY119" fmla="*/ 9561 h 9912"/>
              <a:gd name="connsiteX120" fmla="*/ 9115 w 10000"/>
              <a:gd name="connsiteY120" fmla="*/ 9693 h 9912"/>
              <a:gd name="connsiteX121" fmla="*/ 9053 w 10000"/>
              <a:gd name="connsiteY121" fmla="*/ 9693 h 9912"/>
              <a:gd name="connsiteX122" fmla="*/ 8991 w 10000"/>
              <a:gd name="connsiteY122" fmla="*/ 9666 h 9912"/>
              <a:gd name="connsiteX123" fmla="*/ 8950 w 10000"/>
              <a:gd name="connsiteY123" fmla="*/ 9666 h 9912"/>
              <a:gd name="connsiteX124" fmla="*/ 8912 w 10000"/>
              <a:gd name="connsiteY124" fmla="*/ 9693 h 9912"/>
              <a:gd name="connsiteX125" fmla="*/ 8912 w 10000"/>
              <a:gd name="connsiteY125" fmla="*/ 9775 h 9912"/>
              <a:gd name="connsiteX126" fmla="*/ 8950 w 10000"/>
              <a:gd name="connsiteY126" fmla="*/ 9853 h 9912"/>
              <a:gd name="connsiteX127" fmla="*/ 9115 w 10000"/>
              <a:gd name="connsiteY127" fmla="*/ 9912 h 9912"/>
              <a:gd name="connsiteX128" fmla="*/ 9194 w 10000"/>
              <a:gd name="connsiteY128" fmla="*/ 9831 h 9912"/>
              <a:gd name="connsiteX129" fmla="*/ 9314 w 10000"/>
              <a:gd name="connsiteY129" fmla="*/ 9797 h 9912"/>
              <a:gd name="connsiteX130" fmla="*/ 9802 w 10000"/>
              <a:gd name="connsiteY130" fmla="*/ 9561 h 9912"/>
              <a:gd name="connsiteX131" fmla="*/ 9905 w 10000"/>
              <a:gd name="connsiteY131" fmla="*/ 9319 h 9912"/>
              <a:gd name="connsiteX132" fmla="*/ 6366 w 10000"/>
              <a:gd name="connsiteY132" fmla="*/ 383 h 9912"/>
              <a:gd name="connsiteX133" fmla="*/ 9864 w 10000"/>
              <a:gd name="connsiteY133" fmla="*/ 8914 h 9912"/>
              <a:gd name="connsiteX134" fmla="*/ 9864 w 10000"/>
              <a:gd name="connsiteY134" fmla="*/ 8722 h 9912"/>
              <a:gd name="connsiteX135" fmla="*/ 9967 w 10000"/>
              <a:gd name="connsiteY135" fmla="*/ 8429 h 9912"/>
              <a:gd name="connsiteX136" fmla="*/ 6366 w 10000"/>
              <a:gd name="connsiteY136" fmla="*/ 383 h 9912"/>
              <a:gd name="connsiteX137" fmla="*/ 9943 w 10000"/>
              <a:gd name="connsiteY137" fmla="*/ 7832 h 9912"/>
              <a:gd name="connsiteX138" fmla="*/ 6366 w 10000"/>
              <a:gd name="connsiteY138" fmla="*/ 383 h 9912"/>
              <a:gd name="connsiteX139" fmla="*/ 9943 w 10000"/>
              <a:gd name="connsiteY139" fmla="*/ 6915 h 9912"/>
              <a:gd name="connsiteX140" fmla="*/ 9864 w 10000"/>
              <a:gd name="connsiteY140" fmla="*/ 6431 h 9912"/>
              <a:gd name="connsiteX141" fmla="*/ 9785 w 10000"/>
              <a:gd name="connsiteY141" fmla="*/ 6271 h 9912"/>
              <a:gd name="connsiteX142" fmla="*/ 9461 w 10000"/>
              <a:gd name="connsiteY142" fmla="*/ 5678 h 9912"/>
              <a:gd name="connsiteX143" fmla="*/ 9256 w 10000"/>
              <a:gd name="connsiteY143" fmla="*/ 5031 h 9912"/>
              <a:gd name="connsiteX144" fmla="*/ 8991 w 10000"/>
              <a:gd name="connsiteY144" fmla="*/ 4574 h 9912"/>
              <a:gd name="connsiteX145" fmla="*/ 8991 w 10000"/>
              <a:gd name="connsiteY145" fmla="*/ 4498 h 9912"/>
              <a:gd name="connsiteX146" fmla="*/ 6366 w 10000"/>
              <a:gd name="connsiteY146" fmla="*/ 383 h 9912"/>
              <a:gd name="connsiteX147" fmla="*/ 8888 w 10000"/>
              <a:gd name="connsiteY147" fmla="*/ 4142 h 9912"/>
              <a:gd name="connsiteX148" fmla="*/ 8888 w 10000"/>
              <a:gd name="connsiteY148" fmla="*/ 4036 h 9912"/>
              <a:gd name="connsiteX149" fmla="*/ 8974 w 10000"/>
              <a:gd name="connsiteY149" fmla="*/ 3872 h 9912"/>
              <a:gd name="connsiteX150" fmla="*/ 8974 w 10000"/>
              <a:gd name="connsiteY150" fmla="*/ 3790 h 9912"/>
              <a:gd name="connsiteX151" fmla="*/ 8627 w 10000"/>
              <a:gd name="connsiteY151" fmla="*/ 3202 h 9912"/>
              <a:gd name="connsiteX152" fmla="*/ 8445 w 10000"/>
              <a:gd name="connsiteY152" fmla="*/ 2927 h 9912"/>
              <a:gd name="connsiteX153" fmla="*/ 8321 w 10000"/>
              <a:gd name="connsiteY153" fmla="*/ 2823 h 9912"/>
              <a:gd name="connsiteX154" fmla="*/ 8280 w 10000"/>
              <a:gd name="connsiteY154" fmla="*/ 2740 h 9912"/>
              <a:gd name="connsiteX155" fmla="*/ 8060 w 10000"/>
              <a:gd name="connsiteY155" fmla="*/ 2366 h 9912"/>
              <a:gd name="connsiteX156" fmla="*/ 7771 w 10000"/>
              <a:gd name="connsiteY156" fmla="*/ 1664 h 9912"/>
              <a:gd name="connsiteX157" fmla="*/ 7693 w 10000"/>
              <a:gd name="connsiteY157" fmla="*/ 1259 h 9912"/>
              <a:gd name="connsiteX158" fmla="*/ 7511 w 10000"/>
              <a:gd name="connsiteY158" fmla="*/ 665 h 9912"/>
              <a:gd name="connsiteX159" fmla="*/ 7511 w 10000"/>
              <a:gd name="connsiteY159" fmla="*/ 588 h 9912"/>
              <a:gd name="connsiteX160" fmla="*/ 7431 w 10000"/>
              <a:gd name="connsiteY160" fmla="*/ 505 h 9912"/>
              <a:gd name="connsiteX161" fmla="*/ 7390 w 10000"/>
              <a:gd name="connsiteY161" fmla="*/ 473 h 9912"/>
              <a:gd name="connsiteX162" fmla="*/ 7345 w 10000"/>
              <a:gd name="connsiteY162" fmla="*/ 45 h 9912"/>
              <a:gd name="connsiteX163" fmla="*/ 6366 w 10000"/>
              <a:gd name="connsiteY163" fmla="*/ 383 h 9912"/>
              <a:gd name="connsiteX164" fmla="*/ 6366 w 10000"/>
              <a:gd name="connsiteY164" fmla="*/ 383 h 9912"/>
              <a:gd name="connsiteX165" fmla="*/ 6366 w 10000"/>
              <a:gd name="connsiteY165" fmla="*/ 383 h 9912"/>
              <a:gd name="connsiteX166" fmla="*/ 6366 w 10000"/>
              <a:gd name="connsiteY166" fmla="*/ 383 h 9912"/>
              <a:gd name="connsiteX167" fmla="*/ 6366 w 10000"/>
              <a:gd name="connsiteY167" fmla="*/ 383 h 9912"/>
              <a:gd name="connsiteX168" fmla="*/ 6366 w 10000"/>
              <a:gd name="connsiteY168" fmla="*/ 383 h 9912"/>
              <a:gd name="connsiteX169" fmla="*/ 6366 w 10000"/>
              <a:gd name="connsiteY169" fmla="*/ 383 h 9912"/>
              <a:gd name="connsiteX170" fmla="*/ 6737 w 10000"/>
              <a:gd name="connsiteY170" fmla="*/ 505 h 9912"/>
              <a:gd name="connsiteX171" fmla="*/ 6699 w 10000"/>
              <a:gd name="connsiteY171" fmla="*/ 720 h 9912"/>
              <a:gd name="connsiteX172" fmla="*/ 6555 w 10000"/>
              <a:gd name="connsiteY172" fmla="*/ 692 h 9912"/>
              <a:gd name="connsiteX173" fmla="*/ 6494 w 10000"/>
              <a:gd name="connsiteY173" fmla="*/ 611 h 9912"/>
              <a:gd name="connsiteX174" fmla="*/ 6456 w 10000"/>
              <a:gd name="connsiteY174" fmla="*/ 401 h 9912"/>
              <a:gd name="connsiteX175" fmla="*/ 3268 w 10000"/>
              <a:gd name="connsiteY175" fmla="*/ 665 h 9912"/>
              <a:gd name="connsiteX176" fmla="*/ 3205 w 10000"/>
              <a:gd name="connsiteY176" fmla="*/ 533 h 9912"/>
              <a:gd name="connsiteX177" fmla="*/ 3205 w 10000"/>
              <a:gd name="connsiteY177" fmla="*/ 401 h 9912"/>
              <a:gd name="connsiteX178" fmla="*/ 3102 w 10000"/>
              <a:gd name="connsiteY178" fmla="*/ 264 h 9912"/>
              <a:gd name="connsiteX179" fmla="*/ 3085 w 10000"/>
              <a:gd name="connsiteY179" fmla="*/ 159 h 9912"/>
              <a:gd name="connsiteX0" fmla="*/ 3085 w 10000"/>
              <a:gd name="connsiteY0" fmla="*/ 0 h 9840"/>
              <a:gd name="connsiteX1" fmla="*/ 20 w 10000"/>
              <a:gd name="connsiteY1" fmla="*/ 401 h 9840"/>
              <a:gd name="connsiteX2" fmla="*/ 20 w 10000"/>
              <a:gd name="connsiteY2" fmla="*/ 484 h 9840"/>
              <a:gd name="connsiteX3" fmla="*/ 20 w 10000"/>
              <a:gd name="connsiteY3" fmla="*/ 538 h 9840"/>
              <a:gd name="connsiteX4" fmla="*/ 0 w 10000"/>
              <a:gd name="connsiteY4" fmla="*/ 566 h 9840"/>
              <a:gd name="connsiteX5" fmla="*/ 0 w 10000"/>
              <a:gd name="connsiteY5" fmla="*/ 700 h 9840"/>
              <a:gd name="connsiteX6" fmla="*/ 103 w 10000"/>
              <a:gd name="connsiteY6" fmla="*/ 888 h 9840"/>
              <a:gd name="connsiteX7" fmla="*/ 165 w 10000"/>
              <a:gd name="connsiteY7" fmla="*/ 972 h 9840"/>
              <a:gd name="connsiteX8" fmla="*/ 202 w 10000"/>
              <a:gd name="connsiteY8" fmla="*/ 972 h 9840"/>
              <a:gd name="connsiteX9" fmla="*/ 285 w 10000"/>
              <a:gd name="connsiteY9" fmla="*/ 1054 h 9840"/>
              <a:gd name="connsiteX10" fmla="*/ 306 w 10000"/>
              <a:gd name="connsiteY10" fmla="*/ 1137 h 9840"/>
              <a:gd name="connsiteX11" fmla="*/ 244 w 10000"/>
              <a:gd name="connsiteY11" fmla="*/ 1299 h 9840"/>
              <a:gd name="connsiteX12" fmla="*/ 244 w 10000"/>
              <a:gd name="connsiteY12" fmla="*/ 1354 h 9840"/>
              <a:gd name="connsiteX13" fmla="*/ 306 w 10000"/>
              <a:gd name="connsiteY13" fmla="*/ 1382 h 9840"/>
              <a:gd name="connsiteX14" fmla="*/ 323 w 10000"/>
              <a:gd name="connsiteY14" fmla="*/ 1436 h 9840"/>
              <a:gd name="connsiteX15" fmla="*/ 323 w 10000"/>
              <a:gd name="connsiteY15" fmla="*/ 1463 h 9840"/>
              <a:gd name="connsiteX16" fmla="*/ 265 w 10000"/>
              <a:gd name="connsiteY16" fmla="*/ 1543 h 9840"/>
              <a:gd name="connsiteX17" fmla="*/ 265 w 10000"/>
              <a:gd name="connsiteY17" fmla="*/ 1657 h 9840"/>
              <a:gd name="connsiteX18" fmla="*/ 306 w 10000"/>
              <a:gd name="connsiteY18" fmla="*/ 1680 h 9840"/>
              <a:gd name="connsiteX19" fmla="*/ 467 w 10000"/>
              <a:gd name="connsiteY19" fmla="*/ 1625 h 9840"/>
              <a:gd name="connsiteX20" fmla="*/ 550 w 10000"/>
              <a:gd name="connsiteY20" fmla="*/ 1574 h 9840"/>
              <a:gd name="connsiteX21" fmla="*/ 591 w 10000"/>
              <a:gd name="connsiteY21" fmla="*/ 1330 h 9840"/>
              <a:gd name="connsiteX22" fmla="*/ 629 w 10000"/>
              <a:gd name="connsiteY22" fmla="*/ 1275 h 9840"/>
              <a:gd name="connsiteX23" fmla="*/ 691 w 10000"/>
              <a:gd name="connsiteY23" fmla="*/ 1299 h 9840"/>
              <a:gd name="connsiteX24" fmla="*/ 749 w 10000"/>
              <a:gd name="connsiteY24" fmla="*/ 1299 h 9840"/>
              <a:gd name="connsiteX25" fmla="*/ 793 w 10000"/>
              <a:gd name="connsiteY25" fmla="*/ 1275 h 9840"/>
              <a:gd name="connsiteX26" fmla="*/ 852 w 10000"/>
              <a:gd name="connsiteY26" fmla="*/ 1275 h 9840"/>
              <a:gd name="connsiteX27" fmla="*/ 835 w 10000"/>
              <a:gd name="connsiteY27" fmla="*/ 1354 h 9840"/>
              <a:gd name="connsiteX28" fmla="*/ 711 w 10000"/>
              <a:gd name="connsiteY28" fmla="*/ 1492 h 9840"/>
              <a:gd name="connsiteX29" fmla="*/ 732 w 10000"/>
              <a:gd name="connsiteY29" fmla="*/ 1492 h 9840"/>
              <a:gd name="connsiteX30" fmla="*/ 835 w 10000"/>
              <a:gd name="connsiteY30" fmla="*/ 1436 h 9840"/>
              <a:gd name="connsiteX31" fmla="*/ 993 w 10000"/>
              <a:gd name="connsiteY31" fmla="*/ 1436 h 9840"/>
              <a:gd name="connsiteX32" fmla="*/ 1522 w 10000"/>
              <a:gd name="connsiteY32" fmla="*/ 1193 h 9840"/>
              <a:gd name="connsiteX33" fmla="*/ 1605 w 10000"/>
              <a:gd name="connsiteY33" fmla="*/ 1193 h 9840"/>
              <a:gd name="connsiteX34" fmla="*/ 1605 w 10000"/>
              <a:gd name="connsiteY34" fmla="*/ 1247 h 9840"/>
              <a:gd name="connsiteX35" fmla="*/ 1501 w 10000"/>
              <a:gd name="connsiteY35" fmla="*/ 1354 h 9840"/>
              <a:gd name="connsiteX36" fmla="*/ 1563 w 10000"/>
              <a:gd name="connsiteY36" fmla="*/ 1382 h 9840"/>
              <a:gd name="connsiteX37" fmla="*/ 1787 w 10000"/>
              <a:gd name="connsiteY37" fmla="*/ 1413 h 9840"/>
              <a:gd name="connsiteX38" fmla="*/ 2030 w 10000"/>
              <a:gd name="connsiteY38" fmla="*/ 1519 h 9840"/>
              <a:gd name="connsiteX39" fmla="*/ 2274 w 10000"/>
              <a:gd name="connsiteY39" fmla="*/ 1680 h 9840"/>
              <a:gd name="connsiteX40" fmla="*/ 2336 w 10000"/>
              <a:gd name="connsiteY40" fmla="*/ 1736 h 9840"/>
              <a:gd name="connsiteX41" fmla="*/ 2336 w 10000"/>
              <a:gd name="connsiteY41" fmla="*/ 1625 h 9840"/>
              <a:gd name="connsiteX42" fmla="*/ 2378 w 10000"/>
              <a:gd name="connsiteY42" fmla="*/ 1574 h 9840"/>
              <a:gd name="connsiteX43" fmla="*/ 2436 w 10000"/>
              <a:gd name="connsiteY43" fmla="*/ 1657 h 9840"/>
              <a:gd name="connsiteX44" fmla="*/ 2577 w 10000"/>
              <a:gd name="connsiteY44" fmla="*/ 1707 h 9840"/>
              <a:gd name="connsiteX45" fmla="*/ 2621 w 10000"/>
              <a:gd name="connsiteY45" fmla="*/ 1736 h 9840"/>
              <a:gd name="connsiteX46" fmla="*/ 2621 w 10000"/>
              <a:gd name="connsiteY46" fmla="*/ 1763 h 9840"/>
              <a:gd name="connsiteX47" fmla="*/ 2560 w 10000"/>
              <a:gd name="connsiteY47" fmla="*/ 1817 h 9840"/>
              <a:gd name="connsiteX48" fmla="*/ 2577 w 10000"/>
              <a:gd name="connsiteY48" fmla="*/ 1869 h 9840"/>
              <a:gd name="connsiteX49" fmla="*/ 2903 w 10000"/>
              <a:gd name="connsiteY49" fmla="*/ 2173 h 9840"/>
              <a:gd name="connsiteX50" fmla="*/ 2920 w 10000"/>
              <a:gd name="connsiteY50" fmla="*/ 2279 h 9840"/>
              <a:gd name="connsiteX51" fmla="*/ 2903 w 10000"/>
              <a:gd name="connsiteY51" fmla="*/ 2388 h 9840"/>
              <a:gd name="connsiteX52" fmla="*/ 2882 w 10000"/>
              <a:gd name="connsiteY52" fmla="*/ 2440 h 9840"/>
              <a:gd name="connsiteX53" fmla="*/ 2842 w 10000"/>
              <a:gd name="connsiteY53" fmla="*/ 2416 h 9840"/>
              <a:gd name="connsiteX54" fmla="*/ 2821 w 10000"/>
              <a:gd name="connsiteY54" fmla="*/ 2311 h 9840"/>
              <a:gd name="connsiteX55" fmla="*/ 2779 w 10000"/>
              <a:gd name="connsiteY55" fmla="*/ 2416 h 9840"/>
              <a:gd name="connsiteX56" fmla="*/ 2821 w 10000"/>
              <a:gd name="connsiteY56" fmla="*/ 2499 h 9840"/>
              <a:gd name="connsiteX57" fmla="*/ 2862 w 10000"/>
              <a:gd name="connsiteY57" fmla="*/ 2523 h 9840"/>
              <a:gd name="connsiteX58" fmla="*/ 3309 w 10000"/>
              <a:gd name="connsiteY58" fmla="*/ 2361 h 9840"/>
              <a:gd name="connsiteX59" fmla="*/ 3329 w 10000"/>
              <a:gd name="connsiteY59" fmla="*/ 2279 h 9840"/>
              <a:gd name="connsiteX60" fmla="*/ 3470 w 10000"/>
              <a:gd name="connsiteY60" fmla="*/ 2279 h 9840"/>
              <a:gd name="connsiteX61" fmla="*/ 3817 w 10000"/>
              <a:gd name="connsiteY61" fmla="*/ 1902 h 9840"/>
              <a:gd name="connsiteX62" fmla="*/ 4061 w 10000"/>
              <a:gd name="connsiteY62" fmla="*/ 1902 h 9840"/>
              <a:gd name="connsiteX63" fmla="*/ 4061 w 10000"/>
              <a:gd name="connsiteY63" fmla="*/ 1817 h 9840"/>
              <a:gd name="connsiteX64" fmla="*/ 4020 w 10000"/>
              <a:gd name="connsiteY64" fmla="*/ 1736 h 9840"/>
              <a:gd name="connsiteX65" fmla="*/ 4078 w 10000"/>
              <a:gd name="connsiteY65" fmla="*/ 1543 h 9840"/>
              <a:gd name="connsiteX66" fmla="*/ 4445 w 10000"/>
              <a:gd name="connsiteY66" fmla="*/ 1492 h 9840"/>
              <a:gd name="connsiteX67" fmla="*/ 4992 w 10000"/>
              <a:gd name="connsiteY67" fmla="*/ 1846 h 9840"/>
              <a:gd name="connsiteX68" fmla="*/ 5013 w 10000"/>
              <a:gd name="connsiteY68" fmla="*/ 1952 h 9840"/>
              <a:gd name="connsiteX69" fmla="*/ 5157 w 10000"/>
              <a:gd name="connsiteY69" fmla="*/ 2118 h 9840"/>
              <a:gd name="connsiteX70" fmla="*/ 5277 w 10000"/>
              <a:gd name="connsiteY70" fmla="*/ 2361 h 9840"/>
              <a:gd name="connsiteX71" fmla="*/ 5621 w 10000"/>
              <a:gd name="connsiteY71" fmla="*/ 2688 h 9840"/>
              <a:gd name="connsiteX72" fmla="*/ 5662 w 10000"/>
              <a:gd name="connsiteY72" fmla="*/ 2826 h 9840"/>
              <a:gd name="connsiteX73" fmla="*/ 5765 w 10000"/>
              <a:gd name="connsiteY73" fmla="*/ 2932 h 9840"/>
              <a:gd name="connsiteX74" fmla="*/ 6030 w 10000"/>
              <a:gd name="connsiteY74" fmla="*/ 2932 h 9840"/>
              <a:gd name="connsiteX75" fmla="*/ 6232 w 10000"/>
              <a:gd name="connsiteY75" fmla="*/ 3341 h 9840"/>
              <a:gd name="connsiteX76" fmla="*/ 6291 w 10000"/>
              <a:gd name="connsiteY76" fmla="*/ 3397 h 9840"/>
              <a:gd name="connsiteX77" fmla="*/ 6273 w 10000"/>
              <a:gd name="connsiteY77" fmla="*/ 3529 h 9840"/>
              <a:gd name="connsiteX78" fmla="*/ 6353 w 10000"/>
              <a:gd name="connsiteY78" fmla="*/ 3935 h 9840"/>
              <a:gd name="connsiteX79" fmla="*/ 6312 w 10000"/>
              <a:gd name="connsiteY79" fmla="*/ 4378 h 9840"/>
              <a:gd name="connsiteX80" fmla="*/ 6232 w 10000"/>
              <a:gd name="connsiteY80" fmla="*/ 4865 h 9840"/>
              <a:gd name="connsiteX81" fmla="*/ 6249 w 10000"/>
              <a:gd name="connsiteY81" fmla="*/ 5271 h 9840"/>
              <a:gd name="connsiteX82" fmla="*/ 6291 w 10000"/>
              <a:gd name="connsiteY82" fmla="*/ 5403 h 9840"/>
              <a:gd name="connsiteX83" fmla="*/ 6494 w 10000"/>
              <a:gd name="connsiteY83" fmla="*/ 5568 h 9840"/>
              <a:gd name="connsiteX84" fmla="*/ 6555 w 10000"/>
              <a:gd name="connsiteY84" fmla="*/ 5403 h 9840"/>
              <a:gd name="connsiteX85" fmla="*/ 6494 w 10000"/>
              <a:gd name="connsiteY85" fmla="*/ 5348 h 9840"/>
              <a:gd name="connsiteX86" fmla="*/ 6431 w 10000"/>
              <a:gd name="connsiteY86" fmla="*/ 5104 h 9840"/>
              <a:gd name="connsiteX87" fmla="*/ 6456 w 10000"/>
              <a:gd name="connsiteY87" fmla="*/ 5054 h 9840"/>
              <a:gd name="connsiteX88" fmla="*/ 6575 w 10000"/>
              <a:gd name="connsiteY88" fmla="*/ 4998 h 9840"/>
              <a:gd name="connsiteX89" fmla="*/ 6658 w 10000"/>
              <a:gd name="connsiteY89" fmla="*/ 5271 h 9840"/>
              <a:gd name="connsiteX90" fmla="*/ 6699 w 10000"/>
              <a:gd name="connsiteY90" fmla="*/ 5243 h 9840"/>
              <a:gd name="connsiteX91" fmla="*/ 6737 w 10000"/>
              <a:gd name="connsiteY91" fmla="*/ 5137 h 9840"/>
              <a:gd name="connsiteX92" fmla="*/ 6762 w 10000"/>
              <a:gd name="connsiteY92" fmla="*/ 5104 h 9840"/>
              <a:gd name="connsiteX93" fmla="*/ 6820 w 10000"/>
              <a:gd name="connsiteY93" fmla="*/ 5160 h 9840"/>
              <a:gd name="connsiteX94" fmla="*/ 6820 w 10000"/>
              <a:gd name="connsiteY94" fmla="*/ 5271 h 9840"/>
              <a:gd name="connsiteX95" fmla="*/ 6762 w 10000"/>
              <a:gd name="connsiteY95" fmla="*/ 5403 h 9840"/>
              <a:gd name="connsiteX96" fmla="*/ 6699 w 10000"/>
              <a:gd name="connsiteY96" fmla="*/ 5514 h 9840"/>
              <a:gd name="connsiteX97" fmla="*/ 6617 w 10000"/>
              <a:gd name="connsiteY97" fmla="*/ 5842 h 9840"/>
              <a:gd name="connsiteX98" fmla="*/ 6555 w 10000"/>
              <a:gd name="connsiteY98" fmla="*/ 5869 h 9840"/>
              <a:gd name="connsiteX99" fmla="*/ 6555 w 10000"/>
              <a:gd name="connsiteY99" fmla="*/ 6035 h 9840"/>
              <a:gd name="connsiteX100" fmla="*/ 6638 w 10000"/>
              <a:gd name="connsiteY100" fmla="*/ 6139 h 9840"/>
              <a:gd name="connsiteX101" fmla="*/ 6762 w 10000"/>
              <a:gd name="connsiteY101" fmla="*/ 6278 h 9840"/>
              <a:gd name="connsiteX102" fmla="*/ 6944 w 10000"/>
              <a:gd name="connsiteY102" fmla="*/ 6849 h 9840"/>
              <a:gd name="connsiteX103" fmla="*/ 7225 w 10000"/>
              <a:gd name="connsiteY103" fmla="*/ 7092 h 9840"/>
              <a:gd name="connsiteX104" fmla="*/ 7266 w 10000"/>
              <a:gd name="connsiteY104" fmla="*/ 7092 h 9840"/>
              <a:gd name="connsiteX105" fmla="*/ 7287 w 10000"/>
              <a:gd name="connsiteY105" fmla="*/ 6956 h 9840"/>
              <a:gd name="connsiteX106" fmla="*/ 7370 w 10000"/>
              <a:gd name="connsiteY106" fmla="*/ 6956 h 9840"/>
              <a:gd name="connsiteX107" fmla="*/ 7431 w 10000"/>
              <a:gd name="connsiteY107" fmla="*/ 7176 h 9840"/>
              <a:gd name="connsiteX108" fmla="*/ 7448 w 10000"/>
              <a:gd name="connsiteY108" fmla="*/ 7309 h 9840"/>
              <a:gd name="connsiteX109" fmla="*/ 7552 w 10000"/>
              <a:gd name="connsiteY109" fmla="*/ 7607 h 9840"/>
              <a:gd name="connsiteX110" fmla="*/ 7676 w 10000"/>
              <a:gd name="connsiteY110" fmla="*/ 7692 h 9840"/>
              <a:gd name="connsiteX111" fmla="*/ 7795 w 10000"/>
              <a:gd name="connsiteY111" fmla="*/ 7742 h 9840"/>
              <a:gd name="connsiteX112" fmla="*/ 8015 w 10000"/>
              <a:gd name="connsiteY112" fmla="*/ 8532 h 9840"/>
              <a:gd name="connsiteX113" fmla="*/ 8077 w 10000"/>
              <a:gd name="connsiteY113" fmla="*/ 8588 h 9840"/>
              <a:gd name="connsiteX114" fmla="*/ 8362 w 10000"/>
              <a:gd name="connsiteY114" fmla="*/ 8672 h 9840"/>
              <a:gd name="connsiteX115" fmla="*/ 8486 w 10000"/>
              <a:gd name="connsiteY115" fmla="*/ 8753 h 9840"/>
              <a:gd name="connsiteX116" fmla="*/ 8809 w 10000"/>
              <a:gd name="connsiteY116" fmla="*/ 9292 h 9840"/>
              <a:gd name="connsiteX117" fmla="*/ 8950 w 10000"/>
              <a:gd name="connsiteY117" fmla="*/ 9430 h 9840"/>
              <a:gd name="connsiteX118" fmla="*/ 9011 w 10000"/>
              <a:gd name="connsiteY118" fmla="*/ 9458 h 9840"/>
              <a:gd name="connsiteX119" fmla="*/ 9070 w 10000"/>
              <a:gd name="connsiteY119" fmla="*/ 9486 h 9840"/>
              <a:gd name="connsiteX120" fmla="*/ 9115 w 10000"/>
              <a:gd name="connsiteY120" fmla="*/ 9619 h 9840"/>
              <a:gd name="connsiteX121" fmla="*/ 9053 w 10000"/>
              <a:gd name="connsiteY121" fmla="*/ 9619 h 9840"/>
              <a:gd name="connsiteX122" fmla="*/ 8991 w 10000"/>
              <a:gd name="connsiteY122" fmla="*/ 9592 h 9840"/>
              <a:gd name="connsiteX123" fmla="*/ 8950 w 10000"/>
              <a:gd name="connsiteY123" fmla="*/ 9592 h 9840"/>
              <a:gd name="connsiteX124" fmla="*/ 8912 w 10000"/>
              <a:gd name="connsiteY124" fmla="*/ 9619 h 9840"/>
              <a:gd name="connsiteX125" fmla="*/ 8912 w 10000"/>
              <a:gd name="connsiteY125" fmla="*/ 9702 h 9840"/>
              <a:gd name="connsiteX126" fmla="*/ 8950 w 10000"/>
              <a:gd name="connsiteY126" fmla="*/ 9780 h 9840"/>
              <a:gd name="connsiteX127" fmla="*/ 9115 w 10000"/>
              <a:gd name="connsiteY127" fmla="*/ 9840 h 9840"/>
              <a:gd name="connsiteX128" fmla="*/ 9194 w 10000"/>
              <a:gd name="connsiteY128" fmla="*/ 9758 h 9840"/>
              <a:gd name="connsiteX129" fmla="*/ 9314 w 10000"/>
              <a:gd name="connsiteY129" fmla="*/ 9724 h 9840"/>
              <a:gd name="connsiteX130" fmla="*/ 9802 w 10000"/>
              <a:gd name="connsiteY130" fmla="*/ 9486 h 9840"/>
              <a:gd name="connsiteX131" fmla="*/ 9905 w 10000"/>
              <a:gd name="connsiteY131" fmla="*/ 9242 h 9840"/>
              <a:gd name="connsiteX132" fmla="*/ 6366 w 10000"/>
              <a:gd name="connsiteY132" fmla="*/ 226 h 9840"/>
              <a:gd name="connsiteX133" fmla="*/ 9864 w 10000"/>
              <a:gd name="connsiteY133" fmla="*/ 8833 h 9840"/>
              <a:gd name="connsiteX134" fmla="*/ 9864 w 10000"/>
              <a:gd name="connsiteY134" fmla="*/ 8639 h 9840"/>
              <a:gd name="connsiteX135" fmla="*/ 9967 w 10000"/>
              <a:gd name="connsiteY135" fmla="*/ 8344 h 9840"/>
              <a:gd name="connsiteX136" fmla="*/ 6366 w 10000"/>
              <a:gd name="connsiteY136" fmla="*/ 226 h 9840"/>
              <a:gd name="connsiteX137" fmla="*/ 9943 w 10000"/>
              <a:gd name="connsiteY137" fmla="*/ 7742 h 9840"/>
              <a:gd name="connsiteX138" fmla="*/ 6366 w 10000"/>
              <a:gd name="connsiteY138" fmla="*/ 226 h 9840"/>
              <a:gd name="connsiteX139" fmla="*/ 9943 w 10000"/>
              <a:gd name="connsiteY139" fmla="*/ 6816 h 9840"/>
              <a:gd name="connsiteX140" fmla="*/ 9864 w 10000"/>
              <a:gd name="connsiteY140" fmla="*/ 6328 h 9840"/>
              <a:gd name="connsiteX141" fmla="*/ 9785 w 10000"/>
              <a:gd name="connsiteY141" fmla="*/ 6167 h 9840"/>
              <a:gd name="connsiteX142" fmla="*/ 9461 w 10000"/>
              <a:gd name="connsiteY142" fmla="*/ 5568 h 9840"/>
              <a:gd name="connsiteX143" fmla="*/ 9256 w 10000"/>
              <a:gd name="connsiteY143" fmla="*/ 4916 h 9840"/>
              <a:gd name="connsiteX144" fmla="*/ 8991 w 10000"/>
              <a:gd name="connsiteY144" fmla="*/ 4455 h 9840"/>
              <a:gd name="connsiteX145" fmla="*/ 8991 w 10000"/>
              <a:gd name="connsiteY145" fmla="*/ 4378 h 9840"/>
              <a:gd name="connsiteX146" fmla="*/ 6366 w 10000"/>
              <a:gd name="connsiteY146" fmla="*/ 226 h 9840"/>
              <a:gd name="connsiteX147" fmla="*/ 8888 w 10000"/>
              <a:gd name="connsiteY147" fmla="*/ 4019 h 9840"/>
              <a:gd name="connsiteX148" fmla="*/ 8888 w 10000"/>
              <a:gd name="connsiteY148" fmla="*/ 3912 h 9840"/>
              <a:gd name="connsiteX149" fmla="*/ 8974 w 10000"/>
              <a:gd name="connsiteY149" fmla="*/ 3746 h 9840"/>
              <a:gd name="connsiteX150" fmla="*/ 8974 w 10000"/>
              <a:gd name="connsiteY150" fmla="*/ 3664 h 9840"/>
              <a:gd name="connsiteX151" fmla="*/ 8627 w 10000"/>
              <a:gd name="connsiteY151" fmla="*/ 3070 h 9840"/>
              <a:gd name="connsiteX152" fmla="*/ 8445 w 10000"/>
              <a:gd name="connsiteY152" fmla="*/ 2793 h 9840"/>
              <a:gd name="connsiteX153" fmla="*/ 8321 w 10000"/>
              <a:gd name="connsiteY153" fmla="*/ 2688 h 9840"/>
              <a:gd name="connsiteX154" fmla="*/ 8280 w 10000"/>
              <a:gd name="connsiteY154" fmla="*/ 2604 h 9840"/>
              <a:gd name="connsiteX155" fmla="*/ 8060 w 10000"/>
              <a:gd name="connsiteY155" fmla="*/ 2227 h 9840"/>
              <a:gd name="connsiteX156" fmla="*/ 7771 w 10000"/>
              <a:gd name="connsiteY156" fmla="*/ 1519 h 9840"/>
              <a:gd name="connsiteX157" fmla="*/ 7693 w 10000"/>
              <a:gd name="connsiteY157" fmla="*/ 1110 h 9840"/>
              <a:gd name="connsiteX158" fmla="*/ 7511 w 10000"/>
              <a:gd name="connsiteY158" fmla="*/ 511 h 9840"/>
              <a:gd name="connsiteX159" fmla="*/ 7511 w 10000"/>
              <a:gd name="connsiteY159" fmla="*/ 433 h 9840"/>
              <a:gd name="connsiteX160" fmla="*/ 7431 w 10000"/>
              <a:gd name="connsiteY160" fmla="*/ 349 h 9840"/>
              <a:gd name="connsiteX161" fmla="*/ 7390 w 10000"/>
              <a:gd name="connsiteY161" fmla="*/ 317 h 9840"/>
              <a:gd name="connsiteX162" fmla="*/ 6366 w 10000"/>
              <a:gd name="connsiteY162" fmla="*/ 226 h 9840"/>
              <a:gd name="connsiteX163" fmla="*/ 6366 w 10000"/>
              <a:gd name="connsiteY163" fmla="*/ 226 h 9840"/>
              <a:gd name="connsiteX164" fmla="*/ 6366 w 10000"/>
              <a:gd name="connsiteY164" fmla="*/ 226 h 9840"/>
              <a:gd name="connsiteX165" fmla="*/ 6366 w 10000"/>
              <a:gd name="connsiteY165" fmla="*/ 226 h 9840"/>
              <a:gd name="connsiteX166" fmla="*/ 6366 w 10000"/>
              <a:gd name="connsiteY166" fmla="*/ 226 h 9840"/>
              <a:gd name="connsiteX167" fmla="*/ 6366 w 10000"/>
              <a:gd name="connsiteY167" fmla="*/ 226 h 9840"/>
              <a:gd name="connsiteX168" fmla="*/ 6366 w 10000"/>
              <a:gd name="connsiteY168" fmla="*/ 226 h 9840"/>
              <a:gd name="connsiteX169" fmla="*/ 6366 w 10000"/>
              <a:gd name="connsiteY169" fmla="*/ 226 h 9840"/>
              <a:gd name="connsiteX170" fmla="*/ 6737 w 10000"/>
              <a:gd name="connsiteY170" fmla="*/ 349 h 9840"/>
              <a:gd name="connsiteX171" fmla="*/ 6699 w 10000"/>
              <a:gd name="connsiteY171" fmla="*/ 566 h 9840"/>
              <a:gd name="connsiteX172" fmla="*/ 6555 w 10000"/>
              <a:gd name="connsiteY172" fmla="*/ 538 h 9840"/>
              <a:gd name="connsiteX173" fmla="*/ 6494 w 10000"/>
              <a:gd name="connsiteY173" fmla="*/ 456 h 9840"/>
              <a:gd name="connsiteX174" fmla="*/ 6456 w 10000"/>
              <a:gd name="connsiteY174" fmla="*/ 245 h 9840"/>
              <a:gd name="connsiteX175" fmla="*/ 3268 w 10000"/>
              <a:gd name="connsiteY175" fmla="*/ 511 h 9840"/>
              <a:gd name="connsiteX176" fmla="*/ 3205 w 10000"/>
              <a:gd name="connsiteY176" fmla="*/ 378 h 9840"/>
              <a:gd name="connsiteX177" fmla="*/ 3205 w 10000"/>
              <a:gd name="connsiteY177" fmla="*/ 245 h 9840"/>
              <a:gd name="connsiteX178" fmla="*/ 3102 w 10000"/>
              <a:gd name="connsiteY178" fmla="*/ 106 h 9840"/>
              <a:gd name="connsiteX179" fmla="*/ 3085 w 10000"/>
              <a:gd name="connsiteY179" fmla="*/ 0 h 9840"/>
              <a:gd name="connsiteX0" fmla="*/ 3085 w 10000"/>
              <a:gd name="connsiteY0" fmla="*/ 0 h 10000"/>
              <a:gd name="connsiteX1" fmla="*/ 20 w 10000"/>
              <a:gd name="connsiteY1" fmla="*/ 408 h 10000"/>
              <a:gd name="connsiteX2" fmla="*/ 20 w 10000"/>
              <a:gd name="connsiteY2" fmla="*/ 492 h 10000"/>
              <a:gd name="connsiteX3" fmla="*/ 20 w 10000"/>
              <a:gd name="connsiteY3" fmla="*/ 547 h 10000"/>
              <a:gd name="connsiteX4" fmla="*/ 0 w 10000"/>
              <a:gd name="connsiteY4" fmla="*/ 575 h 10000"/>
              <a:gd name="connsiteX5" fmla="*/ 0 w 10000"/>
              <a:gd name="connsiteY5" fmla="*/ 711 h 10000"/>
              <a:gd name="connsiteX6" fmla="*/ 103 w 10000"/>
              <a:gd name="connsiteY6" fmla="*/ 902 h 10000"/>
              <a:gd name="connsiteX7" fmla="*/ 165 w 10000"/>
              <a:gd name="connsiteY7" fmla="*/ 988 h 10000"/>
              <a:gd name="connsiteX8" fmla="*/ 202 w 10000"/>
              <a:gd name="connsiteY8" fmla="*/ 988 h 10000"/>
              <a:gd name="connsiteX9" fmla="*/ 285 w 10000"/>
              <a:gd name="connsiteY9" fmla="*/ 1071 h 10000"/>
              <a:gd name="connsiteX10" fmla="*/ 306 w 10000"/>
              <a:gd name="connsiteY10" fmla="*/ 1155 h 10000"/>
              <a:gd name="connsiteX11" fmla="*/ 244 w 10000"/>
              <a:gd name="connsiteY11" fmla="*/ 1320 h 10000"/>
              <a:gd name="connsiteX12" fmla="*/ 244 w 10000"/>
              <a:gd name="connsiteY12" fmla="*/ 1376 h 10000"/>
              <a:gd name="connsiteX13" fmla="*/ 306 w 10000"/>
              <a:gd name="connsiteY13" fmla="*/ 1404 h 10000"/>
              <a:gd name="connsiteX14" fmla="*/ 323 w 10000"/>
              <a:gd name="connsiteY14" fmla="*/ 1459 h 10000"/>
              <a:gd name="connsiteX15" fmla="*/ 323 w 10000"/>
              <a:gd name="connsiteY15" fmla="*/ 1487 h 10000"/>
              <a:gd name="connsiteX16" fmla="*/ 265 w 10000"/>
              <a:gd name="connsiteY16" fmla="*/ 1568 h 10000"/>
              <a:gd name="connsiteX17" fmla="*/ 265 w 10000"/>
              <a:gd name="connsiteY17" fmla="*/ 1684 h 10000"/>
              <a:gd name="connsiteX18" fmla="*/ 306 w 10000"/>
              <a:gd name="connsiteY18" fmla="*/ 1707 h 10000"/>
              <a:gd name="connsiteX19" fmla="*/ 467 w 10000"/>
              <a:gd name="connsiteY19" fmla="*/ 1651 h 10000"/>
              <a:gd name="connsiteX20" fmla="*/ 550 w 10000"/>
              <a:gd name="connsiteY20" fmla="*/ 1600 h 10000"/>
              <a:gd name="connsiteX21" fmla="*/ 591 w 10000"/>
              <a:gd name="connsiteY21" fmla="*/ 1352 h 10000"/>
              <a:gd name="connsiteX22" fmla="*/ 629 w 10000"/>
              <a:gd name="connsiteY22" fmla="*/ 1296 h 10000"/>
              <a:gd name="connsiteX23" fmla="*/ 691 w 10000"/>
              <a:gd name="connsiteY23" fmla="*/ 1320 h 10000"/>
              <a:gd name="connsiteX24" fmla="*/ 749 w 10000"/>
              <a:gd name="connsiteY24" fmla="*/ 1320 h 10000"/>
              <a:gd name="connsiteX25" fmla="*/ 793 w 10000"/>
              <a:gd name="connsiteY25" fmla="*/ 1296 h 10000"/>
              <a:gd name="connsiteX26" fmla="*/ 852 w 10000"/>
              <a:gd name="connsiteY26" fmla="*/ 1296 h 10000"/>
              <a:gd name="connsiteX27" fmla="*/ 835 w 10000"/>
              <a:gd name="connsiteY27" fmla="*/ 1376 h 10000"/>
              <a:gd name="connsiteX28" fmla="*/ 711 w 10000"/>
              <a:gd name="connsiteY28" fmla="*/ 1516 h 10000"/>
              <a:gd name="connsiteX29" fmla="*/ 732 w 10000"/>
              <a:gd name="connsiteY29" fmla="*/ 1516 h 10000"/>
              <a:gd name="connsiteX30" fmla="*/ 835 w 10000"/>
              <a:gd name="connsiteY30" fmla="*/ 1459 h 10000"/>
              <a:gd name="connsiteX31" fmla="*/ 993 w 10000"/>
              <a:gd name="connsiteY31" fmla="*/ 1459 h 10000"/>
              <a:gd name="connsiteX32" fmla="*/ 1522 w 10000"/>
              <a:gd name="connsiteY32" fmla="*/ 1212 h 10000"/>
              <a:gd name="connsiteX33" fmla="*/ 1605 w 10000"/>
              <a:gd name="connsiteY33" fmla="*/ 1212 h 10000"/>
              <a:gd name="connsiteX34" fmla="*/ 1605 w 10000"/>
              <a:gd name="connsiteY34" fmla="*/ 1267 h 10000"/>
              <a:gd name="connsiteX35" fmla="*/ 1501 w 10000"/>
              <a:gd name="connsiteY35" fmla="*/ 1376 h 10000"/>
              <a:gd name="connsiteX36" fmla="*/ 1563 w 10000"/>
              <a:gd name="connsiteY36" fmla="*/ 1404 h 10000"/>
              <a:gd name="connsiteX37" fmla="*/ 1787 w 10000"/>
              <a:gd name="connsiteY37" fmla="*/ 1436 h 10000"/>
              <a:gd name="connsiteX38" fmla="*/ 2030 w 10000"/>
              <a:gd name="connsiteY38" fmla="*/ 1544 h 10000"/>
              <a:gd name="connsiteX39" fmla="*/ 2274 w 10000"/>
              <a:gd name="connsiteY39" fmla="*/ 1707 h 10000"/>
              <a:gd name="connsiteX40" fmla="*/ 2336 w 10000"/>
              <a:gd name="connsiteY40" fmla="*/ 1764 h 10000"/>
              <a:gd name="connsiteX41" fmla="*/ 2336 w 10000"/>
              <a:gd name="connsiteY41" fmla="*/ 1651 h 10000"/>
              <a:gd name="connsiteX42" fmla="*/ 2378 w 10000"/>
              <a:gd name="connsiteY42" fmla="*/ 1600 h 10000"/>
              <a:gd name="connsiteX43" fmla="*/ 2436 w 10000"/>
              <a:gd name="connsiteY43" fmla="*/ 1684 h 10000"/>
              <a:gd name="connsiteX44" fmla="*/ 2577 w 10000"/>
              <a:gd name="connsiteY44" fmla="*/ 1735 h 10000"/>
              <a:gd name="connsiteX45" fmla="*/ 2621 w 10000"/>
              <a:gd name="connsiteY45" fmla="*/ 1764 h 10000"/>
              <a:gd name="connsiteX46" fmla="*/ 2621 w 10000"/>
              <a:gd name="connsiteY46" fmla="*/ 1792 h 10000"/>
              <a:gd name="connsiteX47" fmla="*/ 2560 w 10000"/>
              <a:gd name="connsiteY47" fmla="*/ 1847 h 10000"/>
              <a:gd name="connsiteX48" fmla="*/ 2577 w 10000"/>
              <a:gd name="connsiteY48" fmla="*/ 1899 h 10000"/>
              <a:gd name="connsiteX49" fmla="*/ 2903 w 10000"/>
              <a:gd name="connsiteY49" fmla="*/ 2208 h 10000"/>
              <a:gd name="connsiteX50" fmla="*/ 2920 w 10000"/>
              <a:gd name="connsiteY50" fmla="*/ 2316 h 10000"/>
              <a:gd name="connsiteX51" fmla="*/ 2903 w 10000"/>
              <a:gd name="connsiteY51" fmla="*/ 2427 h 10000"/>
              <a:gd name="connsiteX52" fmla="*/ 2882 w 10000"/>
              <a:gd name="connsiteY52" fmla="*/ 2480 h 10000"/>
              <a:gd name="connsiteX53" fmla="*/ 2842 w 10000"/>
              <a:gd name="connsiteY53" fmla="*/ 2455 h 10000"/>
              <a:gd name="connsiteX54" fmla="*/ 2821 w 10000"/>
              <a:gd name="connsiteY54" fmla="*/ 2349 h 10000"/>
              <a:gd name="connsiteX55" fmla="*/ 2779 w 10000"/>
              <a:gd name="connsiteY55" fmla="*/ 2455 h 10000"/>
              <a:gd name="connsiteX56" fmla="*/ 2821 w 10000"/>
              <a:gd name="connsiteY56" fmla="*/ 2540 h 10000"/>
              <a:gd name="connsiteX57" fmla="*/ 2862 w 10000"/>
              <a:gd name="connsiteY57" fmla="*/ 2564 h 10000"/>
              <a:gd name="connsiteX58" fmla="*/ 3309 w 10000"/>
              <a:gd name="connsiteY58" fmla="*/ 2399 h 10000"/>
              <a:gd name="connsiteX59" fmla="*/ 3329 w 10000"/>
              <a:gd name="connsiteY59" fmla="*/ 2316 h 10000"/>
              <a:gd name="connsiteX60" fmla="*/ 3470 w 10000"/>
              <a:gd name="connsiteY60" fmla="*/ 2316 h 10000"/>
              <a:gd name="connsiteX61" fmla="*/ 3817 w 10000"/>
              <a:gd name="connsiteY61" fmla="*/ 1933 h 10000"/>
              <a:gd name="connsiteX62" fmla="*/ 4061 w 10000"/>
              <a:gd name="connsiteY62" fmla="*/ 1933 h 10000"/>
              <a:gd name="connsiteX63" fmla="*/ 4061 w 10000"/>
              <a:gd name="connsiteY63" fmla="*/ 1847 h 10000"/>
              <a:gd name="connsiteX64" fmla="*/ 4020 w 10000"/>
              <a:gd name="connsiteY64" fmla="*/ 1764 h 10000"/>
              <a:gd name="connsiteX65" fmla="*/ 4078 w 10000"/>
              <a:gd name="connsiteY65" fmla="*/ 1568 h 10000"/>
              <a:gd name="connsiteX66" fmla="*/ 4445 w 10000"/>
              <a:gd name="connsiteY66" fmla="*/ 1516 h 10000"/>
              <a:gd name="connsiteX67" fmla="*/ 4992 w 10000"/>
              <a:gd name="connsiteY67" fmla="*/ 1876 h 10000"/>
              <a:gd name="connsiteX68" fmla="*/ 5013 w 10000"/>
              <a:gd name="connsiteY68" fmla="*/ 1984 h 10000"/>
              <a:gd name="connsiteX69" fmla="*/ 5157 w 10000"/>
              <a:gd name="connsiteY69" fmla="*/ 2152 h 10000"/>
              <a:gd name="connsiteX70" fmla="*/ 5277 w 10000"/>
              <a:gd name="connsiteY70" fmla="*/ 2399 h 10000"/>
              <a:gd name="connsiteX71" fmla="*/ 5621 w 10000"/>
              <a:gd name="connsiteY71" fmla="*/ 2732 h 10000"/>
              <a:gd name="connsiteX72" fmla="*/ 5662 w 10000"/>
              <a:gd name="connsiteY72" fmla="*/ 2872 h 10000"/>
              <a:gd name="connsiteX73" fmla="*/ 5765 w 10000"/>
              <a:gd name="connsiteY73" fmla="*/ 2980 h 10000"/>
              <a:gd name="connsiteX74" fmla="*/ 6030 w 10000"/>
              <a:gd name="connsiteY74" fmla="*/ 2980 h 10000"/>
              <a:gd name="connsiteX75" fmla="*/ 6232 w 10000"/>
              <a:gd name="connsiteY75" fmla="*/ 3395 h 10000"/>
              <a:gd name="connsiteX76" fmla="*/ 6291 w 10000"/>
              <a:gd name="connsiteY76" fmla="*/ 3452 h 10000"/>
              <a:gd name="connsiteX77" fmla="*/ 6273 w 10000"/>
              <a:gd name="connsiteY77" fmla="*/ 3586 h 10000"/>
              <a:gd name="connsiteX78" fmla="*/ 6353 w 10000"/>
              <a:gd name="connsiteY78" fmla="*/ 3999 h 10000"/>
              <a:gd name="connsiteX79" fmla="*/ 6312 w 10000"/>
              <a:gd name="connsiteY79" fmla="*/ 4449 h 10000"/>
              <a:gd name="connsiteX80" fmla="*/ 6232 w 10000"/>
              <a:gd name="connsiteY80" fmla="*/ 4944 h 10000"/>
              <a:gd name="connsiteX81" fmla="*/ 6249 w 10000"/>
              <a:gd name="connsiteY81" fmla="*/ 5357 h 10000"/>
              <a:gd name="connsiteX82" fmla="*/ 6291 w 10000"/>
              <a:gd name="connsiteY82" fmla="*/ 5491 h 10000"/>
              <a:gd name="connsiteX83" fmla="*/ 6494 w 10000"/>
              <a:gd name="connsiteY83" fmla="*/ 5659 h 10000"/>
              <a:gd name="connsiteX84" fmla="*/ 6555 w 10000"/>
              <a:gd name="connsiteY84" fmla="*/ 5491 h 10000"/>
              <a:gd name="connsiteX85" fmla="*/ 6494 w 10000"/>
              <a:gd name="connsiteY85" fmla="*/ 5435 h 10000"/>
              <a:gd name="connsiteX86" fmla="*/ 6431 w 10000"/>
              <a:gd name="connsiteY86" fmla="*/ 5187 h 10000"/>
              <a:gd name="connsiteX87" fmla="*/ 6456 w 10000"/>
              <a:gd name="connsiteY87" fmla="*/ 5136 h 10000"/>
              <a:gd name="connsiteX88" fmla="*/ 6575 w 10000"/>
              <a:gd name="connsiteY88" fmla="*/ 5079 h 10000"/>
              <a:gd name="connsiteX89" fmla="*/ 6658 w 10000"/>
              <a:gd name="connsiteY89" fmla="*/ 5357 h 10000"/>
              <a:gd name="connsiteX90" fmla="*/ 6699 w 10000"/>
              <a:gd name="connsiteY90" fmla="*/ 5328 h 10000"/>
              <a:gd name="connsiteX91" fmla="*/ 6737 w 10000"/>
              <a:gd name="connsiteY91" fmla="*/ 5221 h 10000"/>
              <a:gd name="connsiteX92" fmla="*/ 6762 w 10000"/>
              <a:gd name="connsiteY92" fmla="*/ 5187 h 10000"/>
              <a:gd name="connsiteX93" fmla="*/ 6820 w 10000"/>
              <a:gd name="connsiteY93" fmla="*/ 5244 h 10000"/>
              <a:gd name="connsiteX94" fmla="*/ 6820 w 10000"/>
              <a:gd name="connsiteY94" fmla="*/ 5357 h 10000"/>
              <a:gd name="connsiteX95" fmla="*/ 6762 w 10000"/>
              <a:gd name="connsiteY95" fmla="*/ 5491 h 10000"/>
              <a:gd name="connsiteX96" fmla="*/ 6699 w 10000"/>
              <a:gd name="connsiteY96" fmla="*/ 5604 h 10000"/>
              <a:gd name="connsiteX97" fmla="*/ 6617 w 10000"/>
              <a:gd name="connsiteY97" fmla="*/ 5937 h 10000"/>
              <a:gd name="connsiteX98" fmla="*/ 6555 w 10000"/>
              <a:gd name="connsiteY98" fmla="*/ 5964 h 10000"/>
              <a:gd name="connsiteX99" fmla="*/ 6555 w 10000"/>
              <a:gd name="connsiteY99" fmla="*/ 6133 h 10000"/>
              <a:gd name="connsiteX100" fmla="*/ 6638 w 10000"/>
              <a:gd name="connsiteY100" fmla="*/ 6239 h 10000"/>
              <a:gd name="connsiteX101" fmla="*/ 6762 w 10000"/>
              <a:gd name="connsiteY101" fmla="*/ 6380 h 10000"/>
              <a:gd name="connsiteX102" fmla="*/ 6944 w 10000"/>
              <a:gd name="connsiteY102" fmla="*/ 6960 h 10000"/>
              <a:gd name="connsiteX103" fmla="*/ 7225 w 10000"/>
              <a:gd name="connsiteY103" fmla="*/ 7207 h 10000"/>
              <a:gd name="connsiteX104" fmla="*/ 7266 w 10000"/>
              <a:gd name="connsiteY104" fmla="*/ 7207 h 10000"/>
              <a:gd name="connsiteX105" fmla="*/ 7287 w 10000"/>
              <a:gd name="connsiteY105" fmla="*/ 7069 h 10000"/>
              <a:gd name="connsiteX106" fmla="*/ 7370 w 10000"/>
              <a:gd name="connsiteY106" fmla="*/ 7069 h 10000"/>
              <a:gd name="connsiteX107" fmla="*/ 7431 w 10000"/>
              <a:gd name="connsiteY107" fmla="*/ 7293 h 10000"/>
              <a:gd name="connsiteX108" fmla="*/ 7448 w 10000"/>
              <a:gd name="connsiteY108" fmla="*/ 7428 h 10000"/>
              <a:gd name="connsiteX109" fmla="*/ 7552 w 10000"/>
              <a:gd name="connsiteY109" fmla="*/ 7731 h 10000"/>
              <a:gd name="connsiteX110" fmla="*/ 7676 w 10000"/>
              <a:gd name="connsiteY110" fmla="*/ 7817 h 10000"/>
              <a:gd name="connsiteX111" fmla="*/ 7795 w 10000"/>
              <a:gd name="connsiteY111" fmla="*/ 7868 h 10000"/>
              <a:gd name="connsiteX112" fmla="*/ 8015 w 10000"/>
              <a:gd name="connsiteY112" fmla="*/ 8671 h 10000"/>
              <a:gd name="connsiteX113" fmla="*/ 8077 w 10000"/>
              <a:gd name="connsiteY113" fmla="*/ 8728 h 10000"/>
              <a:gd name="connsiteX114" fmla="*/ 8362 w 10000"/>
              <a:gd name="connsiteY114" fmla="*/ 8813 h 10000"/>
              <a:gd name="connsiteX115" fmla="*/ 8486 w 10000"/>
              <a:gd name="connsiteY115" fmla="*/ 8895 h 10000"/>
              <a:gd name="connsiteX116" fmla="*/ 8809 w 10000"/>
              <a:gd name="connsiteY116" fmla="*/ 9443 h 10000"/>
              <a:gd name="connsiteX117" fmla="*/ 8950 w 10000"/>
              <a:gd name="connsiteY117" fmla="*/ 9583 h 10000"/>
              <a:gd name="connsiteX118" fmla="*/ 9011 w 10000"/>
              <a:gd name="connsiteY118" fmla="*/ 9612 h 10000"/>
              <a:gd name="connsiteX119" fmla="*/ 9070 w 10000"/>
              <a:gd name="connsiteY119" fmla="*/ 9640 h 10000"/>
              <a:gd name="connsiteX120" fmla="*/ 9115 w 10000"/>
              <a:gd name="connsiteY120" fmla="*/ 9775 h 10000"/>
              <a:gd name="connsiteX121" fmla="*/ 9053 w 10000"/>
              <a:gd name="connsiteY121" fmla="*/ 9775 h 10000"/>
              <a:gd name="connsiteX122" fmla="*/ 8991 w 10000"/>
              <a:gd name="connsiteY122" fmla="*/ 9748 h 10000"/>
              <a:gd name="connsiteX123" fmla="*/ 8950 w 10000"/>
              <a:gd name="connsiteY123" fmla="*/ 9748 h 10000"/>
              <a:gd name="connsiteX124" fmla="*/ 8912 w 10000"/>
              <a:gd name="connsiteY124" fmla="*/ 9775 h 10000"/>
              <a:gd name="connsiteX125" fmla="*/ 8912 w 10000"/>
              <a:gd name="connsiteY125" fmla="*/ 9860 h 10000"/>
              <a:gd name="connsiteX126" fmla="*/ 8950 w 10000"/>
              <a:gd name="connsiteY126" fmla="*/ 9939 h 10000"/>
              <a:gd name="connsiteX127" fmla="*/ 9115 w 10000"/>
              <a:gd name="connsiteY127" fmla="*/ 10000 h 10000"/>
              <a:gd name="connsiteX128" fmla="*/ 9194 w 10000"/>
              <a:gd name="connsiteY128" fmla="*/ 9917 h 10000"/>
              <a:gd name="connsiteX129" fmla="*/ 9314 w 10000"/>
              <a:gd name="connsiteY129" fmla="*/ 9882 h 10000"/>
              <a:gd name="connsiteX130" fmla="*/ 9802 w 10000"/>
              <a:gd name="connsiteY130" fmla="*/ 9640 h 10000"/>
              <a:gd name="connsiteX131" fmla="*/ 9905 w 10000"/>
              <a:gd name="connsiteY131" fmla="*/ 9392 h 10000"/>
              <a:gd name="connsiteX132" fmla="*/ 6366 w 10000"/>
              <a:gd name="connsiteY132" fmla="*/ 230 h 10000"/>
              <a:gd name="connsiteX133" fmla="*/ 9864 w 10000"/>
              <a:gd name="connsiteY133" fmla="*/ 8977 h 10000"/>
              <a:gd name="connsiteX134" fmla="*/ 9864 w 10000"/>
              <a:gd name="connsiteY134" fmla="*/ 8779 h 10000"/>
              <a:gd name="connsiteX135" fmla="*/ 9967 w 10000"/>
              <a:gd name="connsiteY135" fmla="*/ 8480 h 10000"/>
              <a:gd name="connsiteX136" fmla="*/ 6366 w 10000"/>
              <a:gd name="connsiteY136" fmla="*/ 230 h 10000"/>
              <a:gd name="connsiteX137" fmla="*/ 9943 w 10000"/>
              <a:gd name="connsiteY137" fmla="*/ 7868 h 10000"/>
              <a:gd name="connsiteX138" fmla="*/ 6366 w 10000"/>
              <a:gd name="connsiteY138" fmla="*/ 230 h 10000"/>
              <a:gd name="connsiteX139" fmla="*/ 9943 w 10000"/>
              <a:gd name="connsiteY139" fmla="*/ 6927 h 10000"/>
              <a:gd name="connsiteX140" fmla="*/ 9864 w 10000"/>
              <a:gd name="connsiteY140" fmla="*/ 6431 h 10000"/>
              <a:gd name="connsiteX141" fmla="*/ 9785 w 10000"/>
              <a:gd name="connsiteY141" fmla="*/ 6267 h 10000"/>
              <a:gd name="connsiteX142" fmla="*/ 9461 w 10000"/>
              <a:gd name="connsiteY142" fmla="*/ 5659 h 10000"/>
              <a:gd name="connsiteX143" fmla="*/ 9256 w 10000"/>
              <a:gd name="connsiteY143" fmla="*/ 4996 h 10000"/>
              <a:gd name="connsiteX144" fmla="*/ 8991 w 10000"/>
              <a:gd name="connsiteY144" fmla="*/ 4527 h 10000"/>
              <a:gd name="connsiteX145" fmla="*/ 8991 w 10000"/>
              <a:gd name="connsiteY145" fmla="*/ 4449 h 10000"/>
              <a:gd name="connsiteX146" fmla="*/ 6366 w 10000"/>
              <a:gd name="connsiteY146" fmla="*/ 230 h 10000"/>
              <a:gd name="connsiteX147" fmla="*/ 8888 w 10000"/>
              <a:gd name="connsiteY147" fmla="*/ 4084 h 10000"/>
              <a:gd name="connsiteX148" fmla="*/ 8888 w 10000"/>
              <a:gd name="connsiteY148" fmla="*/ 3976 h 10000"/>
              <a:gd name="connsiteX149" fmla="*/ 8974 w 10000"/>
              <a:gd name="connsiteY149" fmla="*/ 3807 h 10000"/>
              <a:gd name="connsiteX150" fmla="*/ 8974 w 10000"/>
              <a:gd name="connsiteY150" fmla="*/ 3724 h 10000"/>
              <a:gd name="connsiteX151" fmla="*/ 8627 w 10000"/>
              <a:gd name="connsiteY151" fmla="*/ 3120 h 10000"/>
              <a:gd name="connsiteX152" fmla="*/ 8445 w 10000"/>
              <a:gd name="connsiteY152" fmla="*/ 2838 h 10000"/>
              <a:gd name="connsiteX153" fmla="*/ 8321 w 10000"/>
              <a:gd name="connsiteY153" fmla="*/ 2732 h 10000"/>
              <a:gd name="connsiteX154" fmla="*/ 8280 w 10000"/>
              <a:gd name="connsiteY154" fmla="*/ 2646 h 10000"/>
              <a:gd name="connsiteX155" fmla="*/ 8060 w 10000"/>
              <a:gd name="connsiteY155" fmla="*/ 2263 h 10000"/>
              <a:gd name="connsiteX156" fmla="*/ 7771 w 10000"/>
              <a:gd name="connsiteY156" fmla="*/ 1544 h 10000"/>
              <a:gd name="connsiteX157" fmla="*/ 7693 w 10000"/>
              <a:gd name="connsiteY157" fmla="*/ 1128 h 10000"/>
              <a:gd name="connsiteX158" fmla="*/ 7511 w 10000"/>
              <a:gd name="connsiteY158" fmla="*/ 519 h 10000"/>
              <a:gd name="connsiteX159" fmla="*/ 7511 w 10000"/>
              <a:gd name="connsiteY159" fmla="*/ 440 h 10000"/>
              <a:gd name="connsiteX160" fmla="*/ 7431 w 10000"/>
              <a:gd name="connsiteY160" fmla="*/ 355 h 10000"/>
              <a:gd name="connsiteX161" fmla="*/ 6366 w 10000"/>
              <a:gd name="connsiteY161" fmla="*/ 230 h 10000"/>
              <a:gd name="connsiteX162" fmla="*/ 6366 w 10000"/>
              <a:gd name="connsiteY162" fmla="*/ 230 h 10000"/>
              <a:gd name="connsiteX163" fmla="*/ 6366 w 10000"/>
              <a:gd name="connsiteY163" fmla="*/ 230 h 10000"/>
              <a:gd name="connsiteX164" fmla="*/ 6366 w 10000"/>
              <a:gd name="connsiteY164" fmla="*/ 230 h 10000"/>
              <a:gd name="connsiteX165" fmla="*/ 6366 w 10000"/>
              <a:gd name="connsiteY165" fmla="*/ 230 h 10000"/>
              <a:gd name="connsiteX166" fmla="*/ 6366 w 10000"/>
              <a:gd name="connsiteY166" fmla="*/ 230 h 10000"/>
              <a:gd name="connsiteX167" fmla="*/ 6366 w 10000"/>
              <a:gd name="connsiteY167" fmla="*/ 230 h 10000"/>
              <a:gd name="connsiteX168" fmla="*/ 6366 w 10000"/>
              <a:gd name="connsiteY168" fmla="*/ 230 h 10000"/>
              <a:gd name="connsiteX169" fmla="*/ 6366 w 10000"/>
              <a:gd name="connsiteY169" fmla="*/ 230 h 10000"/>
              <a:gd name="connsiteX170" fmla="*/ 6737 w 10000"/>
              <a:gd name="connsiteY170" fmla="*/ 355 h 10000"/>
              <a:gd name="connsiteX171" fmla="*/ 6699 w 10000"/>
              <a:gd name="connsiteY171" fmla="*/ 575 h 10000"/>
              <a:gd name="connsiteX172" fmla="*/ 6555 w 10000"/>
              <a:gd name="connsiteY172" fmla="*/ 547 h 10000"/>
              <a:gd name="connsiteX173" fmla="*/ 6494 w 10000"/>
              <a:gd name="connsiteY173" fmla="*/ 463 h 10000"/>
              <a:gd name="connsiteX174" fmla="*/ 6456 w 10000"/>
              <a:gd name="connsiteY174" fmla="*/ 249 h 10000"/>
              <a:gd name="connsiteX175" fmla="*/ 3268 w 10000"/>
              <a:gd name="connsiteY175" fmla="*/ 519 h 10000"/>
              <a:gd name="connsiteX176" fmla="*/ 3205 w 10000"/>
              <a:gd name="connsiteY176" fmla="*/ 384 h 10000"/>
              <a:gd name="connsiteX177" fmla="*/ 3205 w 10000"/>
              <a:gd name="connsiteY177" fmla="*/ 249 h 10000"/>
              <a:gd name="connsiteX178" fmla="*/ 3102 w 10000"/>
              <a:gd name="connsiteY178" fmla="*/ 108 h 10000"/>
              <a:gd name="connsiteX179" fmla="*/ 3085 w 10000"/>
              <a:gd name="connsiteY179" fmla="*/ 0 h 10000"/>
              <a:gd name="connsiteX0" fmla="*/ 3085 w 10000"/>
              <a:gd name="connsiteY0" fmla="*/ 0 h 10000"/>
              <a:gd name="connsiteX1" fmla="*/ 20 w 10000"/>
              <a:gd name="connsiteY1" fmla="*/ 408 h 10000"/>
              <a:gd name="connsiteX2" fmla="*/ 20 w 10000"/>
              <a:gd name="connsiteY2" fmla="*/ 492 h 10000"/>
              <a:gd name="connsiteX3" fmla="*/ 20 w 10000"/>
              <a:gd name="connsiteY3" fmla="*/ 547 h 10000"/>
              <a:gd name="connsiteX4" fmla="*/ 0 w 10000"/>
              <a:gd name="connsiteY4" fmla="*/ 575 h 10000"/>
              <a:gd name="connsiteX5" fmla="*/ 0 w 10000"/>
              <a:gd name="connsiteY5" fmla="*/ 711 h 10000"/>
              <a:gd name="connsiteX6" fmla="*/ 103 w 10000"/>
              <a:gd name="connsiteY6" fmla="*/ 902 h 10000"/>
              <a:gd name="connsiteX7" fmla="*/ 165 w 10000"/>
              <a:gd name="connsiteY7" fmla="*/ 988 h 10000"/>
              <a:gd name="connsiteX8" fmla="*/ 202 w 10000"/>
              <a:gd name="connsiteY8" fmla="*/ 988 h 10000"/>
              <a:gd name="connsiteX9" fmla="*/ 285 w 10000"/>
              <a:gd name="connsiteY9" fmla="*/ 1071 h 10000"/>
              <a:gd name="connsiteX10" fmla="*/ 306 w 10000"/>
              <a:gd name="connsiteY10" fmla="*/ 1155 h 10000"/>
              <a:gd name="connsiteX11" fmla="*/ 244 w 10000"/>
              <a:gd name="connsiteY11" fmla="*/ 1320 h 10000"/>
              <a:gd name="connsiteX12" fmla="*/ 244 w 10000"/>
              <a:gd name="connsiteY12" fmla="*/ 1376 h 10000"/>
              <a:gd name="connsiteX13" fmla="*/ 306 w 10000"/>
              <a:gd name="connsiteY13" fmla="*/ 1404 h 10000"/>
              <a:gd name="connsiteX14" fmla="*/ 323 w 10000"/>
              <a:gd name="connsiteY14" fmla="*/ 1459 h 10000"/>
              <a:gd name="connsiteX15" fmla="*/ 323 w 10000"/>
              <a:gd name="connsiteY15" fmla="*/ 1487 h 10000"/>
              <a:gd name="connsiteX16" fmla="*/ 265 w 10000"/>
              <a:gd name="connsiteY16" fmla="*/ 1568 h 10000"/>
              <a:gd name="connsiteX17" fmla="*/ 265 w 10000"/>
              <a:gd name="connsiteY17" fmla="*/ 1684 h 10000"/>
              <a:gd name="connsiteX18" fmla="*/ 306 w 10000"/>
              <a:gd name="connsiteY18" fmla="*/ 1707 h 10000"/>
              <a:gd name="connsiteX19" fmla="*/ 467 w 10000"/>
              <a:gd name="connsiteY19" fmla="*/ 1651 h 10000"/>
              <a:gd name="connsiteX20" fmla="*/ 550 w 10000"/>
              <a:gd name="connsiteY20" fmla="*/ 1600 h 10000"/>
              <a:gd name="connsiteX21" fmla="*/ 591 w 10000"/>
              <a:gd name="connsiteY21" fmla="*/ 1352 h 10000"/>
              <a:gd name="connsiteX22" fmla="*/ 629 w 10000"/>
              <a:gd name="connsiteY22" fmla="*/ 1296 h 10000"/>
              <a:gd name="connsiteX23" fmla="*/ 691 w 10000"/>
              <a:gd name="connsiteY23" fmla="*/ 1320 h 10000"/>
              <a:gd name="connsiteX24" fmla="*/ 749 w 10000"/>
              <a:gd name="connsiteY24" fmla="*/ 1320 h 10000"/>
              <a:gd name="connsiteX25" fmla="*/ 793 w 10000"/>
              <a:gd name="connsiteY25" fmla="*/ 1296 h 10000"/>
              <a:gd name="connsiteX26" fmla="*/ 852 w 10000"/>
              <a:gd name="connsiteY26" fmla="*/ 1296 h 10000"/>
              <a:gd name="connsiteX27" fmla="*/ 835 w 10000"/>
              <a:gd name="connsiteY27" fmla="*/ 1376 h 10000"/>
              <a:gd name="connsiteX28" fmla="*/ 711 w 10000"/>
              <a:gd name="connsiteY28" fmla="*/ 1516 h 10000"/>
              <a:gd name="connsiteX29" fmla="*/ 732 w 10000"/>
              <a:gd name="connsiteY29" fmla="*/ 1516 h 10000"/>
              <a:gd name="connsiteX30" fmla="*/ 835 w 10000"/>
              <a:gd name="connsiteY30" fmla="*/ 1459 h 10000"/>
              <a:gd name="connsiteX31" fmla="*/ 993 w 10000"/>
              <a:gd name="connsiteY31" fmla="*/ 1459 h 10000"/>
              <a:gd name="connsiteX32" fmla="*/ 1522 w 10000"/>
              <a:gd name="connsiteY32" fmla="*/ 1212 h 10000"/>
              <a:gd name="connsiteX33" fmla="*/ 1605 w 10000"/>
              <a:gd name="connsiteY33" fmla="*/ 1212 h 10000"/>
              <a:gd name="connsiteX34" fmla="*/ 1605 w 10000"/>
              <a:gd name="connsiteY34" fmla="*/ 1267 h 10000"/>
              <a:gd name="connsiteX35" fmla="*/ 1501 w 10000"/>
              <a:gd name="connsiteY35" fmla="*/ 1376 h 10000"/>
              <a:gd name="connsiteX36" fmla="*/ 1563 w 10000"/>
              <a:gd name="connsiteY36" fmla="*/ 1404 h 10000"/>
              <a:gd name="connsiteX37" fmla="*/ 1787 w 10000"/>
              <a:gd name="connsiteY37" fmla="*/ 1436 h 10000"/>
              <a:gd name="connsiteX38" fmla="*/ 2030 w 10000"/>
              <a:gd name="connsiteY38" fmla="*/ 1544 h 10000"/>
              <a:gd name="connsiteX39" fmla="*/ 2274 w 10000"/>
              <a:gd name="connsiteY39" fmla="*/ 1707 h 10000"/>
              <a:gd name="connsiteX40" fmla="*/ 2336 w 10000"/>
              <a:gd name="connsiteY40" fmla="*/ 1764 h 10000"/>
              <a:gd name="connsiteX41" fmla="*/ 2336 w 10000"/>
              <a:gd name="connsiteY41" fmla="*/ 1651 h 10000"/>
              <a:gd name="connsiteX42" fmla="*/ 2378 w 10000"/>
              <a:gd name="connsiteY42" fmla="*/ 1600 h 10000"/>
              <a:gd name="connsiteX43" fmla="*/ 2436 w 10000"/>
              <a:gd name="connsiteY43" fmla="*/ 1684 h 10000"/>
              <a:gd name="connsiteX44" fmla="*/ 2577 w 10000"/>
              <a:gd name="connsiteY44" fmla="*/ 1735 h 10000"/>
              <a:gd name="connsiteX45" fmla="*/ 2621 w 10000"/>
              <a:gd name="connsiteY45" fmla="*/ 1764 h 10000"/>
              <a:gd name="connsiteX46" fmla="*/ 2621 w 10000"/>
              <a:gd name="connsiteY46" fmla="*/ 1792 h 10000"/>
              <a:gd name="connsiteX47" fmla="*/ 2560 w 10000"/>
              <a:gd name="connsiteY47" fmla="*/ 1847 h 10000"/>
              <a:gd name="connsiteX48" fmla="*/ 2577 w 10000"/>
              <a:gd name="connsiteY48" fmla="*/ 1899 h 10000"/>
              <a:gd name="connsiteX49" fmla="*/ 2903 w 10000"/>
              <a:gd name="connsiteY49" fmla="*/ 2208 h 10000"/>
              <a:gd name="connsiteX50" fmla="*/ 2920 w 10000"/>
              <a:gd name="connsiteY50" fmla="*/ 2316 h 10000"/>
              <a:gd name="connsiteX51" fmla="*/ 2903 w 10000"/>
              <a:gd name="connsiteY51" fmla="*/ 2427 h 10000"/>
              <a:gd name="connsiteX52" fmla="*/ 2882 w 10000"/>
              <a:gd name="connsiteY52" fmla="*/ 2480 h 10000"/>
              <a:gd name="connsiteX53" fmla="*/ 2842 w 10000"/>
              <a:gd name="connsiteY53" fmla="*/ 2455 h 10000"/>
              <a:gd name="connsiteX54" fmla="*/ 2821 w 10000"/>
              <a:gd name="connsiteY54" fmla="*/ 2349 h 10000"/>
              <a:gd name="connsiteX55" fmla="*/ 2779 w 10000"/>
              <a:gd name="connsiteY55" fmla="*/ 2455 h 10000"/>
              <a:gd name="connsiteX56" fmla="*/ 2821 w 10000"/>
              <a:gd name="connsiteY56" fmla="*/ 2540 h 10000"/>
              <a:gd name="connsiteX57" fmla="*/ 2862 w 10000"/>
              <a:gd name="connsiteY57" fmla="*/ 2564 h 10000"/>
              <a:gd name="connsiteX58" fmla="*/ 3309 w 10000"/>
              <a:gd name="connsiteY58" fmla="*/ 2399 h 10000"/>
              <a:gd name="connsiteX59" fmla="*/ 3329 w 10000"/>
              <a:gd name="connsiteY59" fmla="*/ 2316 h 10000"/>
              <a:gd name="connsiteX60" fmla="*/ 3470 w 10000"/>
              <a:gd name="connsiteY60" fmla="*/ 2316 h 10000"/>
              <a:gd name="connsiteX61" fmla="*/ 3817 w 10000"/>
              <a:gd name="connsiteY61" fmla="*/ 1933 h 10000"/>
              <a:gd name="connsiteX62" fmla="*/ 4061 w 10000"/>
              <a:gd name="connsiteY62" fmla="*/ 1933 h 10000"/>
              <a:gd name="connsiteX63" fmla="*/ 4061 w 10000"/>
              <a:gd name="connsiteY63" fmla="*/ 1847 h 10000"/>
              <a:gd name="connsiteX64" fmla="*/ 4020 w 10000"/>
              <a:gd name="connsiteY64" fmla="*/ 1764 h 10000"/>
              <a:gd name="connsiteX65" fmla="*/ 4078 w 10000"/>
              <a:gd name="connsiteY65" fmla="*/ 1568 h 10000"/>
              <a:gd name="connsiteX66" fmla="*/ 4445 w 10000"/>
              <a:gd name="connsiteY66" fmla="*/ 1516 h 10000"/>
              <a:gd name="connsiteX67" fmla="*/ 4992 w 10000"/>
              <a:gd name="connsiteY67" fmla="*/ 1876 h 10000"/>
              <a:gd name="connsiteX68" fmla="*/ 5013 w 10000"/>
              <a:gd name="connsiteY68" fmla="*/ 1984 h 10000"/>
              <a:gd name="connsiteX69" fmla="*/ 5157 w 10000"/>
              <a:gd name="connsiteY69" fmla="*/ 2152 h 10000"/>
              <a:gd name="connsiteX70" fmla="*/ 5277 w 10000"/>
              <a:gd name="connsiteY70" fmla="*/ 2399 h 10000"/>
              <a:gd name="connsiteX71" fmla="*/ 5621 w 10000"/>
              <a:gd name="connsiteY71" fmla="*/ 2732 h 10000"/>
              <a:gd name="connsiteX72" fmla="*/ 5662 w 10000"/>
              <a:gd name="connsiteY72" fmla="*/ 2872 h 10000"/>
              <a:gd name="connsiteX73" fmla="*/ 5765 w 10000"/>
              <a:gd name="connsiteY73" fmla="*/ 2980 h 10000"/>
              <a:gd name="connsiteX74" fmla="*/ 6030 w 10000"/>
              <a:gd name="connsiteY74" fmla="*/ 2980 h 10000"/>
              <a:gd name="connsiteX75" fmla="*/ 6232 w 10000"/>
              <a:gd name="connsiteY75" fmla="*/ 3395 h 10000"/>
              <a:gd name="connsiteX76" fmla="*/ 6291 w 10000"/>
              <a:gd name="connsiteY76" fmla="*/ 3452 h 10000"/>
              <a:gd name="connsiteX77" fmla="*/ 6273 w 10000"/>
              <a:gd name="connsiteY77" fmla="*/ 3586 h 10000"/>
              <a:gd name="connsiteX78" fmla="*/ 6353 w 10000"/>
              <a:gd name="connsiteY78" fmla="*/ 3999 h 10000"/>
              <a:gd name="connsiteX79" fmla="*/ 6312 w 10000"/>
              <a:gd name="connsiteY79" fmla="*/ 4449 h 10000"/>
              <a:gd name="connsiteX80" fmla="*/ 6232 w 10000"/>
              <a:gd name="connsiteY80" fmla="*/ 4944 h 10000"/>
              <a:gd name="connsiteX81" fmla="*/ 6249 w 10000"/>
              <a:gd name="connsiteY81" fmla="*/ 5357 h 10000"/>
              <a:gd name="connsiteX82" fmla="*/ 6291 w 10000"/>
              <a:gd name="connsiteY82" fmla="*/ 5491 h 10000"/>
              <a:gd name="connsiteX83" fmla="*/ 6494 w 10000"/>
              <a:gd name="connsiteY83" fmla="*/ 5659 h 10000"/>
              <a:gd name="connsiteX84" fmla="*/ 6555 w 10000"/>
              <a:gd name="connsiteY84" fmla="*/ 5491 h 10000"/>
              <a:gd name="connsiteX85" fmla="*/ 6494 w 10000"/>
              <a:gd name="connsiteY85" fmla="*/ 5435 h 10000"/>
              <a:gd name="connsiteX86" fmla="*/ 6431 w 10000"/>
              <a:gd name="connsiteY86" fmla="*/ 5187 h 10000"/>
              <a:gd name="connsiteX87" fmla="*/ 6456 w 10000"/>
              <a:gd name="connsiteY87" fmla="*/ 5136 h 10000"/>
              <a:gd name="connsiteX88" fmla="*/ 6575 w 10000"/>
              <a:gd name="connsiteY88" fmla="*/ 5079 h 10000"/>
              <a:gd name="connsiteX89" fmla="*/ 6658 w 10000"/>
              <a:gd name="connsiteY89" fmla="*/ 5357 h 10000"/>
              <a:gd name="connsiteX90" fmla="*/ 6699 w 10000"/>
              <a:gd name="connsiteY90" fmla="*/ 5328 h 10000"/>
              <a:gd name="connsiteX91" fmla="*/ 6737 w 10000"/>
              <a:gd name="connsiteY91" fmla="*/ 5221 h 10000"/>
              <a:gd name="connsiteX92" fmla="*/ 6762 w 10000"/>
              <a:gd name="connsiteY92" fmla="*/ 5187 h 10000"/>
              <a:gd name="connsiteX93" fmla="*/ 6820 w 10000"/>
              <a:gd name="connsiteY93" fmla="*/ 5244 h 10000"/>
              <a:gd name="connsiteX94" fmla="*/ 6820 w 10000"/>
              <a:gd name="connsiteY94" fmla="*/ 5357 h 10000"/>
              <a:gd name="connsiteX95" fmla="*/ 6762 w 10000"/>
              <a:gd name="connsiteY95" fmla="*/ 5491 h 10000"/>
              <a:gd name="connsiteX96" fmla="*/ 6699 w 10000"/>
              <a:gd name="connsiteY96" fmla="*/ 5604 h 10000"/>
              <a:gd name="connsiteX97" fmla="*/ 6617 w 10000"/>
              <a:gd name="connsiteY97" fmla="*/ 5937 h 10000"/>
              <a:gd name="connsiteX98" fmla="*/ 6555 w 10000"/>
              <a:gd name="connsiteY98" fmla="*/ 5964 h 10000"/>
              <a:gd name="connsiteX99" fmla="*/ 6555 w 10000"/>
              <a:gd name="connsiteY99" fmla="*/ 6133 h 10000"/>
              <a:gd name="connsiteX100" fmla="*/ 6638 w 10000"/>
              <a:gd name="connsiteY100" fmla="*/ 6239 h 10000"/>
              <a:gd name="connsiteX101" fmla="*/ 6762 w 10000"/>
              <a:gd name="connsiteY101" fmla="*/ 6380 h 10000"/>
              <a:gd name="connsiteX102" fmla="*/ 6944 w 10000"/>
              <a:gd name="connsiteY102" fmla="*/ 6960 h 10000"/>
              <a:gd name="connsiteX103" fmla="*/ 7225 w 10000"/>
              <a:gd name="connsiteY103" fmla="*/ 7207 h 10000"/>
              <a:gd name="connsiteX104" fmla="*/ 7266 w 10000"/>
              <a:gd name="connsiteY104" fmla="*/ 7207 h 10000"/>
              <a:gd name="connsiteX105" fmla="*/ 7287 w 10000"/>
              <a:gd name="connsiteY105" fmla="*/ 7069 h 10000"/>
              <a:gd name="connsiteX106" fmla="*/ 7370 w 10000"/>
              <a:gd name="connsiteY106" fmla="*/ 7069 h 10000"/>
              <a:gd name="connsiteX107" fmla="*/ 7431 w 10000"/>
              <a:gd name="connsiteY107" fmla="*/ 7293 h 10000"/>
              <a:gd name="connsiteX108" fmla="*/ 7448 w 10000"/>
              <a:gd name="connsiteY108" fmla="*/ 7428 h 10000"/>
              <a:gd name="connsiteX109" fmla="*/ 7552 w 10000"/>
              <a:gd name="connsiteY109" fmla="*/ 7731 h 10000"/>
              <a:gd name="connsiteX110" fmla="*/ 7676 w 10000"/>
              <a:gd name="connsiteY110" fmla="*/ 7817 h 10000"/>
              <a:gd name="connsiteX111" fmla="*/ 7795 w 10000"/>
              <a:gd name="connsiteY111" fmla="*/ 7868 h 10000"/>
              <a:gd name="connsiteX112" fmla="*/ 8015 w 10000"/>
              <a:gd name="connsiteY112" fmla="*/ 8671 h 10000"/>
              <a:gd name="connsiteX113" fmla="*/ 8077 w 10000"/>
              <a:gd name="connsiteY113" fmla="*/ 8728 h 10000"/>
              <a:gd name="connsiteX114" fmla="*/ 8362 w 10000"/>
              <a:gd name="connsiteY114" fmla="*/ 8813 h 10000"/>
              <a:gd name="connsiteX115" fmla="*/ 8486 w 10000"/>
              <a:gd name="connsiteY115" fmla="*/ 8895 h 10000"/>
              <a:gd name="connsiteX116" fmla="*/ 8809 w 10000"/>
              <a:gd name="connsiteY116" fmla="*/ 9443 h 10000"/>
              <a:gd name="connsiteX117" fmla="*/ 8950 w 10000"/>
              <a:gd name="connsiteY117" fmla="*/ 9583 h 10000"/>
              <a:gd name="connsiteX118" fmla="*/ 9011 w 10000"/>
              <a:gd name="connsiteY118" fmla="*/ 9612 h 10000"/>
              <a:gd name="connsiteX119" fmla="*/ 9070 w 10000"/>
              <a:gd name="connsiteY119" fmla="*/ 9640 h 10000"/>
              <a:gd name="connsiteX120" fmla="*/ 9115 w 10000"/>
              <a:gd name="connsiteY120" fmla="*/ 9775 h 10000"/>
              <a:gd name="connsiteX121" fmla="*/ 9053 w 10000"/>
              <a:gd name="connsiteY121" fmla="*/ 9775 h 10000"/>
              <a:gd name="connsiteX122" fmla="*/ 8991 w 10000"/>
              <a:gd name="connsiteY122" fmla="*/ 9748 h 10000"/>
              <a:gd name="connsiteX123" fmla="*/ 8950 w 10000"/>
              <a:gd name="connsiteY123" fmla="*/ 9748 h 10000"/>
              <a:gd name="connsiteX124" fmla="*/ 8912 w 10000"/>
              <a:gd name="connsiteY124" fmla="*/ 9775 h 10000"/>
              <a:gd name="connsiteX125" fmla="*/ 8912 w 10000"/>
              <a:gd name="connsiteY125" fmla="*/ 9860 h 10000"/>
              <a:gd name="connsiteX126" fmla="*/ 8950 w 10000"/>
              <a:gd name="connsiteY126" fmla="*/ 9939 h 10000"/>
              <a:gd name="connsiteX127" fmla="*/ 9115 w 10000"/>
              <a:gd name="connsiteY127" fmla="*/ 10000 h 10000"/>
              <a:gd name="connsiteX128" fmla="*/ 9194 w 10000"/>
              <a:gd name="connsiteY128" fmla="*/ 9917 h 10000"/>
              <a:gd name="connsiteX129" fmla="*/ 9314 w 10000"/>
              <a:gd name="connsiteY129" fmla="*/ 9882 h 10000"/>
              <a:gd name="connsiteX130" fmla="*/ 9802 w 10000"/>
              <a:gd name="connsiteY130" fmla="*/ 9640 h 10000"/>
              <a:gd name="connsiteX131" fmla="*/ 9905 w 10000"/>
              <a:gd name="connsiteY131" fmla="*/ 9392 h 10000"/>
              <a:gd name="connsiteX132" fmla="*/ 6366 w 10000"/>
              <a:gd name="connsiteY132" fmla="*/ 230 h 10000"/>
              <a:gd name="connsiteX133" fmla="*/ 9864 w 10000"/>
              <a:gd name="connsiteY133" fmla="*/ 8977 h 10000"/>
              <a:gd name="connsiteX134" fmla="*/ 9864 w 10000"/>
              <a:gd name="connsiteY134" fmla="*/ 8779 h 10000"/>
              <a:gd name="connsiteX135" fmla="*/ 9967 w 10000"/>
              <a:gd name="connsiteY135" fmla="*/ 8480 h 10000"/>
              <a:gd name="connsiteX136" fmla="*/ 6366 w 10000"/>
              <a:gd name="connsiteY136" fmla="*/ 230 h 10000"/>
              <a:gd name="connsiteX137" fmla="*/ 9943 w 10000"/>
              <a:gd name="connsiteY137" fmla="*/ 7868 h 10000"/>
              <a:gd name="connsiteX138" fmla="*/ 6366 w 10000"/>
              <a:gd name="connsiteY138" fmla="*/ 230 h 10000"/>
              <a:gd name="connsiteX139" fmla="*/ 9943 w 10000"/>
              <a:gd name="connsiteY139" fmla="*/ 6927 h 10000"/>
              <a:gd name="connsiteX140" fmla="*/ 9864 w 10000"/>
              <a:gd name="connsiteY140" fmla="*/ 6431 h 10000"/>
              <a:gd name="connsiteX141" fmla="*/ 9785 w 10000"/>
              <a:gd name="connsiteY141" fmla="*/ 6267 h 10000"/>
              <a:gd name="connsiteX142" fmla="*/ 9461 w 10000"/>
              <a:gd name="connsiteY142" fmla="*/ 5659 h 10000"/>
              <a:gd name="connsiteX143" fmla="*/ 9256 w 10000"/>
              <a:gd name="connsiteY143" fmla="*/ 4996 h 10000"/>
              <a:gd name="connsiteX144" fmla="*/ 8991 w 10000"/>
              <a:gd name="connsiteY144" fmla="*/ 4527 h 10000"/>
              <a:gd name="connsiteX145" fmla="*/ 8991 w 10000"/>
              <a:gd name="connsiteY145" fmla="*/ 4449 h 10000"/>
              <a:gd name="connsiteX146" fmla="*/ 6366 w 10000"/>
              <a:gd name="connsiteY146" fmla="*/ 230 h 10000"/>
              <a:gd name="connsiteX147" fmla="*/ 8888 w 10000"/>
              <a:gd name="connsiteY147" fmla="*/ 4084 h 10000"/>
              <a:gd name="connsiteX148" fmla="*/ 8888 w 10000"/>
              <a:gd name="connsiteY148" fmla="*/ 3976 h 10000"/>
              <a:gd name="connsiteX149" fmla="*/ 8974 w 10000"/>
              <a:gd name="connsiteY149" fmla="*/ 3807 h 10000"/>
              <a:gd name="connsiteX150" fmla="*/ 8974 w 10000"/>
              <a:gd name="connsiteY150" fmla="*/ 3724 h 10000"/>
              <a:gd name="connsiteX151" fmla="*/ 8627 w 10000"/>
              <a:gd name="connsiteY151" fmla="*/ 3120 h 10000"/>
              <a:gd name="connsiteX152" fmla="*/ 8445 w 10000"/>
              <a:gd name="connsiteY152" fmla="*/ 2838 h 10000"/>
              <a:gd name="connsiteX153" fmla="*/ 8321 w 10000"/>
              <a:gd name="connsiteY153" fmla="*/ 2732 h 10000"/>
              <a:gd name="connsiteX154" fmla="*/ 8280 w 10000"/>
              <a:gd name="connsiteY154" fmla="*/ 2646 h 10000"/>
              <a:gd name="connsiteX155" fmla="*/ 8060 w 10000"/>
              <a:gd name="connsiteY155" fmla="*/ 2263 h 10000"/>
              <a:gd name="connsiteX156" fmla="*/ 7771 w 10000"/>
              <a:gd name="connsiteY156" fmla="*/ 1544 h 10000"/>
              <a:gd name="connsiteX157" fmla="*/ 7693 w 10000"/>
              <a:gd name="connsiteY157" fmla="*/ 1128 h 10000"/>
              <a:gd name="connsiteX158" fmla="*/ 7511 w 10000"/>
              <a:gd name="connsiteY158" fmla="*/ 519 h 10000"/>
              <a:gd name="connsiteX159" fmla="*/ 7511 w 10000"/>
              <a:gd name="connsiteY159" fmla="*/ 440 h 10000"/>
              <a:gd name="connsiteX160" fmla="*/ 6366 w 10000"/>
              <a:gd name="connsiteY160" fmla="*/ 230 h 10000"/>
              <a:gd name="connsiteX161" fmla="*/ 6366 w 10000"/>
              <a:gd name="connsiteY161" fmla="*/ 230 h 10000"/>
              <a:gd name="connsiteX162" fmla="*/ 6366 w 10000"/>
              <a:gd name="connsiteY162" fmla="*/ 230 h 10000"/>
              <a:gd name="connsiteX163" fmla="*/ 6366 w 10000"/>
              <a:gd name="connsiteY163" fmla="*/ 230 h 10000"/>
              <a:gd name="connsiteX164" fmla="*/ 6366 w 10000"/>
              <a:gd name="connsiteY164" fmla="*/ 230 h 10000"/>
              <a:gd name="connsiteX165" fmla="*/ 6366 w 10000"/>
              <a:gd name="connsiteY165" fmla="*/ 230 h 10000"/>
              <a:gd name="connsiteX166" fmla="*/ 6366 w 10000"/>
              <a:gd name="connsiteY166" fmla="*/ 230 h 10000"/>
              <a:gd name="connsiteX167" fmla="*/ 6366 w 10000"/>
              <a:gd name="connsiteY167" fmla="*/ 230 h 10000"/>
              <a:gd name="connsiteX168" fmla="*/ 6366 w 10000"/>
              <a:gd name="connsiteY168" fmla="*/ 230 h 10000"/>
              <a:gd name="connsiteX169" fmla="*/ 6366 w 10000"/>
              <a:gd name="connsiteY169" fmla="*/ 230 h 10000"/>
              <a:gd name="connsiteX170" fmla="*/ 6737 w 10000"/>
              <a:gd name="connsiteY170" fmla="*/ 355 h 10000"/>
              <a:gd name="connsiteX171" fmla="*/ 6699 w 10000"/>
              <a:gd name="connsiteY171" fmla="*/ 575 h 10000"/>
              <a:gd name="connsiteX172" fmla="*/ 6555 w 10000"/>
              <a:gd name="connsiteY172" fmla="*/ 547 h 10000"/>
              <a:gd name="connsiteX173" fmla="*/ 6494 w 10000"/>
              <a:gd name="connsiteY173" fmla="*/ 463 h 10000"/>
              <a:gd name="connsiteX174" fmla="*/ 6456 w 10000"/>
              <a:gd name="connsiteY174" fmla="*/ 249 h 10000"/>
              <a:gd name="connsiteX175" fmla="*/ 3268 w 10000"/>
              <a:gd name="connsiteY175" fmla="*/ 519 h 10000"/>
              <a:gd name="connsiteX176" fmla="*/ 3205 w 10000"/>
              <a:gd name="connsiteY176" fmla="*/ 384 h 10000"/>
              <a:gd name="connsiteX177" fmla="*/ 3205 w 10000"/>
              <a:gd name="connsiteY177" fmla="*/ 249 h 10000"/>
              <a:gd name="connsiteX178" fmla="*/ 3102 w 10000"/>
              <a:gd name="connsiteY178" fmla="*/ 108 h 10000"/>
              <a:gd name="connsiteX179" fmla="*/ 3085 w 10000"/>
              <a:gd name="connsiteY179" fmla="*/ 0 h 10000"/>
              <a:gd name="connsiteX0" fmla="*/ 3085 w 10000"/>
              <a:gd name="connsiteY0" fmla="*/ 0 h 10000"/>
              <a:gd name="connsiteX1" fmla="*/ 20 w 10000"/>
              <a:gd name="connsiteY1" fmla="*/ 408 h 10000"/>
              <a:gd name="connsiteX2" fmla="*/ 20 w 10000"/>
              <a:gd name="connsiteY2" fmla="*/ 492 h 10000"/>
              <a:gd name="connsiteX3" fmla="*/ 20 w 10000"/>
              <a:gd name="connsiteY3" fmla="*/ 547 h 10000"/>
              <a:gd name="connsiteX4" fmla="*/ 0 w 10000"/>
              <a:gd name="connsiteY4" fmla="*/ 575 h 10000"/>
              <a:gd name="connsiteX5" fmla="*/ 0 w 10000"/>
              <a:gd name="connsiteY5" fmla="*/ 711 h 10000"/>
              <a:gd name="connsiteX6" fmla="*/ 103 w 10000"/>
              <a:gd name="connsiteY6" fmla="*/ 902 h 10000"/>
              <a:gd name="connsiteX7" fmla="*/ 165 w 10000"/>
              <a:gd name="connsiteY7" fmla="*/ 988 h 10000"/>
              <a:gd name="connsiteX8" fmla="*/ 202 w 10000"/>
              <a:gd name="connsiteY8" fmla="*/ 988 h 10000"/>
              <a:gd name="connsiteX9" fmla="*/ 285 w 10000"/>
              <a:gd name="connsiteY9" fmla="*/ 1071 h 10000"/>
              <a:gd name="connsiteX10" fmla="*/ 306 w 10000"/>
              <a:gd name="connsiteY10" fmla="*/ 1155 h 10000"/>
              <a:gd name="connsiteX11" fmla="*/ 244 w 10000"/>
              <a:gd name="connsiteY11" fmla="*/ 1320 h 10000"/>
              <a:gd name="connsiteX12" fmla="*/ 244 w 10000"/>
              <a:gd name="connsiteY12" fmla="*/ 1376 h 10000"/>
              <a:gd name="connsiteX13" fmla="*/ 306 w 10000"/>
              <a:gd name="connsiteY13" fmla="*/ 1404 h 10000"/>
              <a:gd name="connsiteX14" fmla="*/ 323 w 10000"/>
              <a:gd name="connsiteY14" fmla="*/ 1459 h 10000"/>
              <a:gd name="connsiteX15" fmla="*/ 323 w 10000"/>
              <a:gd name="connsiteY15" fmla="*/ 1487 h 10000"/>
              <a:gd name="connsiteX16" fmla="*/ 265 w 10000"/>
              <a:gd name="connsiteY16" fmla="*/ 1568 h 10000"/>
              <a:gd name="connsiteX17" fmla="*/ 265 w 10000"/>
              <a:gd name="connsiteY17" fmla="*/ 1684 h 10000"/>
              <a:gd name="connsiteX18" fmla="*/ 306 w 10000"/>
              <a:gd name="connsiteY18" fmla="*/ 1707 h 10000"/>
              <a:gd name="connsiteX19" fmla="*/ 467 w 10000"/>
              <a:gd name="connsiteY19" fmla="*/ 1651 h 10000"/>
              <a:gd name="connsiteX20" fmla="*/ 550 w 10000"/>
              <a:gd name="connsiteY20" fmla="*/ 1600 h 10000"/>
              <a:gd name="connsiteX21" fmla="*/ 591 w 10000"/>
              <a:gd name="connsiteY21" fmla="*/ 1352 h 10000"/>
              <a:gd name="connsiteX22" fmla="*/ 629 w 10000"/>
              <a:gd name="connsiteY22" fmla="*/ 1296 h 10000"/>
              <a:gd name="connsiteX23" fmla="*/ 691 w 10000"/>
              <a:gd name="connsiteY23" fmla="*/ 1320 h 10000"/>
              <a:gd name="connsiteX24" fmla="*/ 749 w 10000"/>
              <a:gd name="connsiteY24" fmla="*/ 1320 h 10000"/>
              <a:gd name="connsiteX25" fmla="*/ 793 w 10000"/>
              <a:gd name="connsiteY25" fmla="*/ 1296 h 10000"/>
              <a:gd name="connsiteX26" fmla="*/ 852 w 10000"/>
              <a:gd name="connsiteY26" fmla="*/ 1296 h 10000"/>
              <a:gd name="connsiteX27" fmla="*/ 835 w 10000"/>
              <a:gd name="connsiteY27" fmla="*/ 1376 h 10000"/>
              <a:gd name="connsiteX28" fmla="*/ 711 w 10000"/>
              <a:gd name="connsiteY28" fmla="*/ 1516 h 10000"/>
              <a:gd name="connsiteX29" fmla="*/ 732 w 10000"/>
              <a:gd name="connsiteY29" fmla="*/ 1516 h 10000"/>
              <a:gd name="connsiteX30" fmla="*/ 835 w 10000"/>
              <a:gd name="connsiteY30" fmla="*/ 1459 h 10000"/>
              <a:gd name="connsiteX31" fmla="*/ 993 w 10000"/>
              <a:gd name="connsiteY31" fmla="*/ 1459 h 10000"/>
              <a:gd name="connsiteX32" fmla="*/ 1522 w 10000"/>
              <a:gd name="connsiteY32" fmla="*/ 1212 h 10000"/>
              <a:gd name="connsiteX33" fmla="*/ 1605 w 10000"/>
              <a:gd name="connsiteY33" fmla="*/ 1212 h 10000"/>
              <a:gd name="connsiteX34" fmla="*/ 1605 w 10000"/>
              <a:gd name="connsiteY34" fmla="*/ 1267 h 10000"/>
              <a:gd name="connsiteX35" fmla="*/ 1501 w 10000"/>
              <a:gd name="connsiteY35" fmla="*/ 1376 h 10000"/>
              <a:gd name="connsiteX36" fmla="*/ 1563 w 10000"/>
              <a:gd name="connsiteY36" fmla="*/ 1404 h 10000"/>
              <a:gd name="connsiteX37" fmla="*/ 1787 w 10000"/>
              <a:gd name="connsiteY37" fmla="*/ 1436 h 10000"/>
              <a:gd name="connsiteX38" fmla="*/ 2030 w 10000"/>
              <a:gd name="connsiteY38" fmla="*/ 1544 h 10000"/>
              <a:gd name="connsiteX39" fmla="*/ 2274 w 10000"/>
              <a:gd name="connsiteY39" fmla="*/ 1707 h 10000"/>
              <a:gd name="connsiteX40" fmla="*/ 2336 w 10000"/>
              <a:gd name="connsiteY40" fmla="*/ 1764 h 10000"/>
              <a:gd name="connsiteX41" fmla="*/ 2336 w 10000"/>
              <a:gd name="connsiteY41" fmla="*/ 1651 h 10000"/>
              <a:gd name="connsiteX42" fmla="*/ 2378 w 10000"/>
              <a:gd name="connsiteY42" fmla="*/ 1600 h 10000"/>
              <a:gd name="connsiteX43" fmla="*/ 2436 w 10000"/>
              <a:gd name="connsiteY43" fmla="*/ 1684 h 10000"/>
              <a:gd name="connsiteX44" fmla="*/ 2577 w 10000"/>
              <a:gd name="connsiteY44" fmla="*/ 1735 h 10000"/>
              <a:gd name="connsiteX45" fmla="*/ 2621 w 10000"/>
              <a:gd name="connsiteY45" fmla="*/ 1764 h 10000"/>
              <a:gd name="connsiteX46" fmla="*/ 2621 w 10000"/>
              <a:gd name="connsiteY46" fmla="*/ 1792 h 10000"/>
              <a:gd name="connsiteX47" fmla="*/ 2560 w 10000"/>
              <a:gd name="connsiteY47" fmla="*/ 1847 h 10000"/>
              <a:gd name="connsiteX48" fmla="*/ 2577 w 10000"/>
              <a:gd name="connsiteY48" fmla="*/ 1899 h 10000"/>
              <a:gd name="connsiteX49" fmla="*/ 2903 w 10000"/>
              <a:gd name="connsiteY49" fmla="*/ 2208 h 10000"/>
              <a:gd name="connsiteX50" fmla="*/ 2920 w 10000"/>
              <a:gd name="connsiteY50" fmla="*/ 2316 h 10000"/>
              <a:gd name="connsiteX51" fmla="*/ 2903 w 10000"/>
              <a:gd name="connsiteY51" fmla="*/ 2427 h 10000"/>
              <a:gd name="connsiteX52" fmla="*/ 2882 w 10000"/>
              <a:gd name="connsiteY52" fmla="*/ 2480 h 10000"/>
              <a:gd name="connsiteX53" fmla="*/ 2842 w 10000"/>
              <a:gd name="connsiteY53" fmla="*/ 2455 h 10000"/>
              <a:gd name="connsiteX54" fmla="*/ 2821 w 10000"/>
              <a:gd name="connsiteY54" fmla="*/ 2349 h 10000"/>
              <a:gd name="connsiteX55" fmla="*/ 2779 w 10000"/>
              <a:gd name="connsiteY55" fmla="*/ 2455 h 10000"/>
              <a:gd name="connsiteX56" fmla="*/ 2821 w 10000"/>
              <a:gd name="connsiteY56" fmla="*/ 2540 h 10000"/>
              <a:gd name="connsiteX57" fmla="*/ 2862 w 10000"/>
              <a:gd name="connsiteY57" fmla="*/ 2564 h 10000"/>
              <a:gd name="connsiteX58" fmla="*/ 3309 w 10000"/>
              <a:gd name="connsiteY58" fmla="*/ 2399 h 10000"/>
              <a:gd name="connsiteX59" fmla="*/ 3329 w 10000"/>
              <a:gd name="connsiteY59" fmla="*/ 2316 h 10000"/>
              <a:gd name="connsiteX60" fmla="*/ 3470 w 10000"/>
              <a:gd name="connsiteY60" fmla="*/ 2316 h 10000"/>
              <a:gd name="connsiteX61" fmla="*/ 3817 w 10000"/>
              <a:gd name="connsiteY61" fmla="*/ 1933 h 10000"/>
              <a:gd name="connsiteX62" fmla="*/ 4061 w 10000"/>
              <a:gd name="connsiteY62" fmla="*/ 1933 h 10000"/>
              <a:gd name="connsiteX63" fmla="*/ 4061 w 10000"/>
              <a:gd name="connsiteY63" fmla="*/ 1847 h 10000"/>
              <a:gd name="connsiteX64" fmla="*/ 4020 w 10000"/>
              <a:gd name="connsiteY64" fmla="*/ 1764 h 10000"/>
              <a:gd name="connsiteX65" fmla="*/ 4078 w 10000"/>
              <a:gd name="connsiteY65" fmla="*/ 1568 h 10000"/>
              <a:gd name="connsiteX66" fmla="*/ 4445 w 10000"/>
              <a:gd name="connsiteY66" fmla="*/ 1516 h 10000"/>
              <a:gd name="connsiteX67" fmla="*/ 4992 w 10000"/>
              <a:gd name="connsiteY67" fmla="*/ 1876 h 10000"/>
              <a:gd name="connsiteX68" fmla="*/ 5013 w 10000"/>
              <a:gd name="connsiteY68" fmla="*/ 1984 h 10000"/>
              <a:gd name="connsiteX69" fmla="*/ 5157 w 10000"/>
              <a:gd name="connsiteY69" fmla="*/ 2152 h 10000"/>
              <a:gd name="connsiteX70" fmla="*/ 5277 w 10000"/>
              <a:gd name="connsiteY70" fmla="*/ 2399 h 10000"/>
              <a:gd name="connsiteX71" fmla="*/ 5621 w 10000"/>
              <a:gd name="connsiteY71" fmla="*/ 2732 h 10000"/>
              <a:gd name="connsiteX72" fmla="*/ 5662 w 10000"/>
              <a:gd name="connsiteY72" fmla="*/ 2872 h 10000"/>
              <a:gd name="connsiteX73" fmla="*/ 5765 w 10000"/>
              <a:gd name="connsiteY73" fmla="*/ 2980 h 10000"/>
              <a:gd name="connsiteX74" fmla="*/ 6030 w 10000"/>
              <a:gd name="connsiteY74" fmla="*/ 2980 h 10000"/>
              <a:gd name="connsiteX75" fmla="*/ 6232 w 10000"/>
              <a:gd name="connsiteY75" fmla="*/ 3395 h 10000"/>
              <a:gd name="connsiteX76" fmla="*/ 6291 w 10000"/>
              <a:gd name="connsiteY76" fmla="*/ 3452 h 10000"/>
              <a:gd name="connsiteX77" fmla="*/ 6273 w 10000"/>
              <a:gd name="connsiteY77" fmla="*/ 3586 h 10000"/>
              <a:gd name="connsiteX78" fmla="*/ 6353 w 10000"/>
              <a:gd name="connsiteY78" fmla="*/ 3999 h 10000"/>
              <a:gd name="connsiteX79" fmla="*/ 6312 w 10000"/>
              <a:gd name="connsiteY79" fmla="*/ 4449 h 10000"/>
              <a:gd name="connsiteX80" fmla="*/ 6232 w 10000"/>
              <a:gd name="connsiteY80" fmla="*/ 4944 h 10000"/>
              <a:gd name="connsiteX81" fmla="*/ 6249 w 10000"/>
              <a:gd name="connsiteY81" fmla="*/ 5357 h 10000"/>
              <a:gd name="connsiteX82" fmla="*/ 6291 w 10000"/>
              <a:gd name="connsiteY82" fmla="*/ 5491 h 10000"/>
              <a:gd name="connsiteX83" fmla="*/ 6494 w 10000"/>
              <a:gd name="connsiteY83" fmla="*/ 5659 h 10000"/>
              <a:gd name="connsiteX84" fmla="*/ 6555 w 10000"/>
              <a:gd name="connsiteY84" fmla="*/ 5491 h 10000"/>
              <a:gd name="connsiteX85" fmla="*/ 6494 w 10000"/>
              <a:gd name="connsiteY85" fmla="*/ 5435 h 10000"/>
              <a:gd name="connsiteX86" fmla="*/ 6431 w 10000"/>
              <a:gd name="connsiteY86" fmla="*/ 5187 h 10000"/>
              <a:gd name="connsiteX87" fmla="*/ 6456 w 10000"/>
              <a:gd name="connsiteY87" fmla="*/ 5136 h 10000"/>
              <a:gd name="connsiteX88" fmla="*/ 6575 w 10000"/>
              <a:gd name="connsiteY88" fmla="*/ 5079 h 10000"/>
              <a:gd name="connsiteX89" fmla="*/ 6658 w 10000"/>
              <a:gd name="connsiteY89" fmla="*/ 5357 h 10000"/>
              <a:gd name="connsiteX90" fmla="*/ 6699 w 10000"/>
              <a:gd name="connsiteY90" fmla="*/ 5328 h 10000"/>
              <a:gd name="connsiteX91" fmla="*/ 6737 w 10000"/>
              <a:gd name="connsiteY91" fmla="*/ 5221 h 10000"/>
              <a:gd name="connsiteX92" fmla="*/ 6762 w 10000"/>
              <a:gd name="connsiteY92" fmla="*/ 5187 h 10000"/>
              <a:gd name="connsiteX93" fmla="*/ 6820 w 10000"/>
              <a:gd name="connsiteY93" fmla="*/ 5244 h 10000"/>
              <a:gd name="connsiteX94" fmla="*/ 6820 w 10000"/>
              <a:gd name="connsiteY94" fmla="*/ 5357 h 10000"/>
              <a:gd name="connsiteX95" fmla="*/ 6762 w 10000"/>
              <a:gd name="connsiteY95" fmla="*/ 5491 h 10000"/>
              <a:gd name="connsiteX96" fmla="*/ 6699 w 10000"/>
              <a:gd name="connsiteY96" fmla="*/ 5604 h 10000"/>
              <a:gd name="connsiteX97" fmla="*/ 6617 w 10000"/>
              <a:gd name="connsiteY97" fmla="*/ 5937 h 10000"/>
              <a:gd name="connsiteX98" fmla="*/ 6555 w 10000"/>
              <a:gd name="connsiteY98" fmla="*/ 5964 h 10000"/>
              <a:gd name="connsiteX99" fmla="*/ 6555 w 10000"/>
              <a:gd name="connsiteY99" fmla="*/ 6133 h 10000"/>
              <a:gd name="connsiteX100" fmla="*/ 6638 w 10000"/>
              <a:gd name="connsiteY100" fmla="*/ 6239 h 10000"/>
              <a:gd name="connsiteX101" fmla="*/ 6762 w 10000"/>
              <a:gd name="connsiteY101" fmla="*/ 6380 h 10000"/>
              <a:gd name="connsiteX102" fmla="*/ 6944 w 10000"/>
              <a:gd name="connsiteY102" fmla="*/ 6960 h 10000"/>
              <a:gd name="connsiteX103" fmla="*/ 7225 w 10000"/>
              <a:gd name="connsiteY103" fmla="*/ 7207 h 10000"/>
              <a:gd name="connsiteX104" fmla="*/ 7266 w 10000"/>
              <a:gd name="connsiteY104" fmla="*/ 7207 h 10000"/>
              <a:gd name="connsiteX105" fmla="*/ 7287 w 10000"/>
              <a:gd name="connsiteY105" fmla="*/ 7069 h 10000"/>
              <a:gd name="connsiteX106" fmla="*/ 7370 w 10000"/>
              <a:gd name="connsiteY106" fmla="*/ 7069 h 10000"/>
              <a:gd name="connsiteX107" fmla="*/ 7431 w 10000"/>
              <a:gd name="connsiteY107" fmla="*/ 7293 h 10000"/>
              <a:gd name="connsiteX108" fmla="*/ 7448 w 10000"/>
              <a:gd name="connsiteY108" fmla="*/ 7428 h 10000"/>
              <a:gd name="connsiteX109" fmla="*/ 7552 w 10000"/>
              <a:gd name="connsiteY109" fmla="*/ 7731 h 10000"/>
              <a:gd name="connsiteX110" fmla="*/ 7676 w 10000"/>
              <a:gd name="connsiteY110" fmla="*/ 7817 h 10000"/>
              <a:gd name="connsiteX111" fmla="*/ 7795 w 10000"/>
              <a:gd name="connsiteY111" fmla="*/ 7868 h 10000"/>
              <a:gd name="connsiteX112" fmla="*/ 8015 w 10000"/>
              <a:gd name="connsiteY112" fmla="*/ 8671 h 10000"/>
              <a:gd name="connsiteX113" fmla="*/ 8077 w 10000"/>
              <a:gd name="connsiteY113" fmla="*/ 8728 h 10000"/>
              <a:gd name="connsiteX114" fmla="*/ 8362 w 10000"/>
              <a:gd name="connsiteY114" fmla="*/ 8813 h 10000"/>
              <a:gd name="connsiteX115" fmla="*/ 8486 w 10000"/>
              <a:gd name="connsiteY115" fmla="*/ 8895 h 10000"/>
              <a:gd name="connsiteX116" fmla="*/ 8809 w 10000"/>
              <a:gd name="connsiteY116" fmla="*/ 9443 h 10000"/>
              <a:gd name="connsiteX117" fmla="*/ 8950 w 10000"/>
              <a:gd name="connsiteY117" fmla="*/ 9583 h 10000"/>
              <a:gd name="connsiteX118" fmla="*/ 9011 w 10000"/>
              <a:gd name="connsiteY118" fmla="*/ 9612 h 10000"/>
              <a:gd name="connsiteX119" fmla="*/ 9070 w 10000"/>
              <a:gd name="connsiteY119" fmla="*/ 9640 h 10000"/>
              <a:gd name="connsiteX120" fmla="*/ 9115 w 10000"/>
              <a:gd name="connsiteY120" fmla="*/ 9775 h 10000"/>
              <a:gd name="connsiteX121" fmla="*/ 9053 w 10000"/>
              <a:gd name="connsiteY121" fmla="*/ 9775 h 10000"/>
              <a:gd name="connsiteX122" fmla="*/ 8991 w 10000"/>
              <a:gd name="connsiteY122" fmla="*/ 9748 h 10000"/>
              <a:gd name="connsiteX123" fmla="*/ 8950 w 10000"/>
              <a:gd name="connsiteY123" fmla="*/ 9748 h 10000"/>
              <a:gd name="connsiteX124" fmla="*/ 8912 w 10000"/>
              <a:gd name="connsiteY124" fmla="*/ 9775 h 10000"/>
              <a:gd name="connsiteX125" fmla="*/ 8912 w 10000"/>
              <a:gd name="connsiteY125" fmla="*/ 9860 h 10000"/>
              <a:gd name="connsiteX126" fmla="*/ 8950 w 10000"/>
              <a:gd name="connsiteY126" fmla="*/ 9939 h 10000"/>
              <a:gd name="connsiteX127" fmla="*/ 9115 w 10000"/>
              <a:gd name="connsiteY127" fmla="*/ 10000 h 10000"/>
              <a:gd name="connsiteX128" fmla="*/ 9194 w 10000"/>
              <a:gd name="connsiteY128" fmla="*/ 9917 h 10000"/>
              <a:gd name="connsiteX129" fmla="*/ 9314 w 10000"/>
              <a:gd name="connsiteY129" fmla="*/ 9882 h 10000"/>
              <a:gd name="connsiteX130" fmla="*/ 9802 w 10000"/>
              <a:gd name="connsiteY130" fmla="*/ 9640 h 10000"/>
              <a:gd name="connsiteX131" fmla="*/ 9905 w 10000"/>
              <a:gd name="connsiteY131" fmla="*/ 9392 h 10000"/>
              <a:gd name="connsiteX132" fmla="*/ 6366 w 10000"/>
              <a:gd name="connsiteY132" fmla="*/ 230 h 10000"/>
              <a:gd name="connsiteX133" fmla="*/ 9864 w 10000"/>
              <a:gd name="connsiteY133" fmla="*/ 8977 h 10000"/>
              <a:gd name="connsiteX134" fmla="*/ 9864 w 10000"/>
              <a:gd name="connsiteY134" fmla="*/ 8779 h 10000"/>
              <a:gd name="connsiteX135" fmla="*/ 9967 w 10000"/>
              <a:gd name="connsiteY135" fmla="*/ 8480 h 10000"/>
              <a:gd name="connsiteX136" fmla="*/ 6366 w 10000"/>
              <a:gd name="connsiteY136" fmla="*/ 230 h 10000"/>
              <a:gd name="connsiteX137" fmla="*/ 9943 w 10000"/>
              <a:gd name="connsiteY137" fmla="*/ 7868 h 10000"/>
              <a:gd name="connsiteX138" fmla="*/ 6366 w 10000"/>
              <a:gd name="connsiteY138" fmla="*/ 230 h 10000"/>
              <a:gd name="connsiteX139" fmla="*/ 9943 w 10000"/>
              <a:gd name="connsiteY139" fmla="*/ 6927 h 10000"/>
              <a:gd name="connsiteX140" fmla="*/ 9864 w 10000"/>
              <a:gd name="connsiteY140" fmla="*/ 6431 h 10000"/>
              <a:gd name="connsiteX141" fmla="*/ 9785 w 10000"/>
              <a:gd name="connsiteY141" fmla="*/ 6267 h 10000"/>
              <a:gd name="connsiteX142" fmla="*/ 9461 w 10000"/>
              <a:gd name="connsiteY142" fmla="*/ 5659 h 10000"/>
              <a:gd name="connsiteX143" fmla="*/ 9256 w 10000"/>
              <a:gd name="connsiteY143" fmla="*/ 4996 h 10000"/>
              <a:gd name="connsiteX144" fmla="*/ 8991 w 10000"/>
              <a:gd name="connsiteY144" fmla="*/ 4527 h 10000"/>
              <a:gd name="connsiteX145" fmla="*/ 8991 w 10000"/>
              <a:gd name="connsiteY145" fmla="*/ 4449 h 10000"/>
              <a:gd name="connsiteX146" fmla="*/ 6366 w 10000"/>
              <a:gd name="connsiteY146" fmla="*/ 230 h 10000"/>
              <a:gd name="connsiteX147" fmla="*/ 8888 w 10000"/>
              <a:gd name="connsiteY147" fmla="*/ 4084 h 10000"/>
              <a:gd name="connsiteX148" fmla="*/ 8888 w 10000"/>
              <a:gd name="connsiteY148" fmla="*/ 3976 h 10000"/>
              <a:gd name="connsiteX149" fmla="*/ 8974 w 10000"/>
              <a:gd name="connsiteY149" fmla="*/ 3807 h 10000"/>
              <a:gd name="connsiteX150" fmla="*/ 8974 w 10000"/>
              <a:gd name="connsiteY150" fmla="*/ 3724 h 10000"/>
              <a:gd name="connsiteX151" fmla="*/ 8627 w 10000"/>
              <a:gd name="connsiteY151" fmla="*/ 3120 h 10000"/>
              <a:gd name="connsiteX152" fmla="*/ 8445 w 10000"/>
              <a:gd name="connsiteY152" fmla="*/ 2838 h 10000"/>
              <a:gd name="connsiteX153" fmla="*/ 8321 w 10000"/>
              <a:gd name="connsiteY153" fmla="*/ 2732 h 10000"/>
              <a:gd name="connsiteX154" fmla="*/ 8280 w 10000"/>
              <a:gd name="connsiteY154" fmla="*/ 2646 h 10000"/>
              <a:gd name="connsiteX155" fmla="*/ 8060 w 10000"/>
              <a:gd name="connsiteY155" fmla="*/ 2263 h 10000"/>
              <a:gd name="connsiteX156" fmla="*/ 7771 w 10000"/>
              <a:gd name="connsiteY156" fmla="*/ 1544 h 10000"/>
              <a:gd name="connsiteX157" fmla="*/ 7693 w 10000"/>
              <a:gd name="connsiteY157" fmla="*/ 1128 h 10000"/>
              <a:gd name="connsiteX158" fmla="*/ 7511 w 10000"/>
              <a:gd name="connsiteY158" fmla="*/ 519 h 10000"/>
              <a:gd name="connsiteX159" fmla="*/ 6366 w 10000"/>
              <a:gd name="connsiteY159" fmla="*/ 230 h 10000"/>
              <a:gd name="connsiteX160" fmla="*/ 6366 w 10000"/>
              <a:gd name="connsiteY160" fmla="*/ 230 h 10000"/>
              <a:gd name="connsiteX161" fmla="*/ 6366 w 10000"/>
              <a:gd name="connsiteY161" fmla="*/ 230 h 10000"/>
              <a:gd name="connsiteX162" fmla="*/ 6366 w 10000"/>
              <a:gd name="connsiteY162" fmla="*/ 230 h 10000"/>
              <a:gd name="connsiteX163" fmla="*/ 6366 w 10000"/>
              <a:gd name="connsiteY163" fmla="*/ 230 h 10000"/>
              <a:gd name="connsiteX164" fmla="*/ 6366 w 10000"/>
              <a:gd name="connsiteY164" fmla="*/ 230 h 10000"/>
              <a:gd name="connsiteX165" fmla="*/ 6366 w 10000"/>
              <a:gd name="connsiteY165" fmla="*/ 230 h 10000"/>
              <a:gd name="connsiteX166" fmla="*/ 6366 w 10000"/>
              <a:gd name="connsiteY166" fmla="*/ 230 h 10000"/>
              <a:gd name="connsiteX167" fmla="*/ 6366 w 10000"/>
              <a:gd name="connsiteY167" fmla="*/ 230 h 10000"/>
              <a:gd name="connsiteX168" fmla="*/ 6366 w 10000"/>
              <a:gd name="connsiteY168" fmla="*/ 230 h 10000"/>
              <a:gd name="connsiteX169" fmla="*/ 6366 w 10000"/>
              <a:gd name="connsiteY169" fmla="*/ 230 h 10000"/>
              <a:gd name="connsiteX170" fmla="*/ 6737 w 10000"/>
              <a:gd name="connsiteY170" fmla="*/ 355 h 10000"/>
              <a:gd name="connsiteX171" fmla="*/ 6699 w 10000"/>
              <a:gd name="connsiteY171" fmla="*/ 575 h 10000"/>
              <a:gd name="connsiteX172" fmla="*/ 6555 w 10000"/>
              <a:gd name="connsiteY172" fmla="*/ 547 h 10000"/>
              <a:gd name="connsiteX173" fmla="*/ 6494 w 10000"/>
              <a:gd name="connsiteY173" fmla="*/ 463 h 10000"/>
              <a:gd name="connsiteX174" fmla="*/ 6456 w 10000"/>
              <a:gd name="connsiteY174" fmla="*/ 249 h 10000"/>
              <a:gd name="connsiteX175" fmla="*/ 3268 w 10000"/>
              <a:gd name="connsiteY175" fmla="*/ 519 h 10000"/>
              <a:gd name="connsiteX176" fmla="*/ 3205 w 10000"/>
              <a:gd name="connsiteY176" fmla="*/ 384 h 10000"/>
              <a:gd name="connsiteX177" fmla="*/ 3205 w 10000"/>
              <a:gd name="connsiteY177" fmla="*/ 249 h 10000"/>
              <a:gd name="connsiteX178" fmla="*/ 3102 w 10000"/>
              <a:gd name="connsiteY178" fmla="*/ 108 h 10000"/>
              <a:gd name="connsiteX179" fmla="*/ 3085 w 10000"/>
              <a:gd name="connsiteY179" fmla="*/ 0 h 10000"/>
              <a:gd name="connsiteX0" fmla="*/ 3085 w 10000"/>
              <a:gd name="connsiteY0" fmla="*/ 0 h 10000"/>
              <a:gd name="connsiteX1" fmla="*/ 20 w 10000"/>
              <a:gd name="connsiteY1" fmla="*/ 408 h 10000"/>
              <a:gd name="connsiteX2" fmla="*/ 20 w 10000"/>
              <a:gd name="connsiteY2" fmla="*/ 492 h 10000"/>
              <a:gd name="connsiteX3" fmla="*/ 20 w 10000"/>
              <a:gd name="connsiteY3" fmla="*/ 547 h 10000"/>
              <a:gd name="connsiteX4" fmla="*/ 0 w 10000"/>
              <a:gd name="connsiteY4" fmla="*/ 575 h 10000"/>
              <a:gd name="connsiteX5" fmla="*/ 0 w 10000"/>
              <a:gd name="connsiteY5" fmla="*/ 711 h 10000"/>
              <a:gd name="connsiteX6" fmla="*/ 103 w 10000"/>
              <a:gd name="connsiteY6" fmla="*/ 902 h 10000"/>
              <a:gd name="connsiteX7" fmla="*/ 165 w 10000"/>
              <a:gd name="connsiteY7" fmla="*/ 988 h 10000"/>
              <a:gd name="connsiteX8" fmla="*/ 202 w 10000"/>
              <a:gd name="connsiteY8" fmla="*/ 988 h 10000"/>
              <a:gd name="connsiteX9" fmla="*/ 285 w 10000"/>
              <a:gd name="connsiteY9" fmla="*/ 1071 h 10000"/>
              <a:gd name="connsiteX10" fmla="*/ 306 w 10000"/>
              <a:gd name="connsiteY10" fmla="*/ 1155 h 10000"/>
              <a:gd name="connsiteX11" fmla="*/ 244 w 10000"/>
              <a:gd name="connsiteY11" fmla="*/ 1320 h 10000"/>
              <a:gd name="connsiteX12" fmla="*/ 244 w 10000"/>
              <a:gd name="connsiteY12" fmla="*/ 1376 h 10000"/>
              <a:gd name="connsiteX13" fmla="*/ 306 w 10000"/>
              <a:gd name="connsiteY13" fmla="*/ 1404 h 10000"/>
              <a:gd name="connsiteX14" fmla="*/ 323 w 10000"/>
              <a:gd name="connsiteY14" fmla="*/ 1459 h 10000"/>
              <a:gd name="connsiteX15" fmla="*/ 323 w 10000"/>
              <a:gd name="connsiteY15" fmla="*/ 1487 h 10000"/>
              <a:gd name="connsiteX16" fmla="*/ 265 w 10000"/>
              <a:gd name="connsiteY16" fmla="*/ 1568 h 10000"/>
              <a:gd name="connsiteX17" fmla="*/ 265 w 10000"/>
              <a:gd name="connsiteY17" fmla="*/ 1684 h 10000"/>
              <a:gd name="connsiteX18" fmla="*/ 306 w 10000"/>
              <a:gd name="connsiteY18" fmla="*/ 1707 h 10000"/>
              <a:gd name="connsiteX19" fmla="*/ 467 w 10000"/>
              <a:gd name="connsiteY19" fmla="*/ 1651 h 10000"/>
              <a:gd name="connsiteX20" fmla="*/ 550 w 10000"/>
              <a:gd name="connsiteY20" fmla="*/ 1600 h 10000"/>
              <a:gd name="connsiteX21" fmla="*/ 591 w 10000"/>
              <a:gd name="connsiteY21" fmla="*/ 1352 h 10000"/>
              <a:gd name="connsiteX22" fmla="*/ 629 w 10000"/>
              <a:gd name="connsiteY22" fmla="*/ 1296 h 10000"/>
              <a:gd name="connsiteX23" fmla="*/ 691 w 10000"/>
              <a:gd name="connsiteY23" fmla="*/ 1320 h 10000"/>
              <a:gd name="connsiteX24" fmla="*/ 749 w 10000"/>
              <a:gd name="connsiteY24" fmla="*/ 1320 h 10000"/>
              <a:gd name="connsiteX25" fmla="*/ 793 w 10000"/>
              <a:gd name="connsiteY25" fmla="*/ 1296 h 10000"/>
              <a:gd name="connsiteX26" fmla="*/ 852 w 10000"/>
              <a:gd name="connsiteY26" fmla="*/ 1296 h 10000"/>
              <a:gd name="connsiteX27" fmla="*/ 835 w 10000"/>
              <a:gd name="connsiteY27" fmla="*/ 1376 h 10000"/>
              <a:gd name="connsiteX28" fmla="*/ 711 w 10000"/>
              <a:gd name="connsiteY28" fmla="*/ 1516 h 10000"/>
              <a:gd name="connsiteX29" fmla="*/ 732 w 10000"/>
              <a:gd name="connsiteY29" fmla="*/ 1516 h 10000"/>
              <a:gd name="connsiteX30" fmla="*/ 835 w 10000"/>
              <a:gd name="connsiteY30" fmla="*/ 1459 h 10000"/>
              <a:gd name="connsiteX31" fmla="*/ 993 w 10000"/>
              <a:gd name="connsiteY31" fmla="*/ 1459 h 10000"/>
              <a:gd name="connsiteX32" fmla="*/ 1522 w 10000"/>
              <a:gd name="connsiteY32" fmla="*/ 1212 h 10000"/>
              <a:gd name="connsiteX33" fmla="*/ 1605 w 10000"/>
              <a:gd name="connsiteY33" fmla="*/ 1212 h 10000"/>
              <a:gd name="connsiteX34" fmla="*/ 1605 w 10000"/>
              <a:gd name="connsiteY34" fmla="*/ 1267 h 10000"/>
              <a:gd name="connsiteX35" fmla="*/ 1501 w 10000"/>
              <a:gd name="connsiteY35" fmla="*/ 1376 h 10000"/>
              <a:gd name="connsiteX36" fmla="*/ 1563 w 10000"/>
              <a:gd name="connsiteY36" fmla="*/ 1404 h 10000"/>
              <a:gd name="connsiteX37" fmla="*/ 1787 w 10000"/>
              <a:gd name="connsiteY37" fmla="*/ 1436 h 10000"/>
              <a:gd name="connsiteX38" fmla="*/ 2030 w 10000"/>
              <a:gd name="connsiteY38" fmla="*/ 1544 h 10000"/>
              <a:gd name="connsiteX39" fmla="*/ 2274 w 10000"/>
              <a:gd name="connsiteY39" fmla="*/ 1707 h 10000"/>
              <a:gd name="connsiteX40" fmla="*/ 2336 w 10000"/>
              <a:gd name="connsiteY40" fmla="*/ 1764 h 10000"/>
              <a:gd name="connsiteX41" fmla="*/ 2336 w 10000"/>
              <a:gd name="connsiteY41" fmla="*/ 1651 h 10000"/>
              <a:gd name="connsiteX42" fmla="*/ 2378 w 10000"/>
              <a:gd name="connsiteY42" fmla="*/ 1600 h 10000"/>
              <a:gd name="connsiteX43" fmla="*/ 2436 w 10000"/>
              <a:gd name="connsiteY43" fmla="*/ 1684 h 10000"/>
              <a:gd name="connsiteX44" fmla="*/ 2577 w 10000"/>
              <a:gd name="connsiteY44" fmla="*/ 1735 h 10000"/>
              <a:gd name="connsiteX45" fmla="*/ 2621 w 10000"/>
              <a:gd name="connsiteY45" fmla="*/ 1764 h 10000"/>
              <a:gd name="connsiteX46" fmla="*/ 2621 w 10000"/>
              <a:gd name="connsiteY46" fmla="*/ 1792 h 10000"/>
              <a:gd name="connsiteX47" fmla="*/ 2560 w 10000"/>
              <a:gd name="connsiteY47" fmla="*/ 1847 h 10000"/>
              <a:gd name="connsiteX48" fmla="*/ 2577 w 10000"/>
              <a:gd name="connsiteY48" fmla="*/ 1899 h 10000"/>
              <a:gd name="connsiteX49" fmla="*/ 2903 w 10000"/>
              <a:gd name="connsiteY49" fmla="*/ 2208 h 10000"/>
              <a:gd name="connsiteX50" fmla="*/ 2920 w 10000"/>
              <a:gd name="connsiteY50" fmla="*/ 2316 h 10000"/>
              <a:gd name="connsiteX51" fmla="*/ 2903 w 10000"/>
              <a:gd name="connsiteY51" fmla="*/ 2427 h 10000"/>
              <a:gd name="connsiteX52" fmla="*/ 2882 w 10000"/>
              <a:gd name="connsiteY52" fmla="*/ 2480 h 10000"/>
              <a:gd name="connsiteX53" fmla="*/ 2842 w 10000"/>
              <a:gd name="connsiteY53" fmla="*/ 2455 h 10000"/>
              <a:gd name="connsiteX54" fmla="*/ 2821 w 10000"/>
              <a:gd name="connsiteY54" fmla="*/ 2349 h 10000"/>
              <a:gd name="connsiteX55" fmla="*/ 2779 w 10000"/>
              <a:gd name="connsiteY55" fmla="*/ 2455 h 10000"/>
              <a:gd name="connsiteX56" fmla="*/ 2821 w 10000"/>
              <a:gd name="connsiteY56" fmla="*/ 2540 h 10000"/>
              <a:gd name="connsiteX57" fmla="*/ 2862 w 10000"/>
              <a:gd name="connsiteY57" fmla="*/ 2564 h 10000"/>
              <a:gd name="connsiteX58" fmla="*/ 3309 w 10000"/>
              <a:gd name="connsiteY58" fmla="*/ 2399 h 10000"/>
              <a:gd name="connsiteX59" fmla="*/ 3329 w 10000"/>
              <a:gd name="connsiteY59" fmla="*/ 2316 h 10000"/>
              <a:gd name="connsiteX60" fmla="*/ 3470 w 10000"/>
              <a:gd name="connsiteY60" fmla="*/ 2316 h 10000"/>
              <a:gd name="connsiteX61" fmla="*/ 3817 w 10000"/>
              <a:gd name="connsiteY61" fmla="*/ 1933 h 10000"/>
              <a:gd name="connsiteX62" fmla="*/ 4061 w 10000"/>
              <a:gd name="connsiteY62" fmla="*/ 1933 h 10000"/>
              <a:gd name="connsiteX63" fmla="*/ 4061 w 10000"/>
              <a:gd name="connsiteY63" fmla="*/ 1847 h 10000"/>
              <a:gd name="connsiteX64" fmla="*/ 4020 w 10000"/>
              <a:gd name="connsiteY64" fmla="*/ 1764 h 10000"/>
              <a:gd name="connsiteX65" fmla="*/ 4078 w 10000"/>
              <a:gd name="connsiteY65" fmla="*/ 1568 h 10000"/>
              <a:gd name="connsiteX66" fmla="*/ 4445 w 10000"/>
              <a:gd name="connsiteY66" fmla="*/ 1516 h 10000"/>
              <a:gd name="connsiteX67" fmla="*/ 4992 w 10000"/>
              <a:gd name="connsiteY67" fmla="*/ 1876 h 10000"/>
              <a:gd name="connsiteX68" fmla="*/ 5013 w 10000"/>
              <a:gd name="connsiteY68" fmla="*/ 1984 h 10000"/>
              <a:gd name="connsiteX69" fmla="*/ 5157 w 10000"/>
              <a:gd name="connsiteY69" fmla="*/ 2152 h 10000"/>
              <a:gd name="connsiteX70" fmla="*/ 5277 w 10000"/>
              <a:gd name="connsiteY70" fmla="*/ 2399 h 10000"/>
              <a:gd name="connsiteX71" fmla="*/ 5621 w 10000"/>
              <a:gd name="connsiteY71" fmla="*/ 2732 h 10000"/>
              <a:gd name="connsiteX72" fmla="*/ 5662 w 10000"/>
              <a:gd name="connsiteY72" fmla="*/ 2872 h 10000"/>
              <a:gd name="connsiteX73" fmla="*/ 5765 w 10000"/>
              <a:gd name="connsiteY73" fmla="*/ 2980 h 10000"/>
              <a:gd name="connsiteX74" fmla="*/ 6030 w 10000"/>
              <a:gd name="connsiteY74" fmla="*/ 2980 h 10000"/>
              <a:gd name="connsiteX75" fmla="*/ 6232 w 10000"/>
              <a:gd name="connsiteY75" fmla="*/ 3395 h 10000"/>
              <a:gd name="connsiteX76" fmla="*/ 6291 w 10000"/>
              <a:gd name="connsiteY76" fmla="*/ 3452 h 10000"/>
              <a:gd name="connsiteX77" fmla="*/ 6273 w 10000"/>
              <a:gd name="connsiteY77" fmla="*/ 3586 h 10000"/>
              <a:gd name="connsiteX78" fmla="*/ 6353 w 10000"/>
              <a:gd name="connsiteY78" fmla="*/ 3999 h 10000"/>
              <a:gd name="connsiteX79" fmla="*/ 6312 w 10000"/>
              <a:gd name="connsiteY79" fmla="*/ 4449 h 10000"/>
              <a:gd name="connsiteX80" fmla="*/ 6232 w 10000"/>
              <a:gd name="connsiteY80" fmla="*/ 4944 h 10000"/>
              <a:gd name="connsiteX81" fmla="*/ 6249 w 10000"/>
              <a:gd name="connsiteY81" fmla="*/ 5357 h 10000"/>
              <a:gd name="connsiteX82" fmla="*/ 6291 w 10000"/>
              <a:gd name="connsiteY82" fmla="*/ 5491 h 10000"/>
              <a:gd name="connsiteX83" fmla="*/ 6494 w 10000"/>
              <a:gd name="connsiteY83" fmla="*/ 5659 h 10000"/>
              <a:gd name="connsiteX84" fmla="*/ 6555 w 10000"/>
              <a:gd name="connsiteY84" fmla="*/ 5491 h 10000"/>
              <a:gd name="connsiteX85" fmla="*/ 6494 w 10000"/>
              <a:gd name="connsiteY85" fmla="*/ 5435 h 10000"/>
              <a:gd name="connsiteX86" fmla="*/ 6431 w 10000"/>
              <a:gd name="connsiteY86" fmla="*/ 5187 h 10000"/>
              <a:gd name="connsiteX87" fmla="*/ 6456 w 10000"/>
              <a:gd name="connsiteY87" fmla="*/ 5136 h 10000"/>
              <a:gd name="connsiteX88" fmla="*/ 6575 w 10000"/>
              <a:gd name="connsiteY88" fmla="*/ 5079 h 10000"/>
              <a:gd name="connsiteX89" fmla="*/ 6658 w 10000"/>
              <a:gd name="connsiteY89" fmla="*/ 5357 h 10000"/>
              <a:gd name="connsiteX90" fmla="*/ 6699 w 10000"/>
              <a:gd name="connsiteY90" fmla="*/ 5328 h 10000"/>
              <a:gd name="connsiteX91" fmla="*/ 6737 w 10000"/>
              <a:gd name="connsiteY91" fmla="*/ 5221 h 10000"/>
              <a:gd name="connsiteX92" fmla="*/ 6762 w 10000"/>
              <a:gd name="connsiteY92" fmla="*/ 5187 h 10000"/>
              <a:gd name="connsiteX93" fmla="*/ 6820 w 10000"/>
              <a:gd name="connsiteY93" fmla="*/ 5244 h 10000"/>
              <a:gd name="connsiteX94" fmla="*/ 6820 w 10000"/>
              <a:gd name="connsiteY94" fmla="*/ 5357 h 10000"/>
              <a:gd name="connsiteX95" fmla="*/ 6762 w 10000"/>
              <a:gd name="connsiteY95" fmla="*/ 5491 h 10000"/>
              <a:gd name="connsiteX96" fmla="*/ 6699 w 10000"/>
              <a:gd name="connsiteY96" fmla="*/ 5604 h 10000"/>
              <a:gd name="connsiteX97" fmla="*/ 6617 w 10000"/>
              <a:gd name="connsiteY97" fmla="*/ 5937 h 10000"/>
              <a:gd name="connsiteX98" fmla="*/ 6555 w 10000"/>
              <a:gd name="connsiteY98" fmla="*/ 5964 h 10000"/>
              <a:gd name="connsiteX99" fmla="*/ 6555 w 10000"/>
              <a:gd name="connsiteY99" fmla="*/ 6133 h 10000"/>
              <a:gd name="connsiteX100" fmla="*/ 6638 w 10000"/>
              <a:gd name="connsiteY100" fmla="*/ 6239 h 10000"/>
              <a:gd name="connsiteX101" fmla="*/ 6762 w 10000"/>
              <a:gd name="connsiteY101" fmla="*/ 6380 h 10000"/>
              <a:gd name="connsiteX102" fmla="*/ 6944 w 10000"/>
              <a:gd name="connsiteY102" fmla="*/ 6960 h 10000"/>
              <a:gd name="connsiteX103" fmla="*/ 7225 w 10000"/>
              <a:gd name="connsiteY103" fmla="*/ 7207 h 10000"/>
              <a:gd name="connsiteX104" fmla="*/ 7266 w 10000"/>
              <a:gd name="connsiteY104" fmla="*/ 7207 h 10000"/>
              <a:gd name="connsiteX105" fmla="*/ 7287 w 10000"/>
              <a:gd name="connsiteY105" fmla="*/ 7069 h 10000"/>
              <a:gd name="connsiteX106" fmla="*/ 7370 w 10000"/>
              <a:gd name="connsiteY106" fmla="*/ 7069 h 10000"/>
              <a:gd name="connsiteX107" fmla="*/ 7431 w 10000"/>
              <a:gd name="connsiteY107" fmla="*/ 7293 h 10000"/>
              <a:gd name="connsiteX108" fmla="*/ 7448 w 10000"/>
              <a:gd name="connsiteY108" fmla="*/ 7428 h 10000"/>
              <a:gd name="connsiteX109" fmla="*/ 7552 w 10000"/>
              <a:gd name="connsiteY109" fmla="*/ 7731 h 10000"/>
              <a:gd name="connsiteX110" fmla="*/ 7676 w 10000"/>
              <a:gd name="connsiteY110" fmla="*/ 7817 h 10000"/>
              <a:gd name="connsiteX111" fmla="*/ 7795 w 10000"/>
              <a:gd name="connsiteY111" fmla="*/ 7868 h 10000"/>
              <a:gd name="connsiteX112" fmla="*/ 8015 w 10000"/>
              <a:gd name="connsiteY112" fmla="*/ 8671 h 10000"/>
              <a:gd name="connsiteX113" fmla="*/ 8077 w 10000"/>
              <a:gd name="connsiteY113" fmla="*/ 8728 h 10000"/>
              <a:gd name="connsiteX114" fmla="*/ 8362 w 10000"/>
              <a:gd name="connsiteY114" fmla="*/ 8813 h 10000"/>
              <a:gd name="connsiteX115" fmla="*/ 8486 w 10000"/>
              <a:gd name="connsiteY115" fmla="*/ 8895 h 10000"/>
              <a:gd name="connsiteX116" fmla="*/ 8809 w 10000"/>
              <a:gd name="connsiteY116" fmla="*/ 9443 h 10000"/>
              <a:gd name="connsiteX117" fmla="*/ 8950 w 10000"/>
              <a:gd name="connsiteY117" fmla="*/ 9583 h 10000"/>
              <a:gd name="connsiteX118" fmla="*/ 9011 w 10000"/>
              <a:gd name="connsiteY118" fmla="*/ 9612 h 10000"/>
              <a:gd name="connsiteX119" fmla="*/ 9070 w 10000"/>
              <a:gd name="connsiteY119" fmla="*/ 9640 h 10000"/>
              <a:gd name="connsiteX120" fmla="*/ 9115 w 10000"/>
              <a:gd name="connsiteY120" fmla="*/ 9775 h 10000"/>
              <a:gd name="connsiteX121" fmla="*/ 9053 w 10000"/>
              <a:gd name="connsiteY121" fmla="*/ 9775 h 10000"/>
              <a:gd name="connsiteX122" fmla="*/ 8991 w 10000"/>
              <a:gd name="connsiteY122" fmla="*/ 9748 h 10000"/>
              <a:gd name="connsiteX123" fmla="*/ 8950 w 10000"/>
              <a:gd name="connsiteY123" fmla="*/ 9748 h 10000"/>
              <a:gd name="connsiteX124" fmla="*/ 8912 w 10000"/>
              <a:gd name="connsiteY124" fmla="*/ 9775 h 10000"/>
              <a:gd name="connsiteX125" fmla="*/ 8912 w 10000"/>
              <a:gd name="connsiteY125" fmla="*/ 9860 h 10000"/>
              <a:gd name="connsiteX126" fmla="*/ 8950 w 10000"/>
              <a:gd name="connsiteY126" fmla="*/ 9939 h 10000"/>
              <a:gd name="connsiteX127" fmla="*/ 9115 w 10000"/>
              <a:gd name="connsiteY127" fmla="*/ 10000 h 10000"/>
              <a:gd name="connsiteX128" fmla="*/ 9194 w 10000"/>
              <a:gd name="connsiteY128" fmla="*/ 9917 h 10000"/>
              <a:gd name="connsiteX129" fmla="*/ 9314 w 10000"/>
              <a:gd name="connsiteY129" fmla="*/ 9882 h 10000"/>
              <a:gd name="connsiteX130" fmla="*/ 9802 w 10000"/>
              <a:gd name="connsiteY130" fmla="*/ 9640 h 10000"/>
              <a:gd name="connsiteX131" fmla="*/ 9905 w 10000"/>
              <a:gd name="connsiteY131" fmla="*/ 9392 h 10000"/>
              <a:gd name="connsiteX132" fmla="*/ 6366 w 10000"/>
              <a:gd name="connsiteY132" fmla="*/ 230 h 10000"/>
              <a:gd name="connsiteX133" fmla="*/ 9864 w 10000"/>
              <a:gd name="connsiteY133" fmla="*/ 8977 h 10000"/>
              <a:gd name="connsiteX134" fmla="*/ 9864 w 10000"/>
              <a:gd name="connsiteY134" fmla="*/ 8779 h 10000"/>
              <a:gd name="connsiteX135" fmla="*/ 9967 w 10000"/>
              <a:gd name="connsiteY135" fmla="*/ 8480 h 10000"/>
              <a:gd name="connsiteX136" fmla="*/ 6366 w 10000"/>
              <a:gd name="connsiteY136" fmla="*/ 230 h 10000"/>
              <a:gd name="connsiteX137" fmla="*/ 9943 w 10000"/>
              <a:gd name="connsiteY137" fmla="*/ 7868 h 10000"/>
              <a:gd name="connsiteX138" fmla="*/ 6366 w 10000"/>
              <a:gd name="connsiteY138" fmla="*/ 230 h 10000"/>
              <a:gd name="connsiteX139" fmla="*/ 9943 w 10000"/>
              <a:gd name="connsiteY139" fmla="*/ 6927 h 10000"/>
              <a:gd name="connsiteX140" fmla="*/ 9864 w 10000"/>
              <a:gd name="connsiteY140" fmla="*/ 6431 h 10000"/>
              <a:gd name="connsiteX141" fmla="*/ 9785 w 10000"/>
              <a:gd name="connsiteY141" fmla="*/ 6267 h 10000"/>
              <a:gd name="connsiteX142" fmla="*/ 9461 w 10000"/>
              <a:gd name="connsiteY142" fmla="*/ 5659 h 10000"/>
              <a:gd name="connsiteX143" fmla="*/ 9256 w 10000"/>
              <a:gd name="connsiteY143" fmla="*/ 4996 h 10000"/>
              <a:gd name="connsiteX144" fmla="*/ 8991 w 10000"/>
              <a:gd name="connsiteY144" fmla="*/ 4527 h 10000"/>
              <a:gd name="connsiteX145" fmla="*/ 8991 w 10000"/>
              <a:gd name="connsiteY145" fmla="*/ 4449 h 10000"/>
              <a:gd name="connsiteX146" fmla="*/ 6366 w 10000"/>
              <a:gd name="connsiteY146" fmla="*/ 230 h 10000"/>
              <a:gd name="connsiteX147" fmla="*/ 8888 w 10000"/>
              <a:gd name="connsiteY147" fmla="*/ 4084 h 10000"/>
              <a:gd name="connsiteX148" fmla="*/ 8888 w 10000"/>
              <a:gd name="connsiteY148" fmla="*/ 3976 h 10000"/>
              <a:gd name="connsiteX149" fmla="*/ 8974 w 10000"/>
              <a:gd name="connsiteY149" fmla="*/ 3807 h 10000"/>
              <a:gd name="connsiteX150" fmla="*/ 8974 w 10000"/>
              <a:gd name="connsiteY150" fmla="*/ 3724 h 10000"/>
              <a:gd name="connsiteX151" fmla="*/ 8627 w 10000"/>
              <a:gd name="connsiteY151" fmla="*/ 3120 h 10000"/>
              <a:gd name="connsiteX152" fmla="*/ 8445 w 10000"/>
              <a:gd name="connsiteY152" fmla="*/ 2838 h 10000"/>
              <a:gd name="connsiteX153" fmla="*/ 8321 w 10000"/>
              <a:gd name="connsiteY153" fmla="*/ 2732 h 10000"/>
              <a:gd name="connsiteX154" fmla="*/ 8280 w 10000"/>
              <a:gd name="connsiteY154" fmla="*/ 2646 h 10000"/>
              <a:gd name="connsiteX155" fmla="*/ 8060 w 10000"/>
              <a:gd name="connsiteY155" fmla="*/ 2263 h 10000"/>
              <a:gd name="connsiteX156" fmla="*/ 7771 w 10000"/>
              <a:gd name="connsiteY156" fmla="*/ 1544 h 10000"/>
              <a:gd name="connsiteX157" fmla="*/ 7693 w 10000"/>
              <a:gd name="connsiteY157" fmla="*/ 1128 h 10000"/>
              <a:gd name="connsiteX158" fmla="*/ 7511 w 10000"/>
              <a:gd name="connsiteY158" fmla="*/ 519 h 10000"/>
              <a:gd name="connsiteX159" fmla="*/ 6366 w 10000"/>
              <a:gd name="connsiteY159" fmla="*/ 230 h 10000"/>
              <a:gd name="connsiteX160" fmla="*/ 6366 w 10000"/>
              <a:gd name="connsiteY160" fmla="*/ 230 h 10000"/>
              <a:gd name="connsiteX161" fmla="*/ 6366 w 10000"/>
              <a:gd name="connsiteY161" fmla="*/ 230 h 10000"/>
              <a:gd name="connsiteX162" fmla="*/ 6366 w 10000"/>
              <a:gd name="connsiteY162" fmla="*/ 230 h 10000"/>
              <a:gd name="connsiteX163" fmla="*/ 6366 w 10000"/>
              <a:gd name="connsiteY163" fmla="*/ 230 h 10000"/>
              <a:gd name="connsiteX164" fmla="*/ 6366 w 10000"/>
              <a:gd name="connsiteY164" fmla="*/ 230 h 10000"/>
              <a:gd name="connsiteX165" fmla="*/ 6366 w 10000"/>
              <a:gd name="connsiteY165" fmla="*/ 230 h 10000"/>
              <a:gd name="connsiteX166" fmla="*/ 6366 w 10000"/>
              <a:gd name="connsiteY166" fmla="*/ 230 h 10000"/>
              <a:gd name="connsiteX167" fmla="*/ 6366 w 10000"/>
              <a:gd name="connsiteY167" fmla="*/ 230 h 10000"/>
              <a:gd name="connsiteX168" fmla="*/ 6366 w 10000"/>
              <a:gd name="connsiteY168" fmla="*/ 230 h 10000"/>
              <a:gd name="connsiteX169" fmla="*/ 6366 w 10000"/>
              <a:gd name="connsiteY169" fmla="*/ 230 h 10000"/>
              <a:gd name="connsiteX170" fmla="*/ 6366 w 10000"/>
              <a:gd name="connsiteY170" fmla="*/ 230 h 10000"/>
              <a:gd name="connsiteX171" fmla="*/ 6699 w 10000"/>
              <a:gd name="connsiteY171" fmla="*/ 575 h 10000"/>
              <a:gd name="connsiteX172" fmla="*/ 6555 w 10000"/>
              <a:gd name="connsiteY172" fmla="*/ 547 h 10000"/>
              <a:gd name="connsiteX173" fmla="*/ 6494 w 10000"/>
              <a:gd name="connsiteY173" fmla="*/ 463 h 10000"/>
              <a:gd name="connsiteX174" fmla="*/ 6456 w 10000"/>
              <a:gd name="connsiteY174" fmla="*/ 249 h 10000"/>
              <a:gd name="connsiteX175" fmla="*/ 3268 w 10000"/>
              <a:gd name="connsiteY175" fmla="*/ 519 h 10000"/>
              <a:gd name="connsiteX176" fmla="*/ 3205 w 10000"/>
              <a:gd name="connsiteY176" fmla="*/ 384 h 10000"/>
              <a:gd name="connsiteX177" fmla="*/ 3205 w 10000"/>
              <a:gd name="connsiteY177" fmla="*/ 249 h 10000"/>
              <a:gd name="connsiteX178" fmla="*/ 3102 w 10000"/>
              <a:gd name="connsiteY178" fmla="*/ 108 h 10000"/>
              <a:gd name="connsiteX179" fmla="*/ 3085 w 10000"/>
              <a:gd name="connsiteY179" fmla="*/ 0 h 10000"/>
              <a:gd name="connsiteX0" fmla="*/ 3085 w 10000"/>
              <a:gd name="connsiteY0" fmla="*/ 0 h 10000"/>
              <a:gd name="connsiteX1" fmla="*/ 20 w 10000"/>
              <a:gd name="connsiteY1" fmla="*/ 408 h 10000"/>
              <a:gd name="connsiteX2" fmla="*/ 20 w 10000"/>
              <a:gd name="connsiteY2" fmla="*/ 492 h 10000"/>
              <a:gd name="connsiteX3" fmla="*/ 20 w 10000"/>
              <a:gd name="connsiteY3" fmla="*/ 547 h 10000"/>
              <a:gd name="connsiteX4" fmla="*/ 0 w 10000"/>
              <a:gd name="connsiteY4" fmla="*/ 575 h 10000"/>
              <a:gd name="connsiteX5" fmla="*/ 0 w 10000"/>
              <a:gd name="connsiteY5" fmla="*/ 711 h 10000"/>
              <a:gd name="connsiteX6" fmla="*/ 103 w 10000"/>
              <a:gd name="connsiteY6" fmla="*/ 902 h 10000"/>
              <a:gd name="connsiteX7" fmla="*/ 165 w 10000"/>
              <a:gd name="connsiteY7" fmla="*/ 988 h 10000"/>
              <a:gd name="connsiteX8" fmla="*/ 202 w 10000"/>
              <a:gd name="connsiteY8" fmla="*/ 988 h 10000"/>
              <a:gd name="connsiteX9" fmla="*/ 285 w 10000"/>
              <a:gd name="connsiteY9" fmla="*/ 1071 h 10000"/>
              <a:gd name="connsiteX10" fmla="*/ 306 w 10000"/>
              <a:gd name="connsiteY10" fmla="*/ 1155 h 10000"/>
              <a:gd name="connsiteX11" fmla="*/ 244 w 10000"/>
              <a:gd name="connsiteY11" fmla="*/ 1320 h 10000"/>
              <a:gd name="connsiteX12" fmla="*/ 244 w 10000"/>
              <a:gd name="connsiteY12" fmla="*/ 1376 h 10000"/>
              <a:gd name="connsiteX13" fmla="*/ 306 w 10000"/>
              <a:gd name="connsiteY13" fmla="*/ 1404 h 10000"/>
              <a:gd name="connsiteX14" fmla="*/ 323 w 10000"/>
              <a:gd name="connsiteY14" fmla="*/ 1459 h 10000"/>
              <a:gd name="connsiteX15" fmla="*/ 323 w 10000"/>
              <a:gd name="connsiteY15" fmla="*/ 1487 h 10000"/>
              <a:gd name="connsiteX16" fmla="*/ 265 w 10000"/>
              <a:gd name="connsiteY16" fmla="*/ 1568 h 10000"/>
              <a:gd name="connsiteX17" fmla="*/ 265 w 10000"/>
              <a:gd name="connsiteY17" fmla="*/ 1684 h 10000"/>
              <a:gd name="connsiteX18" fmla="*/ 306 w 10000"/>
              <a:gd name="connsiteY18" fmla="*/ 1707 h 10000"/>
              <a:gd name="connsiteX19" fmla="*/ 467 w 10000"/>
              <a:gd name="connsiteY19" fmla="*/ 1651 h 10000"/>
              <a:gd name="connsiteX20" fmla="*/ 550 w 10000"/>
              <a:gd name="connsiteY20" fmla="*/ 1600 h 10000"/>
              <a:gd name="connsiteX21" fmla="*/ 591 w 10000"/>
              <a:gd name="connsiteY21" fmla="*/ 1352 h 10000"/>
              <a:gd name="connsiteX22" fmla="*/ 629 w 10000"/>
              <a:gd name="connsiteY22" fmla="*/ 1296 h 10000"/>
              <a:gd name="connsiteX23" fmla="*/ 691 w 10000"/>
              <a:gd name="connsiteY23" fmla="*/ 1320 h 10000"/>
              <a:gd name="connsiteX24" fmla="*/ 749 w 10000"/>
              <a:gd name="connsiteY24" fmla="*/ 1320 h 10000"/>
              <a:gd name="connsiteX25" fmla="*/ 793 w 10000"/>
              <a:gd name="connsiteY25" fmla="*/ 1296 h 10000"/>
              <a:gd name="connsiteX26" fmla="*/ 852 w 10000"/>
              <a:gd name="connsiteY26" fmla="*/ 1296 h 10000"/>
              <a:gd name="connsiteX27" fmla="*/ 835 w 10000"/>
              <a:gd name="connsiteY27" fmla="*/ 1376 h 10000"/>
              <a:gd name="connsiteX28" fmla="*/ 711 w 10000"/>
              <a:gd name="connsiteY28" fmla="*/ 1516 h 10000"/>
              <a:gd name="connsiteX29" fmla="*/ 732 w 10000"/>
              <a:gd name="connsiteY29" fmla="*/ 1516 h 10000"/>
              <a:gd name="connsiteX30" fmla="*/ 835 w 10000"/>
              <a:gd name="connsiteY30" fmla="*/ 1459 h 10000"/>
              <a:gd name="connsiteX31" fmla="*/ 993 w 10000"/>
              <a:gd name="connsiteY31" fmla="*/ 1459 h 10000"/>
              <a:gd name="connsiteX32" fmla="*/ 1522 w 10000"/>
              <a:gd name="connsiteY32" fmla="*/ 1212 h 10000"/>
              <a:gd name="connsiteX33" fmla="*/ 1605 w 10000"/>
              <a:gd name="connsiteY33" fmla="*/ 1212 h 10000"/>
              <a:gd name="connsiteX34" fmla="*/ 1605 w 10000"/>
              <a:gd name="connsiteY34" fmla="*/ 1267 h 10000"/>
              <a:gd name="connsiteX35" fmla="*/ 1501 w 10000"/>
              <a:gd name="connsiteY35" fmla="*/ 1376 h 10000"/>
              <a:gd name="connsiteX36" fmla="*/ 1563 w 10000"/>
              <a:gd name="connsiteY36" fmla="*/ 1404 h 10000"/>
              <a:gd name="connsiteX37" fmla="*/ 1787 w 10000"/>
              <a:gd name="connsiteY37" fmla="*/ 1436 h 10000"/>
              <a:gd name="connsiteX38" fmla="*/ 2030 w 10000"/>
              <a:gd name="connsiteY38" fmla="*/ 1544 h 10000"/>
              <a:gd name="connsiteX39" fmla="*/ 2274 w 10000"/>
              <a:gd name="connsiteY39" fmla="*/ 1707 h 10000"/>
              <a:gd name="connsiteX40" fmla="*/ 2336 w 10000"/>
              <a:gd name="connsiteY40" fmla="*/ 1764 h 10000"/>
              <a:gd name="connsiteX41" fmla="*/ 2336 w 10000"/>
              <a:gd name="connsiteY41" fmla="*/ 1651 h 10000"/>
              <a:gd name="connsiteX42" fmla="*/ 2378 w 10000"/>
              <a:gd name="connsiteY42" fmla="*/ 1600 h 10000"/>
              <a:gd name="connsiteX43" fmla="*/ 2436 w 10000"/>
              <a:gd name="connsiteY43" fmla="*/ 1684 h 10000"/>
              <a:gd name="connsiteX44" fmla="*/ 2577 w 10000"/>
              <a:gd name="connsiteY44" fmla="*/ 1735 h 10000"/>
              <a:gd name="connsiteX45" fmla="*/ 2621 w 10000"/>
              <a:gd name="connsiteY45" fmla="*/ 1764 h 10000"/>
              <a:gd name="connsiteX46" fmla="*/ 2621 w 10000"/>
              <a:gd name="connsiteY46" fmla="*/ 1792 h 10000"/>
              <a:gd name="connsiteX47" fmla="*/ 2560 w 10000"/>
              <a:gd name="connsiteY47" fmla="*/ 1847 h 10000"/>
              <a:gd name="connsiteX48" fmla="*/ 2577 w 10000"/>
              <a:gd name="connsiteY48" fmla="*/ 1899 h 10000"/>
              <a:gd name="connsiteX49" fmla="*/ 2903 w 10000"/>
              <a:gd name="connsiteY49" fmla="*/ 2208 h 10000"/>
              <a:gd name="connsiteX50" fmla="*/ 2920 w 10000"/>
              <a:gd name="connsiteY50" fmla="*/ 2316 h 10000"/>
              <a:gd name="connsiteX51" fmla="*/ 2903 w 10000"/>
              <a:gd name="connsiteY51" fmla="*/ 2427 h 10000"/>
              <a:gd name="connsiteX52" fmla="*/ 2882 w 10000"/>
              <a:gd name="connsiteY52" fmla="*/ 2480 h 10000"/>
              <a:gd name="connsiteX53" fmla="*/ 2842 w 10000"/>
              <a:gd name="connsiteY53" fmla="*/ 2455 h 10000"/>
              <a:gd name="connsiteX54" fmla="*/ 2821 w 10000"/>
              <a:gd name="connsiteY54" fmla="*/ 2349 h 10000"/>
              <a:gd name="connsiteX55" fmla="*/ 2779 w 10000"/>
              <a:gd name="connsiteY55" fmla="*/ 2455 h 10000"/>
              <a:gd name="connsiteX56" fmla="*/ 2821 w 10000"/>
              <a:gd name="connsiteY56" fmla="*/ 2540 h 10000"/>
              <a:gd name="connsiteX57" fmla="*/ 2862 w 10000"/>
              <a:gd name="connsiteY57" fmla="*/ 2564 h 10000"/>
              <a:gd name="connsiteX58" fmla="*/ 3309 w 10000"/>
              <a:gd name="connsiteY58" fmla="*/ 2399 h 10000"/>
              <a:gd name="connsiteX59" fmla="*/ 3329 w 10000"/>
              <a:gd name="connsiteY59" fmla="*/ 2316 h 10000"/>
              <a:gd name="connsiteX60" fmla="*/ 3470 w 10000"/>
              <a:gd name="connsiteY60" fmla="*/ 2316 h 10000"/>
              <a:gd name="connsiteX61" fmla="*/ 3817 w 10000"/>
              <a:gd name="connsiteY61" fmla="*/ 1933 h 10000"/>
              <a:gd name="connsiteX62" fmla="*/ 4061 w 10000"/>
              <a:gd name="connsiteY62" fmla="*/ 1933 h 10000"/>
              <a:gd name="connsiteX63" fmla="*/ 4061 w 10000"/>
              <a:gd name="connsiteY63" fmla="*/ 1847 h 10000"/>
              <a:gd name="connsiteX64" fmla="*/ 4020 w 10000"/>
              <a:gd name="connsiteY64" fmla="*/ 1764 h 10000"/>
              <a:gd name="connsiteX65" fmla="*/ 4078 w 10000"/>
              <a:gd name="connsiteY65" fmla="*/ 1568 h 10000"/>
              <a:gd name="connsiteX66" fmla="*/ 4445 w 10000"/>
              <a:gd name="connsiteY66" fmla="*/ 1516 h 10000"/>
              <a:gd name="connsiteX67" fmla="*/ 4992 w 10000"/>
              <a:gd name="connsiteY67" fmla="*/ 1876 h 10000"/>
              <a:gd name="connsiteX68" fmla="*/ 5013 w 10000"/>
              <a:gd name="connsiteY68" fmla="*/ 1984 h 10000"/>
              <a:gd name="connsiteX69" fmla="*/ 5157 w 10000"/>
              <a:gd name="connsiteY69" fmla="*/ 2152 h 10000"/>
              <a:gd name="connsiteX70" fmla="*/ 5277 w 10000"/>
              <a:gd name="connsiteY70" fmla="*/ 2399 h 10000"/>
              <a:gd name="connsiteX71" fmla="*/ 5621 w 10000"/>
              <a:gd name="connsiteY71" fmla="*/ 2732 h 10000"/>
              <a:gd name="connsiteX72" fmla="*/ 5662 w 10000"/>
              <a:gd name="connsiteY72" fmla="*/ 2872 h 10000"/>
              <a:gd name="connsiteX73" fmla="*/ 5765 w 10000"/>
              <a:gd name="connsiteY73" fmla="*/ 2980 h 10000"/>
              <a:gd name="connsiteX74" fmla="*/ 6030 w 10000"/>
              <a:gd name="connsiteY74" fmla="*/ 2980 h 10000"/>
              <a:gd name="connsiteX75" fmla="*/ 6232 w 10000"/>
              <a:gd name="connsiteY75" fmla="*/ 3395 h 10000"/>
              <a:gd name="connsiteX76" fmla="*/ 6291 w 10000"/>
              <a:gd name="connsiteY76" fmla="*/ 3452 h 10000"/>
              <a:gd name="connsiteX77" fmla="*/ 6273 w 10000"/>
              <a:gd name="connsiteY77" fmla="*/ 3586 h 10000"/>
              <a:gd name="connsiteX78" fmla="*/ 6353 w 10000"/>
              <a:gd name="connsiteY78" fmla="*/ 3999 h 10000"/>
              <a:gd name="connsiteX79" fmla="*/ 6312 w 10000"/>
              <a:gd name="connsiteY79" fmla="*/ 4449 h 10000"/>
              <a:gd name="connsiteX80" fmla="*/ 6232 w 10000"/>
              <a:gd name="connsiteY80" fmla="*/ 4944 h 10000"/>
              <a:gd name="connsiteX81" fmla="*/ 6249 w 10000"/>
              <a:gd name="connsiteY81" fmla="*/ 5357 h 10000"/>
              <a:gd name="connsiteX82" fmla="*/ 6291 w 10000"/>
              <a:gd name="connsiteY82" fmla="*/ 5491 h 10000"/>
              <a:gd name="connsiteX83" fmla="*/ 6494 w 10000"/>
              <a:gd name="connsiteY83" fmla="*/ 5659 h 10000"/>
              <a:gd name="connsiteX84" fmla="*/ 6555 w 10000"/>
              <a:gd name="connsiteY84" fmla="*/ 5491 h 10000"/>
              <a:gd name="connsiteX85" fmla="*/ 6494 w 10000"/>
              <a:gd name="connsiteY85" fmla="*/ 5435 h 10000"/>
              <a:gd name="connsiteX86" fmla="*/ 6431 w 10000"/>
              <a:gd name="connsiteY86" fmla="*/ 5187 h 10000"/>
              <a:gd name="connsiteX87" fmla="*/ 6456 w 10000"/>
              <a:gd name="connsiteY87" fmla="*/ 5136 h 10000"/>
              <a:gd name="connsiteX88" fmla="*/ 6575 w 10000"/>
              <a:gd name="connsiteY88" fmla="*/ 5079 h 10000"/>
              <a:gd name="connsiteX89" fmla="*/ 6658 w 10000"/>
              <a:gd name="connsiteY89" fmla="*/ 5357 h 10000"/>
              <a:gd name="connsiteX90" fmla="*/ 6699 w 10000"/>
              <a:gd name="connsiteY90" fmla="*/ 5328 h 10000"/>
              <a:gd name="connsiteX91" fmla="*/ 6737 w 10000"/>
              <a:gd name="connsiteY91" fmla="*/ 5221 h 10000"/>
              <a:gd name="connsiteX92" fmla="*/ 6762 w 10000"/>
              <a:gd name="connsiteY92" fmla="*/ 5187 h 10000"/>
              <a:gd name="connsiteX93" fmla="*/ 6820 w 10000"/>
              <a:gd name="connsiteY93" fmla="*/ 5244 h 10000"/>
              <a:gd name="connsiteX94" fmla="*/ 6820 w 10000"/>
              <a:gd name="connsiteY94" fmla="*/ 5357 h 10000"/>
              <a:gd name="connsiteX95" fmla="*/ 6762 w 10000"/>
              <a:gd name="connsiteY95" fmla="*/ 5491 h 10000"/>
              <a:gd name="connsiteX96" fmla="*/ 6699 w 10000"/>
              <a:gd name="connsiteY96" fmla="*/ 5604 h 10000"/>
              <a:gd name="connsiteX97" fmla="*/ 6617 w 10000"/>
              <a:gd name="connsiteY97" fmla="*/ 5937 h 10000"/>
              <a:gd name="connsiteX98" fmla="*/ 6555 w 10000"/>
              <a:gd name="connsiteY98" fmla="*/ 5964 h 10000"/>
              <a:gd name="connsiteX99" fmla="*/ 6555 w 10000"/>
              <a:gd name="connsiteY99" fmla="*/ 6133 h 10000"/>
              <a:gd name="connsiteX100" fmla="*/ 6638 w 10000"/>
              <a:gd name="connsiteY100" fmla="*/ 6239 h 10000"/>
              <a:gd name="connsiteX101" fmla="*/ 6762 w 10000"/>
              <a:gd name="connsiteY101" fmla="*/ 6380 h 10000"/>
              <a:gd name="connsiteX102" fmla="*/ 6944 w 10000"/>
              <a:gd name="connsiteY102" fmla="*/ 6960 h 10000"/>
              <a:gd name="connsiteX103" fmla="*/ 7225 w 10000"/>
              <a:gd name="connsiteY103" fmla="*/ 7207 h 10000"/>
              <a:gd name="connsiteX104" fmla="*/ 7266 w 10000"/>
              <a:gd name="connsiteY104" fmla="*/ 7207 h 10000"/>
              <a:gd name="connsiteX105" fmla="*/ 7287 w 10000"/>
              <a:gd name="connsiteY105" fmla="*/ 7069 h 10000"/>
              <a:gd name="connsiteX106" fmla="*/ 7370 w 10000"/>
              <a:gd name="connsiteY106" fmla="*/ 7069 h 10000"/>
              <a:gd name="connsiteX107" fmla="*/ 7431 w 10000"/>
              <a:gd name="connsiteY107" fmla="*/ 7293 h 10000"/>
              <a:gd name="connsiteX108" fmla="*/ 7448 w 10000"/>
              <a:gd name="connsiteY108" fmla="*/ 7428 h 10000"/>
              <a:gd name="connsiteX109" fmla="*/ 7552 w 10000"/>
              <a:gd name="connsiteY109" fmla="*/ 7731 h 10000"/>
              <a:gd name="connsiteX110" fmla="*/ 7676 w 10000"/>
              <a:gd name="connsiteY110" fmla="*/ 7817 h 10000"/>
              <a:gd name="connsiteX111" fmla="*/ 7795 w 10000"/>
              <a:gd name="connsiteY111" fmla="*/ 7868 h 10000"/>
              <a:gd name="connsiteX112" fmla="*/ 8015 w 10000"/>
              <a:gd name="connsiteY112" fmla="*/ 8671 h 10000"/>
              <a:gd name="connsiteX113" fmla="*/ 8077 w 10000"/>
              <a:gd name="connsiteY113" fmla="*/ 8728 h 10000"/>
              <a:gd name="connsiteX114" fmla="*/ 8362 w 10000"/>
              <a:gd name="connsiteY114" fmla="*/ 8813 h 10000"/>
              <a:gd name="connsiteX115" fmla="*/ 8486 w 10000"/>
              <a:gd name="connsiteY115" fmla="*/ 8895 h 10000"/>
              <a:gd name="connsiteX116" fmla="*/ 8809 w 10000"/>
              <a:gd name="connsiteY116" fmla="*/ 9443 h 10000"/>
              <a:gd name="connsiteX117" fmla="*/ 8950 w 10000"/>
              <a:gd name="connsiteY117" fmla="*/ 9583 h 10000"/>
              <a:gd name="connsiteX118" fmla="*/ 9011 w 10000"/>
              <a:gd name="connsiteY118" fmla="*/ 9612 h 10000"/>
              <a:gd name="connsiteX119" fmla="*/ 9070 w 10000"/>
              <a:gd name="connsiteY119" fmla="*/ 9640 h 10000"/>
              <a:gd name="connsiteX120" fmla="*/ 9115 w 10000"/>
              <a:gd name="connsiteY120" fmla="*/ 9775 h 10000"/>
              <a:gd name="connsiteX121" fmla="*/ 9053 w 10000"/>
              <a:gd name="connsiteY121" fmla="*/ 9775 h 10000"/>
              <a:gd name="connsiteX122" fmla="*/ 8991 w 10000"/>
              <a:gd name="connsiteY122" fmla="*/ 9748 h 10000"/>
              <a:gd name="connsiteX123" fmla="*/ 8950 w 10000"/>
              <a:gd name="connsiteY123" fmla="*/ 9748 h 10000"/>
              <a:gd name="connsiteX124" fmla="*/ 8912 w 10000"/>
              <a:gd name="connsiteY124" fmla="*/ 9775 h 10000"/>
              <a:gd name="connsiteX125" fmla="*/ 8912 w 10000"/>
              <a:gd name="connsiteY125" fmla="*/ 9860 h 10000"/>
              <a:gd name="connsiteX126" fmla="*/ 8950 w 10000"/>
              <a:gd name="connsiteY126" fmla="*/ 9939 h 10000"/>
              <a:gd name="connsiteX127" fmla="*/ 9115 w 10000"/>
              <a:gd name="connsiteY127" fmla="*/ 10000 h 10000"/>
              <a:gd name="connsiteX128" fmla="*/ 9194 w 10000"/>
              <a:gd name="connsiteY128" fmla="*/ 9917 h 10000"/>
              <a:gd name="connsiteX129" fmla="*/ 9314 w 10000"/>
              <a:gd name="connsiteY129" fmla="*/ 9882 h 10000"/>
              <a:gd name="connsiteX130" fmla="*/ 9802 w 10000"/>
              <a:gd name="connsiteY130" fmla="*/ 9640 h 10000"/>
              <a:gd name="connsiteX131" fmla="*/ 9905 w 10000"/>
              <a:gd name="connsiteY131" fmla="*/ 9392 h 10000"/>
              <a:gd name="connsiteX132" fmla="*/ 6366 w 10000"/>
              <a:gd name="connsiteY132" fmla="*/ 230 h 10000"/>
              <a:gd name="connsiteX133" fmla="*/ 9864 w 10000"/>
              <a:gd name="connsiteY133" fmla="*/ 8977 h 10000"/>
              <a:gd name="connsiteX134" fmla="*/ 9864 w 10000"/>
              <a:gd name="connsiteY134" fmla="*/ 8779 h 10000"/>
              <a:gd name="connsiteX135" fmla="*/ 9967 w 10000"/>
              <a:gd name="connsiteY135" fmla="*/ 8480 h 10000"/>
              <a:gd name="connsiteX136" fmla="*/ 6366 w 10000"/>
              <a:gd name="connsiteY136" fmla="*/ 230 h 10000"/>
              <a:gd name="connsiteX137" fmla="*/ 9943 w 10000"/>
              <a:gd name="connsiteY137" fmla="*/ 7868 h 10000"/>
              <a:gd name="connsiteX138" fmla="*/ 6366 w 10000"/>
              <a:gd name="connsiteY138" fmla="*/ 230 h 10000"/>
              <a:gd name="connsiteX139" fmla="*/ 9943 w 10000"/>
              <a:gd name="connsiteY139" fmla="*/ 6927 h 10000"/>
              <a:gd name="connsiteX140" fmla="*/ 9864 w 10000"/>
              <a:gd name="connsiteY140" fmla="*/ 6431 h 10000"/>
              <a:gd name="connsiteX141" fmla="*/ 9785 w 10000"/>
              <a:gd name="connsiteY141" fmla="*/ 6267 h 10000"/>
              <a:gd name="connsiteX142" fmla="*/ 9461 w 10000"/>
              <a:gd name="connsiteY142" fmla="*/ 5659 h 10000"/>
              <a:gd name="connsiteX143" fmla="*/ 9256 w 10000"/>
              <a:gd name="connsiteY143" fmla="*/ 4996 h 10000"/>
              <a:gd name="connsiteX144" fmla="*/ 8991 w 10000"/>
              <a:gd name="connsiteY144" fmla="*/ 4527 h 10000"/>
              <a:gd name="connsiteX145" fmla="*/ 8991 w 10000"/>
              <a:gd name="connsiteY145" fmla="*/ 4449 h 10000"/>
              <a:gd name="connsiteX146" fmla="*/ 6366 w 10000"/>
              <a:gd name="connsiteY146" fmla="*/ 230 h 10000"/>
              <a:gd name="connsiteX147" fmla="*/ 8888 w 10000"/>
              <a:gd name="connsiteY147" fmla="*/ 4084 h 10000"/>
              <a:gd name="connsiteX148" fmla="*/ 8888 w 10000"/>
              <a:gd name="connsiteY148" fmla="*/ 3976 h 10000"/>
              <a:gd name="connsiteX149" fmla="*/ 8974 w 10000"/>
              <a:gd name="connsiteY149" fmla="*/ 3807 h 10000"/>
              <a:gd name="connsiteX150" fmla="*/ 8974 w 10000"/>
              <a:gd name="connsiteY150" fmla="*/ 3724 h 10000"/>
              <a:gd name="connsiteX151" fmla="*/ 8627 w 10000"/>
              <a:gd name="connsiteY151" fmla="*/ 3120 h 10000"/>
              <a:gd name="connsiteX152" fmla="*/ 8445 w 10000"/>
              <a:gd name="connsiteY152" fmla="*/ 2838 h 10000"/>
              <a:gd name="connsiteX153" fmla="*/ 8321 w 10000"/>
              <a:gd name="connsiteY153" fmla="*/ 2732 h 10000"/>
              <a:gd name="connsiteX154" fmla="*/ 8280 w 10000"/>
              <a:gd name="connsiteY154" fmla="*/ 2646 h 10000"/>
              <a:gd name="connsiteX155" fmla="*/ 8060 w 10000"/>
              <a:gd name="connsiteY155" fmla="*/ 2263 h 10000"/>
              <a:gd name="connsiteX156" fmla="*/ 7771 w 10000"/>
              <a:gd name="connsiteY156" fmla="*/ 1544 h 10000"/>
              <a:gd name="connsiteX157" fmla="*/ 7693 w 10000"/>
              <a:gd name="connsiteY157" fmla="*/ 1128 h 10000"/>
              <a:gd name="connsiteX158" fmla="*/ 6366 w 10000"/>
              <a:gd name="connsiteY158" fmla="*/ 230 h 10000"/>
              <a:gd name="connsiteX159" fmla="*/ 6366 w 10000"/>
              <a:gd name="connsiteY159" fmla="*/ 230 h 10000"/>
              <a:gd name="connsiteX160" fmla="*/ 6366 w 10000"/>
              <a:gd name="connsiteY160" fmla="*/ 230 h 10000"/>
              <a:gd name="connsiteX161" fmla="*/ 6366 w 10000"/>
              <a:gd name="connsiteY161" fmla="*/ 230 h 10000"/>
              <a:gd name="connsiteX162" fmla="*/ 6366 w 10000"/>
              <a:gd name="connsiteY162" fmla="*/ 230 h 10000"/>
              <a:gd name="connsiteX163" fmla="*/ 6366 w 10000"/>
              <a:gd name="connsiteY163" fmla="*/ 230 h 10000"/>
              <a:gd name="connsiteX164" fmla="*/ 6366 w 10000"/>
              <a:gd name="connsiteY164" fmla="*/ 230 h 10000"/>
              <a:gd name="connsiteX165" fmla="*/ 6366 w 10000"/>
              <a:gd name="connsiteY165" fmla="*/ 230 h 10000"/>
              <a:gd name="connsiteX166" fmla="*/ 6366 w 10000"/>
              <a:gd name="connsiteY166" fmla="*/ 230 h 10000"/>
              <a:gd name="connsiteX167" fmla="*/ 6366 w 10000"/>
              <a:gd name="connsiteY167" fmla="*/ 230 h 10000"/>
              <a:gd name="connsiteX168" fmla="*/ 6366 w 10000"/>
              <a:gd name="connsiteY168" fmla="*/ 230 h 10000"/>
              <a:gd name="connsiteX169" fmla="*/ 6366 w 10000"/>
              <a:gd name="connsiteY169" fmla="*/ 230 h 10000"/>
              <a:gd name="connsiteX170" fmla="*/ 6366 w 10000"/>
              <a:gd name="connsiteY170" fmla="*/ 230 h 10000"/>
              <a:gd name="connsiteX171" fmla="*/ 6699 w 10000"/>
              <a:gd name="connsiteY171" fmla="*/ 575 h 10000"/>
              <a:gd name="connsiteX172" fmla="*/ 6555 w 10000"/>
              <a:gd name="connsiteY172" fmla="*/ 547 h 10000"/>
              <a:gd name="connsiteX173" fmla="*/ 6494 w 10000"/>
              <a:gd name="connsiteY173" fmla="*/ 463 h 10000"/>
              <a:gd name="connsiteX174" fmla="*/ 6456 w 10000"/>
              <a:gd name="connsiteY174" fmla="*/ 249 h 10000"/>
              <a:gd name="connsiteX175" fmla="*/ 3268 w 10000"/>
              <a:gd name="connsiteY175" fmla="*/ 519 h 10000"/>
              <a:gd name="connsiteX176" fmla="*/ 3205 w 10000"/>
              <a:gd name="connsiteY176" fmla="*/ 384 h 10000"/>
              <a:gd name="connsiteX177" fmla="*/ 3205 w 10000"/>
              <a:gd name="connsiteY177" fmla="*/ 249 h 10000"/>
              <a:gd name="connsiteX178" fmla="*/ 3102 w 10000"/>
              <a:gd name="connsiteY178" fmla="*/ 108 h 10000"/>
              <a:gd name="connsiteX179" fmla="*/ 3085 w 10000"/>
              <a:gd name="connsiteY179" fmla="*/ 0 h 10000"/>
              <a:gd name="connsiteX0" fmla="*/ 3085 w 10000"/>
              <a:gd name="connsiteY0" fmla="*/ 0 h 10000"/>
              <a:gd name="connsiteX1" fmla="*/ 20 w 10000"/>
              <a:gd name="connsiteY1" fmla="*/ 408 h 10000"/>
              <a:gd name="connsiteX2" fmla="*/ 20 w 10000"/>
              <a:gd name="connsiteY2" fmla="*/ 492 h 10000"/>
              <a:gd name="connsiteX3" fmla="*/ 20 w 10000"/>
              <a:gd name="connsiteY3" fmla="*/ 547 h 10000"/>
              <a:gd name="connsiteX4" fmla="*/ 0 w 10000"/>
              <a:gd name="connsiteY4" fmla="*/ 575 h 10000"/>
              <a:gd name="connsiteX5" fmla="*/ 0 w 10000"/>
              <a:gd name="connsiteY5" fmla="*/ 711 h 10000"/>
              <a:gd name="connsiteX6" fmla="*/ 103 w 10000"/>
              <a:gd name="connsiteY6" fmla="*/ 902 h 10000"/>
              <a:gd name="connsiteX7" fmla="*/ 165 w 10000"/>
              <a:gd name="connsiteY7" fmla="*/ 988 h 10000"/>
              <a:gd name="connsiteX8" fmla="*/ 202 w 10000"/>
              <a:gd name="connsiteY8" fmla="*/ 988 h 10000"/>
              <a:gd name="connsiteX9" fmla="*/ 285 w 10000"/>
              <a:gd name="connsiteY9" fmla="*/ 1071 h 10000"/>
              <a:gd name="connsiteX10" fmla="*/ 306 w 10000"/>
              <a:gd name="connsiteY10" fmla="*/ 1155 h 10000"/>
              <a:gd name="connsiteX11" fmla="*/ 244 w 10000"/>
              <a:gd name="connsiteY11" fmla="*/ 1320 h 10000"/>
              <a:gd name="connsiteX12" fmla="*/ 244 w 10000"/>
              <a:gd name="connsiteY12" fmla="*/ 1376 h 10000"/>
              <a:gd name="connsiteX13" fmla="*/ 306 w 10000"/>
              <a:gd name="connsiteY13" fmla="*/ 1404 h 10000"/>
              <a:gd name="connsiteX14" fmla="*/ 323 w 10000"/>
              <a:gd name="connsiteY14" fmla="*/ 1459 h 10000"/>
              <a:gd name="connsiteX15" fmla="*/ 323 w 10000"/>
              <a:gd name="connsiteY15" fmla="*/ 1487 h 10000"/>
              <a:gd name="connsiteX16" fmla="*/ 265 w 10000"/>
              <a:gd name="connsiteY16" fmla="*/ 1568 h 10000"/>
              <a:gd name="connsiteX17" fmla="*/ 265 w 10000"/>
              <a:gd name="connsiteY17" fmla="*/ 1684 h 10000"/>
              <a:gd name="connsiteX18" fmla="*/ 306 w 10000"/>
              <a:gd name="connsiteY18" fmla="*/ 1707 h 10000"/>
              <a:gd name="connsiteX19" fmla="*/ 467 w 10000"/>
              <a:gd name="connsiteY19" fmla="*/ 1651 h 10000"/>
              <a:gd name="connsiteX20" fmla="*/ 550 w 10000"/>
              <a:gd name="connsiteY20" fmla="*/ 1600 h 10000"/>
              <a:gd name="connsiteX21" fmla="*/ 591 w 10000"/>
              <a:gd name="connsiteY21" fmla="*/ 1352 h 10000"/>
              <a:gd name="connsiteX22" fmla="*/ 629 w 10000"/>
              <a:gd name="connsiteY22" fmla="*/ 1296 h 10000"/>
              <a:gd name="connsiteX23" fmla="*/ 691 w 10000"/>
              <a:gd name="connsiteY23" fmla="*/ 1320 h 10000"/>
              <a:gd name="connsiteX24" fmla="*/ 749 w 10000"/>
              <a:gd name="connsiteY24" fmla="*/ 1320 h 10000"/>
              <a:gd name="connsiteX25" fmla="*/ 793 w 10000"/>
              <a:gd name="connsiteY25" fmla="*/ 1296 h 10000"/>
              <a:gd name="connsiteX26" fmla="*/ 852 w 10000"/>
              <a:gd name="connsiteY26" fmla="*/ 1296 h 10000"/>
              <a:gd name="connsiteX27" fmla="*/ 835 w 10000"/>
              <a:gd name="connsiteY27" fmla="*/ 1376 h 10000"/>
              <a:gd name="connsiteX28" fmla="*/ 711 w 10000"/>
              <a:gd name="connsiteY28" fmla="*/ 1516 h 10000"/>
              <a:gd name="connsiteX29" fmla="*/ 732 w 10000"/>
              <a:gd name="connsiteY29" fmla="*/ 1516 h 10000"/>
              <a:gd name="connsiteX30" fmla="*/ 835 w 10000"/>
              <a:gd name="connsiteY30" fmla="*/ 1459 h 10000"/>
              <a:gd name="connsiteX31" fmla="*/ 993 w 10000"/>
              <a:gd name="connsiteY31" fmla="*/ 1459 h 10000"/>
              <a:gd name="connsiteX32" fmla="*/ 1522 w 10000"/>
              <a:gd name="connsiteY32" fmla="*/ 1212 h 10000"/>
              <a:gd name="connsiteX33" fmla="*/ 1605 w 10000"/>
              <a:gd name="connsiteY33" fmla="*/ 1212 h 10000"/>
              <a:gd name="connsiteX34" fmla="*/ 1605 w 10000"/>
              <a:gd name="connsiteY34" fmla="*/ 1267 h 10000"/>
              <a:gd name="connsiteX35" fmla="*/ 1501 w 10000"/>
              <a:gd name="connsiteY35" fmla="*/ 1376 h 10000"/>
              <a:gd name="connsiteX36" fmla="*/ 1563 w 10000"/>
              <a:gd name="connsiteY36" fmla="*/ 1404 h 10000"/>
              <a:gd name="connsiteX37" fmla="*/ 1787 w 10000"/>
              <a:gd name="connsiteY37" fmla="*/ 1436 h 10000"/>
              <a:gd name="connsiteX38" fmla="*/ 2030 w 10000"/>
              <a:gd name="connsiteY38" fmla="*/ 1544 h 10000"/>
              <a:gd name="connsiteX39" fmla="*/ 2274 w 10000"/>
              <a:gd name="connsiteY39" fmla="*/ 1707 h 10000"/>
              <a:gd name="connsiteX40" fmla="*/ 2336 w 10000"/>
              <a:gd name="connsiteY40" fmla="*/ 1764 h 10000"/>
              <a:gd name="connsiteX41" fmla="*/ 2336 w 10000"/>
              <a:gd name="connsiteY41" fmla="*/ 1651 h 10000"/>
              <a:gd name="connsiteX42" fmla="*/ 2378 w 10000"/>
              <a:gd name="connsiteY42" fmla="*/ 1600 h 10000"/>
              <a:gd name="connsiteX43" fmla="*/ 2436 w 10000"/>
              <a:gd name="connsiteY43" fmla="*/ 1684 h 10000"/>
              <a:gd name="connsiteX44" fmla="*/ 2577 w 10000"/>
              <a:gd name="connsiteY44" fmla="*/ 1735 h 10000"/>
              <a:gd name="connsiteX45" fmla="*/ 2621 w 10000"/>
              <a:gd name="connsiteY45" fmla="*/ 1764 h 10000"/>
              <a:gd name="connsiteX46" fmla="*/ 2621 w 10000"/>
              <a:gd name="connsiteY46" fmla="*/ 1792 h 10000"/>
              <a:gd name="connsiteX47" fmla="*/ 2560 w 10000"/>
              <a:gd name="connsiteY47" fmla="*/ 1847 h 10000"/>
              <a:gd name="connsiteX48" fmla="*/ 2577 w 10000"/>
              <a:gd name="connsiteY48" fmla="*/ 1899 h 10000"/>
              <a:gd name="connsiteX49" fmla="*/ 2903 w 10000"/>
              <a:gd name="connsiteY49" fmla="*/ 2208 h 10000"/>
              <a:gd name="connsiteX50" fmla="*/ 2920 w 10000"/>
              <a:gd name="connsiteY50" fmla="*/ 2316 h 10000"/>
              <a:gd name="connsiteX51" fmla="*/ 2903 w 10000"/>
              <a:gd name="connsiteY51" fmla="*/ 2427 h 10000"/>
              <a:gd name="connsiteX52" fmla="*/ 2882 w 10000"/>
              <a:gd name="connsiteY52" fmla="*/ 2480 h 10000"/>
              <a:gd name="connsiteX53" fmla="*/ 2842 w 10000"/>
              <a:gd name="connsiteY53" fmla="*/ 2455 h 10000"/>
              <a:gd name="connsiteX54" fmla="*/ 2821 w 10000"/>
              <a:gd name="connsiteY54" fmla="*/ 2349 h 10000"/>
              <a:gd name="connsiteX55" fmla="*/ 2779 w 10000"/>
              <a:gd name="connsiteY55" fmla="*/ 2455 h 10000"/>
              <a:gd name="connsiteX56" fmla="*/ 2821 w 10000"/>
              <a:gd name="connsiteY56" fmla="*/ 2540 h 10000"/>
              <a:gd name="connsiteX57" fmla="*/ 2862 w 10000"/>
              <a:gd name="connsiteY57" fmla="*/ 2564 h 10000"/>
              <a:gd name="connsiteX58" fmla="*/ 3309 w 10000"/>
              <a:gd name="connsiteY58" fmla="*/ 2399 h 10000"/>
              <a:gd name="connsiteX59" fmla="*/ 3329 w 10000"/>
              <a:gd name="connsiteY59" fmla="*/ 2316 h 10000"/>
              <a:gd name="connsiteX60" fmla="*/ 3470 w 10000"/>
              <a:gd name="connsiteY60" fmla="*/ 2316 h 10000"/>
              <a:gd name="connsiteX61" fmla="*/ 3817 w 10000"/>
              <a:gd name="connsiteY61" fmla="*/ 1933 h 10000"/>
              <a:gd name="connsiteX62" fmla="*/ 4061 w 10000"/>
              <a:gd name="connsiteY62" fmla="*/ 1933 h 10000"/>
              <a:gd name="connsiteX63" fmla="*/ 4061 w 10000"/>
              <a:gd name="connsiteY63" fmla="*/ 1847 h 10000"/>
              <a:gd name="connsiteX64" fmla="*/ 4020 w 10000"/>
              <a:gd name="connsiteY64" fmla="*/ 1764 h 10000"/>
              <a:gd name="connsiteX65" fmla="*/ 4078 w 10000"/>
              <a:gd name="connsiteY65" fmla="*/ 1568 h 10000"/>
              <a:gd name="connsiteX66" fmla="*/ 4445 w 10000"/>
              <a:gd name="connsiteY66" fmla="*/ 1516 h 10000"/>
              <a:gd name="connsiteX67" fmla="*/ 4992 w 10000"/>
              <a:gd name="connsiteY67" fmla="*/ 1876 h 10000"/>
              <a:gd name="connsiteX68" fmla="*/ 5013 w 10000"/>
              <a:gd name="connsiteY68" fmla="*/ 1984 h 10000"/>
              <a:gd name="connsiteX69" fmla="*/ 5157 w 10000"/>
              <a:gd name="connsiteY69" fmla="*/ 2152 h 10000"/>
              <a:gd name="connsiteX70" fmla="*/ 5277 w 10000"/>
              <a:gd name="connsiteY70" fmla="*/ 2399 h 10000"/>
              <a:gd name="connsiteX71" fmla="*/ 5621 w 10000"/>
              <a:gd name="connsiteY71" fmla="*/ 2732 h 10000"/>
              <a:gd name="connsiteX72" fmla="*/ 5662 w 10000"/>
              <a:gd name="connsiteY72" fmla="*/ 2872 h 10000"/>
              <a:gd name="connsiteX73" fmla="*/ 5765 w 10000"/>
              <a:gd name="connsiteY73" fmla="*/ 2980 h 10000"/>
              <a:gd name="connsiteX74" fmla="*/ 6030 w 10000"/>
              <a:gd name="connsiteY74" fmla="*/ 2980 h 10000"/>
              <a:gd name="connsiteX75" fmla="*/ 6232 w 10000"/>
              <a:gd name="connsiteY75" fmla="*/ 3395 h 10000"/>
              <a:gd name="connsiteX76" fmla="*/ 6291 w 10000"/>
              <a:gd name="connsiteY76" fmla="*/ 3452 h 10000"/>
              <a:gd name="connsiteX77" fmla="*/ 6273 w 10000"/>
              <a:gd name="connsiteY77" fmla="*/ 3586 h 10000"/>
              <a:gd name="connsiteX78" fmla="*/ 6353 w 10000"/>
              <a:gd name="connsiteY78" fmla="*/ 3999 h 10000"/>
              <a:gd name="connsiteX79" fmla="*/ 6312 w 10000"/>
              <a:gd name="connsiteY79" fmla="*/ 4449 h 10000"/>
              <a:gd name="connsiteX80" fmla="*/ 6232 w 10000"/>
              <a:gd name="connsiteY80" fmla="*/ 4944 h 10000"/>
              <a:gd name="connsiteX81" fmla="*/ 6249 w 10000"/>
              <a:gd name="connsiteY81" fmla="*/ 5357 h 10000"/>
              <a:gd name="connsiteX82" fmla="*/ 6291 w 10000"/>
              <a:gd name="connsiteY82" fmla="*/ 5491 h 10000"/>
              <a:gd name="connsiteX83" fmla="*/ 6494 w 10000"/>
              <a:gd name="connsiteY83" fmla="*/ 5659 h 10000"/>
              <a:gd name="connsiteX84" fmla="*/ 6555 w 10000"/>
              <a:gd name="connsiteY84" fmla="*/ 5491 h 10000"/>
              <a:gd name="connsiteX85" fmla="*/ 6494 w 10000"/>
              <a:gd name="connsiteY85" fmla="*/ 5435 h 10000"/>
              <a:gd name="connsiteX86" fmla="*/ 6431 w 10000"/>
              <a:gd name="connsiteY86" fmla="*/ 5187 h 10000"/>
              <a:gd name="connsiteX87" fmla="*/ 6456 w 10000"/>
              <a:gd name="connsiteY87" fmla="*/ 5136 h 10000"/>
              <a:gd name="connsiteX88" fmla="*/ 6575 w 10000"/>
              <a:gd name="connsiteY88" fmla="*/ 5079 h 10000"/>
              <a:gd name="connsiteX89" fmla="*/ 6658 w 10000"/>
              <a:gd name="connsiteY89" fmla="*/ 5357 h 10000"/>
              <a:gd name="connsiteX90" fmla="*/ 6699 w 10000"/>
              <a:gd name="connsiteY90" fmla="*/ 5328 h 10000"/>
              <a:gd name="connsiteX91" fmla="*/ 6737 w 10000"/>
              <a:gd name="connsiteY91" fmla="*/ 5221 h 10000"/>
              <a:gd name="connsiteX92" fmla="*/ 6762 w 10000"/>
              <a:gd name="connsiteY92" fmla="*/ 5187 h 10000"/>
              <a:gd name="connsiteX93" fmla="*/ 6820 w 10000"/>
              <a:gd name="connsiteY93" fmla="*/ 5244 h 10000"/>
              <a:gd name="connsiteX94" fmla="*/ 6820 w 10000"/>
              <a:gd name="connsiteY94" fmla="*/ 5357 h 10000"/>
              <a:gd name="connsiteX95" fmla="*/ 6762 w 10000"/>
              <a:gd name="connsiteY95" fmla="*/ 5491 h 10000"/>
              <a:gd name="connsiteX96" fmla="*/ 6699 w 10000"/>
              <a:gd name="connsiteY96" fmla="*/ 5604 h 10000"/>
              <a:gd name="connsiteX97" fmla="*/ 6617 w 10000"/>
              <a:gd name="connsiteY97" fmla="*/ 5937 h 10000"/>
              <a:gd name="connsiteX98" fmla="*/ 6555 w 10000"/>
              <a:gd name="connsiteY98" fmla="*/ 5964 h 10000"/>
              <a:gd name="connsiteX99" fmla="*/ 6555 w 10000"/>
              <a:gd name="connsiteY99" fmla="*/ 6133 h 10000"/>
              <a:gd name="connsiteX100" fmla="*/ 6638 w 10000"/>
              <a:gd name="connsiteY100" fmla="*/ 6239 h 10000"/>
              <a:gd name="connsiteX101" fmla="*/ 6762 w 10000"/>
              <a:gd name="connsiteY101" fmla="*/ 6380 h 10000"/>
              <a:gd name="connsiteX102" fmla="*/ 6944 w 10000"/>
              <a:gd name="connsiteY102" fmla="*/ 6960 h 10000"/>
              <a:gd name="connsiteX103" fmla="*/ 7225 w 10000"/>
              <a:gd name="connsiteY103" fmla="*/ 7207 h 10000"/>
              <a:gd name="connsiteX104" fmla="*/ 7266 w 10000"/>
              <a:gd name="connsiteY104" fmla="*/ 7207 h 10000"/>
              <a:gd name="connsiteX105" fmla="*/ 7287 w 10000"/>
              <a:gd name="connsiteY105" fmla="*/ 7069 h 10000"/>
              <a:gd name="connsiteX106" fmla="*/ 7370 w 10000"/>
              <a:gd name="connsiteY106" fmla="*/ 7069 h 10000"/>
              <a:gd name="connsiteX107" fmla="*/ 7431 w 10000"/>
              <a:gd name="connsiteY107" fmla="*/ 7293 h 10000"/>
              <a:gd name="connsiteX108" fmla="*/ 7448 w 10000"/>
              <a:gd name="connsiteY108" fmla="*/ 7428 h 10000"/>
              <a:gd name="connsiteX109" fmla="*/ 7552 w 10000"/>
              <a:gd name="connsiteY109" fmla="*/ 7731 h 10000"/>
              <a:gd name="connsiteX110" fmla="*/ 7676 w 10000"/>
              <a:gd name="connsiteY110" fmla="*/ 7817 h 10000"/>
              <a:gd name="connsiteX111" fmla="*/ 7795 w 10000"/>
              <a:gd name="connsiteY111" fmla="*/ 7868 h 10000"/>
              <a:gd name="connsiteX112" fmla="*/ 8015 w 10000"/>
              <a:gd name="connsiteY112" fmla="*/ 8671 h 10000"/>
              <a:gd name="connsiteX113" fmla="*/ 8077 w 10000"/>
              <a:gd name="connsiteY113" fmla="*/ 8728 h 10000"/>
              <a:gd name="connsiteX114" fmla="*/ 8362 w 10000"/>
              <a:gd name="connsiteY114" fmla="*/ 8813 h 10000"/>
              <a:gd name="connsiteX115" fmla="*/ 8486 w 10000"/>
              <a:gd name="connsiteY115" fmla="*/ 8895 h 10000"/>
              <a:gd name="connsiteX116" fmla="*/ 8809 w 10000"/>
              <a:gd name="connsiteY116" fmla="*/ 9443 h 10000"/>
              <a:gd name="connsiteX117" fmla="*/ 8950 w 10000"/>
              <a:gd name="connsiteY117" fmla="*/ 9583 h 10000"/>
              <a:gd name="connsiteX118" fmla="*/ 9011 w 10000"/>
              <a:gd name="connsiteY118" fmla="*/ 9612 h 10000"/>
              <a:gd name="connsiteX119" fmla="*/ 9070 w 10000"/>
              <a:gd name="connsiteY119" fmla="*/ 9640 h 10000"/>
              <a:gd name="connsiteX120" fmla="*/ 9115 w 10000"/>
              <a:gd name="connsiteY120" fmla="*/ 9775 h 10000"/>
              <a:gd name="connsiteX121" fmla="*/ 9053 w 10000"/>
              <a:gd name="connsiteY121" fmla="*/ 9775 h 10000"/>
              <a:gd name="connsiteX122" fmla="*/ 8991 w 10000"/>
              <a:gd name="connsiteY122" fmla="*/ 9748 h 10000"/>
              <a:gd name="connsiteX123" fmla="*/ 8950 w 10000"/>
              <a:gd name="connsiteY123" fmla="*/ 9748 h 10000"/>
              <a:gd name="connsiteX124" fmla="*/ 8912 w 10000"/>
              <a:gd name="connsiteY124" fmla="*/ 9775 h 10000"/>
              <a:gd name="connsiteX125" fmla="*/ 8912 w 10000"/>
              <a:gd name="connsiteY125" fmla="*/ 9860 h 10000"/>
              <a:gd name="connsiteX126" fmla="*/ 8950 w 10000"/>
              <a:gd name="connsiteY126" fmla="*/ 9939 h 10000"/>
              <a:gd name="connsiteX127" fmla="*/ 9115 w 10000"/>
              <a:gd name="connsiteY127" fmla="*/ 10000 h 10000"/>
              <a:gd name="connsiteX128" fmla="*/ 9194 w 10000"/>
              <a:gd name="connsiteY128" fmla="*/ 9917 h 10000"/>
              <a:gd name="connsiteX129" fmla="*/ 9314 w 10000"/>
              <a:gd name="connsiteY129" fmla="*/ 9882 h 10000"/>
              <a:gd name="connsiteX130" fmla="*/ 9802 w 10000"/>
              <a:gd name="connsiteY130" fmla="*/ 9640 h 10000"/>
              <a:gd name="connsiteX131" fmla="*/ 9905 w 10000"/>
              <a:gd name="connsiteY131" fmla="*/ 9392 h 10000"/>
              <a:gd name="connsiteX132" fmla="*/ 6366 w 10000"/>
              <a:gd name="connsiteY132" fmla="*/ 230 h 10000"/>
              <a:gd name="connsiteX133" fmla="*/ 9864 w 10000"/>
              <a:gd name="connsiteY133" fmla="*/ 8977 h 10000"/>
              <a:gd name="connsiteX134" fmla="*/ 9864 w 10000"/>
              <a:gd name="connsiteY134" fmla="*/ 8779 h 10000"/>
              <a:gd name="connsiteX135" fmla="*/ 9967 w 10000"/>
              <a:gd name="connsiteY135" fmla="*/ 8480 h 10000"/>
              <a:gd name="connsiteX136" fmla="*/ 6366 w 10000"/>
              <a:gd name="connsiteY136" fmla="*/ 230 h 10000"/>
              <a:gd name="connsiteX137" fmla="*/ 9943 w 10000"/>
              <a:gd name="connsiteY137" fmla="*/ 7868 h 10000"/>
              <a:gd name="connsiteX138" fmla="*/ 6366 w 10000"/>
              <a:gd name="connsiteY138" fmla="*/ 230 h 10000"/>
              <a:gd name="connsiteX139" fmla="*/ 9943 w 10000"/>
              <a:gd name="connsiteY139" fmla="*/ 6927 h 10000"/>
              <a:gd name="connsiteX140" fmla="*/ 9864 w 10000"/>
              <a:gd name="connsiteY140" fmla="*/ 6431 h 10000"/>
              <a:gd name="connsiteX141" fmla="*/ 9785 w 10000"/>
              <a:gd name="connsiteY141" fmla="*/ 6267 h 10000"/>
              <a:gd name="connsiteX142" fmla="*/ 9461 w 10000"/>
              <a:gd name="connsiteY142" fmla="*/ 5659 h 10000"/>
              <a:gd name="connsiteX143" fmla="*/ 9256 w 10000"/>
              <a:gd name="connsiteY143" fmla="*/ 4996 h 10000"/>
              <a:gd name="connsiteX144" fmla="*/ 8991 w 10000"/>
              <a:gd name="connsiteY144" fmla="*/ 4527 h 10000"/>
              <a:gd name="connsiteX145" fmla="*/ 8991 w 10000"/>
              <a:gd name="connsiteY145" fmla="*/ 4449 h 10000"/>
              <a:gd name="connsiteX146" fmla="*/ 6366 w 10000"/>
              <a:gd name="connsiteY146" fmla="*/ 230 h 10000"/>
              <a:gd name="connsiteX147" fmla="*/ 8888 w 10000"/>
              <a:gd name="connsiteY147" fmla="*/ 4084 h 10000"/>
              <a:gd name="connsiteX148" fmla="*/ 8888 w 10000"/>
              <a:gd name="connsiteY148" fmla="*/ 3976 h 10000"/>
              <a:gd name="connsiteX149" fmla="*/ 8974 w 10000"/>
              <a:gd name="connsiteY149" fmla="*/ 3807 h 10000"/>
              <a:gd name="connsiteX150" fmla="*/ 8974 w 10000"/>
              <a:gd name="connsiteY150" fmla="*/ 3724 h 10000"/>
              <a:gd name="connsiteX151" fmla="*/ 8627 w 10000"/>
              <a:gd name="connsiteY151" fmla="*/ 3120 h 10000"/>
              <a:gd name="connsiteX152" fmla="*/ 8445 w 10000"/>
              <a:gd name="connsiteY152" fmla="*/ 2838 h 10000"/>
              <a:gd name="connsiteX153" fmla="*/ 8321 w 10000"/>
              <a:gd name="connsiteY153" fmla="*/ 2732 h 10000"/>
              <a:gd name="connsiteX154" fmla="*/ 8280 w 10000"/>
              <a:gd name="connsiteY154" fmla="*/ 2646 h 10000"/>
              <a:gd name="connsiteX155" fmla="*/ 8060 w 10000"/>
              <a:gd name="connsiteY155" fmla="*/ 2263 h 10000"/>
              <a:gd name="connsiteX156" fmla="*/ 7771 w 10000"/>
              <a:gd name="connsiteY156" fmla="*/ 1544 h 10000"/>
              <a:gd name="connsiteX157" fmla="*/ 7693 w 10000"/>
              <a:gd name="connsiteY157" fmla="*/ 1128 h 10000"/>
              <a:gd name="connsiteX158" fmla="*/ 6366 w 10000"/>
              <a:gd name="connsiteY158" fmla="*/ 230 h 10000"/>
              <a:gd name="connsiteX159" fmla="*/ 6366 w 10000"/>
              <a:gd name="connsiteY159" fmla="*/ 230 h 10000"/>
              <a:gd name="connsiteX160" fmla="*/ 6366 w 10000"/>
              <a:gd name="connsiteY160" fmla="*/ 230 h 10000"/>
              <a:gd name="connsiteX161" fmla="*/ 6366 w 10000"/>
              <a:gd name="connsiteY161" fmla="*/ 230 h 10000"/>
              <a:gd name="connsiteX162" fmla="*/ 6366 w 10000"/>
              <a:gd name="connsiteY162" fmla="*/ 230 h 10000"/>
              <a:gd name="connsiteX163" fmla="*/ 6366 w 10000"/>
              <a:gd name="connsiteY163" fmla="*/ 230 h 10000"/>
              <a:gd name="connsiteX164" fmla="*/ 6366 w 10000"/>
              <a:gd name="connsiteY164" fmla="*/ 230 h 10000"/>
              <a:gd name="connsiteX165" fmla="*/ 6366 w 10000"/>
              <a:gd name="connsiteY165" fmla="*/ 230 h 10000"/>
              <a:gd name="connsiteX166" fmla="*/ 6366 w 10000"/>
              <a:gd name="connsiteY166" fmla="*/ 230 h 10000"/>
              <a:gd name="connsiteX167" fmla="*/ 6366 w 10000"/>
              <a:gd name="connsiteY167" fmla="*/ 230 h 10000"/>
              <a:gd name="connsiteX168" fmla="*/ 6366 w 10000"/>
              <a:gd name="connsiteY168" fmla="*/ 230 h 10000"/>
              <a:gd name="connsiteX169" fmla="*/ 6366 w 10000"/>
              <a:gd name="connsiteY169" fmla="*/ 230 h 10000"/>
              <a:gd name="connsiteX170" fmla="*/ 6366 w 10000"/>
              <a:gd name="connsiteY170" fmla="*/ 230 h 10000"/>
              <a:gd name="connsiteX171" fmla="*/ 6366 w 10000"/>
              <a:gd name="connsiteY171" fmla="*/ 230 h 10000"/>
              <a:gd name="connsiteX172" fmla="*/ 6555 w 10000"/>
              <a:gd name="connsiteY172" fmla="*/ 547 h 10000"/>
              <a:gd name="connsiteX173" fmla="*/ 6494 w 10000"/>
              <a:gd name="connsiteY173" fmla="*/ 463 h 10000"/>
              <a:gd name="connsiteX174" fmla="*/ 6456 w 10000"/>
              <a:gd name="connsiteY174" fmla="*/ 249 h 10000"/>
              <a:gd name="connsiteX175" fmla="*/ 3268 w 10000"/>
              <a:gd name="connsiteY175" fmla="*/ 519 h 10000"/>
              <a:gd name="connsiteX176" fmla="*/ 3205 w 10000"/>
              <a:gd name="connsiteY176" fmla="*/ 384 h 10000"/>
              <a:gd name="connsiteX177" fmla="*/ 3205 w 10000"/>
              <a:gd name="connsiteY177" fmla="*/ 249 h 10000"/>
              <a:gd name="connsiteX178" fmla="*/ 3102 w 10000"/>
              <a:gd name="connsiteY178" fmla="*/ 108 h 10000"/>
              <a:gd name="connsiteX179" fmla="*/ 3085 w 10000"/>
              <a:gd name="connsiteY179" fmla="*/ 0 h 10000"/>
              <a:gd name="connsiteX0" fmla="*/ 3085 w 10000"/>
              <a:gd name="connsiteY0" fmla="*/ 0 h 10000"/>
              <a:gd name="connsiteX1" fmla="*/ 20 w 10000"/>
              <a:gd name="connsiteY1" fmla="*/ 408 h 10000"/>
              <a:gd name="connsiteX2" fmla="*/ 20 w 10000"/>
              <a:gd name="connsiteY2" fmla="*/ 492 h 10000"/>
              <a:gd name="connsiteX3" fmla="*/ 20 w 10000"/>
              <a:gd name="connsiteY3" fmla="*/ 547 h 10000"/>
              <a:gd name="connsiteX4" fmla="*/ 0 w 10000"/>
              <a:gd name="connsiteY4" fmla="*/ 575 h 10000"/>
              <a:gd name="connsiteX5" fmla="*/ 0 w 10000"/>
              <a:gd name="connsiteY5" fmla="*/ 711 h 10000"/>
              <a:gd name="connsiteX6" fmla="*/ 103 w 10000"/>
              <a:gd name="connsiteY6" fmla="*/ 902 h 10000"/>
              <a:gd name="connsiteX7" fmla="*/ 165 w 10000"/>
              <a:gd name="connsiteY7" fmla="*/ 988 h 10000"/>
              <a:gd name="connsiteX8" fmla="*/ 202 w 10000"/>
              <a:gd name="connsiteY8" fmla="*/ 988 h 10000"/>
              <a:gd name="connsiteX9" fmla="*/ 285 w 10000"/>
              <a:gd name="connsiteY9" fmla="*/ 1071 h 10000"/>
              <a:gd name="connsiteX10" fmla="*/ 306 w 10000"/>
              <a:gd name="connsiteY10" fmla="*/ 1155 h 10000"/>
              <a:gd name="connsiteX11" fmla="*/ 244 w 10000"/>
              <a:gd name="connsiteY11" fmla="*/ 1320 h 10000"/>
              <a:gd name="connsiteX12" fmla="*/ 244 w 10000"/>
              <a:gd name="connsiteY12" fmla="*/ 1376 h 10000"/>
              <a:gd name="connsiteX13" fmla="*/ 306 w 10000"/>
              <a:gd name="connsiteY13" fmla="*/ 1404 h 10000"/>
              <a:gd name="connsiteX14" fmla="*/ 323 w 10000"/>
              <a:gd name="connsiteY14" fmla="*/ 1459 h 10000"/>
              <a:gd name="connsiteX15" fmla="*/ 323 w 10000"/>
              <a:gd name="connsiteY15" fmla="*/ 1487 h 10000"/>
              <a:gd name="connsiteX16" fmla="*/ 265 w 10000"/>
              <a:gd name="connsiteY16" fmla="*/ 1568 h 10000"/>
              <a:gd name="connsiteX17" fmla="*/ 265 w 10000"/>
              <a:gd name="connsiteY17" fmla="*/ 1684 h 10000"/>
              <a:gd name="connsiteX18" fmla="*/ 306 w 10000"/>
              <a:gd name="connsiteY18" fmla="*/ 1707 h 10000"/>
              <a:gd name="connsiteX19" fmla="*/ 467 w 10000"/>
              <a:gd name="connsiteY19" fmla="*/ 1651 h 10000"/>
              <a:gd name="connsiteX20" fmla="*/ 550 w 10000"/>
              <a:gd name="connsiteY20" fmla="*/ 1600 h 10000"/>
              <a:gd name="connsiteX21" fmla="*/ 591 w 10000"/>
              <a:gd name="connsiteY21" fmla="*/ 1352 h 10000"/>
              <a:gd name="connsiteX22" fmla="*/ 629 w 10000"/>
              <a:gd name="connsiteY22" fmla="*/ 1296 h 10000"/>
              <a:gd name="connsiteX23" fmla="*/ 691 w 10000"/>
              <a:gd name="connsiteY23" fmla="*/ 1320 h 10000"/>
              <a:gd name="connsiteX24" fmla="*/ 749 w 10000"/>
              <a:gd name="connsiteY24" fmla="*/ 1320 h 10000"/>
              <a:gd name="connsiteX25" fmla="*/ 793 w 10000"/>
              <a:gd name="connsiteY25" fmla="*/ 1296 h 10000"/>
              <a:gd name="connsiteX26" fmla="*/ 852 w 10000"/>
              <a:gd name="connsiteY26" fmla="*/ 1296 h 10000"/>
              <a:gd name="connsiteX27" fmla="*/ 835 w 10000"/>
              <a:gd name="connsiteY27" fmla="*/ 1376 h 10000"/>
              <a:gd name="connsiteX28" fmla="*/ 711 w 10000"/>
              <a:gd name="connsiteY28" fmla="*/ 1516 h 10000"/>
              <a:gd name="connsiteX29" fmla="*/ 732 w 10000"/>
              <a:gd name="connsiteY29" fmla="*/ 1516 h 10000"/>
              <a:gd name="connsiteX30" fmla="*/ 835 w 10000"/>
              <a:gd name="connsiteY30" fmla="*/ 1459 h 10000"/>
              <a:gd name="connsiteX31" fmla="*/ 993 w 10000"/>
              <a:gd name="connsiteY31" fmla="*/ 1459 h 10000"/>
              <a:gd name="connsiteX32" fmla="*/ 1522 w 10000"/>
              <a:gd name="connsiteY32" fmla="*/ 1212 h 10000"/>
              <a:gd name="connsiteX33" fmla="*/ 1605 w 10000"/>
              <a:gd name="connsiteY33" fmla="*/ 1212 h 10000"/>
              <a:gd name="connsiteX34" fmla="*/ 1605 w 10000"/>
              <a:gd name="connsiteY34" fmla="*/ 1267 h 10000"/>
              <a:gd name="connsiteX35" fmla="*/ 1501 w 10000"/>
              <a:gd name="connsiteY35" fmla="*/ 1376 h 10000"/>
              <a:gd name="connsiteX36" fmla="*/ 1563 w 10000"/>
              <a:gd name="connsiteY36" fmla="*/ 1404 h 10000"/>
              <a:gd name="connsiteX37" fmla="*/ 1787 w 10000"/>
              <a:gd name="connsiteY37" fmla="*/ 1436 h 10000"/>
              <a:gd name="connsiteX38" fmla="*/ 2030 w 10000"/>
              <a:gd name="connsiteY38" fmla="*/ 1544 h 10000"/>
              <a:gd name="connsiteX39" fmla="*/ 2274 w 10000"/>
              <a:gd name="connsiteY39" fmla="*/ 1707 h 10000"/>
              <a:gd name="connsiteX40" fmla="*/ 2336 w 10000"/>
              <a:gd name="connsiteY40" fmla="*/ 1764 h 10000"/>
              <a:gd name="connsiteX41" fmla="*/ 2336 w 10000"/>
              <a:gd name="connsiteY41" fmla="*/ 1651 h 10000"/>
              <a:gd name="connsiteX42" fmla="*/ 2378 w 10000"/>
              <a:gd name="connsiteY42" fmla="*/ 1600 h 10000"/>
              <a:gd name="connsiteX43" fmla="*/ 2436 w 10000"/>
              <a:gd name="connsiteY43" fmla="*/ 1684 h 10000"/>
              <a:gd name="connsiteX44" fmla="*/ 2577 w 10000"/>
              <a:gd name="connsiteY44" fmla="*/ 1735 h 10000"/>
              <a:gd name="connsiteX45" fmla="*/ 2621 w 10000"/>
              <a:gd name="connsiteY45" fmla="*/ 1764 h 10000"/>
              <a:gd name="connsiteX46" fmla="*/ 2621 w 10000"/>
              <a:gd name="connsiteY46" fmla="*/ 1792 h 10000"/>
              <a:gd name="connsiteX47" fmla="*/ 2560 w 10000"/>
              <a:gd name="connsiteY47" fmla="*/ 1847 h 10000"/>
              <a:gd name="connsiteX48" fmla="*/ 2577 w 10000"/>
              <a:gd name="connsiteY48" fmla="*/ 1899 h 10000"/>
              <a:gd name="connsiteX49" fmla="*/ 2903 w 10000"/>
              <a:gd name="connsiteY49" fmla="*/ 2208 h 10000"/>
              <a:gd name="connsiteX50" fmla="*/ 2920 w 10000"/>
              <a:gd name="connsiteY50" fmla="*/ 2316 h 10000"/>
              <a:gd name="connsiteX51" fmla="*/ 2903 w 10000"/>
              <a:gd name="connsiteY51" fmla="*/ 2427 h 10000"/>
              <a:gd name="connsiteX52" fmla="*/ 2882 w 10000"/>
              <a:gd name="connsiteY52" fmla="*/ 2480 h 10000"/>
              <a:gd name="connsiteX53" fmla="*/ 2842 w 10000"/>
              <a:gd name="connsiteY53" fmla="*/ 2455 h 10000"/>
              <a:gd name="connsiteX54" fmla="*/ 2821 w 10000"/>
              <a:gd name="connsiteY54" fmla="*/ 2349 h 10000"/>
              <a:gd name="connsiteX55" fmla="*/ 2779 w 10000"/>
              <a:gd name="connsiteY55" fmla="*/ 2455 h 10000"/>
              <a:gd name="connsiteX56" fmla="*/ 2821 w 10000"/>
              <a:gd name="connsiteY56" fmla="*/ 2540 h 10000"/>
              <a:gd name="connsiteX57" fmla="*/ 2862 w 10000"/>
              <a:gd name="connsiteY57" fmla="*/ 2564 h 10000"/>
              <a:gd name="connsiteX58" fmla="*/ 3309 w 10000"/>
              <a:gd name="connsiteY58" fmla="*/ 2399 h 10000"/>
              <a:gd name="connsiteX59" fmla="*/ 3329 w 10000"/>
              <a:gd name="connsiteY59" fmla="*/ 2316 h 10000"/>
              <a:gd name="connsiteX60" fmla="*/ 3470 w 10000"/>
              <a:gd name="connsiteY60" fmla="*/ 2316 h 10000"/>
              <a:gd name="connsiteX61" fmla="*/ 3817 w 10000"/>
              <a:gd name="connsiteY61" fmla="*/ 1933 h 10000"/>
              <a:gd name="connsiteX62" fmla="*/ 4061 w 10000"/>
              <a:gd name="connsiteY62" fmla="*/ 1933 h 10000"/>
              <a:gd name="connsiteX63" fmla="*/ 4061 w 10000"/>
              <a:gd name="connsiteY63" fmla="*/ 1847 h 10000"/>
              <a:gd name="connsiteX64" fmla="*/ 4020 w 10000"/>
              <a:gd name="connsiteY64" fmla="*/ 1764 h 10000"/>
              <a:gd name="connsiteX65" fmla="*/ 4078 w 10000"/>
              <a:gd name="connsiteY65" fmla="*/ 1568 h 10000"/>
              <a:gd name="connsiteX66" fmla="*/ 4445 w 10000"/>
              <a:gd name="connsiteY66" fmla="*/ 1516 h 10000"/>
              <a:gd name="connsiteX67" fmla="*/ 4992 w 10000"/>
              <a:gd name="connsiteY67" fmla="*/ 1876 h 10000"/>
              <a:gd name="connsiteX68" fmla="*/ 5013 w 10000"/>
              <a:gd name="connsiteY68" fmla="*/ 1984 h 10000"/>
              <a:gd name="connsiteX69" fmla="*/ 5157 w 10000"/>
              <a:gd name="connsiteY69" fmla="*/ 2152 h 10000"/>
              <a:gd name="connsiteX70" fmla="*/ 5277 w 10000"/>
              <a:gd name="connsiteY70" fmla="*/ 2399 h 10000"/>
              <a:gd name="connsiteX71" fmla="*/ 5621 w 10000"/>
              <a:gd name="connsiteY71" fmla="*/ 2732 h 10000"/>
              <a:gd name="connsiteX72" fmla="*/ 5662 w 10000"/>
              <a:gd name="connsiteY72" fmla="*/ 2872 h 10000"/>
              <a:gd name="connsiteX73" fmla="*/ 5765 w 10000"/>
              <a:gd name="connsiteY73" fmla="*/ 2980 h 10000"/>
              <a:gd name="connsiteX74" fmla="*/ 6030 w 10000"/>
              <a:gd name="connsiteY74" fmla="*/ 2980 h 10000"/>
              <a:gd name="connsiteX75" fmla="*/ 6232 w 10000"/>
              <a:gd name="connsiteY75" fmla="*/ 3395 h 10000"/>
              <a:gd name="connsiteX76" fmla="*/ 6291 w 10000"/>
              <a:gd name="connsiteY76" fmla="*/ 3452 h 10000"/>
              <a:gd name="connsiteX77" fmla="*/ 6273 w 10000"/>
              <a:gd name="connsiteY77" fmla="*/ 3586 h 10000"/>
              <a:gd name="connsiteX78" fmla="*/ 6353 w 10000"/>
              <a:gd name="connsiteY78" fmla="*/ 3999 h 10000"/>
              <a:gd name="connsiteX79" fmla="*/ 6312 w 10000"/>
              <a:gd name="connsiteY79" fmla="*/ 4449 h 10000"/>
              <a:gd name="connsiteX80" fmla="*/ 6232 w 10000"/>
              <a:gd name="connsiteY80" fmla="*/ 4944 h 10000"/>
              <a:gd name="connsiteX81" fmla="*/ 6249 w 10000"/>
              <a:gd name="connsiteY81" fmla="*/ 5357 h 10000"/>
              <a:gd name="connsiteX82" fmla="*/ 6291 w 10000"/>
              <a:gd name="connsiteY82" fmla="*/ 5491 h 10000"/>
              <a:gd name="connsiteX83" fmla="*/ 6494 w 10000"/>
              <a:gd name="connsiteY83" fmla="*/ 5659 h 10000"/>
              <a:gd name="connsiteX84" fmla="*/ 6555 w 10000"/>
              <a:gd name="connsiteY84" fmla="*/ 5491 h 10000"/>
              <a:gd name="connsiteX85" fmla="*/ 6494 w 10000"/>
              <a:gd name="connsiteY85" fmla="*/ 5435 h 10000"/>
              <a:gd name="connsiteX86" fmla="*/ 6431 w 10000"/>
              <a:gd name="connsiteY86" fmla="*/ 5187 h 10000"/>
              <a:gd name="connsiteX87" fmla="*/ 6456 w 10000"/>
              <a:gd name="connsiteY87" fmla="*/ 5136 h 10000"/>
              <a:gd name="connsiteX88" fmla="*/ 6575 w 10000"/>
              <a:gd name="connsiteY88" fmla="*/ 5079 h 10000"/>
              <a:gd name="connsiteX89" fmla="*/ 6658 w 10000"/>
              <a:gd name="connsiteY89" fmla="*/ 5357 h 10000"/>
              <a:gd name="connsiteX90" fmla="*/ 6699 w 10000"/>
              <a:gd name="connsiteY90" fmla="*/ 5328 h 10000"/>
              <a:gd name="connsiteX91" fmla="*/ 6737 w 10000"/>
              <a:gd name="connsiteY91" fmla="*/ 5221 h 10000"/>
              <a:gd name="connsiteX92" fmla="*/ 6762 w 10000"/>
              <a:gd name="connsiteY92" fmla="*/ 5187 h 10000"/>
              <a:gd name="connsiteX93" fmla="*/ 6820 w 10000"/>
              <a:gd name="connsiteY93" fmla="*/ 5244 h 10000"/>
              <a:gd name="connsiteX94" fmla="*/ 6820 w 10000"/>
              <a:gd name="connsiteY94" fmla="*/ 5357 h 10000"/>
              <a:gd name="connsiteX95" fmla="*/ 6762 w 10000"/>
              <a:gd name="connsiteY95" fmla="*/ 5491 h 10000"/>
              <a:gd name="connsiteX96" fmla="*/ 6699 w 10000"/>
              <a:gd name="connsiteY96" fmla="*/ 5604 h 10000"/>
              <a:gd name="connsiteX97" fmla="*/ 6617 w 10000"/>
              <a:gd name="connsiteY97" fmla="*/ 5937 h 10000"/>
              <a:gd name="connsiteX98" fmla="*/ 6555 w 10000"/>
              <a:gd name="connsiteY98" fmla="*/ 5964 h 10000"/>
              <a:gd name="connsiteX99" fmla="*/ 6555 w 10000"/>
              <a:gd name="connsiteY99" fmla="*/ 6133 h 10000"/>
              <a:gd name="connsiteX100" fmla="*/ 6638 w 10000"/>
              <a:gd name="connsiteY100" fmla="*/ 6239 h 10000"/>
              <a:gd name="connsiteX101" fmla="*/ 6762 w 10000"/>
              <a:gd name="connsiteY101" fmla="*/ 6380 h 10000"/>
              <a:gd name="connsiteX102" fmla="*/ 6944 w 10000"/>
              <a:gd name="connsiteY102" fmla="*/ 6960 h 10000"/>
              <a:gd name="connsiteX103" fmla="*/ 7225 w 10000"/>
              <a:gd name="connsiteY103" fmla="*/ 7207 h 10000"/>
              <a:gd name="connsiteX104" fmla="*/ 7266 w 10000"/>
              <a:gd name="connsiteY104" fmla="*/ 7207 h 10000"/>
              <a:gd name="connsiteX105" fmla="*/ 7287 w 10000"/>
              <a:gd name="connsiteY105" fmla="*/ 7069 h 10000"/>
              <a:gd name="connsiteX106" fmla="*/ 7370 w 10000"/>
              <a:gd name="connsiteY106" fmla="*/ 7069 h 10000"/>
              <a:gd name="connsiteX107" fmla="*/ 7431 w 10000"/>
              <a:gd name="connsiteY107" fmla="*/ 7293 h 10000"/>
              <a:gd name="connsiteX108" fmla="*/ 7448 w 10000"/>
              <a:gd name="connsiteY108" fmla="*/ 7428 h 10000"/>
              <a:gd name="connsiteX109" fmla="*/ 7552 w 10000"/>
              <a:gd name="connsiteY109" fmla="*/ 7731 h 10000"/>
              <a:gd name="connsiteX110" fmla="*/ 7676 w 10000"/>
              <a:gd name="connsiteY110" fmla="*/ 7817 h 10000"/>
              <a:gd name="connsiteX111" fmla="*/ 7795 w 10000"/>
              <a:gd name="connsiteY111" fmla="*/ 7868 h 10000"/>
              <a:gd name="connsiteX112" fmla="*/ 8015 w 10000"/>
              <a:gd name="connsiteY112" fmla="*/ 8671 h 10000"/>
              <a:gd name="connsiteX113" fmla="*/ 8077 w 10000"/>
              <a:gd name="connsiteY113" fmla="*/ 8728 h 10000"/>
              <a:gd name="connsiteX114" fmla="*/ 8362 w 10000"/>
              <a:gd name="connsiteY114" fmla="*/ 8813 h 10000"/>
              <a:gd name="connsiteX115" fmla="*/ 8486 w 10000"/>
              <a:gd name="connsiteY115" fmla="*/ 8895 h 10000"/>
              <a:gd name="connsiteX116" fmla="*/ 8809 w 10000"/>
              <a:gd name="connsiteY116" fmla="*/ 9443 h 10000"/>
              <a:gd name="connsiteX117" fmla="*/ 8950 w 10000"/>
              <a:gd name="connsiteY117" fmla="*/ 9583 h 10000"/>
              <a:gd name="connsiteX118" fmla="*/ 9011 w 10000"/>
              <a:gd name="connsiteY118" fmla="*/ 9612 h 10000"/>
              <a:gd name="connsiteX119" fmla="*/ 9070 w 10000"/>
              <a:gd name="connsiteY119" fmla="*/ 9640 h 10000"/>
              <a:gd name="connsiteX120" fmla="*/ 9115 w 10000"/>
              <a:gd name="connsiteY120" fmla="*/ 9775 h 10000"/>
              <a:gd name="connsiteX121" fmla="*/ 9053 w 10000"/>
              <a:gd name="connsiteY121" fmla="*/ 9775 h 10000"/>
              <a:gd name="connsiteX122" fmla="*/ 8991 w 10000"/>
              <a:gd name="connsiteY122" fmla="*/ 9748 h 10000"/>
              <a:gd name="connsiteX123" fmla="*/ 8950 w 10000"/>
              <a:gd name="connsiteY123" fmla="*/ 9748 h 10000"/>
              <a:gd name="connsiteX124" fmla="*/ 8912 w 10000"/>
              <a:gd name="connsiteY124" fmla="*/ 9775 h 10000"/>
              <a:gd name="connsiteX125" fmla="*/ 8912 w 10000"/>
              <a:gd name="connsiteY125" fmla="*/ 9860 h 10000"/>
              <a:gd name="connsiteX126" fmla="*/ 8950 w 10000"/>
              <a:gd name="connsiteY126" fmla="*/ 9939 h 10000"/>
              <a:gd name="connsiteX127" fmla="*/ 9115 w 10000"/>
              <a:gd name="connsiteY127" fmla="*/ 10000 h 10000"/>
              <a:gd name="connsiteX128" fmla="*/ 9194 w 10000"/>
              <a:gd name="connsiteY128" fmla="*/ 9917 h 10000"/>
              <a:gd name="connsiteX129" fmla="*/ 9314 w 10000"/>
              <a:gd name="connsiteY129" fmla="*/ 9882 h 10000"/>
              <a:gd name="connsiteX130" fmla="*/ 9802 w 10000"/>
              <a:gd name="connsiteY130" fmla="*/ 9640 h 10000"/>
              <a:gd name="connsiteX131" fmla="*/ 9905 w 10000"/>
              <a:gd name="connsiteY131" fmla="*/ 9392 h 10000"/>
              <a:gd name="connsiteX132" fmla="*/ 6366 w 10000"/>
              <a:gd name="connsiteY132" fmla="*/ 230 h 10000"/>
              <a:gd name="connsiteX133" fmla="*/ 9864 w 10000"/>
              <a:gd name="connsiteY133" fmla="*/ 8977 h 10000"/>
              <a:gd name="connsiteX134" fmla="*/ 9864 w 10000"/>
              <a:gd name="connsiteY134" fmla="*/ 8779 h 10000"/>
              <a:gd name="connsiteX135" fmla="*/ 9967 w 10000"/>
              <a:gd name="connsiteY135" fmla="*/ 8480 h 10000"/>
              <a:gd name="connsiteX136" fmla="*/ 6366 w 10000"/>
              <a:gd name="connsiteY136" fmla="*/ 230 h 10000"/>
              <a:gd name="connsiteX137" fmla="*/ 9943 w 10000"/>
              <a:gd name="connsiteY137" fmla="*/ 7868 h 10000"/>
              <a:gd name="connsiteX138" fmla="*/ 6366 w 10000"/>
              <a:gd name="connsiteY138" fmla="*/ 230 h 10000"/>
              <a:gd name="connsiteX139" fmla="*/ 9943 w 10000"/>
              <a:gd name="connsiteY139" fmla="*/ 6927 h 10000"/>
              <a:gd name="connsiteX140" fmla="*/ 9864 w 10000"/>
              <a:gd name="connsiteY140" fmla="*/ 6431 h 10000"/>
              <a:gd name="connsiteX141" fmla="*/ 9785 w 10000"/>
              <a:gd name="connsiteY141" fmla="*/ 6267 h 10000"/>
              <a:gd name="connsiteX142" fmla="*/ 9461 w 10000"/>
              <a:gd name="connsiteY142" fmla="*/ 5659 h 10000"/>
              <a:gd name="connsiteX143" fmla="*/ 9256 w 10000"/>
              <a:gd name="connsiteY143" fmla="*/ 4996 h 10000"/>
              <a:gd name="connsiteX144" fmla="*/ 8991 w 10000"/>
              <a:gd name="connsiteY144" fmla="*/ 4527 h 10000"/>
              <a:gd name="connsiteX145" fmla="*/ 8991 w 10000"/>
              <a:gd name="connsiteY145" fmla="*/ 4449 h 10000"/>
              <a:gd name="connsiteX146" fmla="*/ 6366 w 10000"/>
              <a:gd name="connsiteY146" fmla="*/ 230 h 10000"/>
              <a:gd name="connsiteX147" fmla="*/ 8888 w 10000"/>
              <a:gd name="connsiteY147" fmla="*/ 4084 h 10000"/>
              <a:gd name="connsiteX148" fmla="*/ 8888 w 10000"/>
              <a:gd name="connsiteY148" fmla="*/ 3976 h 10000"/>
              <a:gd name="connsiteX149" fmla="*/ 8974 w 10000"/>
              <a:gd name="connsiteY149" fmla="*/ 3807 h 10000"/>
              <a:gd name="connsiteX150" fmla="*/ 8974 w 10000"/>
              <a:gd name="connsiteY150" fmla="*/ 3724 h 10000"/>
              <a:gd name="connsiteX151" fmla="*/ 8627 w 10000"/>
              <a:gd name="connsiteY151" fmla="*/ 3120 h 10000"/>
              <a:gd name="connsiteX152" fmla="*/ 8445 w 10000"/>
              <a:gd name="connsiteY152" fmla="*/ 2838 h 10000"/>
              <a:gd name="connsiteX153" fmla="*/ 8321 w 10000"/>
              <a:gd name="connsiteY153" fmla="*/ 2732 h 10000"/>
              <a:gd name="connsiteX154" fmla="*/ 8280 w 10000"/>
              <a:gd name="connsiteY154" fmla="*/ 2646 h 10000"/>
              <a:gd name="connsiteX155" fmla="*/ 8060 w 10000"/>
              <a:gd name="connsiteY155" fmla="*/ 2263 h 10000"/>
              <a:gd name="connsiteX156" fmla="*/ 7771 w 10000"/>
              <a:gd name="connsiteY156" fmla="*/ 1544 h 10000"/>
              <a:gd name="connsiteX157" fmla="*/ 7693 w 10000"/>
              <a:gd name="connsiteY157" fmla="*/ 1128 h 10000"/>
              <a:gd name="connsiteX158" fmla="*/ 6366 w 10000"/>
              <a:gd name="connsiteY158" fmla="*/ 230 h 10000"/>
              <a:gd name="connsiteX159" fmla="*/ 6366 w 10000"/>
              <a:gd name="connsiteY159" fmla="*/ 230 h 10000"/>
              <a:gd name="connsiteX160" fmla="*/ 6366 w 10000"/>
              <a:gd name="connsiteY160" fmla="*/ 230 h 10000"/>
              <a:gd name="connsiteX161" fmla="*/ 6366 w 10000"/>
              <a:gd name="connsiteY161" fmla="*/ 230 h 10000"/>
              <a:gd name="connsiteX162" fmla="*/ 6366 w 10000"/>
              <a:gd name="connsiteY162" fmla="*/ 230 h 10000"/>
              <a:gd name="connsiteX163" fmla="*/ 6366 w 10000"/>
              <a:gd name="connsiteY163" fmla="*/ 230 h 10000"/>
              <a:gd name="connsiteX164" fmla="*/ 6366 w 10000"/>
              <a:gd name="connsiteY164" fmla="*/ 230 h 10000"/>
              <a:gd name="connsiteX165" fmla="*/ 6366 w 10000"/>
              <a:gd name="connsiteY165" fmla="*/ 230 h 10000"/>
              <a:gd name="connsiteX166" fmla="*/ 6366 w 10000"/>
              <a:gd name="connsiteY166" fmla="*/ 230 h 10000"/>
              <a:gd name="connsiteX167" fmla="*/ 6366 w 10000"/>
              <a:gd name="connsiteY167" fmla="*/ 230 h 10000"/>
              <a:gd name="connsiteX168" fmla="*/ 6366 w 10000"/>
              <a:gd name="connsiteY168" fmla="*/ 230 h 10000"/>
              <a:gd name="connsiteX169" fmla="*/ 6366 w 10000"/>
              <a:gd name="connsiteY169" fmla="*/ 230 h 10000"/>
              <a:gd name="connsiteX170" fmla="*/ 6366 w 10000"/>
              <a:gd name="connsiteY170" fmla="*/ 230 h 10000"/>
              <a:gd name="connsiteX171" fmla="*/ 6366 w 10000"/>
              <a:gd name="connsiteY171" fmla="*/ 230 h 10000"/>
              <a:gd name="connsiteX172" fmla="*/ 6555 w 10000"/>
              <a:gd name="connsiteY172" fmla="*/ 547 h 10000"/>
              <a:gd name="connsiteX173" fmla="*/ 6366 w 10000"/>
              <a:gd name="connsiteY173" fmla="*/ 230 h 10000"/>
              <a:gd name="connsiteX174" fmla="*/ 6456 w 10000"/>
              <a:gd name="connsiteY174" fmla="*/ 249 h 10000"/>
              <a:gd name="connsiteX175" fmla="*/ 3268 w 10000"/>
              <a:gd name="connsiteY175" fmla="*/ 519 h 10000"/>
              <a:gd name="connsiteX176" fmla="*/ 3205 w 10000"/>
              <a:gd name="connsiteY176" fmla="*/ 384 h 10000"/>
              <a:gd name="connsiteX177" fmla="*/ 3205 w 10000"/>
              <a:gd name="connsiteY177" fmla="*/ 249 h 10000"/>
              <a:gd name="connsiteX178" fmla="*/ 3102 w 10000"/>
              <a:gd name="connsiteY178" fmla="*/ 108 h 10000"/>
              <a:gd name="connsiteX179" fmla="*/ 3085 w 10000"/>
              <a:gd name="connsiteY179" fmla="*/ 0 h 10000"/>
              <a:gd name="connsiteX0" fmla="*/ 3085 w 10000"/>
              <a:gd name="connsiteY0" fmla="*/ 0 h 10000"/>
              <a:gd name="connsiteX1" fmla="*/ 20 w 10000"/>
              <a:gd name="connsiteY1" fmla="*/ 408 h 10000"/>
              <a:gd name="connsiteX2" fmla="*/ 20 w 10000"/>
              <a:gd name="connsiteY2" fmla="*/ 492 h 10000"/>
              <a:gd name="connsiteX3" fmla="*/ 20 w 10000"/>
              <a:gd name="connsiteY3" fmla="*/ 547 h 10000"/>
              <a:gd name="connsiteX4" fmla="*/ 0 w 10000"/>
              <a:gd name="connsiteY4" fmla="*/ 575 h 10000"/>
              <a:gd name="connsiteX5" fmla="*/ 0 w 10000"/>
              <a:gd name="connsiteY5" fmla="*/ 711 h 10000"/>
              <a:gd name="connsiteX6" fmla="*/ 103 w 10000"/>
              <a:gd name="connsiteY6" fmla="*/ 902 h 10000"/>
              <a:gd name="connsiteX7" fmla="*/ 165 w 10000"/>
              <a:gd name="connsiteY7" fmla="*/ 988 h 10000"/>
              <a:gd name="connsiteX8" fmla="*/ 202 w 10000"/>
              <a:gd name="connsiteY8" fmla="*/ 988 h 10000"/>
              <a:gd name="connsiteX9" fmla="*/ 285 w 10000"/>
              <a:gd name="connsiteY9" fmla="*/ 1071 h 10000"/>
              <a:gd name="connsiteX10" fmla="*/ 306 w 10000"/>
              <a:gd name="connsiteY10" fmla="*/ 1155 h 10000"/>
              <a:gd name="connsiteX11" fmla="*/ 244 w 10000"/>
              <a:gd name="connsiteY11" fmla="*/ 1320 h 10000"/>
              <a:gd name="connsiteX12" fmla="*/ 244 w 10000"/>
              <a:gd name="connsiteY12" fmla="*/ 1376 h 10000"/>
              <a:gd name="connsiteX13" fmla="*/ 306 w 10000"/>
              <a:gd name="connsiteY13" fmla="*/ 1404 h 10000"/>
              <a:gd name="connsiteX14" fmla="*/ 323 w 10000"/>
              <a:gd name="connsiteY14" fmla="*/ 1459 h 10000"/>
              <a:gd name="connsiteX15" fmla="*/ 323 w 10000"/>
              <a:gd name="connsiteY15" fmla="*/ 1487 h 10000"/>
              <a:gd name="connsiteX16" fmla="*/ 265 w 10000"/>
              <a:gd name="connsiteY16" fmla="*/ 1568 h 10000"/>
              <a:gd name="connsiteX17" fmla="*/ 265 w 10000"/>
              <a:gd name="connsiteY17" fmla="*/ 1684 h 10000"/>
              <a:gd name="connsiteX18" fmla="*/ 306 w 10000"/>
              <a:gd name="connsiteY18" fmla="*/ 1707 h 10000"/>
              <a:gd name="connsiteX19" fmla="*/ 467 w 10000"/>
              <a:gd name="connsiteY19" fmla="*/ 1651 h 10000"/>
              <a:gd name="connsiteX20" fmla="*/ 550 w 10000"/>
              <a:gd name="connsiteY20" fmla="*/ 1600 h 10000"/>
              <a:gd name="connsiteX21" fmla="*/ 591 w 10000"/>
              <a:gd name="connsiteY21" fmla="*/ 1352 h 10000"/>
              <a:gd name="connsiteX22" fmla="*/ 629 w 10000"/>
              <a:gd name="connsiteY22" fmla="*/ 1296 h 10000"/>
              <a:gd name="connsiteX23" fmla="*/ 691 w 10000"/>
              <a:gd name="connsiteY23" fmla="*/ 1320 h 10000"/>
              <a:gd name="connsiteX24" fmla="*/ 749 w 10000"/>
              <a:gd name="connsiteY24" fmla="*/ 1320 h 10000"/>
              <a:gd name="connsiteX25" fmla="*/ 793 w 10000"/>
              <a:gd name="connsiteY25" fmla="*/ 1296 h 10000"/>
              <a:gd name="connsiteX26" fmla="*/ 852 w 10000"/>
              <a:gd name="connsiteY26" fmla="*/ 1296 h 10000"/>
              <a:gd name="connsiteX27" fmla="*/ 835 w 10000"/>
              <a:gd name="connsiteY27" fmla="*/ 1376 h 10000"/>
              <a:gd name="connsiteX28" fmla="*/ 711 w 10000"/>
              <a:gd name="connsiteY28" fmla="*/ 1516 h 10000"/>
              <a:gd name="connsiteX29" fmla="*/ 732 w 10000"/>
              <a:gd name="connsiteY29" fmla="*/ 1516 h 10000"/>
              <a:gd name="connsiteX30" fmla="*/ 835 w 10000"/>
              <a:gd name="connsiteY30" fmla="*/ 1459 h 10000"/>
              <a:gd name="connsiteX31" fmla="*/ 993 w 10000"/>
              <a:gd name="connsiteY31" fmla="*/ 1459 h 10000"/>
              <a:gd name="connsiteX32" fmla="*/ 1522 w 10000"/>
              <a:gd name="connsiteY32" fmla="*/ 1212 h 10000"/>
              <a:gd name="connsiteX33" fmla="*/ 1605 w 10000"/>
              <a:gd name="connsiteY33" fmla="*/ 1212 h 10000"/>
              <a:gd name="connsiteX34" fmla="*/ 1605 w 10000"/>
              <a:gd name="connsiteY34" fmla="*/ 1267 h 10000"/>
              <a:gd name="connsiteX35" fmla="*/ 1501 w 10000"/>
              <a:gd name="connsiteY35" fmla="*/ 1376 h 10000"/>
              <a:gd name="connsiteX36" fmla="*/ 1563 w 10000"/>
              <a:gd name="connsiteY36" fmla="*/ 1404 h 10000"/>
              <a:gd name="connsiteX37" fmla="*/ 1787 w 10000"/>
              <a:gd name="connsiteY37" fmla="*/ 1436 h 10000"/>
              <a:gd name="connsiteX38" fmla="*/ 2030 w 10000"/>
              <a:gd name="connsiteY38" fmla="*/ 1544 h 10000"/>
              <a:gd name="connsiteX39" fmla="*/ 2274 w 10000"/>
              <a:gd name="connsiteY39" fmla="*/ 1707 h 10000"/>
              <a:gd name="connsiteX40" fmla="*/ 2336 w 10000"/>
              <a:gd name="connsiteY40" fmla="*/ 1764 h 10000"/>
              <a:gd name="connsiteX41" fmla="*/ 2336 w 10000"/>
              <a:gd name="connsiteY41" fmla="*/ 1651 h 10000"/>
              <a:gd name="connsiteX42" fmla="*/ 2378 w 10000"/>
              <a:gd name="connsiteY42" fmla="*/ 1600 h 10000"/>
              <a:gd name="connsiteX43" fmla="*/ 2436 w 10000"/>
              <a:gd name="connsiteY43" fmla="*/ 1684 h 10000"/>
              <a:gd name="connsiteX44" fmla="*/ 2577 w 10000"/>
              <a:gd name="connsiteY44" fmla="*/ 1735 h 10000"/>
              <a:gd name="connsiteX45" fmla="*/ 2621 w 10000"/>
              <a:gd name="connsiteY45" fmla="*/ 1764 h 10000"/>
              <a:gd name="connsiteX46" fmla="*/ 2621 w 10000"/>
              <a:gd name="connsiteY46" fmla="*/ 1792 h 10000"/>
              <a:gd name="connsiteX47" fmla="*/ 2560 w 10000"/>
              <a:gd name="connsiteY47" fmla="*/ 1847 h 10000"/>
              <a:gd name="connsiteX48" fmla="*/ 2577 w 10000"/>
              <a:gd name="connsiteY48" fmla="*/ 1899 h 10000"/>
              <a:gd name="connsiteX49" fmla="*/ 2903 w 10000"/>
              <a:gd name="connsiteY49" fmla="*/ 2208 h 10000"/>
              <a:gd name="connsiteX50" fmla="*/ 2920 w 10000"/>
              <a:gd name="connsiteY50" fmla="*/ 2316 h 10000"/>
              <a:gd name="connsiteX51" fmla="*/ 2903 w 10000"/>
              <a:gd name="connsiteY51" fmla="*/ 2427 h 10000"/>
              <a:gd name="connsiteX52" fmla="*/ 2882 w 10000"/>
              <a:gd name="connsiteY52" fmla="*/ 2480 h 10000"/>
              <a:gd name="connsiteX53" fmla="*/ 2842 w 10000"/>
              <a:gd name="connsiteY53" fmla="*/ 2455 h 10000"/>
              <a:gd name="connsiteX54" fmla="*/ 2821 w 10000"/>
              <a:gd name="connsiteY54" fmla="*/ 2349 h 10000"/>
              <a:gd name="connsiteX55" fmla="*/ 2779 w 10000"/>
              <a:gd name="connsiteY55" fmla="*/ 2455 h 10000"/>
              <a:gd name="connsiteX56" fmla="*/ 2821 w 10000"/>
              <a:gd name="connsiteY56" fmla="*/ 2540 h 10000"/>
              <a:gd name="connsiteX57" fmla="*/ 2862 w 10000"/>
              <a:gd name="connsiteY57" fmla="*/ 2564 h 10000"/>
              <a:gd name="connsiteX58" fmla="*/ 3309 w 10000"/>
              <a:gd name="connsiteY58" fmla="*/ 2399 h 10000"/>
              <a:gd name="connsiteX59" fmla="*/ 3329 w 10000"/>
              <a:gd name="connsiteY59" fmla="*/ 2316 h 10000"/>
              <a:gd name="connsiteX60" fmla="*/ 3470 w 10000"/>
              <a:gd name="connsiteY60" fmla="*/ 2316 h 10000"/>
              <a:gd name="connsiteX61" fmla="*/ 3817 w 10000"/>
              <a:gd name="connsiteY61" fmla="*/ 1933 h 10000"/>
              <a:gd name="connsiteX62" fmla="*/ 4061 w 10000"/>
              <a:gd name="connsiteY62" fmla="*/ 1933 h 10000"/>
              <a:gd name="connsiteX63" fmla="*/ 4061 w 10000"/>
              <a:gd name="connsiteY63" fmla="*/ 1847 h 10000"/>
              <a:gd name="connsiteX64" fmla="*/ 4020 w 10000"/>
              <a:gd name="connsiteY64" fmla="*/ 1764 h 10000"/>
              <a:gd name="connsiteX65" fmla="*/ 4078 w 10000"/>
              <a:gd name="connsiteY65" fmla="*/ 1568 h 10000"/>
              <a:gd name="connsiteX66" fmla="*/ 4445 w 10000"/>
              <a:gd name="connsiteY66" fmla="*/ 1516 h 10000"/>
              <a:gd name="connsiteX67" fmla="*/ 4992 w 10000"/>
              <a:gd name="connsiteY67" fmla="*/ 1876 h 10000"/>
              <a:gd name="connsiteX68" fmla="*/ 5013 w 10000"/>
              <a:gd name="connsiteY68" fmla="*/ 1984 h 10000"/>
              <a:gd name="connsiteX69" fmla="*/ 5157 w 10000"/>
              <a:gd name="connsiteY69" fmla="*/ 2152 h 10000"/>
              <a:gd name="connsiteX70" fmla="*/ 5277 w 10000"/>
              <a:gd name="connsiteY70" fmla="*/ 2399 h 10000"/>
              <a:gd name="connsiteX71" fmla="*/ 5621 w 10000"/>
              <a:gd name="connsiteY71" fmla="*/ 2732 h 10000"/>
              <a:gd name="connsiteX72" fmla="*/ 5662 w 10000"/>
              <a:gd name="connsiteY72" fmla="*/ 2872 h 10000"/>
              <a:gd name="connsiteX73" fmla="*/ 5765 w 10000"/>
              <a:gd name="connsiteY73" fmla="*/ 2980 h 10000"/>
              <a:gd name="connsiteX74" fmla="*/ 6030 w 10000"/>
              <a:gd name="connsiteY74" fmla="*/ 2980 h 10000"/>
              <a:gd name="connsiteX75" fmla="*/ 6232 w 10000"/>
              <a:gd name="connsiteY75" fmla="*/ 3395 h 10000"/>
              <a:gd name="connsiteX76" fmla="*/ 6291 w 10000"/>
              <a:gd name="connsiteY76" fmla="*/ 3452 h 10000"/>
              <a:gd name="connsiteX77" fmla="*/ 6273 w 10000"/>
              <a:gd name="connsiteY77" fmla="*/ 3586 h 10000"/>
              <a:gd name="connsiteX78" fmla="*/ 6353 w 10000"/>
              <a:gd name="connsiteY78" fmla="*/ 3999 h 10000"/>
              <a:gd name="connsiteX79" fmla="*/ 6312 w 10000"/>
              <a:gd name="connsiteY79" fmla="*/ 4449 h 10000"/>
              <a:gd name="connsiteX80" fmla="*/ 6232 w 10000"/>
              <a:gd name="connsiteY80" fmla="*/ 4944 h 10000"/>
              <a:gd name="connsiteX81" fmla="*/ 6249 w 10000"/>
              <a:gd name="connsiteY81" fmla="*/ 5357 h 10000"/>
              <a:gd name="connsiteX82" fmla="*/ 6291 w 10000"/>
              <a:gd name="connsiteY82" fmla="*/ 5491 h 10000"/>
              <a:gd name="connsiteX83" fmla="*/ 6494 w 10000"/>
              <a:gd name="connsiteY83" fmla="*/ 5659 h 10000"/>
              <a:gd name="connsiteX84" fmla="*/ 6555 w 10000"/>
              <a:gd name="connsiteY84" fmla="*/ 5491 h 10000"/>
              <a:gd name="connsiteX85" fmla="*/ 6494 w 10000"/>
              <a:gd name="connsiteY85" fmla="*/ 5435 h 10000"/>
              <a:gd name="connsiteX86" fmla="*/ 6431 w 10000"/>
              <a:gd name="connsiteY86" fmla="*/ 5187 h 10000"/>
              <a:gd name="connsiteX87" fmla="*/ 6456 w 10000"/>
              <a:gd name="connsiteY87" fmla="*/ 5136 h 10000"/>
              <a:gd name="connsiteX88" fmla="*/ 6575 w 10000"/>
              <a:gd name="connsiteY88" fmla="*/ 5079 h 10000"/>
              <a:gd name="connsiteX89" fmla="*/ 6658 w 10000"/>
              <a:gd name="connsiteY89" fmla="*/ 5357 h 10000"/>
              <a:gd name="connsiteX90" fmla="*/ 6699 w 10000"/>
              <a:gd name="connsiteY90" fmla="*/ 5328 h 10000"/>
              <a:gd name="connsiteX91" fmla="*/ 6737 w 10000"/>
              <a:gd name="connsiteY91" fmla="*/ 5221 h 10000"/>
              <a:gd name="connsiteX92" fmla="*/ 6762 w 10000"/>
              <a:gd name="connsiteY92" fmla="*/ 5187 h 10000"/>
              <a:gd name="connsiteX93" fmla="*/ 6820 w 10000"/>
              <a:gd name="connsiteY93" fmla="*/ 5244 h 10000"/>
              <a:gd name="connsiteX94" fmla="*/ 6820 w 10000"/>
              <a:gd name="connsiteY94" fmla="*/ 5357 h 10000"/>
              <a:gd name="connsiteX95" fmla="*/ 6762 w 10000"/>
              <a:gd name="connsiteY95" fmla="*/ 5491 h 10000"/>
              <a:gd name="connsiteX96" fmla="*/ 6699 w 10000"/>
              <a:gd name="connsiteY96" fmla="*/ 5604 h 10000"/>
              <a:gd name="connsiteX97" fmla="*/ 6617 w 10000"/>
              <a:gd name="connsiteY97" fmla="*/ 5937 h 10000"/>
              <a:gd name="connsiteX98" fmla="*/ 6555 w 10000"/>
              <a:gd name="connsiteY98" fmla="*/ 5964 h 10000"/>
              <a:gd name="connsiteX99" fmla="*/ 6555 w 10000"/>
              <a:gd name="connsiteY99" fmla="*/ 6133 h 10000"/>
              <a:gd name="connsiteX100" fmla="*/ 6638 w 10000"/>
              <a:gd name="connsiteY100" fmla="*/ 6239 h 10000"/>
              <a:gd name="connsiteX101" fmla="*/ 6762 w 10000"/>
              <a:gd name="connsiteY101" fmla="*/ 6380 h 10000"/>
              <a:gd name="connsiteX102" fmla="*/ 6944 w 10000"/>
              <a:gd name="connsiteY102" fmla="*/ 6960 h 10000"/>
              <a:gd name="connsiteX103" fmla="*/ 7225 w 10000"/>
              <a:gd name="connsiteY103" fmla="*/ 7207 h 10000"/>
              <a:gd name="connsiteX104" fmla="*/ 7266 w 10000"/>
              <a:gd name="connsiteY104" fmla="*/ 7207 h 10000"/>
              <a:gd name="connsiteX105" fmla="*/ 7287 w 10000"/>
              <a:gd name="connsiteY105" fmla="*/ 7069 h 10000"/>
              <a:gd name="connsiteX106" fmla="*/ 7370 w 10000"/>
              <a:gd name="connsiteY106" fmla="*/ 7069 h 10000"/>
              <a:gd name="connsiteX107" fmla="*/ 7431 w 10000"/>
              <a:gd name="connsiteY107" fmla="*/ 7293 h 10000"/>
              <a:gd name="connsiteX108" fmla="*/ 7448 w 10000"/>
              <a:gd name="connsiteY108" fmla="*/ 7428 h 10000"/>
              <a:gd name="connsiteX109" fmla="*/ 7552 w 10000"/>
              <a:gd name="connsiteY109" fmla="*/ 7731 h 10000"/>
              <a:gd name="connsiteX110" fmla="*/ 7676 w 10000"/>
              <a:gd name="connsiteY110" fmla="*/ 7817 h 10000"/>
              <a:gd name="connsiteX111" fmla="*/ 7795 w 10000"/>
              <a:gd name="connsiteY111" fmla="*/ 7868 h 10000"/>
              <a:gd name="connsiteX112" fmla="*/ 8015 w 10000"/>
              <a:gd name="connsiteY112" fmla="*/ 8671 h 10000"/>
              <a:gd name="connsiteX113" fmla="*/ 8077 w 10000"/>
              <a:gd name="connsiteY113" fmla="*/ 8728 h 10000"/>
              <a:gd name="connsiteX114" fmla="*/ 8362 w 10000"/>
              <a:gd name="connsiteY114" fmla="*/ 8813 h 10000"/>
              <a:gd name="connsiteX115" fmla="*/ 8486 w 10000"/>
              <a:gd name="connsiteY115" fmla="*/ 8895 h 10000"/>
              <a:gd name="connsiteX116" fmla="*/ 8809 w 10000"/>
              <a:gd name="connsiteY116" fmla="*/ 9443 h 10000"/>
              <a:gd name="connsiteX117" fmla="*/ 8950 w 10000"/>
              <a:gd name="connsiteY117" fmla="*/ 9583 h 10000"/>
              <a:gd name="connsiteX118" fmla="*/ 9011 w 10000"/>
              <a:gd name="connsiteY118" fmla="*/ 9612 h 10000"/>
              <a:gd name="connsiteX119" fmla="*/ 9070 w 10000"/>
              <a:gd name="connsiteY119" fmla="*/ 9640 h 10000"/>
              <a:gd name="connsiteX120" fmla="*/ 9115 w 10000"/>
              <a:gd name="connsiteY120" fmla="*/ 9775 h 10000"/>
              <a:gd name="connsiteX121" fmla="*/ 9053 w 10000"/>
              <a:gd name="connsiteY121" fmla="*/ 9775 h 10000"/>
              <a:gd name="connsiteX122" fmla="*/ 8991 w 10000"/>
              <a:gd name="connsiteY122" fmla="*/ 9748 h 10000"/>
              <a:gd name="connsiteX123" fmla="*/ 8950 w 10000"/>
              <a:gd name="connsiteY123" fmla="*/ 9748 h 10000"/>
              <a:gd name="connsiteX124" fmla="*/ 8912 w 10000"/>
              <a:gd name="connsiteY124" fmla="*/ 9775 h 10000"/>
              <a:gd name="connsiteX125" fmla="*/ 8912 w 10000"/>
              <a:gd name="connsiteY125" fmla="*/ 9860 h 10000"/>
              <a:gd name="connsiteX126" fmla="*/ 8950 w 10000"/>
              <a:gd name="connsiteY126" fmla="*/ 9939 h 10000"/>
              <a:gd name="connsiteX127" fmla="*/ 9115 w 10000"/>
              <a:gd name="connsiteY127" fmla="*/ 10000 h 10000"/>
              <a:gd name="connsiteX128" fmla="*/ 9194 w 10000"/>
              <a:gd name="connsiteY128" fmla="*/ 9917 h 10000"/>
              <a:gd name="connsiteX129" fmla="*/ 9314 w 10000"/>
              <a:gd name="connsiteY129" fmla="*/ 9882 h 10000"/>
              <a:gd name="connsiteX130" fmla="*/ 9802 w 10000"/>
              <a:gd name="connsiteY130" fmla="*/ 9640 h 10000"/>
              <a:gd name="connsiteX131" fmla="*/ 9905 w 10000"/>
              <a:gd name="connsiteY131" fmla="*/ 9392 h 10000"/>
              <a:gd name="connsiteX132" fmla="*/ 6366 w 10000"/>
              <a:gd name="connsiteY132" fmla="*/ 230 h 10000"/>
              <a:gd name="connsiteX133" fmla="*/ 9864 w 10000"/>
              <a:gd name="connsiteY133" fmla="*/ 8977 h 10000"/>
              <a:gd name="connsiteX134" fmla="*/ 9864 w 10000"/>
              <a:gd name="connsiteY134" fmla="*/ 8779 h 10000"/>
              <a:gd name="connsiteX135" fmla="*/ 9967 w 10000"/>
              <a:gd name="connsiteY135" fmla="*/ 8480 h 10000"/>
              <a:gd name="connsiteX136" fmla="*/ 6366 w 10000"/>
              <a:gd name="connsiteY136" fmla="*/ 230 h 10000"/>
              <a:gd name="connsiteX137" fmla="*/ 9943 w 10000"/>
              <a:gd name="connsiteY137" fmla="*/ 7868 h 10000"/>
              <a:gd name="connsiteX138" fmla="*/ 6366 w 10000"/>
              <a:gd name="connsiteY138" fmla="*/ 230 h 10000"/>
              <a:gd name="connsiteX139" fmla="*/ 9943 w 10000"/>
              <a:gd name="connsiteY139" fmla="*/ 6927 h 10000"/>
              <a:gd name="connsiteX140" fmla="*/ 9864 w 10000"/>
              <a:gd name="connsiteY140" fmla="*/ 6431 h 10000"/>
              <a:gd name="connsiteX141" fmla="*/ 9785 w 10000"/>
              <a:gd name="connsiteY141" fmla="*/ 6267 h 10000"/>
              <a:gd name="connsiteX142" fmla="*/ 9461 w 10000"/>
              <a:gd name="connsiteY142" fmla="*/ 5659 h 10000"/>
              <a:gd name="connsiteX143" fmla="*/ 9256 w 10000"/>
              <a:gd name="connsiteY143" fmla="*/ 4996 h 10000"/>
              <a:gd name="connsiteX144" fmla="*/ 8991 w 10000"/>
              <a:gd name="connsiteY144" fmla="*/ 4527 h 10000"/>
              <a:gd name="connsiteX145" fmla="*/ 8991 w 10000"/>
              <a:gd name="connsiteY145" fmla="*/ 4449 h 10000"/>
              <a:gd name="connsiteX146" fmla="*/ 6366 w 10000"/>
              <a:gd name="connsiteY146" fmla="*/ 230 h 10000"/>
              <a:gd name="connsiteX147" fmla="*/ 8888 w 10000"/>
              <a:gd name="connsiteY147" fmla="*/ 4084 h 10000"/>
              <a:gd name="connsiteX148" fmla="*/ 8888 w 10000"/>
              <a:gd name="connsiteY148" fmla="*/ 3976 h 10000"/>
              <a:gd name="connsiteX149" fmla="*/ 8974 w 10000"/>
              <a:gd name="connsiteY149" fmla="*/ 3807 h 10000"/>
              <a:gd name="connsiteX150" fmla="*/ 8974 w 10000"/>
              <a:gd name="connsiteY150" fmla="*/ 3724 h 10000"/>
              <a:gd name="connsiteX151" fmla="*/ 8627 w 10000"/>
              <a:gd name="connsiteY151" fmla="*/ 3120 h 10000"/>
              <a:gd name="connsiteX152" fmla="*/ 8445 w 10000"/>
              <a:gd name="connsiteY152" fmla="*/ 2838 h 10000"/>
              <a:gd name="connsiteX153" fmla="*/ 8321 w 10000"/>
              <a:gd name="connsiteY153" fmla="*/ 2732 h 10000"/>
              <a:gd name="connsiteX154" fmla="*/ 8280 w 10000"/>
              <a:gd name="connsiteY154" fmla="*/ 2646 h 10000"/>
              <a:gd name="connsiteX155" fmla="*/ 8060 w 10000"/>
              <a:gd name="connsiteY155" fmla="*/ 2263 h 10000"/>
              <a:gd name="connsiteX156" fmla="*/ 7771 w 10000"/>
              <a:gd name="connsiteY156" fmla="*/ 1544 h 10000"/>
              <a:gd name="connsiteX157" fmla="*/ 7693 w 10000"/>
              <a:gd name="connsiteY157" fmla="*/ 1128 h 10000"/>
              <a:gd name="connsiteX158" fmla="*/ 6366 w 10000"/>
              <a:gd name="connsiteY158" fmla="*/ 230 h 10000"/>
              <a:gd name="connsiteX159" fmla="*/ 6366 w 10000"/>
              <a:gd name="connsiteY159" fmla="*/ 230 h 10000"/>
              <a:gd name="connsiteX160" fmla="*/ 6366 w 10000"/>
              <a:gd name="connsiteY160" fmla="*/ 230 h 10000"/>
              <a:gd name="connsiteX161" fmla="*/ 6366 w 10000"/>
              <a:gd name="connsiteY161" fmla="*/ 230 h 10000"/>
              <a:gd name="connsiteX162" fmla="*/ 6366 w 10000"/>
              <a:gd name="connsiteY162" fmla="*/ 230 h 10000"/>
              <a:gd name="connsiteX163" fmla="*/ 6366 w 10000"/>
              <a:gd name="connsiteY163" fmla="*/ 230 h 10000"/>
              <a:gd name="connsiteX164" fmla="*/ 6366 w 10000"/>
              <a:gd name="connsiteY164" fmla="*/ 230 h 10000"/>
              <a:gd name="connsiteX165" fmla="*/ 6366 w 10000"/>
              <a:gd name="connsiteY165" fmla="*/ 230 h 10000"/>
              <a:gd name="connsiteX166" fmla="*/ 6366 w 10000"/>
              <a:gd name="connsiteY166" fmla="*/ 230 h 10000"/>
              <a:gd name="connsiteX167" fmla="*/ 6366 w 10000"/>
              <a:gd name="connsiteY167" fmla="*/ 230 h 10000"/>
              <a:gd name="connsiteX168" fmla="*/ 6366 w 10000"/>
              <a:gd name="connsiteY168" fmla="*/ 230 h 10000"/>
              <a:gd name="connsiteX169" fmla="*/ 6366 w 10000"/>
              <a:gd name="connsiteY169" fmla="*/ 230 h 10000"/>
              <a:gd name="connsiteX170" fmla="*/ 6366 w 10000"/>
              <a:gd name="connsiteY170" fmla="*/ 230 h 10000"/>
              <a:gd name="connsiteX171" fmla="*/ 6366 w 10000"/>
              <a:gd name="connsiteY171" fmla="*/ 230 h 10000"/>
              <a:gd name="connsiteX172" fmla="*/ 6366 w 10000"/>
              <a:gd name="connsiteY172" fmla="*/ 230 h 10000"/>
              <a:gd name="connsiteX173" fmla="*/ 6366 w 10000"/>
              <a:gd name="connsiteY173" fmla="*/ 230 h 10000"/>
              <a:gd name="connsiteX174" fmla="*/ 6456 w 10000"/>
              <a:gd name="connsiteY174" fmla="*/ 249 h 10000"/>
              <a:gd name="connsiteX175" fmla="*/ 3268 w 10000"/>
              <a:gd name="connsiteY175" fmla="*/ 519 h 10000"/>
              <a:gd name="connsiteX176" fmla="*/ 3205 w 10000"/>
              <a:gd name="connsiteY176" fmla="*/ 384 h 10000"/>
              <a:gd name="connsiteX177" fmla="*/ 3205 w 10000"/>
              <a:gd name="connsiteY177" fmla="*/ 249 h 10000"/>
              <a:gd name="connsiteX178" fmla="*/ 3102 w 10000"/>
              <a:gd name="connsiteY178" fmla="*/ 108 h 10000"/>
              <a:gd name="connsiteX179" fmla="*/ 3085 w 10000"/>
              <a:gd name="connsiteY179" fmla="*/ 0 h 10000"/>
              <a:gd name="connsiteX0" fmla="*/ 3085 w 10000"/>
              <a:gd name="connsiteY0" fmla="*/ 0 h 10000"/>
              <a:gd name="connsiteX1" fmla="*/ 20 w 10000"/>
              <a:gd name="connsiteY1" fmla="*/ 408 h 10000"/>
              <a:gd name="connsiteX2" fmla="*/ 20 w 10000"/>
              <a:gd name="connsiteY2" fmla="*/ 492 h 10000"/>
              <a:gd name="connsiteX3" fmla="*/ 20 w 10000"/>
              <a:gd name="connsiteY3" fmla="*/ 547 h 10000"/>
              <a:gd name="connsiteX4" fmla="*/ 0 w 10000"/>
              <a:gd name="connsiteY4" fmla="*/ 575 h 10000"/>
              <a:gd name="connsiteX5" fmla="*/ 0 w 10000"/>
              <a:gd name="connsiteY5" fmla="*/ 711 h 10000"/>
              <a:gd name="connsiteX6" fmla="*/ 103 w 10000"/>
              <a:gd name="connsiteY6" fmla="*/ 902 h 10000"/>
              <a:gd name="connsiteX7" fmla="*/ 165 w 10000"/>
              <a:gd name="connsiteY7" fmla="*/ 988 h 10000"/>
              <a:gd name="connsiteX8" fmla="*/ 202 w 10000"/>
              <a:gd name="connsiteY8" fmla="*/ 988 h 10000"/>
              <a:gd name="connsiteX9" fmla="*/ 285 w 10000"/>
              <a:gd name="connsiteY9" fmla="*/ 1071 h 10000"/>
              <a:gd name="connsiteX10" fmla="*/ 306 w 10000"/>
              <a:gd name="connsiteY10" fmla="*/ 1155 h 10000"/>
              <a:gd name="connsiteX11" fmla="*/ 244 w 10000"/>
              <a:gd name="connsiteY11" fmla="*/ 1320 h 10000"/>
              <a:gd name="connsiteX12" fmla="*/ 244 w 10000"/>
              <a:gd name="connsiteY12" fmla="*/ 1376 h 10000"/>
              <a:gd name="connsiteX13" fmla="*/ 306 w 10000"/>
              <a:gd name="connsiteY13" fmla="*/ 1404 h 10000"/>
              <a:gd name="connsiteX14" fmla="*/ 323 w 10000"/>
              <a:gd name="connsiteY14" fmla="*/ 1459 h 10000"/>
              <a:gd name="connsiteX15" fmla="*/ 323 w 10000"/>
              <a:gd name="connsiteY15" fmla="*/ 1487 h 10000"/>
              <a:gd name="connsiteX16" fmla="*/ 265 w 10000"/>
              <a:gd name="connsiteY16" fmla="*/ 1568 h 10000"/>
              <a:gd name="connsiteX17" fmla="*/ 265 w 10000"/>
              <a:gd name="connsiteY17" fmla="*/ 1684 h 10000"/>
              <a:gd name="connsiteX18" fmla="*/ 306 w 10000"/>
              <a:gd name="connsiteY18" fmla="*/ 1707 h 10000"/>
              <a:gd name="connsiteX19" fmla="*/ 467 w 10000"/>
              <a:gd name="connsiteY19" fmla="*/ 1651 h 10000"/>
              <a:gd name="connsiteX20" fmla="*/ 550 w 10000"/>
              <a:gd name="connsiteY20" fmla="*/ 1600 h 10000"/>
              <a:gd name="connsiteX21" fmla="*/ 591 w 10000"/>
              <a:gd name="connsiteY21" fmla="*/ 1352 h 10000"/>
              <a:gd name="connsiteX22" fmla="*/ 629 w 10000"/>
              <a:gd name="connsiteY22" fmla="*/ 1296 h 10000"/>
              <a:gd name="connsiteX23" fmla="*/ 691 w 10000"/>
              <a:gd name="connsiteY23" fmla="*/ 1320 h 10000"/>
              <a:gd name="connsiteX24" fmla="*/ 749 w 10000"/>
              <a:gd name="connsiteY24" fmla="*/ 1320 h 10000"/>
              <a:gd name="connsiteX25" fmla="*/ 793 w 10000"/>
              <a:gd name="connsiteY25" fmla="*/ 1296 h 10000"/>
              <a:gd name="connsiteX26" fmla="*/ 852 w 10000"/>
              <a:gd name="connsiteY26" fmla="*/ 1296 h 10000"/>
              <a:gd name="connsiteX27" fmla="*/ 835 w 10000"/>
              <a:gd name="connsiteY27" fmla="*/ 1376 h 10000"/>
              <a:gd name="connsiteX28" fmla="*/ 711 w 10000"/>
              <a:gd name="connsiteY28" fmla="*/ 1516 h 10000"/>
              <a:gd name="connsiteX29" fmla="*/ 732 w 10000"/>
              <a:gd name="connsiteY29" fmla="*/ 1516 h 10000"/>
              <a:gd name="connsiteX30" fmla="*/ 835 w 10000"/>
              <a:gd name="connsiteY30" fmla="*/ 1459 h 10000"/>
              <a:gd name="connsiteX31" fmla="*/ 993 w 10000"/>
              <a:gd name="connsiteY31" fmla="*/ 1459 h 10000"/>
              <a:gd name="connsiteX32" fmla="*/ 1522 w 10000"/>
              <a:gd name="connsiteY32" fmla="*/ 1212 h 10000"/>
              <a:gd name="connsiteX33" fmla="*/ 1605 w 10000"/>
              <a:gd name="connsiteY33" fmla="*/ 1212 h 10000"/>
              <a:gd name="connsiteX34" fmla="*/ 1605 w 10000"/>
              <a:gd name="connsiteY34" fmla="*/ 1267 h 10000"/>
              <a:gd name="connsiteX35" fmla="*/ 1501 w 10000"/>
              <a:gd name="connsiteY35" fmla="*/ 1376 h 10000"/>
              <a:gd name="connsiteX36" fmla="*/ 1563 w 10000"/>
              <a:gd name="connsiteY36" fmla="*/ 1404 h 10000"/>
              <a:gd name="connsiteX37" fmla="*/ 1787 w 10000"/>
              <a:gd name="connsiteY37" fmla="*/ 1436 h 10000"/>
              <a:gd name="connsiteX38" fmla="*/ 2030 w 10000"/>
              <a:gd name="connsiteY38" fmla="*/ 1544 h 10000"/>
              <a:gd name="connsiteX39" fmla="*/ 2274 w 10000"/>
              <a:gd name="connsiteY39" fmla="*/ 1707 h 10000"/>
              <a:gd name="connsiteX40" fmla="*/ 2336 w 10000"/>
              <a:gd name="connsiteY40" fmla="*/ 1764 h 10000"/>
              <a:gd name="connsiteX41" fmla="*/ 2336 w 10000"/>
              <a:gd name="connsiteY41" fmla="*/ 1651 h 10000"/>
              <a:gd name="connsiteX42" fmla="*/ 2378 w 10000"/>
              <a:gd name="connsiteY42" fmla="*/ 1600 h 10000"/>
              <a:gd name="connsiteX43" fmla="*/ 2436 w 10000"/>
              <a:gd name="connsiteY43" fmla="*/ 1684 h 10000"/>
              <a:gd name="connsiteX44" fmla="*/ 2577 w 10000"/>
              <a:gd name="connsiteY44" fmla="*/ 1735 h 10000"/>
              <a:gd name="connsiteX45" fmla="*/ 2621 w 10000"/>
              <a:gd name="connsiteY45" fmla="*/ 1764 h 10000"/>
              <a:gd name="connsiteX46" fmla="*/ 2621 w 10000"/>
              <a:gd name="connsiteY46" fmla="*/ 1792 h 10000"/>
              <a:gd name="connsiteX47" fmla="*/ 2560 w 10000"/>
              <a:gd name="connsiteY47" fmla="*/ 1847 h 10000"/>
              <a:gd name="connsiteX48" fmla="*/ 2577 w 10000"/>
              <a:gd name="connsiteY48" fmla="*/ 1899 h 10000"/>
              <a:gd name="connsiteX49" fmla="*/ 2903 w 10000"/>
              <a:gd name="connsiteY49" fmla="*/ 2208 h 10000"/>
              <a:gd name="connsiteX50" fmla="*/ 2920 w 10000"/>
              <a:gd name="connsiteY50" fmla="*/ 2316 h 10000"/>
              <a:gd name="connsiteX51" fmla="*/ 2903 w 10000"/>
              <a:gd name="connsiteY51" fmla="*/ 2427 h 10000"/>
              <a:gd name="connsiteX52" fmla="*/ 2882 w 10000"/>
              <a:gd name="connsiteY52" fmla="*/ 2480 h 10000"/>
              <a:gd name="connsiteX53" fmla="*/ 2842 w 10000"/>
              <a:gd name="connsiteY53" fmla="*/ 2455 h 10000"/>
              <a:gd name="connsiteX54" fmla="*/ 2821 w 10000"/>
              <a:gd name="connsiteY54" fmla="*/ 2349 h 10000"/>
              <a:gd name="connsiteX55" fmla="*/ 2779 w 10000"/>
              <a:gd name="connsiteY55" fmla="*/ 2455 h 10000"/>
              <a:gd name="connsiteX56" fmla="*/ 2821 w 10000"/>
              <a:gd name="connsiteY56" fmla="*/ 2540 h 10000"/>
              <a:gd name="connsiteX57" fmla="*/ 2862 w 10000"/>
              <a:gd name="connsiteY57" fmla="*/ 2564 h 10000"/>
              <a:gd name="connsiteX58" fmla="*/ 3309 w 10000"/>
              <a:gd name="connsiteY58" fmla="*/ 2399 h 10000"/>
              <a:gd name="connsiteX59" fmla="*/ 3329 w 10000"/>
              <a:gd name="connsiteY59" fmla="*/ 2316 h 10000"/>
              <a:gd name="connsiteX60" fmla="*/ 3470 w 10000"/>
              <a:gd name="connsiteY60" fmla="*/ 2316 h 10000"/>
              <a:gd name="connsiteX61" fmla="*/ 3817 w 10000"/>
              <a:gd name="connsiteY61" fmla="*/ 1933 h 10000"/>
              <a:gd name="connsiteX62" fmla="*/ 4061 w 10000"/>
              <a:gd name="connsiteY62" fmla="*/ 1933 h 10000"/>
              <a:gd name="connsiteX63" fmla="*/ 4061 w 10000"/>
              <a:gd name="connsiteY63" fmla="*/ 1847 h 10000"/>
              <a:gd name="connsiteX64" fmla="*/ 4020 w 10000"/>
              <a:gd name="connsiteY64" fmla="*/ 1764 h 10000"/>
              <a:gd name="connsiteX65" fmla="*/ 4078 w 10000"/>
              <a:gd name="connsiteY65" fmla="*/ 1568 h 10000"/>
              <a:gd name="connsiteX66" fmla="*/ 4445 w 10000"/>
              <a:gd name="connsiteY66" fmla="*/ 1516 h 10000"/>
              <a:gd name="connsiteX67" fmla="*/ 4992 w 10000"/>
              <a:gd name="connsiteY67" fmla="*/ 1876 h 10000"/>
              <a:gd name="connsiteX68" fmla="*/ 5013 w 10000"/>
              <a:gd name="connsiteY68" fmla="*/ 1984 h 10000"/>
              <a:gd name="connsiteX69" fmla="*/ 5157 w 10000"/>
              <a:gd name="connsiteY69" fmla="*/ 2152 h 10000"/>
              <a:gd name="connsiteX70" fmla="*/ 5277 w 10000"/>
              <a:gd name="connsiteY70" fmla="*/ 2399 h 10000"/>
              <a:gd name="connsiteX71" fmla="*/ 5621 w 10000"/>
              <a:gd name="connsiteY71" fmla="*/ 2732 h 10000"/>
              <a:gd name="connsiteX72" fmla="*/ 5662 w 10000"/>
              <a:gd name="connsiteY72" fmla="*/ 2872 h 10000"/>
              <a:gd name="connsiteX73" fmla="*/ 5765 w 10000"/>
              <a:gd name="connsiteY73" fmla="*/ 2980 h 10000"/>
              <a:gd name="connsiteX74" fmla="*/ 6030 w 10000"/>
              <a:gd name="connsiteY74" fmla="*/ 2980 h 10000"/>
              <a:gd name="connsiteX75" fmla="*/ 6232 w 10000"/>
              <a:gd name="connsiteY75" fmla="*/ 3395 h 10000"/>
              <a:gd name="connsiteX76" fmla="*/ 6291 w 10000"/>
              <a:gd name="connsiteY76" fmla="*/ 3452 h 10000"/>
              <a:gd name="connsiteX77" fmla="*/ 6273 w 10000"/>
              <a:gd name="connsiteY77" fmla="*/ 3586 h 10000"/>
              <a:gd name="connsiteX78" fmla="*/ 6353 w 10000"/>
              <a:gd name="connsiteY78" fmla="*/ 3999 h 10000"/>
              <a:gd name="connsiteX79" fmla="*/ 6312 w 10000"/>
              <a:gd name="connsiteY79" fmla="*/ 4449 h 10000"/>
              <a:gd name="connsiteX80" fmla="*/ 6232 w 10000"/>
              <a:gd name="connsiteY80" fmla="*/ 4944 h 10000"/>
              <a:gd name="connsiteX81" fmla="*/ 6249 w 10000"/>
              <a:gd name="connsiteY81" fmla="*/ 5357 h 10000"/>
              <a:gd name="connsiteX82" fmla="*/ 6291 w 10000"/>
              <a:gd name="connsiteY82" fmla="*/ 5491 h 10000"/>
              <a:gd name="connsiteX83" fmla="*/ 6494 w 10000"/>
              <a:gd name="connsiteY83" fmla="*/ 5659 h 10000"/>
              <a:gd name="connsiteX84" fmla="*/ 6555 w 10000"/>
              <a:gd name="connsiteY84" fmla="*/ 5491 h 10000"/>
              <a:gd name="connsiteX85" fmla="*/ 6494 w 10000"/>
              <a:gd name="connsiteY85" fmla="*/ 5435 h 10000"/>
              <a:gd name="connsiteX86" fmla="*/ 6431 w 10000"/>
              <a:gd name="connsiteY86" fmla="*/ 5187 h 10000"/>
              <a:gd name="connsiteX87" fmla="*/ 6456 w 10000"/>
              <a:gd name="connsiteY87" fmla="*/ 5136 h 10000"/>
              <a:gd name="connsiteX88" fmla="*/ 6575 w 10000"/>
              <a:gd name="connsiteY88" fmla="*/ 5079 h 10000"/>
              <a:gd name="connsiteX89" fmla="*/ 6658 w 10000"/>
              <a:gd name="connsiteY89" fmla="*/ 5357 h 10000"/>
              <a:gd name="connsiteX90" fmla="*/ 6699 w 10000"/>
              <a:gd name="connsiteY90" fmla="*/ 5328 h 10000"/>
              <a:gd name="connsiteX91" fmla="*/ 6737 w 10000"/>
              <a:gd name="connsiteY91" fmla="*/ 5221 h 10000"/>
              <a:gd name="connsiteX92" fmla="*/ 6762 w 10000"/>
              <a:gd name="connsiteY92" fmla="*/ 5187 h 10000"/>
              <a:gd name="connsiteX93" fmla="*/ 6820 w 10000"/>
              <a:gd name="connsiteY93" fmla="*/ 5244 h 10000"/>
              <a:gd name="connsiteX94" fmla="*/ 6820 w 10000"/>
              <a:gd name="connsiteY94" fmla="*/ 5357 h 10000"/>
              <a:gd name="connsiteX95" fmla="*/ 6762 w 10000"/>
              <a:gd name="connsiteY95" fmla="*/ 5491 h 10000"/>
              <a:gd name="connsiteX96" fmla="*/ 6699 w 10000"/>
              <a:gd name="connsiteY96" fmla="*/ 5604 h 10000"/>
              <a:gd name="connsiteX97" fmla="*/ 6617 w 10000"/>
              <a:gd name="connsiteY97" fmla="*/ 5937 h 10000"/>
              <a:gd name="connsiteX98" fmla="*/ 6555 w 10000"/>
              <a:gd name="connsiteY98" fmla="*/ 5964 h 10000"/>
              <a:gd name="connsiteX99" fmla="*/ 6555 w 10000"/>
              <a:gd name="connsiteY99" fmla="*/ 6133 h 10000"/>
              <a:gd name="connsiteX100" fmla="*/ 6638 w 10000"/>
              <a:gd name="connsiteY100" fmla="*/ 6239 h 10000"/>
              <a:gd name="connsiteX101" fmla="*/ 6762 w 10000"/>
              <a:gd name="connsiteY101" fmla="*/ 6380 h 10000"/>
              <a:gd name="connsiteX102" fmla="*/ 6944 w 10000"/>
              <a:gd name="connsiteY102" fmla="*/ 6960 h 10000"/>
              <a:gd name="connsiteX103" fmla="*/ 7225 w 10000"/>
              <a:gd name="connsiteY103" fmla="*/ 7207 h 10000"/>
              <a:gd name="connsiteX104" fmla="*/ 7266 w 10000"/>
              <a:gd name="connsiteY104" fmla="*/ 7207 h 10000"/>
              <a:gd name="connsiteX105" fmla="*/ 7287 w 10000"/>
              <a:gd name="connsiteY105" fmla="*/ 7069 h 10000"/>
              <a:gd name="connsiteX106" fmla="*/ 7370 w 10000"/>
              <a:gd name="connsiteY106" fmla="*/ 7069 h 10000"/>
              <a:gd name="connsiteX107" fmla="*/ 7431 w 10000"/>
              <a:gd name="connsiteY107" fmla="*/ 7293 h 10000"/>
              <a:gd name="connsiteX108" fmla="*/ 7448 w 10000"/>
              <a:gd name="connsiteY108" fmla="*/ 7428 h 10000"/>
              <a:gd name="connsiteX109" fmla="*/ 7552 w 10000"/>
              <a:gd name="connsiteY109" fmla="*/ 7731 h 10000"/>
              <a:gd name="connsiteX110" fmla="*/ 7676 w 10000"/>
              <a:gd name="connsiteY110" fmla="*/ 7817 h 10000"/>
              <a:gd name="connsiteX111" fmla="*/ 7795 w 10000"/>
              <a:gd name="connsiteY111" fmla="*/ 7868 h 10000"/>
              <a:gd name="connsiteX112" fmla="*/ 8015 w 10000"/>
              <a:gd name="connsiteY112" fmla="*/ 8671 h 10000"/>
              <a:gd name="connsiteX113" fmla="*/ 8077 w 10000"/>
              <a:gd name="connsiteY113" fmla="*/ 8728 h 10000"/>
              <a:gd name="connsiteX114" fmla="*/ 8362 w 10000"/>
              <a:gd name="connsiteY114" fmla="*/ 8813 h 10000"/>
              <a:gd name="connsiteX115" fmla="*/ 8486 w 10000"/>
              <a:gd name="connsiteY115" fmla="*/ 8895 h 10000"/>
              <a:gd name="connsiteX116" fmla="*/ 8809 w 10000"/>
              <a:gd name="connsiteY116" fmla="*/ 9443 h 10000"/>
              <a:gd name="connsiteX117" fmla="*/ 8950 w 10000"/>
              <a:gd name="connsiteY117" fmla="*/ 9583 h 10000"/>
              <a:gd name="connsiteX118" fmla="*/ 9011 w 10000"/>
              <a:gd name="connsiteY118" fmla="*/ 9612 h 10000"/>
              <a:gd name="connsiteX119" fmla="*/ 9070 w 10000"/>
              <a:gd name="connsiteY119" fmla="*/ 9640 h 10000"/>
              <a:gd name="connsiteX120" fmla="*/ 9115 w 10000"/>
              <a:gd name="connsiteY120" fmla="*/ 9775 h 10000"/>
              <a:gd name="connsiteX121" fmla="*/ 9053 w 10000"/>
              <a:gd name="connsiteY121" fmla="*/ 9775 h 10000"/>
              <a:gd name="connsiteX122" fmla="*/ 8991 w 10000"/>
              <a:gd name="connsiteY122" fmla="*/ 9748 h 10000"/>
              <a:gd name="connsiteX123" fmla="*/ 8950 w 10000"/>
              <a:gd name="connsiteY123" fmla="*/ 9748 h 10000"/>
              <a:gd name="connsiteX124" fmla="*/ 8912 w 10000"/>
              <a:gd name="connsiteY124" fmla="*/ 9775 h 10000"/>
              <a:gd name="connsiteX125" fmla="*/ 8912 w 10000"/>
              <a:gd name="connsiteY125" fmla="*/ 9860 h 10000"/>
              <a:gd name="connsiteX126" fmla="*/ 8950 w 10000"/>
              <a:gd name="connsiteY126" fmla="*/ 9939 h 10000"/>
              <a:gd name="connsiteX127" fmla="*/ 9115 w 10000"/>
              <a:gd name="connsiteY127" fmla="*/ 10000 h 10000"/>
              <a:gd name="connsiteX128" fmla="*/ 9194 w 10000"/>
              <a:gd name="connsiteY128" fmla="*/ 9917 h 10000"/>
              <a:gd name="connsiteX129" fmla="*/ 9314 w 10000"/>
              <a:gd name="connsiteY129" fmla="*/ 9882 h 10000"/>
              <a:gd name="connsiteX130" fmla="*/ 9802 w 10000"/>
              <a:gd name="connsiteY130" fmla="*/ 9640 h 10000"/>
              <a:gd name="connsiteX131" fmla="*/ 9905 w 10000"/>
              <a:gd name="connsiteY131" fmla="*/ 9392 h 10000"/>
              <a:gd name="connsiteX132" fmla="*/ 6366 w 10000"/>
              <a:gd name="connsiteY132" fmla="*/ 230 h 10000"/>
              <a:gd name="connsiteX133" fmla="*/ 9864 w 10000"/>
              <a:gd name="connsiteY133" fmla="*/ 8977 h 10000"/>
              <a:gd name="connsiteX134" fmla="*/ 9864 w 10000"/>
              <a:gd name="connsiteY134" fmla="*/ 8779 h 10000"/>
              <a:gd name="connsiteX135" fmla="*/ 9967 w 10000"/>
              <a:gd name="connsiteY135" fmla="*/ 8480 h 10000"/>
              <a:gd name="connsiteX136" fmla="*/ 6366 w 10000"/>
              <a:gd name="connsiteY136" fmla="*/ 230 h 10000"/>
              <a:gd name="connsiteX137" fmla="*/ 9943 w 10000"/>
              <a:gd name="connsiteY137" fmla="*/ 7868 h 10000"/>
              <a:gd name="connsiteX138" fmla="*/ 6366 w 10000"/>
              <a:gd name="connsiteY138" fmla="*/ 230 h 10000"/>
              <a:gd name="connsiteX139" fmla="*/ 9943 w 10000"/>
              <a:gd name="connsiteY139" fmla="*/ 6927 h 10000"/>
              <a:gd name="connsiteX140" fmla="*/ 9864 w 10000"/>
              <a:gd name="connsiteY140" fmla="*/ 6431 h 10000"/>
              <a:gd name="connsiteX141" fmla="*/ 9785 w 10000"/>
              <a:gd name="connsiteY141" fmla="*/ 6267 h 10000"/>
              <a:gd name="connsiteX142" fmla="*/ 9461 w 10000"/>
              <a:gd name="connsiteY142" fmla="*/ 5659 h 10000"/>
              <a:gd name="connsiteX143" fmla="*/ 9256 w 10000"/>
              <a:gd name="connsiteY143" fmla="*/ 4996 h 10000"/>
              <a:gd name="connsiteX144" fmla="*/ 8991 w 10000"/>
              <a:gd name="connsiteY144" fmla="*/ 4527 h 10000"/>
              <a:gd name="connsiteX145" fmla="*/ 8991 w 10000"/>
              <a:gd name="connsiteY145" fmla="*/ 4449 h 10000"/>
              <a:gd name="connsiteX146" fmla="*/ 6366 w 10000"/>
              <a:gd name="connsiteY146" fmla="*/ 230 h 10000"/>
              <a:gd name="connsiteX147" fmla="*/ 8888 w 10000"/>
              <a:gd name="connsiteY147" fmla="*/ 4084 h 10000"/>
              <a:gd name="connsiteX148" fmla="*/ 8888 w 10000"/>
              <a:gd name="connsiteY148" fmla="*/ 3976 h 10000"/>
              <a:gd name="connsiteX149" fmla="*/ 8974 w 10000"/>
              <a:gd name="connsiteY149" fmla="*/ 3807 h 10000"/>
              <a:gd name="connsiteX150" fmla="*/ 8974 w 10000"/>
              <a:gd name="connsiteY150" fmla="*/ 3724 h 10000"/>
              <a:gd name="connsiteX151" fmla="*/ 8627 w 10000"/>
              <a:gd name="connsiteY151" fmla="*/ 3120 h 10000"/>
              <a:gd name="connsiteX152" fmla="*/ 8445 w 10000"/>
              <a:gd name="connsiteY152" fmla="*/ 2838 h 10000"/>
              <a:gd name="connsiteX153" fmla="*/ 8321 w 10000"/>
              <a:gd name="connsiteY153" fmla="*/ 2732 h 10000"/>
              <a:gd name="connsiteX154" fmla="*/ 8280 w 10000"/>
              <a:gd name="connsiteY154" fmla="*/ 2646 h 10000"/>
              <a:gd name="connsiteX155" fmla="*/ 8060 w 10000"/>
              <a:gd name="connsiteY155" fmla="*/ 2263 h 10000"/>
              <a:gd name="connsiteX156" fmla="*/ 7771 w 10000"/>
              <a:gd name="connsiteY156" fmla="*/ 1544 h 10000"/>
              <a:gd name="connsiteX157" fmla="*/ 6366 w 10000"/>
              <a:gd name="connsiteY157" fmla="*/ 230 h 10000"/>
              <a:gd name="connsiteX158" fmla="*/ 6366 w 10000"/>
              <a:gd name="connsiteY158" fmla="*/ 230 h 10000"/>
              <a:gd name="connsiteX159" fmla="*/ 6366 w 10000"/>
              <a:gd name="connsiteY159" fmla="*/ 230 h 10000"/>
              <a:gd name="connsiteX160" fmla="*/ 6366 w 10000"/>
              <a:gd name="connsiteY160" fmla="*/ 230 h 10000"/>
              <a:gd name="connsiteX161" fmla="*/ 6366 w 10000"/>
              <a:gd name="connsiteY161" fmla="*/ 230 h 10000"/>
              <a:gd name="connsiteX162" fmla="*/ 6366 w 10000"/>
              <a:gd name="connsiteY162" fmla="*/ 230 h 10000"/>
              <a:gd name="connsiteX163" fmla="*/ 6366 w 10000"/>
              <a:gd name="connsiteY163" fmla="*/ 230 h 10000"/>
              <a:gd name="connsiteX164" fmla="*/ 6366 w 10000"/>
              <a:gd name="connsiteY164" fmla="*/ 230 h 10000"/>
              <a:gd name="connsiteX165" fmla="*/ 6366 w 10000"/>
              <a:gd name="connsiteY165" fmla="*/ 230 h 10000"/>
              <a:gd name="connsiteX166" fmla="*/ 6366 w 10000"/>
              <a:gd name="connsiteY166" fmla="*/ 230 h 10000"/>
              <a:gd name="connsiteX167" fmla="*/ 6366 w 10000"/>
              <a:gd name="connsiteY167" fmla="*/ 230 h 10000"/>
              <a:gd name="connsiteX168" fmla="*/ 6366 w 10000"/>
              <a:gd name="connsiteY168" fmla="*/ 230 h 10000"/>
              <a:gd name="connsiteX169" fmla="*/ 6366 w 10000"/>
              <a:gd name="connsiteY169" fmla="*/ 230 h 10000"/>
              <a:gd name="connsiteX170" fmla="*/ 6366 w 10000"/>
              <a:gd name="connsiteY170" fmla="*/ 230 h 10000"/>
              <a:gd name="connsiteX171" fmla="*/ 6366 w 10000"/>
              <a:gd name="connsiteY171" fmla="*/ 230 h 10000"/>
              <a:gd name="connsiteX172" fmla="*/ 6366 w 10000"/>
              <a:gd name="connsiteY172" fmla="*/ 230 h 10000"/>
              <a:gd name="connsiteX173" fmla="*/ 6366 w 10000"/>
              <a:gd name="connsiteY173" fmla="*/ 230 h 10000"/>
              <a:gd name="connsiteX174" fmla="*/ 6456 w 10000"/>
              <a:gd name="connsiteY174" fmla="*/ 249 h 10000"/>
              <a:gd name="connsiteX175" fmla="*/ 3268 w 10000"/>
              <a:gd name="connsiteY175" fmla="*/ 519 h 10000"/>
              <a:gd name="connsiteX176" fmla="*/ 3205 w 10000"/>
              <a:gd name="connsiteY176" fmla="*/ 384 h 10000"/>
              <a:gd name="connsiteX177" fmla="*/ 3205 w 10000"/>
              <a:gd name="connsiteY177" fmla="*/ 249 h 10000"/>
              <a:gd name="connsiteX178" fmla="*/ 3102 w 10000"/>
              <a:gd name="connsiteY178" fmla="*/ 108 h 10000"/>
              <a:gd name="connsiteX179" fmla="*/ 3085 w 10000"/>
              <a:gd name="connsiteY179" fmla="*/ 0 h 10000"/>
              <a:gd name="connsiteX0" fmla="*/ 3085 w 10000"/>
              <a:gd name="connsiteY0" fmla="*/ 0 h 10000"/>
              <a:gd name="connsiteX1" fmla="*/ 20 w 10000"/>
              <a:gd name="connsiteY1" fmla="*/ 408 h 10000"/>
              <a:gd name="connsiteX2" fmla="*/ 20 w 10000"/>
              <a:gd name="connsiteY2" fmla="*/ 492 h 10000"/>
              <a:gd name="connsiteX3" fmla="*/ 20 w 10000"/>
              <a:gd name="connsiteY3" fmla="*/ 547 h 10000"/>
              <a:gd name="connsiteX4" fmla="*/ 0 w 10000"/>
              <a:gd name="connsiteY4" fmla="*/ 575 h 10000"/>
              <a:gd name="connsiteX5" fmla="*/ 0 w 10000"/>
              <a:gd name="connsiteY5" fmla="*/ 711 h 10000"/>
              <a:gd name="connsiteX6" fmla="*/ 103 w 10000"/>
              <a:gd name="connsiteY6" fmla="*/ 902 h 10000"/>
              <a:gd name="connsiteX7" fmla="*/ 165 w 10000"/>
              <a:gd name="connsiteY7" fmla="*/ 988 h 10000"/>
              <a:gd name="connsiteX8" fmla="*/ 202 w 10000"/>
              <a:gd name="connsiteY8" fmla="*/ 988 h 10000"/>
              <a:gd name="connsiteX9" fmla="*/ 285 w 10000"/>
              <a:gd name="connsiteY9" fmla="*/ 1071 h 10000"/>
              <a:gd name="connsiteX10" fmla="*/ 306 w 10000"/>
              <a:gd name="connsiteY10" fmla="*/ 1155 h 10000"/>
              <a:gd name="connsiteX11" fmla="*/ 244 w 10000"/>
              <a:gd name="connsiteY11" fmla="*/ 1320 h 10000"/>
              <a:gd name="connsiteX12" fmla="*/ 244 w 10000"/>
              <a:gd name="connsiteY12" fmla="*/ 1376 h 10000"/>
              <a:gd name="connsiteX13" fmla="*/ 306 w 10000"/>
              <a:gd name="connsiteY13" fmla="*/ 1404 h 10000"/>
              <a:gd name="connsiteX14" fmla="*/ 323 w 10000"/>
              <a:gd name="connsiteY14" fmla="*/ 1459 h 10000"/>
              <a:gd name="connsiteX15" fmla="*/ 323 w 10000"/>
              <a:gd name="connsiteY15" fmla="*/ 1487 h 10000"/>
              <a:gd name="connsiteX16" fmla="*/ 265 w 10000"/>
              <a:gd name="connsiteY16" fmla="*/ 1568 h 10000"/>
              <a:gd name="connsiteX17" fmla="*/ 265 w 10000"/>
              <a:gd name="connsiteY17" fmla="*/ 1684 h 10000"/>
              <a:gd name="connsiteX18" fmla="*/ 306 w 10000"/>
              <a:gd name="connsiteY18" fmla="*/ 1707 h 10000"/>
              <a:gd name="connsiteX19" fmla="*/ 467 w 10000"/>
              <a:gd name="connsiteY19" fmla="*/ 1651 h 10000"/>
              <a:gd name="connsiteX20" fmla="*/ 550 w 10000"/>
              <a:gd name="connsiteY20" fmla="*/ 1600 h 10000"/>
              <a:gd name="connsiteX21" fmla="*/ 591 w 10000"/>
              <a:gd name="connsiteY21" fmla="*/ 1352 h 10000"/>
              <a:gd name="connsiteX22" fmla="*/ 629 w 10000"/>
              <a:gd name="connsiteY22" fmla="*/ 1296 h 10000"/>
              <a:gd name="connsiteX23" fmla="*/ 691 w 10000"/>
              <a:gd name="connsiteY23" fmla="*/ 1320 h 10000"/>
              <a:gd name="connsiteX24" fmla="*/ 749 w 10000"/>
              <a:gd name="connsiteY24" fmla="*/ 1320 h 10000"/>
              <a:gd name="connsiteX25" fmla="*/ 793 w 10000"/>
              <a:gd name="connsiteY25" fmla="*/ 1296 h 10000"/>
              <a:gd name="connsiteX26" fmla="*/ 852 w 10000"/>
              <a:gd name="connsiteY26" fmla="*/ 1296 h 10000"/>
              <a:gd name="connsiteX27" fmla="*/ 835 w 10000"/>
              <a:gd name="connsiteY27" fmla="*/ 1376 h 10000"/>
              <a:gd name="connsiteX28" fmla="*/ 711 w 10000"/>
              <a:gd name="connsiteY28" fmla="*/ 1516 h 10000"/>
              <a:gd name="connsiteX29" fmla="*/ 732 w 10000"/>
              <a:gd name="connsiteY29" fmla="*/ 1516 h 10000"/>
              <a:gd name="connsiteX30" fmla="*/ 835 w 10000"/>
              <a:gd name="connsiteY30" fmla="*/ 1459 h 10000"/>
              <a:gd name="connsiteX31" fmla="*/ 993 w 10000"/>
              <a:gd name="connsiteY31" fmla="*/ 1459 h 10000"/>
              <a:gd name="connsiteX32" fmla="*/ 1522 w 10000"/>
              <a:gd name="connsiteY32" fmla="*/ 1212 h 10000"/>
              <a:gd name="connsiteX33" fmla="*/ 1605 w 10000"/>
              <a:gd name="connsiteY33" fmla="*/ 1212 h 10000"/>
              <a:gd name="connsiteX34" fmla="*/ 1605 w 10000"/>
              <a:gd name="connsiteY34" fmla="*/ 1267 h 10000"/>
              <a:gd name="connsiteX35" fmla="*/ 1501 w 10000"/>
              <a:gd name="connsiteY35" fmla="*/ 1376 h 10000"/>
              <a:gd name="connsiteX36" fmla="*/ 1563 w 10000"/>
              <a:gd name="connsiteY36" fmla="*/ 1404 h 10000"/>
              <a:gd name="connsiteX37" fmla="*/ 1787 w 10000"/>
              <a:gd name="connsiteY37" fmla="*/ 1436 h 10000"/>
              <a:gd name="connsiteX38" fmla="*/ 2030 w 10000"/>
              <a:gd name="connsiteY38" fmla="*/ 1544 h 10000"/>
              <a:gd name="connsiteX39" fmla="*/ 2274 w 10000"/>
              <a:gd name="connsiteY39" fmla="*/ 1707 h 10000"/>
              <a:gd name="connsiteX40" fmla="*/ 2336 w 10000"/>
              <a:gd name="connsiteY40" fmla="*/ 1764 h 10000"/>
              <a:gd name="connsiteX41" fmla="*/ 2336 w 10000"/>
              <a:gd name="connsiteY41" fmla="*/ 1651 h 10000"/>
              <a:gd name="connsiteX42" fmla="*/ 2378 w 10000"/>
              <a:gd name="connsiteY42" fmla="*/ 1600 h 10000"/>
              <a:gd name="connsiteX43" fmla="*/ 2436 w 10000"/>
              <a:gd name="connsiteY43" fmla="*/ 1684 h 10000"/>
              <a:gd name="connsiteX44" fmla="*/ 2577 w 10000"/>
              <a:gd name="connsiteY44" fmla="*/ 1735 h 10000"/>
              <a:gd name="connsiteX45" fmla="*/ 2621 w 10000"/>
              <a:gd name="connsiteY45" fmla="*/ 1764 h 10000"/>
              <a:gd name="connsiteX46" fmla="*/ 2621 w 10000"/>
              <a:gd name="connsiteY46" fmla="*/ 1792 h 10000"/>
              <a:gd name="connsiteX47" fmla="*/ 2560 w 10000"/>
              <a:gd name="connsiteY47" fmla="*/ 1847 h 10000"/>
              <a:gd name="connsiteX48" fmla="*/ 2577 w 10000"/>
              <a:gd name="connsiteY48" fmla="*/ 1899 h 10000"/>
              <a:gd name="connsiteX49" fmla="*/ 2903 w 10000"/>
              <a:gd name="connsiteY49" fmla="*/ 2208 h 10000"/>
              <a:gd name="connsiteX50" fmla="*/ 2920 w 10000"/>
              <a:gd name="connsiteY50" fmla="*/ 2316 h 10000"/>
              <a:gd name="connsiteX51" fmla="*/ 2903 w 10000"/>
              <a:gd name="connsiteY51" fmla="*/ 2427 h 10000"/>
              <a:gd name="connsiteX52" fmla="*/ 2882 w 10000"/>
              <a:gd name="connsiteY52" fmla="*/ 2480 h 10000"/>
              <a:gd name="connsiteX53" fmla="*/ 2842 w 10000"/>
              <a:gd name="connsiteY53" fmla="*/ 2455 h 10000"/>
              <a:gd name="connsiteX54" fmla="*/ 2821 w 10000"/>
              <a:gd name="connsiteY54" fmla="*/ 2349 h 10000"/>
              <a:gd name="connsiteX55" fmla="*/ 2779 w 10000"/>
              <a:gd name="connsiteY55" fmla="*/ 2455 h 10000"/>
              <a:gd name="connsiteX56" fmla="*/ 2821 w 10000"/>
              <a:gd name="connsiteY56" fmla="*/ 2540 h 10000"/>
              <a:gd name="connsiteX57" fmla="*/ 2862 w 10000"/>
              <a:gd name="connsiteY57" fmla="*/ 2564 h 10000"/>
              <a:gd name="connsiteX58" fmla="*/ 3309 w 10000"/>
              <a:gd name="connsiteY58" fmla="*/ 2399 h 10000"/>
              <a:gd name="connsiteX59" fmla="*/ 3329 w 10000"/>
              <a:gd name="connsiteY59" fmla="*/ 2316 h 10000"/>
              <a:gd name="connsiteX60" fmla="*/ 3470 w 10000"/>
              <a:gd name="connsiteY60" fmla="*/ 2316 h 10000"/>
              <a:gd name="connsiteX61" fmla="*/ 3817 w 10000"/>
              <a:gd name="connsiteY61" fmla="*/ 1933 h 10000"/>
              <a:gd name="connsiteX62" fmla="*/ 4061 w 10000"/>
              <a:gd name="connsiteY62" fmla="*/ 1933 h 10000"/>
              <a:gd name="connsiteX63" fmla="*/ 4061 w 10000"/>
              <a:gd name="connsiteY63" fmla="*/ 1847 h 10000"/>
              <a:gd name="connsiteX64" fmla="*/ 4020 w 10000"/>
              <a:gd name="connsiteY64" fmla="*/ 1764 h 10000"/>
              <a:gd name="connsiteX65" fmla="*/ 4078 w 10000"/>
              <a:gd name="connsiteY65" fmla="*/ 1568 h 10000"/>
              <a:gd name="connsiteX66" fmla="*/ 4445 w 10000"/>
              <a:gd name="connsiteY66" fmla="*/ 1516 h 10000"/>
              <a:gd name="connsiteX67" fmla="*/ 4992 w 10000"/>
              <a:gd name="connsiteY67" fmla="*/ 1876 h 10000"/>
              <a:gd name="connsiteX68" fmla="*/ 5013 w 10000"/>
              <a:gd name="connsiteY68" fmla="*/ 1984 h 10000"/>
              <a:gd name="connsiteX69" fmla="*/ 5157 w 10000"/>
              <a:gd name="connsiteY69" fmla="*/ 2152 h 10000"/>
              <a:gd name="connsiteX70" fmla="*/ 5277 w 10000"/>
              <a:gd name="connsiteY70" fmla="*/ 2399 h 10000"/>
              <a:gd name="connsiteX71" fmla="*/ 5621 w 10000"/>
              <a:gd name="connsiteY71" fmla="*/ 2732 h 10000"/>
              <a:gd name="connsiteX72" fmla="*/ 5662 w 10000"/>
              <a:gd name="connsiteY72" fmla="*/ 2872 h 10000"/>
              <a:gd name="connsiteX73" fmla="*/ 5765 w 10000"/>
              <a:gd name="connsiteY73" fmla="*/ 2980 h 10000"/>
              <a:gd name="connsiteX74" fmla="*/ 6030 w 10000"/>
              <a:gd name="connsiteY74" fmla="*/ 2980 h 10000"/>
              <a:gd name="connsiteX75" fmla="*/ 6232 w 10000"/>
              <a:gd name="connsiteY75" fmla="*/ 3395 h 10000"/>
              <a:gd name="connsiteX76" fmla="*/ 6291 w 10000"/>
              <a:gd name="connsiteY76" fmla="*/ 3452 h 10000"/>
              <a:gd name="connsiteX77" fmla="*/ 6273 w 10000"/>
              <a:gd name="connsiteY77" fmla="*/ 3586 h 10000"/>
              <a:gd name="connsiteX78" fmla="*/ 6353 w 10000"/>
              <a:gd name="connsiteY78" fmla="*/ 3999 h 10000"/>
              <a:gd name="connsiteX79" fmla="*/ 6312 w 10000"/>
              <a:gd name="connsiteY79" fmla="*/ 4449 h 10000"/>
              <a:gd name="connsiteX80" fmla="*/ 6232 w 10000"/>
              <a:gd name="connsiteY80" fmla="*/ 4944 h 10000"/>
              <a:gd name="connsiteX81" fmla="*/ 6249 w 10000"/>
              <a:gd name="connsiteY81" fmla="*/ 5357 h 10000"/>
              <a:gd name="connsiteX82" fmla="*/ 6291 w 10000"/>
              <a:gd name="connsiteY82" fmla="*/ 5491 h 10000"/>
              <a:gd name="connsiteX83" fmla="*/ 6494 w 10000"/>
              <a:gd name="connsiteY83" fmla="*/ 5659 h 10000"/>
              <a:gd name="connsiteX84" fmla="*/ 6555 w 10000"/>
              <a:gd name="connsiteY84" fmla="*/ 5491 h 10000"/>
              <a:gd name="connsiteX85" fmla="*/ 6494 w 10000"/>
              <a:gd name="connsiteY85" fmla="*/ 5435 h 10000"/>
              <a:gd name="connsiteX86" fmla="*/ 6431 w 10000"/>
              <a:gd name="connsiteY86" fmla="*/ 5187 h 10000"/>
              <a:gd name="connsiteX87" fmla="*/ 6456 w 10000"/>
              <a:gd name="connsiteY87" fmla="*/ 5136 h 10000"/>
              <a:gd name="connsiteX88" fmla="*/ 6575 w 10000"/>
              <a:gd name="connsiteY88" fmla="*/ 5079 h 10000"/>
              <a:gd name="connsiteX89" fmla="*/ 6658 w 10000"/>
              <a:gd name="connsiteY89" fmla="*/ 5357 h 10000"/>
              <a:gd name="connsiteX90" fmla="*/ 6699 w 10000"/>
              <a:gd name="connsiteY90" fmla="*/ 5328 h 10000"/>
              <a:gd name="connsiteX91" fmla="*/ 6737 w 10000"/>
              <a:gd name="connsiteY91" fmla="*/ 5221 h 10000"/>
              <a:gd name="connsiteX92" fmla="*/ 6762 w 10000"/>
              <a:gd name="connsiteY92" fmla="*/ 5187 h 10000"/>
              <a:gd name="connsiteX93" fmla="*/ 6820 w 10000"/>
              <a:gd name="connsiteY93" fmla="*/ 5244 h 10000"/>
              <a:gd name="connsiteX94" fmla="*/ 6820 w 10000"/>
              <a:gd name="connsiteY94" fmla="*/ 5357 h 10000"/>
              <a:gd name="connsiteX95" fmla="*/ 6762 w 10000"/>
              <a:gd name="connsiteY95" fmla="*/ 5491 h 10000"/>
              <a:gd name="connsiteX96" fmla="*/ 6699 w 10000"/>
              <a:gd name="connsiteY96" fmla="*/ 5604 h 10000"/>
              <a:gd name="connsiteX97" fmla="*/ 6617 w 10000"/>
              <a:gd name="connsiteY97" fmla="*/ 5937 h 10000"/>
              <a:gd name="connsiteX98" fmla="*/ 6555 w 10000"/>
              <a:gd name="connsiteY98" fmla="*/ 5964 h 10000"/>
              <a:gd name="connsiteX99" fmla="*/ 6555 w 10000"/>
              <a:gd name="connsiteY99" fmla="*/ 6133 h 10000"/>
              <a:gd name="connsiteX100" fmla="*/ 6638 w 10000"/>
              <a:gd name="connsiteY100" fmla="*/ 6239 h 10000"/>
              <a:gd name="connsiteX101" fmla="*/ 6762 w 10000"/>
              <a:gd name="connsiteY101" fmla="*/ 6380 h 10000"/>
              <a:gd name="connsiteX102" fmla="*/ 6944 w 10000"/>
              <a:gd name="connsiteY102" fmla="*/ 6960 h 10000"/>
              <a:gd name="connsiteX103" fmla="*/ 7225 w 10000"/>
              <a:gd name="connsiteY103" fmla="*/ 7207 h 10000"/>
              <a:gd name="connsiteX104" fmla="*/ 7266 w 10000"/>
              <a:gd name="connsiteY104" fmla="*/ 7207 h 10000"/>
              <a:gd name="connsiteX105" fmla="*/ 7287 w 10000"/>
              <a:gd name="connsiteY105" fmla="*/ 7069 h 10000"/>
              <a:gd name="connsiteX106" fmla="*/ 7370 w 10000"/>
              <a:gd name="connsiteY106" fmla="*/ 7069 h 10000"/>
              <a:gd name="connsiteX107" fmla="*/ 7431 w 10000"/>
              <a:gd name="connsiteY107" fmla="*/ 7293 h 10000"/>
              <a:gd name="connsiteX108" fmla="*/ 7448 w 10000"/>
              <a:gd name="connsiteY108" fmla="*/ 7428 h 10000"/>
              <a:gd name="connsiteX109" fmla="*/ 7552 w 10000"/>
              <a:gd name="connsiteY109" fmla="*/ 7731 h 10000"/>
              <a:gd name="connsiteX110" fmla="*/ 7676 w 10000"/>
              <a:gd name="connsiteY110" fmla="*/ 7817 h 10000"/>
              <a:gd name="connsiteX111" fmla="*/ 7795 w 10000"/>
              <a:gd name="connsiteY111" fmla="*/ 7868 h 10000"/>
              <a:gd name="connsiteX112" fmla="*/ 8015 w 10000"/>
              <a:gd name="connsiteY112" fmla="*/ 8671 h 10000"/>
              <a:gd name="connsiteX113" fmla="*/ 8077 w 10000"/>
              <a:gd name="connsiteY113" fmla="*/ 8728 h 10000"/>
              <a:gd name="connsiteX114" fmla="*/ 8362 w 10000"/>
              <a:gd name="connsiteY114" fmla="*/ 8813 h 10000"/>
              <a:gd name="connsiteX115" fmla="*/ 8486 w 10000"/>
              <a:gd name="connsiteY115" fmla="*/ 8895 h 10000"/>
              <a:gd name="connsiteX116" fmla="*/ 8809 w 10000"/>
              <a:gd name="connsiteY116" fmla="*/ 9443 h 10000"/>
              <a:gd name="connsiteX117" fmla="*/ 8950 w 10000"/>
              <a:gd name="connsiteY117" fmla="*/ 9583 h 10000"/>
              <a:gd name="connsiteX118" fmla="*/ 9011 w 10000"/>
              <a:gd name="connsiteY118" fmla="*/ 9612 h 10000"/>
              <a:gd name="connsiteX119" fmla="*/ 9070 w 10000"/>
              <a:gd name="connsiteY119" fmla="*/ 9640 h 10000"/>
              <a:gd name="connsiteX120" fmla="*/ 9115 w 10000"/>
              <a:gd name="connsiteY120" fmla="*/ 9775 h 10000"/>
              <a:gd name="connsiteX121" fmla="*/ 9053 w 10000"/>
              <a:gd name="connsiteY121" fmla="*/ 9775 h 10000"/>
              <a:gd name="connsiteX122" fmla="*/ 8991 w 10000"/>
              <a:gd name="connsiteY122" fmla="*/ 9748 h 10000"/>
              <a:gd name="connsiteX123" fmla="*/ 8950 w 10000"/>
              <a:gd name="connsiteY123" fmla="*/ 9748 h 10000"/>
              <a:gd name="connsiteX124" fmla="*/ 8912 w 10000"/>
              <a:gd name="connsiteY124" fmla="*/ 9775 h 10000"/>
              <a:gd name="connsiteX125" fmla="*/ 8912 w 10000"/>
              <a:gd name="connsiteY125" fmla="*/ 9860 h 10000"/>
              <a:gd name="connsiteX126" fmla="*/ 8950 w 10000"/>
              <a:gd name="connsiteY126" fmla="*/ 9939 h 10000"/>
              <a:gd name="connsiteX127" fmla="*/ 9115 w 10000"/>
              <a:gd name="connsiteY127" fmla="*/ 10000 h 10000"/>
              <a:gd name="connsiteX128" fmla="*/ 9194 w 10000"/>
              <a:gd name="connsiteY128" fmla="*/ 9917 h 10000"/>
              <a:gd name="connsiteX129" fmla="*/ 9314 w 10000"/>
              <a:gd name="connsiteY129" fmla="*/ 9882 h 10000"/>
              <a:gd name="connsiteX130" fmla="*/ 9802 w 10000"/>
              <a:gd name="connsiteY130" fmla="*/ 9640 h 10000"/>
              <a:gd name="connsiteX131" fmla="*/ 9905 w 10000"/>
              <a:gd name="connsiteY131" fmla="*/ 9392 h 10000"/>
              <a:gd name="connsiteX132" fmla="*/ 6366 w 10000"/>
              <a:gd name="connsiteY132" fmla="*/ 230 h 10000"/>
              <a:gd name="connsiteX133" fmla="*/ 9864 w 10000"/>
              <a:gd name="connsiteY133" fmla="*/ 8977 h 10000"/>
              <a:gd name="connsiteX134" fmla="*/ 9864 w 10000"/>
              <a:gd name="connsiteY134" fmla="*/ 8779 h 10000"/>
              <a:gd name="connsiteX135" fmla="*/ 9967 w 10000"/>
              <a:gd name="connsiteY135" fmla="*/ 8480 h 10000"/>
              <a:gd name="connsiteX136" fmla="*/ 6366 w 10000"/>
              <a:gd name="connsiteY136" fmla="*/ 230 h 10000"/>
              <a:gd name="connsiteX137" fmla="*/ 9943 w 10000"/>
              <a:gd name="connsiteY137" fmla="*/ 7868 h 10000"/>
              <a:gd name="connsiteX138" fmla="*/ 6366 w 10000"/>
              <a:gd name="connsiteY138" fmla="*/ 230 h 10000"/>
              <a:gd name="connsiteX139" fmla="*/ 9943 w 10000"/>
              <a:gd name="connsiteY139" fmla="*/ 6927 h 10000"/>
              <a:gd name="connsiteX140" fmla="*/ 9864 w 10000"/>
              <a:gd name="connsiteY140" fmla="*/ 6431 h 10000"/>
              <a:gd name="connsiteX141" fmla="*/ 9785 w 10000"/>
              <a:gd name="connsiteY141" fmla="*/ 6267 h 10000"/>
              <a:gd name="connsiteX142" fmla="*/ 9461 w 10000"/>
              <a:gd name="connsiteY142" fmla="*/ 5659 h 10000"/>
              <a:gd name="connsiteX143" fmla="*/ 9256 w 10000"/>
              <a:gd name="connsiteY143" fmla="*/ 4996 h 10000"/>
              <a:gd name="connsiteX144" fmla="*/ 8991 w 10000"/>
              <a:gd name="connsiteY144" fmla="*/ 4527 h 10000"/>
              <a:gd name="connsiteX145" fmla="*/ 8991 w 10000"/>
              <a:gd name="connsiteY145" fmla="*/ 4449 h 10000"/>
              <a:gd name="connsiteX146" fmla="*/ 6366 w 10000"/>
              <a:gd name="connsiteY146" fmla="*/ 230 h 10000"/>
              <a:gd name="connsiteX147" fmla="*/ 8888 w 10000"/>
              <a:gd name="connsiteY147" fmla="*/ 4084 h 10000"/>
              <a:gd name="connsiteX148" fmla="*/ 8888 w 10000"/>
              <a:gd name="connsiteY148" fmla="*/ 3976 h 10000"/>
              <a:gd name="connsiteX149" fmla="*/ 8974 w 10000"/>
              <a:gd name="connsiteY149" fmla="*/ 3807 h 10000"/>
              <a:gd name="connsiteX150" fmla="*/ 8974 w 10000"/>
              <a:gd name="connsiteY150" fmla="*/ 3724 h 10000"/>
              <a:gd name="connsiteX151" fmla="*/ 8627 w 10000"/>
              <a:gd name="connsiteY151" fmla="*/ 3120 h 10000"/>
              <a:gd name="connsiteX152" fmla="*/ 8445 w 10000"/>
              <a:gd name="connsiteY152" fmla="*/ 2838 h 10000"/>
              <a:gd name="connsiteX153" fmla="*/ 8321 w 10000"/>
              <a:gd name="connsiteY153" fmla="*/ 2732 h 10000"/>
              <a:gd name="connsiteX154" fmla="*/ 8280 w 10000"/>
              <a:gd name="connsiteY154" fmla="*/ 2646 h 10000"/>
              <a:gd name="connsiteX155" fmla="*/ 8060 w 10000"/>
              <a:gd name="connsiteY155" fmla="*/ 2263 h 10000"/>
              <a:gd name="connsiteX156" fmla="*/ 6366 w 10000"/>
              <a:gd name="connsiteY156" fmla="*/ 230 h 10000"/>
              <a:gd name="connsiteX157" fmla="*/ 6366 w 10000"/>
              <a:gd name="connsiteY157" fmla="*/ 230 h 10000"/>
              <a:gd name="connsiteX158" fmla="*/ 6366 w 10000"/>
              <a:gd name="connsiteY158" fmla="*/ 230 h 10000"/>
              <a:gd name="connsiteX159" fmla="*/ 6366 w 10000"/>
              <a:gd name="connsiteY159" fmla="*/ 230 h 10000"/>
              <a:gd name="connsiteX160" fmla="*/ 6366 w 10000"/>
              <a:gd name="connsiteY160" fmla="*/ 230 h 10000"/>
              <a:gd name="connsiteX161" fmla="*/ 6366 w 10000"/>
              <a:gd name="connsiteY161" fmla="*/ 230 h 10000"/>
              <a:gd name="connsiteX162" fmla="*/ 6366 w 10000"/>
              <a:gd name="connsiteY162" fmla="*/ 230 h 10000"/>
              <a:gd name="connsiteX163" fmla="*/ 6366 w 10000"/>
              <a:gd name="connsiteY163" fmla="*/ 230 h 10000"/>
              <a:gd name="connsiteX164" fmla="*/ 6366 w 10000"/>
              <a:gd name="connsiteY164" fmla="*/ 230 h 10000"/>
              <a:gd name="connsiteX165" fmla="*/ 6366 w 10000"/>
              <a:gd name="connsiteY165" fmla="*/ 230 h 10000"/>
              <a:gd name="connsiteX166" fmla="*/ 6366 w 10000"/>
              <a:gd name="connsiteY166" fmla="*/ 230 h 10000"/>
              <a:gd name="connsiteX167" fmla="*/ 6366 w 10000"/>
              <a:gd name="connsiteY167" fmla="*/ 230 h 10000"/>
              <a:gd name="connsiteX168" fmla="*/ 6366 w 10000"/>
              <a:gd name="connsiteY168" fmla="*/ 230 h 10000"/>
              <a:gd name="connsiteX169" fmla="*/ 6366 w 10000"/>
              <a:gd name="connsiteY169" fmla="*/ 230 h 10000"/>
              <a:gd name="connsiteX170" fmla="*/ 6366 w 10000"/>
              <a:gd name="connsiteY170" fmla="*/ 230 h 10000"/>
              <a:gd name="connsiteX171" fmla="*/ 6366 w 10000"/>
              <a:gd name="connsiteY171" fmla="*/ 230 h 10000"/>
              <a:gd name="connsiteX172" fmla="*/ 6366 w 10000"/>
              <a:gd name="connsiteY172" fmla="*/ 230 h 10000"/>
              <a:gd name="connsiteX173" fmla="*/ 6366 w 10000"/>
              <a:gd name="connsiteY173" fmla="*/ 230 h 10000"/>
              <a:gd name="connsiteX174" fmla="*/ 6456 w 10000"/>
              <a:gd name="connsiteY174" fmla="*/ 249 h 10000"/>
              <a:gd name="connsiteX175" fmla="*/ 3268 w 10000"/>
              <a:gd name="connsiteY175" fmla="*/ 519 h 10000"/>
              <a:gd name="connsiteX176" fmla="*/ 3205 w 10000"/>
              <a:gd name="connsiteY176" fmla="*/ 384 h 10000"/>
              <a:gd name="connsiteX177" fmla="*/ 3205 w 10000"/>
              <a:gd name="connsiteY177" fmla="*/ 249 h 10000"/>
              <a:gd name="connsiteX178" fmla="*/ 3102 w 10000"/>
              <a:gd name="connsiteY178" fmla="*/ 108 h 10000"/>
              <a:gd name="connsiteX179" fmla="*/ 3085 w 10000"/>
              <a:gd name="connsiteY179" fmla="*/ 0 h 10000"/>
              <a:gd name="connsiteX0" fmla="*/ 3085 w 10000"/>
              <a:gd name="connsiteY0" fmla="*/ 0 h 10000"/>
              <a:gd name="connsiteX1" fmla="*/ 20 w 10000"/>
              <a:gd name="connsiteY1" fmla="*/ 408 h 10000"/>
              <a:gd name="connsiteX2" fmla="*/ 20 w 10000"/>
              <a:gd name="connsiteY2" fmla="*/ 492 h 10000"/>
              <a:gd name="connsiteX3" fmla="*/ 20 w 10000"/>
              <a:gd name="connsiteY3" fmla="*/ 547 h 10000"/>
              <a:gd name="connsiteX4" fmla="*/ 0 w 10000"/>
              <a:gd name="connsiteY4" fmla="*/ 575 h 10000"/>
              <a:gd name="connsiteX5" fmla="*/ 0 w 10000"/>
              <a:gd name="connsiteY5" fmla="*/ 711 h 10000"/>
              <a:gd name="connsiteX6" fmla="*/ 103 w 10000"/>
              <a:gd name="connsiteY6" fmla="*/ 902 h 10000"/>
              <a:gd name="connsiteX7" fmla="*/ 165 w 10000"/>
              <a:gd name="connsiteY7" fmla="*/ 988 h 10000"/>
              <a:gd name="connsiteX8" fmla="*/ 202 w 10000"/>
              <a:gd name="connsiteY8" fmla="*/ 988 h 10000"/>
              <a:gd name="connsiteX9" fmla="*/ 285 w 10000"/>
              <a:gd name="connsiteY9" fmla="*/ 1071 h 10000"/>
              <a:gd name="connsiteX10" fmla="*/ 306 w 10000"/>
              <a:gd name="connsiteY10" fmla="*/ 1155 h 10000"/>
              <a:gd name="connsiteX11" fmla="*/ 244 w 10000"/>
              <a:gd name="connsiteY11" fmla="*/ 1320 h 10000"/>
              <a:gd name="connsiteX12" fmla="*/ 244 w 10000"/>
              <a:gd name="connsiteY12" fmla="*/ 1376 h 10000"/>
              <a:gd name="connsiteX13" fmla="*/ 306 w 10000"/>
              <a:gd name="connsiteY13" fmla="*/ 1404 h 10000"/>
              <a:gd name="connsiteX14" fmla="*/ 323 w 10000"/>
              <a:gd name="connsiteY14" fmla="*/ 1459 h 10000"/>
              <a:gd name="connsiteX15" fmla="*/ 323 w 10000"/>
              <a:gd name="connsiteY15" fmla="*/ 1487 h 10000"/>
              <a:gd name="connsiteX16" fmla="*/ 265 w 10000"/>
              <a:gd name="connsiteY16" fmla="*/ 1568 h 10000"/>
              <a:gd name="connsiteX17" fmla="*/ 265 w 10000"/>
              <a:gd name="connsiteY17" fmla="*/ 1684 h 10000"/>
              <a:gd name="connsiteX18" fmla="*/ 306 w 10000"/>
              <a:gd name="connsiteY18" fmla="*/ 1707 h 10000"/>
              <a:gd name="connsiteX19" fmla="*/ 467 w 10000"/>
              <a:gd name="connsiteY19" fmla="*/ 1651 h 10000"/>
              <a:gd name="connsiteX20" fmla="*/ 550 w 10000"/>
              <a:gd name="connsiteY20" fmla="*/ 1600 h 10000"/>
              <a:gd name="connsiteX21" fmla="*/ 591 w 10000"/>
              <a:gd name="connsiteY21" fmla="*/ 1352 h 10000"/>
              <a:gd name="connsiteX22" fmla="*/ 629 w 10000"/>
              <a:gd name="connsiteY22" fmla="*/ 1296 h 10000"/>
              <a:gd name="connsiteX23" fmla="*/ 691 w 10000"/>
              <a:gd name="connsiteY23" fmla="*/ 1320 h 10000"/>
              <a:gd name="connsiteX24" fmla="*/ 749 w 10000"/>
              <a:gd name="connsiteY24" fmla="*/ 1320 h 10000"/>
              <a:gd name="connsiteX25" fmla="*/ 793 w 10000"/>
              <a:gd name="connsiteY25" fmla="*/ 1296 h 10000"/>
              <a:gd name="connsiteX26" fmla="*/ 852 w 10000"/>
              <a:gd name="connsiteY26" fmla="*/ 1296 h 10000"/>
              <a:gd name="connsiteX27" fmla="*/ 835 w 10000"/>
              <a:gd name="connsiteY27" fmla="*/ 1376 h 10000"/>
              <a:gd name="connsiteX28" fmla="*/ 711 w 10000"/>
              <a:gd name="connsiteY28" fmla="*/ 1516 h 10000"/>
              <a:gd name="connsiteX29" fmla="*/ 732 w 10000"/>
              <a:gd name="connsiteY29" fmla="*/ 1516 h 10000"/>
              <a:gd name="connsiteX30" fmla="*/ 835 w 10000"/>
              <a:gd name="connsiteY30" fmla="*/ 1459 h 10000"/>
              <a:gd name="connsiteX31" fmla="*/ 993 w 10000"/>
              <a:gd name="connsiteY31" fmla="*/ 1459 h 10000"/>
              <a:gd name="connsiteX32" fmla="*/ 1522 w 10000"/>
              <a:gd name="connsiteY32" fmla="*/ 1212 h 10000"/>
              <a:gd name="connsiteX33" fmla="*/ 1605 w 10000"/>
              <a:gd name="connsiteY33" fmla="*/ 1212 h 10000"/>
              <a:gd name="connsiteX34" fmla="*/ 1605 w 10000"/>
              <a:gd name="connsiteY34" fmla="*/ 1267 h 10000"/>
              <a:gd name="connsiteX35" fmla="*/ 1501 w 10000"/>
              <a:gd name="connsiteY35" fmla="*/ 1376 h 10000"/>
              <a:gd name="connsiteX36" fmla="*/ 1563 w 10000"/>
              <a:gd name="connsiteY36" fmla="*/ 1404 h 10000"/>
              <a:gd name="connsiteX37" fmla="*/ 1787 w 10000"/>
              <a:gd name="connsiteY37" fmla="*/ 1436 h 10000"/>
              <a:gd name="connsiteX38" fmla="*/ 2030 w 10000"/>
              <a:gd name="connsiteY38" fmla="*/ 1544 h 10000"/>
              <a:gd name="connsiteX39" fmla="*/ 2274 w 10000"/>
              <a:gd name="connsiteY39" fmla="*/ 1707 h 10000"/>
              <a:gd name="connsiteX40" fmla="*/ 2336 w 10000"/>
              <a:gd name="connsiteY40" fmla="*/ 1764 h 10000"/>
              <a:gd name="connsiteX41" fmla="*/ 2336 w 10000"/>
              <a:gd name="connsiteY41" fmla="*/ 1651 h 10000"/>
              <a:gd name="connsiteX42" fmla="*/ 2378 w 10000"/>
              <a:gd name="connsiteY42" fmla="*/ 1600 h 10000"/>
              <a:gd name="connsiteX43" fmla="*/ 2436 w 10000"/>
              <a:gd name="connsiteY43" fmla="*/ 1684 h 10000"/>
              <a:gd name="connsiteX44" fmla="*/ 2577 w 10000"/>
              <a:gd name="connsiteY44" fmla="*/ 1735 h 10000"/>
              <a:gd name="connsiteX45" fmla="*/ 2621 w 10000"/>
              <a:gd name="connsiteY45" fmla="*/ 1764 h 10000"/>
              <a:gd name="connsiteX46" fmla="*/ 2621 w 10000"/>
              <a:gd name="connsiteY46" fmla="*/ 1792 h 10000"/>
              <a:gd name="connsiteX47" fmla="*/ 2560 w 10000"/>
              <a:gd name="connsiteY47" fmla="*/ 1847 h 10000"/>
              <a:gd name="connsiteX48" fmla="*/ 2577 w 10000"/>
              <a:gd name="connsiteY48" fmla="*/ 1899 h 10000"/>
              <a:gd name="connsiteX49" fmla="*/ 2903 w 10000"/>
              <a:gd name="connsiteY49" fmla="*/ 2208 h 10000"/>
              <a:gd name="connsiteX50" fmla="*/ 2920 w 10000"/>
              <a:gd name="connsiteY50" fmla="*/ 2316 h 10000"/>
              <a:gd name="connsiteX51" fmla="*/ 2903 w 10000"/>
              <a:gd name="connsiteY51" fmla="*/ 2427 h 10000"/>
              <a:gd name="connsiteX52" fmla="*/ 2882 w 10000"/>
              <a:gd name="connsiteY52" fmla="*/ 2480 h 10000"/>
              <a:gd name="connsiteX53" fmla="*/ 2842 w 10000"/>
              <a:gd name="connsiteY53" fmla="*/ 2455 h 10000"/>
              <a:gd name="connsiteX54" fmla="*/ 2821 w 10000"/>
              <a:gd name="connsiteY54" fmla="*/ 2349 h 10000"/>
              <a:gd name="connsiteX55" fmla="*/ 2779 w 10000"/>
              <a:gd name="connsiteY55" fmla="*/ 2455 h 10000"/>
              <a:gd name="connsiteX56" fmla="*/ 2821 w 10000"/>
              <a:gd name="connsiteY56" fmla="*/ 2540 h 10000"/>
              <a:gd name="connsiteX57" fmla="*/ 2862 w 10000"/>
              <a:gd name="connsiteY57" fmla="*/ 2564 h 10000"/>
              <a:gd name="connsiteX58" fmla="*/ 3309 w 10000"/>
              <a:gd name="connsiteY58" fmla="*/ 2399 h 10000"/>
              <a:gd name="connsiteX59" fmla="*/ 3329 w 10000"/>
              <a:gd name="connsiteY59" fmla="*/ 2316 h 10000"/>
              <a:gd name="connsiteX60" fmla="*/ 3470 w 10000"/>
              <a:gd name="connsiteY60" fmla="*/ 2316 h 10000"/>
              <a:gd name="connsiteX61" fmla="*/ 3817 w 10000"/>
              <a:gd name="connsiteY61" fmla="*/ 1933 h 10000"/>
              <a:gd name="connsiteX62" fmla="*/ 4061 w 10000"/>
              <a:gd name="connsiteY62" fmla="*/ 1933 h 10000"/>
              <a:gd name="connsiteX63" fmla="*/ 4061 w 10000"/>
              <a:gd name="connsiteY63" fmla="*/ 1847 h 10000"/>
              <a:gd name="connsiteX64" fmla="*/ 4020 w 10000"/>
              <a:gd name="connsiteY64" fmla="*/ 1764 h 10000"/>
              <a:gd name="connsiteX65" fmla="*/ 4078 w 10000"/>
              <a:gd name="connsiteY65" fmla="*/ 1568 h 10000"/>
              <a:gd name="connsiteX66" fmla="*/ 4445 w 10000"/>
              <a:gd name="connsiteY66" fmla="*/ 1516 h 10000"/>
              <a:gd name="connsiteX67" fmla="*/ 4992 w 10000"/>
              <a:gd name="connsiteY67" fmla="*/ 1876 h 10000"/>
              <a:gd name="connsiteX68" fmla="*/ 5013 w 10000"/>
              <a:gd name="connsiteY68" fmla="*/ 1984 h 10000"/>
              <a:gd name="connsiteX69" fmla="*/ 5157 w 10000"/>
              <a:gd name="connsiteY69" fmla="*/ 2152 h 10000"/>
              <a:gd name="connsiteX70" fmla="*/ 5277 w 10000"/>
              <a:gd name="connsiteY70" fmla="*/ 2399 h 10000"/>
              <a:gd name="connsiteX71" fmla="*/ 5621 w 10000"/>
              <a:gd name="connsiteY71" fmla="*/ 2732 h 10000"/>
              <a:gd name="connsiteX72" fmla="*/ 5662 w 10000"/>
              <a:gd name="connsiteY72" fmla="*/ 2872 h 10000"/>
              <a:gd name="connsiteX73" fmla="*/ 5765 w 10000"/>
              <a:gd name="connsiteY73" fmla="*/ 2980 h 10000"/>
              <a:gd name="connsiteX74" fmla="*/ 6030 w 10000"/>
              <a:gd name="connsiteY74" fmla="*/ 2980 h 10000"/>
              <a:gd name="connsiteX75" fmla="*/ 6232 w 10000"/>
              <a:gd name="connsiteY75" fmla="*/ 3395 h 10000"/>
              <a:gd name="connsiteX76" fmla="*/ 6291 w 10000"/>
              <a:gd name="connsiteY76" fmla="*/ 3452 h 10000"/>
              <a:gd name="connsiteX77" fmla="*/ 6273 w 10000"/>
              <a:gd name="connsiteY77" fmla="*/ 3586 h 10000"/>
              <a:gd name="connsiteX78" fmla="*/ 6353 w 10000"/>
              <a:gd name="connsiteY78" fmla="*/ 3999 h 10000"/>
              <a:gd name="connsiteX79" fmla="*/ 6312 w 10000"/>
              <a:gd name="connsiteY79" fmla="*/ 4449 h 10000"/>
              <a:gd name="connsiteX80" fmla="*/ 6232 w 10000"/>
              <a:gd name="connsiteY80" fmla="*/ 4944 h 10000"/>
              <a:gd name="connsiteX81" fmla="*/ 6249 w 10000"/>
              <a:gd name="connsiteY81" fmla="*/ 5357 h 10000"/>
              <a:gd name="connsiteX82" fmla="*/ 6291 w 10000"/>
              <a:gd name="connsiteY82" fmla="*/ 5491 h 10000"/>
              <a:gd name="connsiteX83" fmla="*/ 6494 w 10000"/>
              <a:gd name="connsiteY83" fmla="*/ 5659 h 10000"/>
              <a:gd name="connsiteX84" fmla="*/ 6555 w 10000"/>
              <a:gd name="connsiteY84" fmla="*/ 5491 h 10000"/>
              <a:gd name="connsiteX85" fmla="*/ 6494 w 10000"/>
              <a:gd name="connsiteY85" fmla="*/ 5435 h 10000"/>
              <a:gd name="connsiteX86" fmla="*/ 6431 w 10000"/>
              <a:gd name="connsiteY86" fmla="*/ 5187 h 10000"/>
              <a:gd name="connsiteX87" fmla="*/ 6456 w 10000"/>
              <a:gd name="connsiteY87" fmla="*/ 5136 h 10000"/>
              <a:gd name="connsiteX88" fmla="*/ 6575 w 10000"/>
              <a:gd name="connsiteY88" fmla="*/ 5079 h 10000"/>
              <a:gd name="connsiteX89" fmla="*/ 6658 w 10000"/>
              <a:gd name="connsiteY89" fmla="*/ 5357 h 10000"/>
              <a:gd name="connsiteX90" fmla="*/ 6699 w 10000"/>
              <a:gd name="connsiteY90" fmla="*/ 5328 h 10000"/>
              <a:gd name="connsiteX91" fmla="*/ 6737 w 10000"/>
              <a:gd name="connsiteY91" fmla="*/ 5221 h 10000"/>
              <a:gd name="connsiteX92" fmla="*/ 6762 w 10000"/>
              <a:gd name="connsiteY92" fmla="*/ 5187 h 10000"/>
              <a:gd name="connsiteX93" fmla="*/ 6820 w 10000"/>
              <a:gd name="connsiteY93" fmla="*/ 5244 h 10000"/>
              <a:gd name="connsiteX94" fmla="*/ 6820 w 10000"/>
              <a:gd name="connsiteY94" fmla="*/ 5357 h 10000"/>
              <a:gd name="connsiteX95" fmla="*/ 6762 w 10000"/>
              <a:gd name="connsiteY95" fmla="*/ 5491 h 10000"/>
              <a:gd name="connsiteX96" fmla="*/ 6699 w 10000"/>
              <a:gd name="connsiteY96" fmla="*/ 5604 h 10000"/>
              <a:gd name="connsiteX97" fmla="*/ 6617 w 10000"/>
              <a:gd name="connsiteY97" fmla="*/ 5937 h 10000"/>
              <a:gd name="connsiteX98" fmla="*/ 6555 w 10000"/>
              <a:gd name="connsiteY98" fmla="*/ 5964 h 10000"/>
              <a:gd name="connsiteX99" fmla="*/ 6555 w 10000"/>
              <a:gd name="connsiteY99" fmla="*/ 6133 h 10000"/>
              <a:gd name="connsiteX100" fmla="*/ 6638 w 10000"/>
              <a:gd name="connsiteY100" fmla="*/ 6239 h 10000"/>
              <a:gd name="connsiteX101" fmla="*/ 6762 w 10000"/>
              <a:gd name="connsiteY101" fmla="*/ 6380 h 10000"/>
              <a:gd name="connsiteX102" fmla="*/ 6944 w 10000"/>
              <a:gd name="connsiteY102" fmla="*/ 6960 h 10000"/>
              <a:gd name="connsiteX103" fmla="*/ 7225 w 10000"/>
              <a:gd name="connsiteY103" fmla="*/ 7207 h 10000"/>
              <a:gd name="connsiteX104" fmla="*/ 7266 w 10000"/>
              <a:gd name="connsiteY104" fmla="*/ 7207 h 10000"/>
              <a:gd name="connsiteX105" fmla="*/ 7287 w 10000"/>
              <a:gd name="connsiteY105" fmla="*/ 7069 h 10000"/>
              <a:gd name="connsiteX106" fmla="*/ 7370 w 10000"/>
              <a:gd name="connsiteY106" fmla="*/ 7069 h 10000"/>
              <a:gd name="connsiteX107" fmla="*/ 7431 w 10000"/>
              <a:gd name="connsiteY107" fmla="*/ 7293 h 10000"/>
              <a:gd name="connsiteX108" fmla="*/ 7448 w 10000"/>
              <a:gd name="connsiteY108" fmla="*/ 7428 h 10000"/>
              <a:gd name="connsiteX109" fmla="*/ 7552 w 10000"/>
              <a:gd name="connsiteY109" fmla="*/ 7731 h 10000"/>
              <a:gd name="connsiteX110" fmla="*/ 7676 w 10000"/>
              <a:gd name="connsiteY110" fmla="*/ 7817 h 10000"/>
              <a:gd name="connsiteX111" fmla="*/ 7795 w 10000"/>
              <a:gd name="connsiteY111" fmla="*/ 7868 h 10000"/>
              <a:gd name="connsiteX112" fmla="*/ 8015 w 10000"/>
              <a:gd name="connsiteY112" fmla="*/ 8671 h 10000"/>
              <a:gd name="connsiteX113" fmla="*/ 8077 w 10000"/>
              <a:gd name="connsiteY113" fmla="*/ 8728 h 10000"/>
              <a:gd name="connsiteX114" fmla="*/ 8362 w 10000"/>
              <a:gd name="connsiteY114" fmla="*/ 8813 h 10000"/>
              <a:gd name="connsiteX115" fmla="*/ 8486 w 10000"/>
              <a:gd name="connsiteY115" fmla="*/ 8895 h 10000"/>
              <a:gd name="connsiteX116" fmla="*/ 8809 w 10000"/>
              <a:gd name="connsiteY116" fmla="*/ 9443 h 10000"/>
              <a:gd name="connsiteX117" fmla="*/ 8950 w 10000"/>
              <a:gd name="connsiteY117" fmla="*/ 9583 h 10000"/>
              <a:gd name="connsiteX118" fmla="*/ 9011 w 10000"/>
              <a:gd name="connsiteY118" fmla="*/ 9612 h 10000"/>
              <a:gd name="connsiteX119" fmla="*/ 9070 w 10000"/>
              <a:gd name="connsiteY119" fmla="*/ 9640 h 10000"/>
              <a:gd name="connsiteX120" fmla="*/ 9115 w 10000"/>
              <a:gd name="connsiteY120" fmla="*/ 9775 h 10000"/>
              <a:gd name="connsiteX121" fmla="*/ 9053 w 10000"/>
              <a:gd name="connsiteY121" fmla="*/ 9775 h 10000"/>
              <a:gd name="connsiteX122" fmla="*/ 8991 w 10000"/>
              <a:gd name="connsiteY122" fmla="*/ 9748 h 10000"/>
              <a:gd name="connsiteX123" fmla="*/ 8950 w 10000"/>
              <a:gd name="connsiteY123" fmla="*/ 9748 h 10000"/>
              <a:gd name="connsiteX124" fmla="*/ 8912 w 10000"/>
              <a:gd name="connsiteY124" fmla="*/ 9775 h 10000"/>
              <a:gd name="connsiteX125" fmla="*/ 8912 w 10000"/>
              <a:gd name="connsiteY125" fmla="*/ 9860 h 10000"/>
              <a:gd name="connsiteX126" fmla="*/ 8950 w 10000"/>
              <a:gd name="connsiteY126" fmla="*/ 9939 h 10000"/>
              <a:gd name="connsiteX127" fmla="*/ 9115 w 10000"/>
              <a:gd name="connsiteY127" fmla="*/ 10000 h 10000"/>
              <a:gd name="connsiteX128" fmla="*/ 9194 w 10000"/>
              <a:gd name="connsiteY128" fmla="*/ 9917 h 10000"/>
              <a:gd name="connsiteX129" fmla="*/ 9314 w 10000"/>
              <a:gd name="connsiteY129" fmla="*/ 9882 h 10000"/>
              <a:gd name="connsiteX130" fmla="*/ 9802 w 10000"/>
              <a:gd name="connsiteY130" fmla="*/ 9640 h 10000"/>
              <a:gd name="connsiteX131" fmla="*/ 9905 w 10000"/>
              <a:gd name="connsiteY131" fmla="*/ 9392 h 10000"/>
              <a:gd name="connsiteX132" fmla="*/ 6366 w 10000"/>
              <a:gd name="connsiteY132" fmla="*/ 230 h 10000"/>
              <a:gd name="connsiteX133" fmla="*/ 9864 w 10000"/>
              <a:gd name="connsiteY133" fmla="*/ 8977 h 10000"/>
              <a:gd name="connsiteX134" fmla="*/ 9864 w 10000"/>
              <a:gd name="connsiteY134" fmla="*/ 8779 h 10000"/>
              <a:gd name="connsiteX135" fmla="*/ 9967 w 10000"/>
              <a:gd name="connsiteY135" fmla="*/ 8480 h 10000"/>
              <a:gd name="connsiteX136" fmla="*/ 6366 w 10000"/>
              <a:gd name="connsiteY136" fmla="*/ 230 h 10000"/>
              <a:gd name="connsiteX137" fmla="*/ 9943 w 10000"/>
              <a:gd name="connsiteY137" fmla="*/ 7868 h 10000"/>
              <a:gd name="connsiteX138" fmla="*/ 6366 w 10000"/>
              <a:gd name="connsiteY138" fmla="*/ 230 h 10000"/>
              <a:gd name="connsiteX139" fmla="*/ 9943 w 10000"/>
              <a:gd name="connsiteY139" fmla="*/ 6927 h 10000"/>
              <a:gd name="connsiteX140" fmla="*/ 9864 w 10000"/>
              <a:gd name="connsiteY140" fmla="*/ 6431 h 10000"/>
              <a:gd name="connsiteX141" fmla="*/ 9785 w 10000"/>
              <a:gd name="connsiteY141" fmla="*/ 6267 h 10000"/>
              <a:gd name="connsiteX142" fmla="*/ 9461 w 10000"/>
              <a:gd name="connsiteY142" fmla="*/ 5659 h 10000"/>
              <a:gd name="connsiteX143" fmla="*/ 9256 w 10000"/>
              <a:gd name="connsiteY143" fmla="*/ 4996 h 10000"/>
              <a:gd name="connsiteX144" fmla="*/ 8991 w 10000"/>
              <a:gd name="connsiteY144" fmla="*/ 4527 h 10000"/>
              <a:gd name="connsiteX145" fmla="*/ 8991 w 10000"/>
              <a:gd name="connsiteY145" fmla="*/ 4449 h 10000"/>
              <a:gd name="connsiteX146" fmla="*/ 6366 w 10000"/>
              <a:gd name="connsiteY146" fmla="*/ 230 h 10000"/>
              <a:gd name="connsiteX147" fmla="*/ 8888 w 10000"/>
              <a:gd name="connsiteY147" fmla="*/ 4084 h 10000"/>
              <a:gd name="connsiteX148" fmla="*/ 8888 w 10000"/>
              <a:gd name="connsiteY148" fmla="*/ 3976 h 10000"/>
              <a:gd name="connsiteX149" fmla="*/ 8974 w 10000"/>
              <a:gd name="connsiteY149" fmla="*/ 3807 h 10000"/>
              <a:gd name="connsiteX150" fmla="*/ 8974 w 10000"/>
              <a:gd name="connsiteY150" fmla="*/ 3724 h 10000"/>
              <a:gd name="connsiteX151" fmla="*/ 8627 w 10000"/>
              <a:gd name="connsiteY151" fmla="*/ 3120 h 10000"/>
              <a:gd name="connsiteX152" fmla="*/ 8445 w 10000"/>
              <a:gd name="connsiteY152" fmla="*/ 2838 h 10000"/>
              <a:gd name="connsiteX153" fmla="*/ 8321 w 10000"/>
              <a:gd name="connsiteY153" fmla="*/ 2732 h 10000"/>
              <a:gd name="connsiteX154" fmla="*/ 8280 w 10000"/>
              <a:gd name="connsiteY154" fmla="*/ 2646 h 10000"/>
              <a:gd name="connsiteX155" fmla="*/ 6366 w 10000"/>
              <a:gd name="connsiteY155" fmla="*/ 230 h 10000"/>
              <a:gd name="connsiteX156" fmla="*/ 6366 w 10000"/>
              <a:gd name="connsiteY156" fmla="*/ 230 h 10000"/>
              <a:gd name="connsiteX157" fmla="*/ 6366 w 10000"/>
              <a:gd name="connsiteY157" fmla="*/ 230 h 10000"/>
              <a:gd name="connsiteX158" fmla="*/ 6366 w 10000"/>
              <a:gd name="connsiteY158" fmla="*/ 230 h 10000"/>
              <a:gd name="connsiteX159" fmla="*/ 6366 w 10000"/>
              <a:gd name="connsiteY159" fmla="*/ 230 h 10000"/>
              <a:gd name="connsiteX160" fmla="*/ 6366 w 10000"/>
              <a:gd name="connsiteY160" fmla="*/ 230 h 10000"/>
              <a:gd name="connsiteX161" fmla="*/ 6366 w 10000"/>
              <a:gd name="connsiteY161" fmla="*/ 230 h 10000"/>
              <a:gd name="connsiteX162" fmla="*/ 6366 w 10000"/>
              <a:gd name="connsiteY162" fmla="*/ 230 h 10000"/>
              <a:gd name="connsiteX163" fmla="*/ 6366 w 10000"/>
              <a:gd name="connsiteY163" fmla="*/ 230 h 10000"/>
              <a:gd name="connsiteX164" fmla="*/ 6366 w 10000"/>
              <a:gd name="connsiteY164" fmla="*/ 230 h 10000"/>
              <a:gd name="connsiteX165" fmla="*/ 6366 w 10000"/>
              <a:gd name="connsiteY165" fmla="*/ 230 h 10000"/>
              <a:gd name="connsiteX166" fmla="*/ 6366 w 10000"/>
              <a:gd name="connsiteY166" fmla="*/ 230 h 10000"/>
              <a:gd name="connsiteX167" fmla="*/ 6366 w 10000"/>
              <a:gd name="connsiteY167" fmla="*/ 230 h 10000"/>
              <a:gd name="connsiteX168" fmla="*/ 6366 w 10000"/>
              <a:gd name="connsiteY168" fmla="*/ 230 h 10000"/>
              <a:gd name="connsiteX169" fmla="*/ 6366 w 10000"/>
              <a:gd name="connsiteY169" fmla="*/ 230 h 10000"/>
              <a:gd name="connsiteX170" fmla="*/ 6366 w 10000"/>
              <a:gd name="connsiteY170" fmla="*/ 230 h 10000"/>
              <a:gd name="connsiteX171" fmla="*/ 6366 w 10000"/>
              <a:gd name="connsiteY171" fmla="*/ 230 h 10000"/>
              <a:gd name="connsiteX172" fmla="*/ 6366 w 10000"/>
              <a:gd name="connsiteY172" fmla="*/ 230 h 10000"/>
              <a:gd name="connsiteX173" fmla="*/ 6366 w 10000"/>
              <a:gd name="connsiteY173" fmla="*/ 230 h 10000"/>
              <a:gd name="connsiteX174" fmla="*/ 6456 w 10000"/>
              <a:gd name="connsiteY174" fmla="*/ 249 h 10000"/>
              <a:gd name="connsiteX175" fmla="*/ 3268 w 10000"/>
              <a:gd name="connsiteY175" fmla="*/ 519 h 10000"/>
              <a:gd name="connsiteX176" fmla="*/ 3205 w 10000"/>
              <a:gd name="connsiteY176" fmla="*/ 384 h 10000"/>
              <a:gd name="connsiteX177" fmla="*/ 3205 w 10000"/>
              <a:gd name="connsiteY177" fmla="*/ 249 h 10000"/>
              <a:gd name="connsiteX178" fmla="*/ 3102 w 10000"/>
              <a:gd name="connsiteY178" fmla="*/ 108 h 10000"/>
              <a:gd name="connsiteX179" fmla="*/ 3085 w 10000"/>
              <a:gd name="connsiteY179" fmla="*/ 0 h 10000"/>
              <a:gd name="connsiteX0" fmla="*/ 3085 w 10000"/>
              <a:gd name="connsiteY0" fmla="*/ 0 h 10000"/>
              <a:gd name="connsiteX1" fmla="*/ 20 w 10000"/>
              <a:gd name="connsiteY1" fmla="*/ 408 h 10000"/>
              <a:gd name="connsiteX2" fmla="*/ 20 w 10000"/>
              <a:gd name="connsiteY2" fmla="*/ 492 h 10000"/>
              <a:gd name="connsiteX3" fmla="*/ 20 w 10000"/>
              <a:gd name="connsiteY3" fmla="*/ 547 h 10000"/>
              <a:gd name="connsiteX4" fmla="*/ 0 w 10000"/>
              <a:gd name="connsiteY4" fmla="*/ 575 h 10000"/>
              <a:gd name="connsiteX5" fmla="*/ 0 w 10000"/>
              <a:gd name="connsiteY5" fmla="*/ 711 h 10000"/>
              <a:gd name="connsiteX6" fmla="*/ 103 w 10000"/>
              <a:gd name="connsiteY6" fmla="*/ 902 h 10000"/>
              <a:gd name="connsiteX7" fmla="*/ 165 w 10000"/>
              <a:gd name="connsiteY7" fmla="*/ 988 h 10000"/>
              <a:gd name="connsiteX8" fmla="*/ 202 w 10000"/>
              <a:gd name="connsiteY8" fmla="*/ 988 h 10000"/>
              <a:gd name="connsiteX9" fmla="*/ 285 w 10000"/>
              <a:gd name="connsiteY9" fmla="*/ 1071 h 10000"/>
              <a:gd name="connsiteX10" fmla="*/ 306 w 10000"/>
              <a:gd name="connsiteY10" fmla="*/ 1155 h 10000"/>
              <a:gd name="connsiteX11" fmla="*/ 244 w 10000"/>
              <a:gd name="connsiteY11" fmla="*/ 1320 h 10000"/>
              <a:gd name="connsiteX12" fmla="*/ 244 w 10000"/>
              <a:gd name="connsiteY12" fmla="*/ 1376 h 10000"/>
              <a:gd name="connsiteX13" fmla="*/ 306 w 10000"/>
              <a:gd name="connsiteY13" fmla="*/ 1404 h 10000"/>
              <a:gd name="connsiteX14" fmla="*/ 323 w 10000"/>
              <a:gd name="connsiteY14" fmla="*/ 1459 h 10000"/>
              <a:gd name="connsiteX15" fmla="*/ 323 w 10000"/>
              <a:gd name="connsiteY15" fmla="*/ 1487 h 10000"/>
              <a:gd name="connsiteX16" fmla="*/ 265 w 10000"/>
              <a:gd name="connsiteY16" fmla="*/ 1568 h 10000"/>
              <a:gd name="connsiteX17" fmla="*/ 265 w 10000"/>
              <a:gd name="connsiteY17" fmla="*/ 1684 h 10000"/>
              <a:gd name="connsiteX18" fmla="*/ 306 w 10000"/>
              <a:gd name="connsiteY18" fmla="*/ 1707 h 10000"/>
              <a:gd name="connsiteX19" fmla="*/ 467 w 10000"/>
              <a:gd name="connsiteY19" fmla="*/ 1651 h 10000"/>
              <a:gd name="connsiteX20" fmla="*/ 550 w 10000"/>
              <a:gd name="connsiteY20" fmla="*/ 1600 h 10000"/>
              <a:gd name="connsiteX21" fmla="*/ 591 w 10000"/>
              <a:gd name="connsiteY21" fmla="*/ 1352 h 10000"/>
              <a:gd name="connsiteX22" fmla="*/ 629 w 10000"/>
              <a:gd name="connsiteY22" fmla="*/ 1296 h 10000"/>
              <a:gd name="connsiteX23" fmla="*/ 691 w 10000"/>
              <a:gd name="connsiteY23" fmla="*/ 1320 h 10000"/>
              <a:gd name="connsiteX24" fmla="*/ 749 w 10000"/>
              <a:gd name="connsiteY24" fmla="*/ 1320 h 10000"/>
              <a:gd name="connsiteX25" fmla="*/ 793 w 10000"/>
              <a:gd name="connsiteY25" fmla="*/ 1296 h 10000"/>
              <a:gd name="connsiteX26" fmla="*/ 852 w 10000"/>
              <a:gd name="connsiteY26" fmla="*/ 1296 h 10000"/>
              <a:gd name="connsiteX27" fmla="*/ 835 w 10000"/>
              <a:gd name="connsiteY27" fmla="*/ 1376 h 10000"/>
              <a:gd name="connsiteX28" fmla="*/ 711 w 10000"/>
              <a:gd name="connsiteY28" fmla="*/ 1516 h 10000"/>
              <a:gd name="connsiteX29" fmla="*/ 732 w 10000"/>
              <a:gd name="connsiteY29" fmla="*/ 1516 h 10000"/>
              <a:gd name="connsiteX30" fmla="*/ 835 w 10000"/>
              <a:gd name="connsiteY30" fmla="*/ 1459 h 10000"/>
              <a:gd name="connsiteX31" fmla="*/ 993 w 10000"/>
              <a:gd name="connsiteY31" fmla="*/ 1459 h 10000"/>
              <a:gd name="connsiteX32" fmla="*/ 1522 w 10000"/>
              <a:gd name="connsiteY32" fmla="*/ 1212 h 10000"/>
              <a:gd name="connsiteX33" fmla="*/ 1605 w 10000"/>
              <a:gd name="connsiteY33" fmla="*/ 1212 h 10000"/>
              <a:gd name="connsiteX34" fmla="*/ 1605 w 10000"/>
              <a:gd name="connsiteY34" fmla="*/ 1267 h 10000"/>
              <a:gd name="connsiteX35" fmla="*/ 1501 w 10000"/>
              <a:gd name="connsiteY35" fmla="*/ 1376 h 10000"/>
              <a:gd name="connsiteX36" fmla="*/ 1563 w 10000"/>
              <a:gd name="connsiteY36" fmla="*/ 1404 h 10000"/>
              <a:gd name="connsiteX37" fmla="*/ 1787 w 10000"/>
              <a:gd name="connsiteY37" fmla="*/ 1436 h 10000"/>
              <a:gd name="connsiteX38" fmla="*/ 2030 w 10000"/>
              <a:gd name="connsiteY38" fmla="*/ 1544 h 10000"/>
              <a:gd name="connsiteX39" fmla="*/ 2274 w 10000"/>
              <a:gd name="connsiteY39" fmla="*/ 1707 h 10000"/>
              <a:gd name="connsiteX40" fmla="*/ 2336 w 10000"/>
              <a:gd name="connsiteY40" fmla="*/ 1764 h 10000"/>
              <a:gd name="connsiteX41" fmla="*/ 2336 w 10000"/>
              <a:gd name="connsiteY41" fmla="*/ 1651 h 10000"/>
              <a:gd name="connsiteX42" fmla="*/ 2378 w 10000"/>
              <a:gd name="connsiteY42" fmla="*/ 1600 h 10000"/>
              <a:gd name="connsiteX43" fmla="*/ 2436 w 10000"/>
              <a:gd name="connsiteY43" fmla="*/ 1684 h 10000"/>
              <a:gd name="connsiteX44" fmla="*/ 2577 w 10000"/>
              <a:gd name="connsiteY44" fmla="*/ 1735 h 10000"/>
              <a:gd name="connsiteX45" fmla="*/ 2621 w 10000"/>
              <a:gd name="connsiteY45" fmla="*/ 1764 h 10000"/>
              <a:gd name="connsiteX46" fmla="*/ 2621 w 10000"/>
              <a:gd name="connsiteY46" fmla="*/ 1792 h 10000"/>
              <a:gd name="connsiteX47" fmla="*/ 2560 w 10000"/>
              <a:gd name="connsiteY47" fmla="*/ 1847 h 10000"/>
              <a:gd name="connsiteX48" fmla="*/ 2577 w 10000"/>
              <a:gd name="connsiteY48" fmla="*/ 1899 h 10000"/>
              <a:gd name="connsiteX49" fmla="*/ 2903 w 10000"/>
              <a:gd name="connsiteY49" fmla="*/ 2208 h 10000"/>
              <a:gd name="connsiteX50" fmla="*/ 2920 w 10000"/>
              <a:gd name="connsiteY50" fmla="*/ 2316 h 10000"/>
              <a:gd name="connsiteX51" fmla="*/ 2903 w 10000"/>
              <a:gd name="connsiteY51" fmla="*/ 2427 h 10000"/>
              <a:gd name="connsiteX52" fmla="*/ 2882 w 10000"/>
              <a:gd name="connsiteY52" fmla="*/ 2480 h 10000"/>
              <a:gd name="connsiteX53" fmla="*/ 2842 w 10000"/>
              <a:gd name="connsiteY53" fmla="*/ 2455 h 10000"/>
              <a:gd name="connsiteX54" fmla="*/ 2821 w 10000"/>
              <a:gd name="connsiteY54" fmla="*/ 2349 h 10000"/>
              <a:gd name="connsiteX55" fmla="*/ 2779 w 10000"/>
              <a:gd name="connsiteY55" fmla="*/ 2455 h 10000"/>
              <a:gd name="connsiteX56" fmla="*/ 2821 w 10000"/>
              <a:gd name="connsiteY56" fmla="*/ 2540 h 10000"/>
              <a:gd name="connsiteX57" fmla="*/ 2862 w 10000"/>
              <a:gd name="connsiteY57" fmla="*/ 2564 h 10000"/>
              <a:gd name="connsiteX58" fmla="*/ 3309 w 10000"/>
              <a:gd name="connsiteY58" fmla="*/ 2399 h 10000"/>
              <a:gd name="connsiteX59" fmla="*/ 3329 w 10000"/>
              <a:gd name="connsiteY59" fmla="*/ 2316 h 10000"/>
              <a:gd name="connsiteX60" fmla="*/ 3470 w 10000"/>
              <a:gd name="connsiteY60" fmla="*/ 2316 h 10000"/>
              <a:gd name="connsiteX61" fmla="*/ 3817 w 10000"/>
              <a:gd name="connsiteY61" fmla="*/ 1933 h 10000"/>
              <a:gd name="connsiteX62" fmla="*/ 4061 w 10000"/>
              <a:gd name="connsiteY62" fmla="*/ 1933 h 10000"/>
              <a:gd name="connsiteX63" fmla="*/ 4061 w 10000"/>
              <a:gd name="connsiteY63" fmla="*/ 1847 h 10000"/>
              <a:gd name="connsiteX64" fmla="*/ 4020 w 10000"/>
              <a:gd name="connsiteY64" fmla="*/ 1764 h 10000"/>
              <a:gd name="connsiteX65" fmla="*/ 4078 w 10000"/>
              <a:gd name="connsiteY65" fmla="*/ 1568 h 10000"/>
              <a:gd name="connsiteX66" fmla="*/ 4445 w 10000"/>
              <a:gd name="connsiteY66" fmla="*/ 1516 h 10000"/>
              <a:gd name="connsiteX67" fmla="*/ 4992 w 10000"/>
              <a:gd name="connsiteY67" fmla="*/ 1876 h 10000"/>
              <a:gd name="connsiteX68" fmla="*/ 5013 w 10000"/>
              <a:gd name="connsiteY68" fmla="*/ 1984 h 10000"/>
              <a:gd name="connsiteX69" fmla="*/ 5157 w 10000"/>
              <a:gd name="connsiteY69" fmla="*/ 2152 h 10000"/>
              <a:gd name="connsiteX70" fmla="*/ 5277 w 10000"/>
              <a:gd name="connsiteY70" fmla="*/ 2399 h 10000"/>
              <a:gd name="connsiteX71" fmla="*/ 5621 w 10000"/>
              <a:gd name="connsiteY71" fmla="*/ 2732 h 10000"/>
              <a:gd name="connsiteX72" fmla="*/ 5662 w 10000"/>
              <a:gd name="connsiteY72" fmla="*/ 2872 h 10000"/>
              <a:gd name="connsiteX73" fmla="*/ 5765 w 10000"/>
              <a:gd name="connsiteY73" fmla="*/ 2980 h 10000"/>
              <a:gd name="connsiteX74" fmla="*/ 6030 w 10000"/>
              <a:gd name="connsiteY74" fmla="*/ 2980 h 10000"/>
              <a:gd name="connsiteX75" fmla="*/ 6232 w 10000"/>
              <a:gd name="connsiteY75" fmla="*/ 3395 h 10000"/>
              <a:gd name="connsiteX76" fmla="*/ 6291 w 10000"/>
              <a:gd name="connsiteY76" fmla="*/ 3452 h 10000"/>
              <a:gd name="connsiteX77" fmla="*/ 6273 w 10000"/>
              <a:gd name="connsiteY77" fmla="*/ 3586 h 10000"/>
              <a:gd name="connsiteX78" fmla="*/ 6353 w 10000"/>
              <a:gd name="connsiteY78" fmla="*/ 3999 h 10000"/>
              <a:gd name="connsiteX79" fmla="*/ 6312 w 10000"/>
              <a:gd name="connsiteY79" fmla="*/ 4449 h 10000"/>
              <a:gd name="connsiteX80" fmla="*/ 6232 w 10000"/>
              <a:gd name="connsiteY80" fmla="*/ 4944 h 10000"/>
              <a:gd name="connsiteX81" fmla="*/ 6249 w 10000"/>
              <a:gd name="connsiteY81" fmla="*/ 5357 h 10000"/>
              <a:gd name="connsiteX82" fmla="*/ 6291 w 10000"/>
              <a:gd name="connsiteY82" fmla="*/ 5491 h 10000"/>
              <a:gd name="connsiteX83" fmla="*/ 6494 w 10000"/>
              <a:gd name="connsiteY83" fmla="*/ 5659 h 10000"/>
              <a:gd name="connsiteX84" fmla="*/ 6555 w 10000"/>
              <a:gd name="connsiteY84" fmla="*/ 5491 h 10000"/>
              <a:gd name="connsiteX85" fmla="*/ 6494 w 10000"/>
              <a:gd name="connsiteY85" fmla="*/ 5435 h 10000"/>
              <a:gd name="connsiteX86" fmla="*/ 6431 w 10000"/>
              <a:gd name="connsiteY86" fmla="*/ 5187 h 10000"/>
              <a:gd name="connsiteX87" fmla="*/ 6456 w 10000"/>
              <a:gd name="connsiteY87" fmla="*/ 5136 h 10000"/>
              <a:gd name="connsiteX88" fmla="*/ 6575 w 10000"/>
              <a:gd name="connsiteY88" fmla="*/ 5079 h 10000"/>
              <a:gd name="connsiteX89" fmla="*/ 6658 w 10000"/>
              <a:gd name="connsiteY89" fmla="*/ 5357 h 10000"/>
              <a:gd name="connsiteX90" fmla="*/ 6699 w 10000"/>
              <a:gd name="connsiteY90" fmla="*/ 5328 h 10000"/>
              <a:gd name="connsiteX91" fmla="*/ 6737 w 10000"/>
              <a:gd name="connsiteY91" fmla="*/ 5221 h 10000"/>
              <a:gd name="connsiteX92" fmla="*/ 6762 w 10000"/>
              <a:gd name="connsiteY92" fmla="*/ 5187 h 10000"/>
              <a:gd name="connsiteX93" fmla="*/ 6820 w 10000"/>
              <a:gd name="connsiteY93" fmla="*/ 5244 h 10000"/>
              <a:gd name="connsiteX94" fmla="*/ 6820 w 10000"/>
              <a:gd name="connsiteY94" fmla="*/ 5357 h 10000"/>
              <a:gd name="connsiteX95" fmla="*/ 6762 w 10000"/>
              <a:gd name="connsiteY95" fmla="*/ 5491 h 10000"/>
              <a:gd name="connsiteX96" fmla="*/ 6699 w 10000"/>
              <a:gd name="connsiteY96" fmla="*/ 5604 h 10000"/>
              <a:gd name="connsiteX97" fmla="*/ 6617 w 10000"/>
              <a:gd name="connsiteY97" fmla="*/ 5937 h 10000"/>
              <a:gd name="connsiteX98" fmla="*/ 6555 w 10000"/>
              <a:gd name="connsiteY98" fmla="*/ 5964 h 10000"/>
              <a:gd name="connsiteX99" fmla="*/ 6555 w 10000"/>
              <a:gd name="connsiteY99" fmla="*/ 6133 h 10000"/>
              <a:gd name="connsiteX100" fmla="*/ 6638 w 10000"/>
              <a:gd name="connsiteY100" fmla="*/ 6239 h 10000"/>
              <a:gd name="connsiteX101" fmla="*/ 6762 w 10000"/>
              <a:gd name="connsiteY101" fmla="*/ 6380 h 10000"/>
              <a:gd name="connsiteX102" fmla="*/ 6944 w 10000"/>
              <a:gd name="connsiteY102" fmla="*/ 6960 h 10000"/>
              <a:gd name="connsiteX103" fmla="*/ 7225 w 10000"/>
              <a:gd name="connsiteY103" fmla="*/ 7207 h 10000"/>
              <a:gd name="connsiteX104" fmla="*/ 7266 w 10000"/>
              <a:gd name="connsiteY104" fmla="*/ 7207 h 10000"/>
              <a:gd name="connsiteX105" fmla="*/ 7287 w 10000"/>
              <a:gd name="connsiteY105" fmla="*/ 7069 h 10000"/>
              <a:gd name="connsiteX106" fmla="*/ 7370 w 10000"/>
              <a:gd name="connsiteY106" fmla="*/ 7069 h 10000"/>
              <a:gd name="connsiteX107" fmla="*/ 7431 w 10000"/>
              <a:gd name="connsiteY107" fmla="*/ 7293 h 10000"/>
              <a:gd name="connsiteX108" fmla="*/ 7448 w 10000"/>
              <a:gd name="connsiteY108" fmla="*/ 7428 h 10000"/>
              <a:gd name="connsiteX109" fmla="*/ 7552 w 10000"/>
              <a:gd name="connsiteY109" fmla="*/ 7731 h 10000"/>
              <a:gd name="connsiteX110" fmla="*/ 7676 w 10000"/>
              <a:gd name="connsiteY110" fmla="*/ 7817 h 10000"/>
              <a:gd name="connsiteX111" fmla="*/ 7795 w 10000"/>
              <a:gd name="connsiteY111" fmla="*/ 7868 h 10000"/>
              <a:gd name="connsiteX112" fmla="*/ 8015 w 10000"/>
              <a:gd name="connsiteY112" fmla="*/ 8671 h 10000"/>
              <a:gd name="connsiteX113" fmla="*/ 8077 w 10000"/>
              <a:gd name="connsiteY113" fmla="*/ 8728 h 10000"/>
              <a:gd name="connsiteX114" fmla="*/ 8362 w 10000"/>
              <a:gd name="connsiteY114" fmla="*/ 8813 h 10000"/>
              <a:gd name="connsiteX115" fmla="*/ 8486 w 10000"/>
              <a:gd name="connsiteY115" fmla="*/ 8895 h 10000"/>
              <a:gd name="connsiteX116" fmla="*/ 8809 w 10000"/>
              <a:gd name="connsiteY116" fmla="*/ 9443 h 10000"/>
              <a:gd name="connsiteX117" fmla="*/ 8950 w 10000"/>
              <a:gd name="connsiteY117" fmla="*/ 9583 h 10000"/>
              <a:gd name="connsiteX118" fmla="*/ 9011 w 10000"/>
              <a:gd name="connsiteY118" fmla="*/ 9612 h 10000"/>
              <a:gd name="connsiteX119" fmla="*/ 9070 w 10000"/>
              <a:gd name="connsiteY119" fmla="*/ 9640 h 10000"/>
              <a:gd name="connsiteX120" fmla="*/ 9115 w 10000"/>
              <a:gd name="connsiteY120" fmla="*/ 9775 h 10000"/>
              <a:gd name="connsiteX121" fmla="*/ 9053 w 10000"/>
              <a:gd name="connsiteY121" fmla="*/ 9775 h 10000"/>
              <a:gd name="connsiteX122" fmla="*/ 8991 w 10000"/>
              <a:gd name="connsiteY122" fmla="*/ 9748 h 10000"/>
              <a:gd name="connsiteX123" fmla="*/ 8950 w 10000"/>
              <a:gd name="connsiteY123" fmla="*/ 9748 h 10000"/>
              <a:gd name="connsiteX124" fmla="*/ 8912 w 10000"/>
              <a:gd name="connsiteY124" fmla="*/ 9775 h 10000"/>
              <a:gd name="connsiteX125" fmla="*/ 8912 w 10000"/>
              <a:gd name="connsiteY125" fmla="*/ 9860 h 10000"/>
              <a:gd name="connsiteX126" fmla="*/ 8950 w 10000"/>
              <a:gd name="connsiteY126" fmla="*/ 9939 h 10000"/>
              <a:gd name="connsiteX127" fmla="*/ 9115 w 10000"/>
              <a:gd name="connsiteY127" fmla="*/ 10000 h 10000"/>
              <a:gd name="connsiteX128" fmla="*/ 9194 w 10000"/>
              <a:gd name="connsiteY128" fmla="*/ 9917 h 10000"/>
              <a:gd name="connsiteX129" fmla="*/ 9314 w 10000"/>
              <a:gd name="connsiteY129" fmla="*/ 9882 h 10000"/>
              <a:gd name="connsiteX130" fmla="*/ 9802 w 10000"/>
              <a:gd name="connsiteY130" fmla="*/ 9640 h 10000"/>
              <a:gd name="connsiteX131" fmla="*/ 9905 w 10000"/>
              <a:gd name="connsiteY131" fmla="*/ 9392 h 10000"/>
              <a:gd name="connsiteX132" fmla="*/ 6366 w 10000"/>
              <a:gd name="connsiteY132" fmla="*/ 230 h 10000"/>
              <a:gd name="connsiteX133" fmla="*/ 9864 w 10000"/>
              <a:gd name="connsiteY133" fmla="*/ 8977 h 10000"/>
              <a:gd name="connsiteX134" fmla="*/ 9864 w 10000"/>
              <a:gd name="connsiteY134" fmla="*/ 8779 h 10000"/>
              <a:gd name="connsiteX135" fmla="*/ 9967 w 10000"/>
              <a:gd name="connsiteY135" fmla="*/ 8480 h 10000"/>
              <a:gd name="connsiteX136" fmla="*/ 6366 w 10000"/>
              <a:gd name="connsiteY136" fmla="*/ 230 h 10000"/>
              <a:gd name="connsiteX137" fmla="*/ 9943 w 10000"/>
              <a:gd name="connsiteY137" fmla="*/ 7868 h 10000"/>
              <a:gd name="connsiteX138" fmla="*/ 6366 w 10000"/>
              <a:gd name="connsiteY138" fmla="*/ 230 h 10000"/>
              <a:gd name="connsiteX139" fmla="*/ 9943 w 10000"/>
              <a:gd name="connsiteY139" fmla="*/ 6927 h 10000"/>
              <a:gd name="connsiteX140" fmla="*/ 9864 w 10000"/>
              <a:gd name="connsiteY140" fmla="*/ 6431 h 10000"/>
              <a:gd name="connsiteX141" fmla="*/ 9785 w 10000"/>
              <a:gd name="connsiteY141" fmla="*/ 6267 h 10000"/>
              <a:gd name="connsiteX142" fmla="*/ 9461 w 10000"/>
              <a:gd name="connsiteY142" fmla="*/ 5659 h 10000"/>
              <a:gd name="connsiteX143" fmla="*/ 9256 w 10000"/>
              <a:gd name="connsiteY143" fmla="*/ 4996 h 10000"/>
              <a:gd name="connsiteX144" fmla="*/ 8991 w 10000"/>
              <a:gd name="connsiteY144" fmla="*/ 4527 h 10000"/>
              <a:gd name="connsiteX145" fmla="*/ 8991 w 10000"/>
              <a:gd name="connsiteY145" fmla="*/ 4449 h 10000"/>
              <a:gd name="connsiteX146" fmla="*/ 6366 w 10000"/>
              <a:gd name="connsiteY146" fmla="*/ 230 h 10000"/>
              <a:gd name="connsiteX147" fmla="*/ 8888 w 10000"/>
              <a:gd name="connsiteY147" fmla="*/ 4084 h 10000"/>
              <a:gd name="connsiteX148" fmla="*/ 8888 w 10000"/>
              <a:gd name="connsiteY148" fmla="*/ 3976 h 10000"/>
              <a:gd name="connsiteX149" fmla="*/ 8974 w 10000"/>
              <a:gd name="connsiteY149" fmla="*/ 3807 h 10000"/>
              <a:gd name="connsiteX150" fmla="*/ 8974 w 10000"/>
              <a:gd name="connsiteY150" fmla="*/ 3724 h 10000"/>
              <a:gd name="connsiteX151" fmla="*/ 8627 w 10000"/>
              <a:gd name="connsiteY151" fmla="*/ 3120 h 10000"/>
              <a:gd name="connsiteX152" fmla="*/ 8445 w 10000"/>
              <a:gd name="connsiteY152" fmla="*/ 2838 h 10000"/>
              <a:gd name="connsiteX153" fmla="*/ 8321 w 10000"/>
              <a:gd name="connsiteY153" fmla="*/ 2732 h 10000"/>
              <a:gd name="connsiteX154" fmla="*/ 6366 w 10000"/>
              <a:gd name="connsiteY154" fmla="*/ 230 h 10000"/>
              <a:gd name="connsiteX155" fmla="*/ 6366 w 10000"/>
              <a:gd name="connsiteY155" fmla="*/ 230 h 10000"/>
              <a:gd name="connsiteX156" fmla="*/ 6366 w 10000"/>
              <a:gd name="connsiteY156" fmla="*/ 230 h 10000"/>
              <a:gd name="connsiteX157" fmla="*/ 6366 w 10000"/>
              <a:gd name="connsiteY157" fmla="*/ 230 h 10000"/>
              <a:gd name="connsiteX158" fmla="*/ 6366 w 10000"/>
              <a:gd name="connsiteY158" fmla="*/ 230 h 10000"/>
              <a:gd name="connsiteX159" fmla="*/ 6366 w 10000"/>
              <a:gd name="connsiteY159" fmla="*/ 230 h 10000"/>
              <a:gd name="connsiteX160" fmla="*/ 6366 w 10000"/>
              <a:gd name="connsiteY160" fmla="*/ 230 h 10000"/>
              <a:gd name="connsiteX161" fmla="*/ 6366 w 10000"/>
              <a:gd name="connsiteY161" fmla="*/ 230 h 10000"/>
              <a:gd name="connsiteX162" fmla="*/ 6366 w 10000"/>
              <a:gd name="connsiteY162" fmla="*/ 230 h 10000"/>
              <a:gd name="connsiteX163" fmla="*/ 6366 w 10000"/>
              <a:gd name="connsiteY163" fmla="*/ 230 h 10000"/>
              <a:gd name="connsiteX164" fmla="*/ 6366 w 10000"/>
              <a:gd name="connsiteY164" fmla="*/ 230 h 10000"/>
              <a:gd name="connsiteX165" fmla="*/ 6366 w 10000"/>
              <a:gd name="connsiteY165" fmla="*/ 230 h 10000"/>
              <a:gd name="connsiteX166" fmla="*/ 6366 w 10000"/>
              <a:gd name="connsiteY166" fmla="*/ 230 h 10000"/>
              <a:gd name="connsiteX167" fmla="*/ 6366 w 10000"/>
              <a:gd name="connsiteY167" fmla="*/ 230 h 10000"/>
              <a:gd name="connsiteX168" fmla="*/ 6366 w 10000"/>
              <a:gd name="connsiteY168" fmla="*/ 230 h 10000"/>
              <a:gd name="connsiteX169" fmla="*/ 6366 w 10000"/>
              <a:gd name="connsiteY169" fmla="*/ 230 h 10000"/>
              <a:gd name="connsiteX170" fmla="*/ 6366 w 10000"/>
              <a:gd name="connsiteY170" fmla="*/ 230 h 10000"/>
              <a:gd name="connsiteX171" fmla="*/ 6366 w 10000"/>
              <a:gd name="connsiteY171" fmla="*/ 230 h 10000"/>
              <a:gd name="connsiteX172" fmla="*/ 6366 w 10000"/>
              <a:gd name="connsiteY172" fmla="*/ 230 h 10000"/>
              <a:gd name="connsiteX173" fmla="*/ 6366 w 10000"/>
              <a:gd name="connsiteY173" fmla="*/ 230 h 10000"/>
              <a:gd name="connsiteX174" fmla="*/ 6456 w 10000"/>
              <a:gd name="connsiteY174" fmla="*/ 249 h 10000"/>
              <a:gd name="connsiteX175" fmla="*/ 3268 w 10000"/>
              <a:gd name="connsiteY175" fmla="*/ 519 h 10000"/>
              <a:gd name="connsiteX176" fmla="*/ 3205 w 10000"/>
              <a:gd name="connsiteY176" fmla="*/ 384 h 10000"/>
              <a:gd name="connsiteX177" fmla="*/ 3205 w 10000"/>
              <a:gd name="connsiteY177" fmla="*/ 249 h 10000"/>
              <a:gd name="connsiteX178" fmla="*/ 3102 w 10000"/>
              <a:gd name="connsiteY178" fmla="*/ 108 h 10000"/>
              <a:gd name="connsiteX179" fmla="*/ 3085 w 10000"/>
              <a:gd name="connsiteY179" fmla="*/ 0 h 10000"/>
              <a:gd name="connsiteX0" fmla="*/ 3085 w 10000"/>
              <a:gd name="connsiteY0" fmla="*/ 0 h 10000"/>
              <a:gd name="connsiteX1" fmla="*/ 20 w 10000"/>
              <a:gd name="connsiteY1" fmla="*/ 408 h 10000"/>
              <a:gd name="connsiteX2" fmla="*/ 20 w 10000"/>
              <a:gd name="connsiteY2" fmla="*/ 492 h 10000"/>
              <a:gd name="connsiteX3" fmla="*/ 20 w 10000"/>
              <a:gd name="connsiteY3" fmla="*/ 547 h 10000"/>
              <a:gd name="connsiteX4" fmla="*/ 0 w 10000"/>
              <a:gd name="connsiteY4" fmla="*/ 575 h 10000"/>
              <a:gd name="connsiteX5" fmla="*/ 0 w 10000"/>
              <a:gd name="connsiteY5" fmla="*/ 711 h 10000"/>
              <a:gd name="connsiteX6" fmla="*/ 103 w 10000"/>
              <a:gd name="connsiteY6" fmla="*/ 902 h 10000"/>
              <a:gd name="connsiteX7" fmla="*/ 165 w 10000"/>
              <a:gd name="connsiteY7" fmla="*/ 988 h 10000"/>
              <a:gd name="connsiteX8" fmla="*/ 202 w 10000"/>
              <a:gd name="connsiteY8" fmla="*/ 988 h 10000"/>
              <a:gd name="connsiteX9" fmla="*/ 285 w 10000"/>
              <a:gd name="connsiteY9" fmla="*/ 1071 h 10000"/>
              <a:gd name="connsiteX10" fmla="*/ 306 w 10000"/>
              <a:gd name="connsiteY10" fmla="*/ 1155 h 10000"/>
              <a:gd name="connsiteX11" fmla="*/ 244 w 10000"/>
              <a:gd name="connsiteY11" fmla="*/ 1320 h 10000"/>
              <a:gd name="connsiteX12" fmla="*/ 244 w 10000"/>
              <a:gd name="connsiteY12" fmla="*/ 1376 h 10000"/>
              <a:gd name="connsiteX13" fmla="*/ 306 w 10000"/>
              <a:gd name="connsiteY13" fmla="*/ 1404 h 10000"/>
              <a:gd name="connsiteX14" fmla="*/ 323 w 10000"/>
              <a:gd name="connsiteY14" fmla="*/ 1459 h 10000"/>
              <a:gd name="connsiteX15" fmla="*/ 323 w 10000"/>
              <a:gd name="connsiteY15" fmla="*/ 1487 h 10000"/>
              <a:gd name="connsiteX16" fmla="*/ 265 w 10000"/>
              <a:gd name="connsiteY16" fmla="*/ 1568 h 10000"/>
              <a:gd name="connsiteX17" fmla="*/ 265 w 10000"/>
              <a:gd name="connsiteY17" fmla="*/ 1684 h 10000"/>
              <a:gd name="connsiteX18" fmla="*/ 306 w 10000"/>
              <a:gd name="connsiteY18" fmla="*/ 1707 h 10000"/>
              <a:gd name="connsiteX19" fmla="*/ 467 w 10000"/>
              <a:gd name="connsiteY19" fmla="*/ 1651 h 10000"/>
              <a:gd name="connsiteX20" fmla="*/ 550 w 10000"/>
              <a:gd name="connsiteY20" fmla="*/ 1600 h 10000"/>
              <a:gd name="connsiteX21" fmla="*/ 591 w 10000"/>
              <a:gd name="connsiteY21" fmla="*/ 1352 h 10000"/>
              <a:gd name="connsiteX22" fmla="*/ 629 w 10000"/>
              <a:gd name="connsiteY22" fmla="*/ 1296 h 10000"/>
              <a:gd name="connsiteX23" fmla="*/ 691 w 10000"/>
              <a:gd name="connsiteY23" fmla="*/ 1320 h 10000"/>
              <a:gd name="connsiteX24" fmla="*/ 749 w 10000"/>
              <a:gd name="connsiteY24" fmla="*/ 1320 h 10000"/>
              <a:gd name="connsiteX25" fmla="*/ 793 w 10000"/>
              <a:gd name="connsiteY25" fmla="*/ 1296 h 10000"/>
              <a:gd name="connsiteX26" fmla="*/ 852 w 10000"/>
              <a:gd name="connsiteY26" fmla="*/ 1296 h 10000"/>
              <a:gd name="connsiteX27" fmla="*/ 835 w 10000"/>
              <a:gd name="connsiteY27" fmla="*/ 1376 h 10000"/>
              <a:gd name="connsiteX28" fmla="*/ 711 w 10000"/>
              <a:gd name="connsiteY28" fmla="*/ 1516 h 10000"/>
              <a:gd name="connsiteX29" fmla="*/ 732 w 10000"/>
              <a:gd name="connsiteY29" fmla="*/ 1516 h 10000"/>
              <a:gd name="connsiteX30" fmla="*/ 835 w 10000"/>
              <a:gd name="connsiteY30" fmla="*/ 1459 h 10000"/>
              <a:gd name="connsiteX31" fmla="*/ 993 w 10000"/>
              <a:gd name="connsiteY31" fmla="*/ 1459 h 10000"/>
              <a:gd name="connsiteX32" fmla="*/ 1522 w 10000"/>
              <a:gd name="connsiteY32" fmla="*/ 1212 h 10000"/>
              <a:gd name="connsiteX33" fmla="*/ 1605 w 10000"/>
              <a:gd name="connsiteY33" fmla="*/ 1212 h 10000"/>
              <a:gd name="connsiteX34" fmla="*/ 1605 w 10000"/>
              <a:gd name="connsiteY34" fmla="*/ 1267 h 10000"/>
              <a:gd name="connsiteX35" fmla="*/ 1501 w 10000"/>
              <a:gd name="connsiteY35" fmla="*/ 1376 h 10000"/>
              <a:gd name="connsiteX36" fmla="*/ 1563 w 10000"/>
              <a:gd name="connsiteY36" fmla="*/ 1404 h 10000"/>
              <a:gd name="connsiteX37" fmla="*/ 1787 w 10000"/>
              <a:gd name="connsiteY37" fmla="*/ 1436 h 10000"/>
              <a:gd name="connsiteX38" fmla="*/ 2030 w 10000"/>
              <a:gd name="connsiteY38" fmla="*/ 1544 h 10000"/>
              <a:gd name="connsiteX39" fmla="*/ 2274 w 10000"/>
              <a:gd name="connsiteY39" fmla="*/ 1707 h 10000"/>
              <a:gd name="connsiteX40" fmla="*/ 2336 w 10000"/>
              <a:gd name="connsiteY40" fmla="*/ 1764 h 10000"/>
              <a:gd name="connsiteX41" fmla="*/ 2336 w 10000"/>
              <a:gd name="connsiteY41" fmla="*/ 1651 h 10000"/>
              <a:gd name="connsiteX42" fmla="*/ 2378 w 10000"/>
              <a:gd name="connsiteY42" fmla="*/ 1600 h 10000"/>
              <a:gd name="connsiteX43" fmla="*/ 2436 w 10000"/>
              <a:gd name="connsiteY43" fmla="*/ 1684 h 10000"/>
              <a:gd name="connsiteX44" fmla="*/ 2577 w 10000"/>
              <a:gd name="connsiteY44" fmla="*/ 1735 h 10000"/>
              <a:gd name="connsiteX45" fmla="*/ 2621 w 10000"/>
              <a:gd name="connsiteY45" fmla="*/ 1764 h 10000"/>
              <a:gd name="connsiteX46" fmla="*/ 2621 w 10000"/>
              <a:gd name="connsiteY46" fmla="*/ 1792 h 10000"/>
              <a:gd name="connsiteX47" fmla="*/ 2560 w 10000"/>
              <a:gd name="connsiteY47" fmla="*/ 1847 h 10000"/>
              <a:gd name="connsiteX48" fmla="*/ 2577 w 10000"/>
              <a:gd name="connsiteY48" fmla="*/ 1899 h 10000"/>
              <a:gd name="connsiteX49" fmla="*/ 2903 w 10000"/>
              <a:gd name="connsiteY49" fmla="*/ 2208 h 10000"/>
              <a:gd name="connsiteX50" fmla="*/ 2920 w 10000"/>
              <a:gd name="connsiteY50" fmla="*/ 2316 h 10000"/>
              <a:gd name="connsiteX51" fmla="*/ 2903 w 10000"/>
              <a:gd name="connsiteY51" fmla="*/ 2427 h 10000"/>
              <a:gd name="connsiteX52" fmla="*/ 2882 w 10000"/>
              <a:gd name="connsiteY52" fmla="*/ 2480 h 10000"/>
              <a:gd name="connsiteX53" fmla="*/ 2842 w 10000"/>
              <a:gd name="connsiteY53" fmla="*/ 2455 h 10000"/>
              <a:gd name="connsiteX54" fmla="*/ 2821 w 10000"/>
              <a:gd name="connsiteY54" fmla="*/ 2349 h 10000"/>
              <a:gd name="connsiteX55" fmla="*/ 2779 w 10000"/>
              <a:gd name="connsiteY55" fmla="*/ 2455 h 10000"/>
              <a:gd name="connsiteX56" fmla="*/ 2821 w 10000"/>
              <a:gd name="connsiteY56" fmla="*/ 2540 h 10000"/>
              <a:gd name="connsiteX57" fmla="*/ 2862 w 10000"/>
              <a:gd name="connsiteY57" fmla="*/ 2564 h 10000"/>
              <a:gd name="connsiteX58" fmla="*/ 3309 w 10000"/>
              <a:gd name="connsiteY58" fmla="*/ 2399 h 10000"/>
              <a:gd name="connsiteX59" fmla="*/ 3329 w 10000"/>
              <a:gd name="connsiteY59" fmla="*/ 2316 h 10000"/>
              <a:gd name="connsiteX60" fmla="*/ 3470 w 10000"/>
              <a:gd name="connsiteY60" fmla="*/ 2316 h 10000"/>
              <a:gd name="connsiteX61" fmla="*/ 3817 w 10000"/>
              <a:gd name="connsiteY61" fmla="*/ 1933 h 10000"/>
              <a:gd name="connsiteX62" fmla="*/ 4061 w 10000"/>
              <a:gd name="connsiteY62" fmla="*/ 1933 h 10000"/>
              <a:gd name="connsiteX63" fmla="*/ 4061 w 10000"/>
              <a:gd name="connsiteY63" fmla="*/ 1847 h 10000"/>
              <a:gd name="connsiteX64" fmla="*/ 4020 w 10000"/>
              <a:gd name="connsiteY64" fmla="*/ 1764 h 10000"/>
              <a:gd name="connsiteX65" fmla="*/ 4078 w 10000"/>
              <a:gd name="connsiteY65" fmla="*/ 1568 h 10000"/>
              <a:gd name="connsiteX66" fmla="*/ 4445 w 10000"/>
              <a:gd name="connsiteY66" fmla="*/ 1516 h 10000"/>
              <a:gd name="connsiteX67" fmla="*/ 4992 w 10000"/>
              <a:gd name="connsiteY67" fmla="*/ 1876 h 10000"/>
              <a:gd name="connsiteX68" fmla="*/ 5013 w 10000"/>
              <a:gd name="connsiteY68" fmla="*/ 1984 h 10000"/>
              <a:gd name="connsiteX69" fmla="*/ 5157 w 10000"/>
              <a:gd name="connsiteY69" fmla="*/ 2152 h 10000"/>
              <a:gd name="connsiteX70" fmla="*/ 5277 w 10000"/>
              <a:gd name="connsiteY70" fmla="*/ 2399 h 10000"/>
              <a:gd name="connsiteX71" fmla="*/ 5621 w 10000"/>
              <a:gd name="connsiteY71" fmla="*/ 2732 h 10000"/>
              <a:gd name="connsiteX72" fmla="*/ 5662 w 10000"/>
              <a:gd name="connsiteY72" fmla="*/ 2872 h 10000"/>
              <a:gd name="connsiteX73" fmla="*/ 5765 w 10000"/>
              <a:gd name="connsiteY73" fmla="*/ 2980 h 10000"/>
              <a:gd name="connsiteX74" fmla="*/ 6030 w 10000"/>
              <a:gd name="connsiteY74" fmla="*/ 2980 h 10000"/>
              <a:gd name="connsiteX75" fmla="*/ 6232 w 10000"/>
              <a:gd name="connsiteY75" fmla="*/ 3395 h 10000"/>
              <a:gd name="connsiteX76" fmla="*/ 6291 w 10000"/>
              <a:gd name="connsiteY76" fmla="*/ 3452 h 10000"/>
              <a:gd name="connsiteX77" fmla="*/ 6273 w 10000"/>
              <a:gd name="connsiteY77" fmla="*/ 3586 h 10000"/>
              <a:gd name="connsiteX78" fmla="*/ 6353 w 10000"/>
              <a:gd name="connsiteY78" fmla="*/ 3999 h 10000"/>
              <a:gd name="connsiteX79" fmla="*/ 6312 w 10000"/>
              <a:gd name="connsiteY79" fmla="*/ 4449 h 10000"/>
              <a:gd name="connsiteX80" fmla="*/ 6232 w 10000"/>
              <a:gd name="connsiteY80" fmla="*/ 4944 h 10000"/>
              <a:gd name="connsiteX81" fmla="*/ 6249 w 10000"/>
              <a:gd name="connsiteY81" fmla="*/ 5357 h 10000"/>
              <a:gd name="connsiteX82" fmla="*/ 6291 w 10000"/>
              <a:gd name="connsiteY82" fmla="*/ 5491 h 10000"/>
              <a:gd name="connsiteX83" fmla="*/ 6494 w 10000"/>
              <a:gd name="connsiteY83" fmla="*/ 5659 h 10000"/>
              <a:gd name="connsiteX84" fmla="*/ 6555 w 10000"/>
              <a:gd name="connsiteY84" fmla="*/ 5491 h 10000"/>
              <a:gd name="connsiteX85" fmla="*/ 6494 w 10000"/>
              <a:gd name="connsiteY85" fmla="*/ 5435 h 10000"/>
              <a:gd name="connsiteX86" fmla="*/ 6431 w 10000"/>
              <a:gd name="connsiteY86" fmla="*/ 5187 h 10000"/>
              <a:gd name="connsiteX87" fmla="*/ 6456 w 10000"/>
              <a:gd name="connsiteY87" fmla="*/ 5136 h 10000"/>
              <a:gd name="connsiteX88" fmla="*/ 6575 w 10000"/>
              <a:gd name="connsiteY88" fmla="*/ 5079 h 10000"/>
              <a:gd name="connsiteX89" fmla="*/ 6658 w 10000"/>
              <a:gd name="connsiteY89" fmla="*/ 5357 h 10000"/>
              <a:gd name="connsiteX90" fmla="*/ 6699 w 10000"/>
              <a:gd name="connsiteY90" fmla="*/ 5328 h 10000"/>
              <a:gd name="connsiteX91" fmla="*/ 6737 w 10000"/>
              <a:gd name="connsiteY91" fmla="*/ 5221 h 10000"/>
              <a:gd name="connsiteX92" fmla="*/ 6762 w 10000"/>
              <a:gd name="connsiteY92" fmla="*/ 5187 h 10000"/>
              <a:gd name="connsiteX93" fmla="*/ 6820 w 10000"/>
              <a:gd name="connsiteY93" fmla="*/ 5244 h 10000"/>
              <a:gd name="connsiteX94" fmla="*/ 6820 w 10000"/>
              <a:gd name="connsiteY94" fmla="*/ 5357 h 10000"/>
              <a:gd name="connsiteX95" fmla="*/ 6762 w 10000"/>
              <a:gd name="connsiteY95" fmla="*/ 5491 h 10000"/>
              <a:gd name="connsiteX96" fmla="*/ 6699 w 10000"/>
              <a:gd name="connsiteY96" fmla="*/ 5604 h 10000"/>
              <a:gd name="connsiteX97" fmla="*/ 6617 w 10000"/>
              <a:gd name="connsiteY97" fmla="*/ 5937 h 10000"/>
              <a:gd name="connsiteX98" fmla="*/ 6555 w 10000"/>
              <a:gd name="connsiteY98" fmla="*/ 5964 h 10000"/>
              <a:gd name="connsiteX99" fmla="*/ 6555 w 10000"/>
              <a:gd name="connsiteY99" fmla="*/ 6133 h 10000"/>
              <a:gd name="connsiteX100" fmla="*/ 6638 w 10000"/>
              <a:gd name="connsiteY100" fmla="*/ 6239 h 10000"/>
              <a:gd name="connsiteX101" fmla="*/ 6762 w 10000"/>
              <a:gd name="connsiteY101" fmla="*/ 6380 h 10000"/>
              <a:gd name="connsiteX102" fmla="*/ 6944 w 10000"/>
              <a:gd name="connsiteY102" fmla="*/ 6960 h 10000"/>
              <a:gd name="connsiteX103" fmla="*/ 7225 w 10000"/>
              <a:gd name="connsiteY103" fmla="*/ 7207 h 10000"/>
              <a:gd name="connsiteX104" fmla="*/ 7266 w 10000"/>
              <a:gd name="connsiteY104" fmla="*/ 7207 h 10000"/>
              <a:gd name="connsiteX105" fmla="*/ 7287 w 10000"/>
              <a:gd name="connsiteY105" fmla="*/ 7069 h 10000"/>
              <a:gd name="connsiteX106" fmla="*/ 7370 w 10000"/>
              <a:gd name="connsiteY106" fmla="*/ 7069 h 10000"/>
              <a:gd name="connsiteX107" fmla="*/ 7431 w 10000"/>
              <a:gd name="connsiteY107" fmla="*/ 7293 h 10000"/>
              <a:gd name="connsiteX108" fmla="*/ 7448 w 10000"/>
              <a:gd name="connsiteY108" fmla="*/ 7428 h 10000"/>
              <a:gd name="connsiteX109" fmla="*/ 7552 w 10000"/>
              <a:gd name="connsiteY109" fmla="*/ 7731 h 10000"/>
              <a:gd name="connsiteX110" fmla="*/ 7676 w 10000"/>
              <a:gd name="connsiteY110" fmla="*/ 7817 h 10000"/>
              <a:gd name="connsiteX111" fmla="*/ 7795 w 10000"/>
              <a:gd name="connsiteY111" fmla="*/ 7868 h 10000"/>
              <a:gd name="connsiteX112" fmla="*/ 8015 w 10000"/>
              <a:gd name="connsiteY112" fmla="*/ 8671 h 10000"/>
              <a:gd name="connsiteX113" fmla="*/ 8077 w 10000"/>
              <a:gd name="connsiteY113" fmla="*/ 8728 h 10000"/>
              <a:gd name="connsiteX114" fmla="*/ 8362 w 10000"/>
              <a:gd name="connsiteY114" fmla="*/ 8813 h 10000"/>
              <a:gd name="connsiteX115" fmla="*/ 8486 w 10000"/>
              <a:gd name="connsiteY115" fmla="*/ 8895 h 10000"/>
              <a:gd name="connsiteX116" fmla="*/ 8809 w 10000"/>
              <a:gd name="connsiteY116" fmla="*/ 9443 h 10000"/>
              <a:gd name="connsiteX117" fmla="*/ 8950 w 10000"/>
              <a:gd name="connsiteY117" fmla="*/ 9583 h 10000"/>
              <a:gd name="connsiteX118" fmla="*/ 9011 w 10000"/>
              <a:gd name="connsiteY118" fmla="*/ 9612 h 10000"/>
              <a:gd name="connsiteX119" fmla="*/ 9070 w 10000"/>
              <a:gd name="connsiteY119" fmla="*/ 9640 h 10000"/>
              <a:gd name="connsiteX120" fmla="*/ 9115 w 10000"/>
              <a:gd name="connsiteY120" fmla="*/ 9775 h 10000"/>
              <a:gd name="connsiteX121" fmla="*/ 9053 w 10000"/>
              <a:gd name="connsiteY121" fmla="*/ 9775 h 10000"/>
              <a:gd name="connsiteX122" fmla="*/ 8991 w 10000"/>
              <a:gd name="connsiteY122" fmla="*/ 9748 h 10000"/>
              <a:gd name="connsiteX123" fmla="*/ 8950 w 10000"/>
              <a:gd name="connsiteY123" fmla="*/ 9748 h 10000"/>
              <a:gd name="connsiteX124" fmla="*/ 8912 w 10000"/>
              <a:gd name="connsiteY124" fmla="*/ 9775 h 10000"/>
              <a:gd name="connsiteX125" fmla="*/ 8912 w 10000"/>
              <a:gd name="connsiteY125" fmla="*/ 9860 h 10000"/>
              <a:gd name="connsiteX126" fmla="*/ 8950 w 10000"/>
              <a:gd name="connsiteY126" fmla="*/ 9939 h 10000"/>
              <a:gd name="connsiteX127" fmla="*/ 9115 w 10000"/>
              <a:gd name="connsiteY127" fmla="*/ 10000 h 10000"/>
              <a:gd name="connsiteX128" fmla="*/ 9194 w 10000"/>
              <a:gd name="connsiteY128" fmla="*/ 9917 h 10000"/>
              <a:gd name="connsiteX129" fmla="*/ 9314 w 10000"/>
              <a:gd name="connsiteY129" fmla="*/ 9882 h 10000"/>
              <a:gd name="connsiteX130" fmla="*/ 9802 w 10000"/>
              <a:gd name="connsiteY130" fmla="*/ 9640 h 10000"/>
              <a:gd name="connsiteX131" fmla="*/ 9905 w 10000"/>
              <a:gd name="connsiteY131" fmla="*/ 9392 h 10000"/>
              <a:gd name="connsiteX132" fmla="*/ 6366 w 10000"/>
              <a:gd name="connsiteY132" fmla="*/ 230 h 10000"/>
              <a:gd name="connsiteX133" fmla="*/ 9864 w 10000"/>
              <a:gd name="connsiteY133" fmla="*/ 8977 h 10000"/>
              <a:gd name="connsiteX134" fmla="*/ 9864 w 10000"/>
              <a:gd name="connsiteY134" fmla="*/ 8779 h 10000"/>
              <a:gd name="connsiteX135" fmla="*/ 9967 w 10000"/>
              <a:gd name="connsiteY135" fmla="*/ 8480 h 10000"/>
              <a:gd name="connsiteX136" fmla="*/ 6366 w 10000"/>
              <a:gd name="connsiteY136" fmla="*/ 230 h 10000"/>
              <a:gd name="connsiteX137" fmla="*/ 9943 w 10000"/>
              <a:gd name="connsiteY137" fmla="*/ 7868 h 10000"/>
              <a:gd name="connsiteX138" fmla="*/ 6366 w 10000"/>
              <a:gd name="connsiteY138" fmla="*/ 230 h 10000"/>
              <a:gd name="connsiteX139" fmla="*/ 9943 w 10000"/>
              <a:gd name="connsiteY139" fmla="*/ 6927 h 10000"/>
              <a:gd name="connsiteX140" fmla="*/ 9864 w 10000"/>
              <a:gd name="connsiteY140" fmla="*/ 6431 h 10000"/>
              <a:gd name="connsiteX141" fmla="*/ 9785 w 10000"/>
              <a:gd name="connsiteY141" fmla="*/ 6267 h 10000"/>
              <a:gd name="connsiteX142" fmla="*/ 9461 w 10000"/>
              <a:gd name="connsiteY142" fmla="*/ 5659 h 10000"/>
              <a:gd name="connsiteX143" fmla="*/ 9256 w 10000"/>
              <a:gd name="connsiteY143" fmla="*/ 4996 h 10000"/>
              <a:gd name="connsiteX144" fmla="*/ 8991 w 10000"/>
              <a:gd name="connsiteY144" fmla="*/ 4527 h 10000"/>
              <a:gd name="connsiteX145" fmla="*/ 8991 w 10000"/>
              <a:gd name="connsiteY145" fmla="*/ 4449 h 10000"/>
              <a:gd name="connsiteX146" fmla="*/ 6366 w 10000"/>
              <a:gd name="connsiteY146" fmla="*/ 230 h 10000"/>
              <a:gd name="connsiteX147" fmla="*/ 8888 w 10000"/>
              <a:gd name="connsiteY147" fmla="*/ 4084 h 10000"/>
              <a:gd name="connsiteX148" fmla="*/ 8888 w 10000"/>
              <a:gd name="connsiteY148" fmla="*/ 3976 h 10000"/>
              <a:gd name="connsiteX149" fmla="*/ 8974 w 10000"/>
              <a:gd name="connsiteY149" fmla="*/ 3807 h 10000"/>
              <a:gd name="connsiteX150" fmla="*/ 8974 w 10000"/>
              <a:gd name="connsiteY150" fmla="*/ 3724 h 10000"/>
              <a:gd name="connsiteX151" fmla="*/ 6366 w 10000"/>
              <a:gd name="connsiteY151" fmla="*/ 230 h 10000"/>
              <a:gd name="connsiteX152" fmla="*/ 8445 w 10000"/>
              <a:gd name="connsiteY152" fmla="*/ 2838 h 10000"/>
              <a:gd name="connsiteX153" fmla="*/ 8321 w 10000"/>
              <a:gd name="connsiteY153" fmla="*/ 2732 h 10000"/>
              <a:gd name="connsiteX154" fmla="*/ 6366 w 10000"/>
              <a:gd name="connsiteY154" fmla="*/ 230 h 10000"/>
              <a:gd name="connsiteX155" fmla="*/ 6366 w 10000"/>
              <a:gd name="connsiteY155" fmla="*/ 230 h 10000"/>
              <a:gd name="connsiteX156" fmla="*/ 6366 w 10000"/>
              <a:gd name="connsiteY156" fmla="*/ 230 h 10000"/>
              <a:gd name="connsiteX157" fmla="*/ 6366 w 10000"/>
              <a:gd name="connsiteY157" fmla="*/ 230 h 10000"/>
              <a:gd name="connsiteX158" fmla="*/ 6366 w 10000"/>
              <a:gd name="connsiteY158" fmla="*/ 230 h 10000"/>
              <a:gd name="connsiteX159" fmla="*/ 6366 w 10000"/>
              <a:gd name="connsiteY159" fmla="*/ 230 h 10000"/>
              <a:gd name="connsiteX160" fmla="*/ 6366 w 10000"/>
              <a:gd name="connsiteY160" fmla="*/ 230 h 10000"/>
              <a:gd name="connsiteX161" fmla="*/ 6366 w 10000"/>
              <a:gd name="connsiteY161" fmla="*/ 230 h 10000"/>
              <a:gd name="connsiteX162" fmla="*/ 6366 w 10000"/>
              <a:gd name="connsiteY162" fmla="*/ 230 h 10000"/>
              <a:gd name="connsiteX163" fmla="*/ 6366 w 10000"/>
              <a:gd name="connsiteY163" fmla="*/ 230 h 10000"/>
              <a:gd name="connsiteX164" fmla="*/ 6366 w 10000"/>
              <a:gd name="connsiteY164" fmla="*/ 230 h 10000"/>
              <a:gd name="connsiteX165" fmla="*/ 6366 w 10000"/>
              <a:gd name="connsiteY165" fmla="*/ 230 h 10000"/>
              <a:gd name="connsiteX166" fmla="*/ 6366 w 10000"/>
              <a:gd name="connsiteY166" fmla="*/ 230 h 10000"/>
              <a:gd name="connsiteX167" fmla="*/ 6366 w 10000"/>
              <a:gd name="connsiteY167" fmla="*/ 230 h 10000"/>
              <a:gd name="connsiteX168" fmla="*/ 6366 w 10000"/>
              <a:gd name="connsiteY168" fmla="*/ 230 h 10000"/>
              <a:gd name="connsiteX169" fmla="*/ 6366 w 10000"/>
              <a:gd name="connsiteY169" fmla="*/ 230 h 10000"/>
              <a:gd name="connsiteX170" fmla="*/ 6366 w 10000"/>
              <a:gd name="connsiteY170" fmla="*/ 230 h 10000"/>
              <a:gd name="connsiteX171" fmla="*/ 6366 w 10000"/>
              <a:gd name="connsiteY171" fmla="*/ 230 h 10000"/>
              <a:gd name="connsiteX172" fmla="*/ 6366 w 10000"/>
              <a:gd name="connsiteY172" fmla="*/ 230 h 10000"/>
              <a:gd name="connsiteX173" fmla="*/ 6366 w 10000"/>
              <a:gd name="connsiteY173" fmla="*/ 230 h 10000"/>
              <a:gd name="connsiteX174" fmla="*/ 6456 w 10000"/>
              <a:gd name="connsiteY174" fmla="*/ 249 h 10000"/>
              <a:gd name="connsiteX175" fmla="*/ 3268 w 10000"/>
              <a:gd name="connsiteY175" fmla="*/ 519 h 10000"/>
              <a:gd name="connsiteX176" fmla="*/ 3205 w 10000"/>
              <a:gd name="connsiteY176" fmla="*/ 384 h 10000"/>
              <a:gd name="connsiteX177" fmla="*/ 3205 w 10000"/>
              <a:gd name="connsiteY177" fmla="*/ 249 h 10000"/>
              <a:gd name="connsiteX178" fmla="*/ 3102 w 10000"/>
              <a:gd name="connsiteY178" fmla="*/ 108 h 10000"/>
              <a:gd name="connsiteX179" fmla="*/ 3085 w 10000"/>
              <a:gd name="connsiteY179" fmla="*/ 0 h 10000"/>
              <a:gd name="connsiteX0" fmla="*/ 3085 w 10000"/>
              <a:gd name="connsiteY0" fmla="*/ 0 h 10000"/>
              <a:gd name="connsiteX1" fmla="*/ 20 w 10000"/>
              <a:gd name="connsiteY1" fmla="*/ 408 h 10000"/>
              <a:gd name="connsiteX2" fmla="*/ 20 w 10000"/>
              <a:gd name="connsiteY2" fmla="*/ 492 h 10000"/>
              <a:gd name="connsiteX3" fmla="*/ 20 w 10000"/>
              <a:gd name="connsiteY3" fmla="*/ 547 h 10000"/>
              <a:gd name="connsiteX4" fmla="*/ 0 w 10000"/>
              <a:gd name="connsiteY4" fmla="*/ 575 h 10000"/>
              <a:gd name="connsiteX5" fmla="*/ 0 w 10000"/>
              <a:gd name="connsiteY5" fmla="*/ 711 h 10000"/>
              <a:gd name="connsiteX6" fmla="*/ 103 w 10000"/>
              <a:gd name="connsiteY6" fmla="*/ 902 h 10000"/>
              <a:gd name="connsiteX7" fmla="*/ 165 w 10000"/>
              <a:gd name="connsiteY7" fmla="*/ 988 h 10000"/>
              <a:gd name="connsiteX8" fmla="*/ 202 w 10000"/>
              <a:gd name="connsiteY8" fmla="*/ 988 h 10000"/>
              <a:gd name="connsiteX9" fmla="*/ 285 w 10000"/>
              <a:gd name="connsiteY9" fmla="*/ 1071 h 10000"/>
              <a:gd name="connsiteX10" fmla="*/ 306 w 10000"/>
              <a:gd name="connsiteY10" fmla="*/ 1155 h 10000"/>
              <a:gd name="connsiteX11" fmla="*/ 244 w 10000"/>
              <a:gd name="connsiteY11" fmla="*/ 1320 h 10000"/>
              <a:gd name="connsiteX12" fmla="*/ 244 w 10000"/>
              <a:gd name="connsiteY12" fmla="*/ 1376 h 10000"/>
              <a:gd name="connsiteX13" fmla="*/ 306 w 10000"/>
              <a:gd name="connsiteY13" fmla="*/ 1404 h 10000"/>
              <a:gd name="connsiteX14" fmla="*/ 323 w 10000"/>
              <a:gd name="connsiteY14" fmla="*/ 1459 h 10000"/>
              <a:gd name="connsiteX15" fmla="*/ 323 w 10000"/>
              <a:gd name="connsiteY15" fmla="*/ 1487 h 10000"/>
              <a:gd name="connsiteX16" fmla="*/ 265 w 10000"/>
              <a:gd name="connsiteY16" fmla="*/ 1568 h 10000"/>
              <a:gd name="connsiteX17" fmla="*/ 265 w 10000"/>
              <a:gd name="connsiteY17" fmla="*/ 1684 h 10000"/>
              <a:gd name="connsiteX18" fmla="*/ 306 w 10000"/>
              <a:gd name="connsiteY18" fmla="*/ 1707 h 10000"/>
              <a:gd name="connsiteX19" fmla="*/ 467 w 10000"/>
              <a:gd name="connsiteY19" fmla="*/ 1651 h 10000"/>
              <a:gd name="connsiteX20" fmla="*/ 550 w 10000"/>
              <a:gd name="connsiteY20" fmla="*/ 1600 h 10000"/>
              <a:gd name="connsiteX21" fmla="*/ 591 w 10000"/>
              <a:gd name="connsiteY21" fmla="*/ 1352 h 10000"/>
              <a:gd name="connsiteX22" fmla="*/ 629 w 10000"/>
              <a:gd name="connsiteY22" fmla="*/ 1296 h 10000"/>
              <a:gd name="connsiteX23" fmla="*/ 691 w 10000"/>
              <a:gd name="connsiteY23" fmla="*/ 1320 h 10000"/>
              <a:gd name="connsiteX24" fmla="*/ 749 w 10000"/>
              <a:gd name="connsiteY24" fmla="*/ 1320 h 10000"/>
              <a:gd name="connsiteX25" fmla="*/ 793 w 10000"/>
              <a:gd name="connsiteY25" fmla="*/ 1296 h 10000"/>
              <a:gd name="connsiteX26" fmla="*/ 852 w 10000"/>
              <a:gd name="connsiteY26" fmla="*/ 1296 h 10000"/>
              <a:gd name="connsiteX27" fmla="*/ 835 w 10000"/>
              <a:gd name="connsiteY27" fmla="*/ 1376 h 10000"/>
              <a:gd name="connsiteX28" fmla="*/ 711 w 10000"/>
              <a:gd name="connsiteY28" fmla="*/ 1516 h 10000"/>
              <a:gd name="connsiteX29" fmla="*/ 732 w 10000"/>
              <a:gd name="connsiteY29" fmla="*/ 1516 h 10000"/>
              <a:gd name="connsiteX30" fmla="*/ 835 w 10000"/>
              <a:gd name="connsiteY30" fmla="*/ 1459 h 10000"/>
              <a:gd name="connsiteX31" fmla="*/ 993 w 10000"/>
              <a:gd name="connsiteY31" fmla="*/ 1459 h 10000"/>
              <a:gd name="connsiteX32" fmla="*/ 1522 w 10000"/>
              <a:gd name="connsiteY32" fmla="*/ 1212 h 10000"/>
              <a:gd name="connsiteX33" fmla="*/ 1605 w 10000"/>
              <a:gd name="connsiteY33" fmla="*/ 1212 h 10000"/>
              <a:gd name="connsiteX34" fmla="*/ 1605 w 10000"/>
              <a:gd name="connsiteY34" fmla="*/ 1267 h 10000"/>
              <a:gd name="connsiteX35" fmla="*/ 1501 w 10000"/>
              <a:gd name="connsiteY35" fmla="*/ 1376 h 10000"/>
              <a:gd name="connsiteX36" fmla="*/ 1563 w 10000"/>
              <a:gd name="connsiteY36" fmla="*/ 1404 h 10000"/>
              <a:gd name="connsiteX37" fmla="*/ 1787 w 10000"/>
              <a:gd name="connsiteY37" fmla="*/ 1436 h 10000"/>
              <a:gd name="connsiteX38" fmla="*/ 2030 w 10000"/>
              <a:gd name="connsiteY38" fmla="*/ 1544 h 10000"/>
              <a:gd name="connsiteX39" fmla="*/ 2274 w 10000"/>
              <a:gd name="connsiteY39" fmla="*/ 1707 h 10000"/>
              <a:gd name="connsiteX40" fmla="*/ 2336 w 10000"/>
              <a:gd name="connsiteY40" fmla="*/ 1764 h 10000"/>
              <a:gd name="connsiteX41" fmla="*/ 2336 w 10000"/>
              <a:gd name="connsiteY41" fmla="*/ 1651 h 10000"/>
              <a:gd name="connsiteX42" fmla="*/ 2378 w 10000"/>
              <a:gd name="connsiteY42" fmla="*/ 1600 h 10000"/>
              <a:gd name="connsiteX43" fmla="*/ 2436 w 10000"/>
              <a:gd name="connsiteY43" fmla="*/ 1684 h 10000"/>
              <a:gd name="connsiteX44" fmla="*/ 2577 w 10000"/>
              <a:gd name="connsiteY44" fmla="*/ 1735 h 10000"/>
              <a:gd name="connsiteX45" fmla="*/ 2621 w 10000"/>
              <a:gd name="connsiteY45" fmla="*/ 1764 h 10000"/>
              <a:gd name="connsiteX46" fmla="*/ 2621 w 10000"/>
              <a:gd name="connsiteY46" fmla="*/ 1792 h 10000"/>
              <a:gd name="connsiteX47" fmla="*/ 2560 w 10000"/>
              <a:gd name="connsiteY47" fmla="*/ 1847 h 10000"/>
              <a:gd name="connsiteX48" fmla="*/ 2577 w 10000"/>
              <a:gd name="connsiteY48" fmla="*/ 1899 h 10000"/>
              <a:gd name="connsiteX49" fmla="*/ 2903 w 10000"/>
              <a:gd name="connsiteY49" fmla="*/ 2208 h 10000"/>
              <a:gd name="connsiteX50" fmla="*/ 2920 w 10000"/>
              <a:gd name="connsiteY50" fmla="*/ 2316 h 10000"/>
              <a:gd name="connsiteX51" fmla="*/ 2903 w 10000"/>
              <a:gd name="connsiteY51" fmla="*/ 2427 h 10000"/>
              <a:gd name="connsiteX52" fmla="*/ 2882 w 10000"/>
              <a:gd name="connsiteY52" fmla="*/ 2480 h 10000"/>
              <a:gd name="connsiteX53" fmla="*/ 2842 w 10000"/>
              <a:gd name="connsiteY53" fmla="*/ 2455 h 10000"/>
              <a:gd name="connsiteX54" fmla="*/ 2821 w 10000"/>
              <a:gd name="connsiteY54" fmla="*/ 2349 h 10000"/>
              <a:gd name="connsiteX55" fmla="*/ 2779 w 10000"/>
              <a:gd name="connsiteY55" fmla="*/ 2455 h 10000"/>
              <a:gd name="connsiteX56" fmla="*/ 2821 w 10000"/>
              <a:gd name="connsiteY56" fmla="*/ 2540 h 10000"/>
              <a:gd name="connsiteX57" fmla="*/ 2862 w 10000"/>
              <a:gd name="connsiteY57" fmla="*/ 2564 h 10000"/>
              <a:gd name="connsiteX58" fmla="*/ 3309 w 10000"/>
              <a:gd name="connsiteY58" fmla="*/ 2399 h 10000"/>
              <a:gd name="connsiteX59" fmla="*/ 3329 w 10000"/>
              <a:gd name="connsiteY59" fmla="*/ 2316 h 10000"/>
              <a:gd name="connsiteX60" fmla="*/ 3470 w 10000"/>
              <a:gd name="connsiteY60" fmla="*/ 2316 h 10000"/>
              <a:gd name="connsiteX61" fmla="*/ 3817 w 10000"/>
              <a:gd name="connsiteY61" fmla="*/ 1933 h 10000"/>
              <a:gd name="connsiteX62" fmla="*/ 4061 w 10000"/>
              <a:gd name="connsiteY62" fmla="*/ 1933 h 10000"/>
              <a:gd name="connsiteX63" fmla="*/ 4061 w 10000"/>
              <a:gd name="connsiteY63" fmla="*/ 1847 h 10000"/>
              <a:gd name="connsiteX64" fmla="*/ 4020 w 10000"/>
              <a:gd name="connsiteY64" fmla="*/ 1764 h 10000"/>
              <a:gd name="connsiteX65" fmla="*/ 4078 w 10000"/>
              <a:gd name="connsiteY65" fmla="*/ 1568 h 10000"/>
              <a:gd name="connsiteX66" fmla="*/ 4445 w 10000"/>
              <a:gd name="connsiteY66" fmla="*/ 1516 h 10000"/>
              <a:gd name="connsiteX67" fmla="*/ 4992 w 10000"/>
              <a:gd name="connsiteY67" fmla="*/ 1876 h 10000"/>
              <a:gd name="connsiteX68" fmla="*/ 5013 w 10000"/>
              <a:gd name="connsiteY68" fmla="*/ 1984 h 10000"/>
              <a:gd name="connsiteX69" fmla="*/ 5157 w 10000"/>
              <a:gd name="connsiteY69" fmla="*/ 2152 h 10000"/>
              <a:gd name="connsiteX70" fmla="*/ 5277 w 10000"/>
              <a:gd name="connsiteY70" fmla="*/ 2399 h 10000"/>
              <a:gd name="connsiteX71" fmla="*/ 5621 w 10000"/>
              <a:gd name="connsiteY71" fmla="*/ 2732 h 10000"/>
              <a:gd name="connsiteX72" fmla="*/ 5662 w 10000"/>
              <a:gd name="connsiteY72" fmla="*/ 2872 h 10000"/>
              <a:gd name="connsiteX73" fmla="*/ 5765 w 10000"/>
              <a:gd name="connsiteY73" fmla="*/ 2980 h 10000"/>
              <a:gd name="connsiteX74" fmla="*/ 6030 w 10000"/>
              <a:gd name="connsiteY74" fmla="*/ 2980 h 10000"/>
              <a:gd name="connsiteX75" fmla="*/ 6232 w 10000"/>
              <a:gd name="connsiteY75" fmla="*/ 3395 h 10000"/>
              <a:gd name="connsiteX76" fmla="*/ 6291 w 10000"/>
              <a:gd name="connsiteY76" fmla="*/ 3452 h 10000"/>
              <a:gd name="connsiteX77" fmla="*/ 6273 w 10000"/>
              <a:gd name="connsiteY77" fmla="*/ 3586 h 10000"/>
              <a:gd name="connsiteX78" fmla="*/ 6353 w 10000"/>
              <a:gd name="connsiteY78" fmla="*/ 3999 h 10000"/>
              <a:gd name="connsiteX79" fmla="*/ 6312 w 10000"/>
              <a:gd name="connsiteY79" fmla="*/ 4449 h 10000"/>
              <a:gd name="connsiteX80" fmla="*/ 6232 w 10000"/>
              <a:gd name="connsiteY80" fmla="*/ 4944 h 10000"/>
              <a:gd name="connsiteX81" fmla="*/ 6249 w 10000"/>
              <a:gd name="connsiteY81" fmla="*/ 5357 h 10000"/>
              <a:gd name="connsiteX82" fmla="*/ 6291 w 10000"/>
              <a:gd name="connsiteY82" fmla="*/ 5491 h 10000"/>
              <a:gd name="connsiteX83" fmla="*/ 6494 w 10000"/>
              <a:gd name="connsiteY83" fmla="*/ 5659 h 10000"/>
              <a:gd name="connsiteX84" fmla="*/ 6555 w 10000"/>
              <a:gd name="connsiteY84" fmla="*/ 5491 h 10000"/>
              <a:gd name="connsiteX85" fmla="*/ 6494 w 10000"/>
              <a:gd name="connsiteY85" fmla="*/ 5435 h 10000"/>
              <a:gd name="connsiteX86" fmla="*/ 6431 w 10000"/>
              <a:gd name="connsiteY86" fmla="*/ 5187 h 10000"/>
              <a:gd name="connsiteX87" fmla="*/ 6456 w 10000"/>
              <a:gd name="connsiteY87" fmla="*/ 5136 h 10000"/>
              <a:gd name="connsiteX88" fmla="*/ 6575 w 10000"/>
              <a:gd name="connsiteY88" fmla="*/ 5079 h 10000"/>
              <a:gd name="connsiteX89" fmla="*/ 6658 w 10000"/>
              <a:gd name="connsiteY89" fmla="*/ 5357 h 10000"/>
              <a:gd name="connsiteX90" fmla="*/ 6699 w 10000"/>
              <a:gd name="connsiteY90" fmla="*/ 5328 h 10000"/>
              <a:gd name="connsiteX91" fmla="*/ 6737 w 10000"/>
              <a:gd name="connsiteY91" fmla="*/ 5221 h 10000"/>
              <a:gd name="connsiteX92" fmla="*/ 6762 w 10000"/>
              <a:gd name="connsiteY92" fmla="*/ 5187 h 10000"/>
              <a:gd name="connsiteX93" fmla="*/ 6820 w 10000"/>
              <a:gd name="connsiteY93" fmla="*/ 5244 h 10000"/>
              <a:gd name="connsiteX94" fmla="*/ 6820 w 10000"/>
              <a:gd name="connsiteY94" fmla="*/ 5357 h 10000"/>
              <a:gd name="connsiteX95" fmla="*/ 6762 w 10000"/>
              <a:gd name="connsiteY95" fmla="*/ 5491 h 10000"/>
              <a:gd name="connsiteX96" fmla="*/ 6699 w 10000"/>
              <a:gd name="connsiteY96" fmla="*/ 5604 h 10000"/>
              <a:gd name="connsiteX97" fmla="*/ 6617 w 10000"/>
              <a:gd name="connsiteY97" fmla="*/ 5937 h 10000"/>
              <a:gd name="connsiteX98" fmla="*/ 6555 w 10000"/>
              <a:gd name="connsiteY98" fmla="*/ 5964 h 10000"/>
              <a:gd name="connsiteX99" fmla="*/ 6555 w 10000"/>
              <a:gd name="connsiteY99" fmla="*/ 6133 h 10000"/>
              <a:gd name="connsiteX100" fmla="*/ 6638 w 10000"/>
              <a:gd name="connsiteY100" fmla="*/ 6239 h 10000"/>
              <a:gd name="connsiteX101" fmla="*/ 6762 w 10000"/>
              <a:gd name="connsiteY101" fmla="*/ 6380 h 10000"/>
              <a:gd name="connsiteX102" fmla="*/ 6944 w 10000"/>
              <a:gd name="connsiteY102" fmla="*/ 6960 h 10000"/>
              <a:gd name="connsiteX103" fmla="*/ 7225 w 10000"/>
              <a:gd name="connsiteY103" fmla="*/ 7207 h 10000"/>
              <a:gd name="connsiteX104" fmla="*/ 7266 w 10000"/>
              <a:gd name="connsiteY104" fmla="*/ 7207 h 10000"/>
              <a:gd name="connsiteX105" fmla="*/ 7287 w 10000"/>
              <a:gd name="connsiteY105" fmla="*/ 7069 h 10000"/>
              <a:gd name="connsiteX106" fmla="*/ 7370 w 10000"/>
              <a:gd name="connsiteY106" fmla="*/ 7069 h 10000"/>
              <a:gd name="connsiteX107" fmla="*/ 7431 w 10000"/>
              <a:gd name="connsiteY107" fmla="*/ 7293 h 10000"/>
              <a:gd name="connsiteX108" fmla="*/ 7448 w 10000"/>
              <a:gd name="connsiteY108" fmla="*/ 7428 h 10000"/>
              <a:gd name="connsiteX109" fmla="*/ 7552 w 10000"/>
              <a:gd name="connsiteY109" fmla="*/ 7731 h 10000"/>
              <a:gd name="connsiteX110" fmla="*/ 7676 w 10000"/>
              <a:gd name="connsiteY110" fmla="*/ 7817 h 10000"/>
              <a:gd name="connsiteX111" fmla="*/ 7795 w 10000"/>
              <a:gd name="connsiteY111" fmla="*/ 7868 h 10000"/>
              <a:gd name="connsiteX112" fmla="*/ 8015 w 10000"/>
              <a:gd name="connsiteY112" fmla="*/ 8671 h 10000"/>
              <a:gd name="connsiteX113" fmla="*/ 8077 w 10000"/>
              <a:gd name="connsiteY113" fmla="*/ 8728 h 10000"/>
              <a:gd name="connsiteX114" fmla="*/ 8362 w 10000"/>
              <a:gd name="connsiteY114" fmla="*/ 8813 h 10000"/>
              <a:gd name="connsiteX115" fmla="*/ 8486 w 10000"/>
              <a:gd name="connsiteY115" fmla="*/ 8895 h 10000"/>
              <a:gd name="connsiteX116" fmla="*/ 8809 w 10000"/>
              <a:gd name="connsiteY116" fmla="*/ 9443 h 10000"/>
              <a:gd name="connsiteX117" fmla="*/ 8950 w 10000"/>
              <a:gd name="connsiteY117" fmla="*/ 9583 h 10000"/>
              <a:gd name="connsiteX118" fmla="*/ 9011 w 10000"/>
              <a:gd name="connsiteY118" fmla="*/ 9612 h 10000"/>
              <a:gd name="connsiteX119" fmla="*/ 9070 w 10000"/>
              <a:gd name="connsiteY119" fmla="*/ 9640 h 10000"/>
              <a:gd name="connsiteX120" fmla="*/ 9115 w 10000"/>
              <a:gd name="connsiteY120" fmla="*/ 9775 h 10000"/>
              <a:gd name="connsiteX121" fmla="*/ 9053 w 10000"/>
              <a:gd name="connsiteY121" fmla="*/ 9775 h 10000"/>
              <a:gd name="connsiteX122" fmla="*/ 8991 w 10000"/>
              <a:gd name="connsiteY122" fmla="*/ 9748 h 10000"/>
              <a:gd name="connsiteX123" fmla="*/ 8950 w 10000"/>
              <a:gd name="connsiteY123" fmla="*/ 9748 h 10000"/>
              <a:gd name="connsiteX124" fmla="*/ 8912 w 10000"/>
              <a:gd name="connsiteY124" fmla="*/ 9775 h 10000"/>
              <a:gd name="connsiteX125" fmla="*/ 8912 w 10000"/>
              <a:gd name="connsiteY125" fmla="*/ 9860 h 10000"/>
              <a:gd name="connsiteX126" fmla="*/ 8950 w 10000"/>
              <a:gd name="connsiteY126" fmla="*/ 9939 h 10000"/>
              <a:gd name="connsiteX127" fmla="*/ 9115 w 10000"/>
              <a:gd name="connsiteY127" fmla="*/ 10000 h 10000"/>
              <a:gd name="connsiteX128" fmla="*/ 9194 w 10000"/>
              <a:gd name="connsiteY128" fmla="*/ 9917 h 10000"/>
              <a:gd name="connsiteX129" fmla="*/ 9314 w 10000"/>
              <a:gd name="connsiteY129" fmla="*/ 9882 h 10000"/>
              <a:gd name="connsiteX130" fmla="*/ 9802 w 10000"/>
              <a:gd name="connsiteY130" fmla="*/ 9640 h 10000"/>
              <a:gd name="connsiteX131" fmla="*/ 9905 w 10000"/>
              <a:gd name="connsiteY131" fmla="*/ 9392 h 10000"/>
              <a:gd name="connsiteX132" fmla="*/ 6366 w 10000"/>
              <a:gd name="connsiteY132" fmla="*/ 230 h 10000"/>
              <a:gd name="connsiteX133" fmla="*/ 9864 w 10000"/>
              <a:gd name="connsiteY133" fmla="*/ 8977 h 10000"/>
              <a:gd name="connsiteX134" fmla="*/ 9864 w 10000"/>
              <a:gd name="connsiteY134" fmla="*/ 8779 h 10000"/>
              <a:gd name="connsiteX135" fmla="*/ 9967 w 10000"/>
              <a:gd name="connsiteY135" fmla="*/ 8480 h 10000"/>
              <a:gd name="connsiteX136" fmla="*/ 6366 w 10000"/>
              <a:gd name="connsiteY136" fmla="*/ 230 h 10000"/>
              <a:gd name="connsiteX137" fmla="*/ 9943 w 10000"/>
              <a:gd name="connsiteY137" fmla="*/ 7868 h 10000"/>
              <a:gd name="connsiteX138" fmla="*/ 6366 w 10000"/>
              <a:gd name="connsiteY138" fmla="*/ 230 h 10000"/>
              <a:gd name="connsiteX139" fmla="*/ 9943 w 10000"/>
              <a:gd name="connsiteY139" fmla="*/ 6927 h 10000"/>
              <a:gd name="connsiteX140" fmla="*/ 9864 w 10000"/>
              <a:gd name="connsiteY140" fmla="*/ 6431 h 10000"/>
              <a:gd name="connsiteX141" fmla="*/ 9785 w 10000"/>
              <a:gd name="connsiteY141" fmla="*/ 6267 h 10000"/>
              <a:gd name="connsiteX142" fmla="*/ 9461 w 10000"/>
              <a:gd name="connsiteY142" fmla="*/ 5659 h 10000"/>
              <a:gd name="connsiteX143" fmla="*/ 9256 w 10000"/>
              <a:gd name="connsiteY143" fmla="*/ 4996 h 10000"/>
              <a:gd name="connsiteX144" fmla="*/ 8991 w 10000"/>
              <a:gd name="connsiteY144" fmla="*/ 4527 h 10000"/>
              <a:gd name="connsiteX145" fmla="*/ 8991 w 10000"/>
              <a:gd name="connsiteY145" fmla="*/ 4449 h 10000"/>
              <a:gd name="connsiteX146" fmla="*/ 6366 w 10000"/>
              <a:gd name="connsiteY146" fmla="*/ 230 h 10000"/>
              <a:gd name="connsiteX147" fmla="*/ 8888 w 10000"/>
              <a:gd name="connsiteY147" fmla="*/ 4084 h 10000"/>
              <a:gd name="connsiteX148" fmla="*/ 8888 w 10000"/>
              <a:gd name="connsiteY148" fmla="*/ 3976 h 10000"/>
              <a:gd name="connsiteX149" fmla="*/ 8974 w 10000"/>
              <a:gd name="connsiteY149" fmla="*/ 3807 h 10000"/>
              <a:gd name="connsiteX150" fmla="*/ 8974 w 10000"/>
              <a:gd name="connsiteY150" fmla="*/ 3724 h 10000"/>
              <a:gd name="connsiteX151" fmla="*/ 6366 w 10000"/>
              <a:gd name="connsiteY151" fmla="*/ 230 h 10000"/>
              <a:gd name="connsiteX152" fmla="*/ 8445 w 10000"/>
              <a:gd name="connsiteY152" fmla="*/ 2838 h 10000"/>
              <a:gd name="connsiteX153" fmla="*/ 6366 w 10000"/>
              <a:gd name="connsiteY153" fmla="*/ 230 h 10000"/>
              <a:gd name="connsiteX154" fmla="*/ 6366 w 10000"/>
              <a:gd name="connsiteY154" fmla="*/ 230 h 10000"/>
              <a:gd name="connsiteX155" fmla="*/ 6366 w 10000"/>
              <a:gd name="connsiteY155" fmla="*/ 230 h 10000"/>
              <a:gd name="connsiteX156" fmla="*/ 6366 w 10000"/>
              <a:gd name="connsiteY156" fmla="*/ 230 h 10000"/>
              <a:gd name="connsiteX157" fmla="*/ 6366 w 10000"/>
              <a:gd name="connsiteY157" fmla="*/ 230 h 10000"/>
              <a:gd name="connsiteX158" fmla="*/ 6366 w 10000"/>
              <a:gd name="connsiteY158" fmla="*/ 230 h 10000"/>
              <a:gd name="connsiteX159" fmla="*/ 6366 w 10000"/>
              <a:gd name="connsiteY159" fmla="*/ 230 h 10000"/>
              <a:gd name="connsiteX160" fmla="*/ 6366 w 10000"/>
              <a:gd name="connsiteY160" fmla="*/ 230 h 10000"/>
              <a:gd name="connsiteX161" fmla="*/ 6366 w 10000"/>
              <a:gd name="connsiteY161" fmla="*/ 230 h 10000"/>
              <a:gd name="connsiteX162" fmla="*/ 6366 w 10000"/>
              <a:gd name="connsiteY162" fmla="*/ 230 h 10000"/>
              <a:gd name="connsiteX163" fmla="*/ 6366 w 10000"/>
              <a:gd name="connsiteY163" fmla="*/ 230 h 10000"/>
              <a:gd name="connsiteX164" fmla="*/ 6366 w 10000"/>
              <a:gd name="connsiteY164" fmla="*/ 230 h 10000"/>
              <a:gd name="connsiteX165" fmla="*/ 6366 w 10000"/>
              <a:gd name="connsiteY165" fmla="*/ 230 h 10000"/>
              <a:gd name="connsiteX166" fmla="*/ 6366 w 10000"/>
              <a:gd name="connsiteY166" fmla="*/ 230 h 10000"/>
              <a:gd name="connsiteX167" fmla="*/ 6366 w 10000"/>
              <a:gd name="connsiteY167" fmla="*/ 230 h 10000"/>
              <a:gd name="connsiteX168" fmla="*/ 6366 w 10000"/>
              <a:gd name="connsiteY168" fmla="*/ 230 h 10000"/>
              <a:gd name="connsiteX169" fmla="*/ 6366 w 10000"/>
              <a:gd name="connsiteY169" fmla="*/ 230 h 10000"/>
              <a:gd name="connsiteX170" fmla="*/ 6366 w 10000"/>
              <a:gd name="connsiteY170" fmla="*/ 230 h 10000"/>
              <a:gd name="connsiteX171" fmla="*/ 6366 w 10000"/>
              <a:gd name="connsiteY171" fmla="*/ 230 h 10000"/>
              <a:gd name="connsiteX172" fmla="*/ 6366 w 10000"/>
              <a:gd name="connsiteY172" fmla="*/ 230 h 10000"/>
              <a:gd name="connsiteX173" fmla="*/ 6366 w 10000"/>
              <a:gd name="connsiteY173" fmla="*/ 230 h 10000"/>
              <a:gd name="connsiteX174" fmla="*/ 6456 w 10000"/>
              <a:gd name="connsiteY174" fmla="*/ 249 h 10000"/>
              <a:gd name="connsiteX175" fmla="*/ 3268 w 10000"/>
              <a:gd name="connsiteY175" fmla="*/ 519 h 10000"/>
              <a:gd name="connsiteX176" fmla="*/ 3205 w 10000"/>
              <a:gd name="connsiteY176" fmla="*/ 384 h 10000"/>
              <a:gd name="connsiteX177" fmla="*/ 3205 w 10000"/>
              <a:gd name="connsiteY177" fmla="*/ 249 h 10000"/>
              <a:gd name="connsiteX178" fmla="*/ 3102 w 10000"/>
              <a:gd name="connsiteY178" fmla="*/ 108 h 10000"/>
              <a:gd name="connsiteX179" fmla="*/ 3085 w 10000"/>
              <a:gd name="connsiteY179" fmla="*/ 0 h 10000"/>
              <a:gd name="connsiteX0" fmla="*/ 3085 w 10000"/>
              <a:gd name="connsiteY0" fmla="*/ 0 h 10000"/>
              <a:gd name="connsiteX1" fmla="*/ 20 w 10000"/>
              <a:gd name="connsiteY1" fmla="*/ 408 h 10000"/>
              <a:gd name="connsiteX2" fmla="*/ 20 w 10000"/>
              <a:gd name="connsiteY2" fmla="*/ 492 h 10000"/>
              <a:gd name="connsiteX3" fmla="*/ 20 w 10000"/>
              <a:gd name="connsiteY3" fmla="*/ 547 h 10000"/>
              <a:gd name="connsiteX4" fmla="*/ 0 w 10000"/>
              <a:gd name="connsiteY4" fmla="*/ 575 h 10000"/>
              <a:gd name="connsiteX5" fmla="*/ 0 w 10000"/>
              <a:gd name="connsiteY5" fmla="*/ 711 h 10000"/>
              <a:gd name="connsiteX6" fmla="*/ 103 w 10000"/>
              <a:gd name="connsiteY6" fmla="*/ 902 h 10000"/>
              <a:gd name="connsiteX7" fmla="*/ 165 w 10000"/>
              <a:gd name="connsiteY7" fmla="*/ 988 h 10000"/>
              <a:gd name="connsiteX8" fmla="*/ 202 w 10000"/>
              <a:gd name="connsiteY8" fmla="*/ 988 h 10000"/>
              <a:gd name="connsiteX9" fmla="*/ 285 w 10000"/>
              <a:gd name="connsiteY9" fmla="*/ 1071 h 10000"/>
              <a:gd name="connsiteX10" fmla="*/ 306 w 10000"/>
              <a:gd name="connsiteY10" fmla="*/ 1155 h 10000"/>
              <a:gd name="connsiteX11" fmla="*/ 244 w 10000"/>
              <a:gd name="connsiteY11" fmla="*/ 1320 h 10000"/>
              <a:gd name="connsiteX12" fmla="*/ 244 w 10000"/>
              <a:gd name="connsiteY12" fmla="*/ 1376 h 10000"/>
              <a:gd name="connsiteX13" fmla="*/ 306 w 10000"/>
              <a:gd name="connsiteY13" fmla="*/ 1404 h 10000"/>
              <a:gd name="connsiteX14" fmla="*/ 323 w 10000"/>
              <a:gd name="connsiteY14" fmla="*/ 1459 h 10000"/>
              <a:gd name="connsiteX15" fmla="*/ 323 w 10000"/>
              <a:gd name="connsiteY15" fmla="*/ 1487 h 10000"/>
              <a:gd name="connsiteX16" fmla="*/ 265 w 10000"/>
              <a:gd name="connsiteY16" fmla="*/ 1568 h 10000"/>
              <a:gd name="connsiteX17" fmla="*/ 265 w 10000"/>
              <a:gd name="connsiteY17" fmla="*/ 1684 h 10000"/>
              <a:gd name="connsiteX18" fmla="*/ 306 w 10000"/>
              <a:gd name="connsiteY18" fmla="*/ 1707 h 10000"/>
              <a:gd name="connsiteX19" fmla="*/ 467 w 10000"/>
              <a:gd name="connsiteY19" fmla="*/ 1651 h 10000"/>
              <a:gd name="connsiteX20" fmla="*/ 550 w 10000"/>
              <a:gd name="connsiteY20" fmla="*/ 1600 h 10000"/>
              <a:gd name="connsiteX21" fmla="*/ 591 w 10000"/>
              <a:gd name="connsiteY21" fmla="*/ 1352 h 10000"/>
              <a:gd name="connsiteX22" fmla="*/ 629 w 10000"/>
              <a:gd name="connsiteY22" fmla="*/ 1296 h 10000"/>
              <a:gd name="connsiteX23" fmla="*/ 691 w 10000"/>
              <a:gd name="connsiteY23" fmla="*/ 1320 h 10000"/>
              <a:gd name="connsiteX24" fmla="*/ 749 w 10000"/>
              <a:gd name="connsiteY24" fmla="*/ 1320 h 10000"/>
              <a:gd name="connsiteX25" fmla="*/ 793 w 10000"/>
              <a:gd name="connsiteY25" fmla="*/ 1296 h 10000"/>
              <a:gd name="connsiteX26" fmla="*/ 852 w 10000"/>
              <a:gd name="connsiteY26" fmla="*/ 1296 h 10000"/>
              <a:gd name="connsiteX27" fmla="*/ 835 w 10000"/>
              <a:gd name="connsiteY27" fmla="*/ 1376 h 10000"/>
              <a:gd name="connsiteX28" fmla="*/ 711 w 10000"/>
              <a:gd name="connsiteY28" fmla="*/ 1516 h 10000"/>
              <a:gd name="connsiteX29" fmla="*/ 732 w 10000"/>
              <a:gd name="connsiteY29" fmla="*/ 1516 h 10000"/>
              <a:gd name="connsiteX30" fmla="*/ 835 w 10000"/>
              <a:gd name="connsiteY30" fmla="*/ 1459 h 10000"/>
              <a:gd name="connsiteX31" fmla="*/ 993 w 10000"/>
              <a:gd name="connsiteY31" fmla="*/ 1459 h 10000"/>
              <a:gd name="connsiteX32" fmla="*/ 1522 w 10000"/>
              <a:gd name="connsiteY32" fmla="*/ 1212 h 10000"/>
              <a:gd name="connsiteX33" fmla="*/ 1605 w 10000"/>
              <a:gd name="connsiteY33" fmla="*/ 1212 h 10000"/>
              <a:gd name="connsiteX34" fmla="*/ 1605 w 10000"/>
              <a:gd name="connsiteY34" fmla="*/ 1267 h 10000"/>
              <a:gd name="connsiteX35" fmla="*/ 1501 w 10000"/>
              <a:gd name="connsiteY35" fmla="*/ 1376 h 10000"/>
              <a:gd name="connsiteX36" fmla="*/ 1563 w 10000"/>
              <a:gd name="connsiteY36" fmla="*/ 1404 h 10000"/>
              <a:gd name="connsiteX37" fmla="*/ 1787 w 10000"/>
              <a:gd name="connsiteY37" fmla="*/ 1436 h 10000"/>
              <a:gd name="connsiteX38" fmla="*/ 2030 w 10000"/>
              <a:gd name="connsiteY38" fmla="*/ 1544 h 10000"/>
              <a:gd name="connsiteX39" fmla="*/ 2274 w 10000"/>
              <a:gd name="connsiteY39" fmla="*/ 1707 h 10000"/>
              <a:gd name="connsiteX40" fmla="*/ 2336 w 10000"/>
              <a:gd name="connsiteY40" fmla="*/ 1764 h 10000"/>
              <a:gd name="connsiteX41" fmla="*/ 2336 w 10000"/>
              <a:gd name="connsiteY41" fmla="*/ 1651 h 10000"/>
              <a:gd name="connsiteX42" fmla="*/ 2378 w 10000"/>
              <a:gd name="connsiteY42" fmla="*/ 1600 h 10000"/>
              <a:gd name="connsiteX43" fmla="*/ 2436 w 10000"/>
              <a:gd name="connsiteY43" fmla="*/ 1684 h 10000"/>
              <a:gd name="connsiteX44" fmla="*/ 2577 w 10000"/>
              <a:gd name="connsiteY44" fmla="*/ 1735 h 10000"/>
              <a:gd name="connsiteX45" fmla="*/ 2621 w 10000"/>
              <a:gd name="connsiteY45" fmla="*/ 1764 h 10000"/>
              <a:gd name="connsiteX46" fmla="*/ 2621 w 10000"/>
              <a:gd name="connsiteY46" fmla="*/ 1792 h 10000"/>
              <a:gd name="connsiteX47" fmla="*/ 2560 w 10000"/>
              <a:gd name="connsiteY47" fmla="*/ 1847 h 10000"/>
              <a:gd name="connsiteX48" fmla="*/ 2577 w 10000"/>
              <a:gd name="connsiteY48" fmla="*/ 1899 h 10000"/>
              <a:gd name="connsiteX49" fmla="*/ 2903 w 10000"/>
              <a:gd name="connsiteY49" fmla="*/ 2208 h 10000"/>
              <a:gd name="connsiteX50" fmla="*/ 2920 w 10000"/>
              <a:gd name="connsiteY50" fmla="*/ 2316 h 10000"/>
              <a:gd name="connsiteX51" fmla="*/ 2903 w 10000"/>
              <a:gd name="connsiteY51" fmla="*/ 2427 h 10000"/>
              <a:gd name="connsiteX52" fmla="*/ 2882 w 10000"/>
              <a:gd name="connsiteY52" fmla="*/ 2480 h 10000"/>
              <a:gd name="connsiteX53" fmla="*/ 2842 w 10000"/>
              <a:gd name="connsiteY53" fmla="*/ 2455 h 10000"/>
              <a:gd name="connsiteX54" fmla="*/ 2821 w 10000"/>
              <a:gd name="connsiteY54" fmla="*/ 2349 h 10000"/>
              <a:gd name="connsiteX55" fmla="*/ 2779 w 10000"/>
              <a:gd name="connsiteY55" fmla="*/ 2455 h 10000"/>
              <a:gd name="connsiteX56" fmla="*/ 2821 w 10000"/>
              <a:gd name="connsiteY56" fmla="*/ 2540 h 10000"/>
              <a:gd name="connsiteX57" fmla="*/ 2862 w 10000"/>
              <a:gd name="connsiteY57" fmla="*/ 2564 h 10000"/>
              <a:gd name="connsiteX58" fmla="*/ 3309 w 10000"/>
              <a:gd name="connsiteY58" fmla="*/ 2399 h 10000"/>
              <a:gd name="connsiteX59" fmla="*/ 3329 w 10000"/>
              <a:gd name="connsiteY59" fmla="*/ 2316 h 10000"/>
              <a:gd name="connsiteX60" fmla="*/ 3470 w 10000"/>
              <a:gd name="connsiteY60" fmla="*/ 2316 h 10000"/>
              <a:gd name="connsiteX61" fmla="*/ 3817 w 10000"/>
              <a:gd name="connsiteY61" fmla="*/ 1933 h 10000"/>
              <a:gd name="connsiteX62" fmla="*/ 4061 w 10000"/>
              <a:gd name="connsiteY62" fmla="*/ 1933 h 10000"/>
              <a:gd name="connsiteX63" fmla="*/ 4061 w 10000"/>
              <a:gd name="connsiteY63" fmla="*/ 1847 h 10000"/>
              <a:gd name="connsiteX64" fmla="*/ 4020 w 10000"/>
              <a:gd name="connsiteY64" fmla="*/ 1764 h 10000"/>
              <a:gd name="connsiteX65" fmla="*/ 4078 w 10000"/>
              <a:gd name="connsiteY65" fmla="*/ 1568 h 10000"/>
              <a:gd name="connsiteX66" fmla="*/ 4445 w 10000"/>
              <a:gd name="connsiteY66" fmla="*/ 1516 h 10000"/>
              <a:gd name="connsiteX67" fmla="*/ 4992 w 10000"/>
              <a:gd name="connsiteY67" fmla="*/ 1876 h 10000"/>
              <a:gd name="connsiteX68" fmla="*/ 5013 w 10000"/>
              <a:gd name="connsiteY68" fmla="*/ 1984 h 10000"/>
              <a:gd name="connsiteX69" fmla="*/ 5157 w 10000"/>
              <a:gd name="connsiteY69" fmla="*/ 2152 h 10000"/>
              <a:gd name="connsiteX70" fmla="*/ 5277 w 10000"/>
              <a:gd name="connsiteY70" fmla="*/ 2399 h 10000"/>
              <a:gd name="connsiteX71" fmla="*/ 5621 w 10000"/>
              <a:gd name="connsiteY71" fmla="*/ 2732 h 10000"/>
              <a:gd name="connsiteX72" fmla="*/ 5662 w 10000"/>
              <a:gd name="connsiteY72" fmla="*/ 2872 h 10000"/>
              <a:gd name="connsiteX73" fmla="*/ 5765 w 10000"/>
              <a:gd name="connsiteY73" fmla="*/ 2980 h 10000"/>
              <a:gd name="connsiteX74" fmla="*/ 6030 w 10000"/>
              <a:gd name="connsiteY74" fmla="*/ 2980 h 10000"/>
              <a:gd name="connsiteX75" fmla="*/ 6232 w 10000"/>
              <a:gd name="connsiteY75" fmla="*/ 3395 h 10000"/>
              <a:gd name="connsiteX76" fmla="*/ 6291 w 10000"/>
              <a:gd name="connsiteY76" fmla="*/ 3452 h 10000"/>
              <a:gd name="connsiteX77" fmla="*/ 6273 w 10000"/>
              <a:gd name="connsiteY77" fmla="*/ 3586 h 10000"/>
              <a:gd name="connsiteX78" fmla="*/ 6353 w 10000"/>
              <a:gd name="connsiteY78" fmla="*/ 3999 h 10000"/>
              <a:gd name="connsiteX79" fmla="*/ 6312 w 10000"/>
              <a:gd name="connsiteY79" fmla="*/ 4449 h 10000"/>
              <a:gd name="connsiteX80" fmla="*/ 6232 w 10000"/>
              <a:gd name="connsiteY80" fmla="*/ 4944 h 10000"/>
              <a:gd name="connsiteX81" fmla="*/ 6249 w 10000"/>
              <a:gd name="connsiteY81" fmla="*/ 5357 h 10000"/>
              <a:gd name="connsiteX82" fmla="*/ 6291 w 10000"/>
              <a:gd name="connsiteY82" fmla="*/ 5491 h 10000"/>
              <a:gd name="connsiteX83" fmla="*/ 6494 w 10000"/>
              <a:gd name="connsiteY83" fmla="*/ 5659 h 10000"/>
              <a:gd name="connsiteX84" fmla="*/ 6555 w 10000"/>
              <a:gd name="connsiteY84" fmla="*/ 5491 h 10000"/>
              <a:gd name="connsiteX85" fmla="*/ 6494 w 10000"/>
              <a:gd name="connsiteY85" fmla="*/ 5435 h 10000"/>
              <a:gd name="connsiteX86" fmla="*/ 6431 w 10000"/>
              <a:gd name="connsiteY86" fmla="*/ 5187 h 10000"/>
              <a:gd name="connsiteX87" fmla="*/ 6456 w 10000"/>
              <a:gd name="connsiteY87" fmla="*/ 5136 h 10000"/>
              <a:gd name="connsiteX88" fmla="*/ 6575 w 10000"/>
              <a:gd name="connsiteY88" fmla="*/ 5079 h 10000"/>
              <a:gd name="connsiteX89" fmla="*/ 6658 w 10000"/>
              <a:gd name="connsiteY89" fmla="*/ 5357 h 10000"/>
              <a:gd name="connsiteX90" fmla="*/ 6699 w 10000"/>
              <a:gd name="connsiteY90" fmla="*/ 5328 h 10000"/>
              <a:gd name="connsiteX91" fmla="*/ 6737 w 10000"/>
              <a:gd name="connsiteY91" fmla="*/ 5221 h 10000"/>
              <a:gd name="connsiteX92" fmla="*/ 6762 w 10000"/>
              <a:gd name="connsiteY92" fmla="*/ 5187 h 10000"/>
              <a:gd name="connsiteX93" fmla="*/ 6820 w 10000"/>
              <a:gd name="connsiteY93" fmla="*/ 5244 h 10000"/>
              <a:gd name="connsiteX94" fmla="*/ 6820 w 10000"/>
              <a:gd name="connsiteY94" fmla="*/ 5357 h 10000"/>
              <a:gd name="connsiteX95" fmla="*/ 6762 w 10000"/>
              <a:gd name="connsiteY95" fmla="*/ 5491 h 10000"/>
              <a:gd name="connsiteX96" fmla="*/ 6699 w 10000"/>
              <a:gd name="connsiteY96" fmla="*/ 5604 h 10000"/>
              <a:gd name="connsiteX97" fmla="*/ 6617 w 10000"/>
              <a:gd name="connsiteY97" fmla="*/ 5937 h 10000"/>
              <a:gd name="connsiteX98" fmla="*/ 6555 w 10000"/>
              <a:gd name="connsiteY98" fmla="*/ 5964 h 10000"/>
              <a:gd name="connsiteX99" fmla="*/ 6555 w 10000"/>
              <a:gd name="connsiteY99" fmla="*/ 6133 h 10000"/>
              <a:gd name="connsiteX100" fmla="*/ 6638 w 10000"/>
              <a:gd name="connsiteY100" fmla="*/ 6239 h 10000"/>
              <a:gd name="connsiteX101" fmla="*/ 6762 w 10000"/>
              <a:gd name="connsiteY101" fmla="*/ 6380 h 10000"/>
              <a:gd name="connsiteX102" fmla="*/ 6944 w 10000"/>
              <a:gd name="connsiteY102" fmla="*/ 6960 h 10000"/>
              <a:gd name="connsiteX103" fmla="*/ 7225 w 10000"/>
              <a:gd name="connsiteY103" fmla="*/ 7207 h 10000"/>
              <a:gd name="connsiteX104" fmla="*/ 7266 w 10000"/>
              <a:gd name="connsiteY104" fmla="*/ 7207 h 10000"/>
              <a:gd name="connsiteX105" fmla="*/ 7287 w 10000"/>
              <a:gd name="connsiteY105" fmla="*/ 7069 h 10000"/>
              <a:gd name="connsiteX106" fmla="*/ 7370 w 10000"/>
              <a:gd name="connsiteY106" fmla="*/ 7069 h 10000"/>
              <a:gd name="connsiteX107" fmla="*/ 7431 w 10000"/>
              <a:gd name="connsiteY107" fmla="*/ 7293 h 10000"/>
              <a:gd name="connsiteX108" fmla="*/ 7448 w 10000"/>
              <a:gd name="connsiteY108" fmla="*/ 7428 h 10000"/>
              <a:gd name="connsiteX109" fmla="*/ 7552 w 10000"/>
              <a:gd name="connsiteY109" fmla="*/ 7731 h 10000"/>
              <a:gd name="connsiteX110" fmla="*/ 7676 w 10000"/>
              <a:gd name="connsiteY110" fmla="*/ 7817 h 10000"/>
              <a:gd name="connsiteX111" fmla="*/ 7795 w 10000"/>
              <a:gd name="connsiteY111" fmla="*/ 7868 h 10000"/>
              <a:gd name="connsiteX112" fmla="*/ 8015 w 10000"/>
              <a:gd name="connsiteY112" fmla="*/ 8671 h 10000"/>
              <a:gd name="connsiteX113" fmla="*/ 8077 w 10000"/>
              <a:gd name="connsiteY113" fmla="*/ 8728 h 10000"/>
              <a:gd name="connsiteX114" fmla="*/ 8362 w 10000"/>
              <a:gd name="connsiteY114" fmla="*/ 8813 h 10000"/>
              <a:gd name="connsiteX115" fmla="*/ 8486 w 10000"/>
              <a:gd name="connsiteY115" fmla="*/ 8895 h 10000"/>
              <a:gd name="connsiteX116" fmla="*/ 8809 w 10000"/>
              <a:gd name="connsiteY116" fmla="*/ 9443 h 10000"/>
              <a:gd name="connsiteX117" fmla="*/ 8950 w 10000"/>
              <a:gd name="connsiteY117" fmla="*/ 9583 h 10000"/>
              <a:gd name="connsiteX118" fmla="*/ 9011 w 10000"/>
              <a:gd name="connsiteY118" fmla="*/ 9612 h 10000"/>
              <a:gd name="connsiteX119" fmla="*/ 9070 w 10000"/>
              <a:gd name="connsiteY119" fmla="*/ 9640 h 10000"/>
              <a:gd name="connsiteX120" fmla="*/ 9115 w 10000"/>
              <a:gd name="connsiteY120" fmla="*/ 9775 h 10000"/>
              <a:gd name="connsiteX121" fmla="*/ 9053 w 10000"/>
              <a:gd name="connsiteY121" fmla="*/ 9775 h 10000"/>
              <a:gd name="connsiteX122" fmla="*/ 8991 w 10000"/>
              <a:gd name="connsiteY122" fmla="*/ 9748 h 10000"/>
              <a:gd name="connsiteX123" fmla="*/ 8950 w 10000"/>
              <a:gd name="connsiteY123" fmla="*/ 9748 h 10000"/>
              <a:gd name="connsiteX124" fmla="*/ 8912 w 10000"/>
              <a:gd name="connsiteY124" fmla="*/ 9775 h 10000"/>
              <a:gd name="connsiteX125" fmla="*/ 8912 w 10000"/>
              <a:gd name="connsiteY125" fmla="*/ 9860 h 10000"/>
              <a:gd name="connsiteX126" fmla="*/ 8950 w 10000"/>
              <a:gd name="connsiteY126" fmla="*/ 9939 h 10000"/>
              <a:gd name="connsiteX127" fmla="*/ 9115 w 10000"/>
              <a:gd name="connsiteY127" fmla="*/ 10000 h 10000"/>
              <a:gd name="connsiteX128" fmla="*/ 9194 w 10000"/>
              <a:gd name="connsiteY128" fmla="*/ 9917 h 10000"/>
              <a:gd name="connsiteX129" fmla="*/ 9314 w 10000"/>
              <a:gd name="connsiteY129" fmla="*/ 9882 h 10000"/>
              <a:gd name="connsiteX130" fmla="*/ 9802 w 10000"/>
              <a:gd name="connsiteY130" fmla="*/ 9640 h 10000"/>
              <a:gd name="connsiteX131" fmla="*/ 9905 w 10000"/>
              <a:gd name="connsiteY131" fmla="*/ 9392 h 10000"/>
              <a:gd name="connsiteX132" fmla="*/ 6366 w 10000"/>
              <a:gd name="connsiteY132" fmla="*/ 230 h 10000"/>
              <a:gd name="connsiteX133" fmla="*/ 9864 w 10000"/>
              <a:gd name="connsiteY133" fmla="*/ 8977 h 10000"/>
              <a:gd name="connsiteX134" fmla="*/ 9864 w 10000"/>
              <a:gd name="connsiteY134" fmla="*/ 8779 h 10000"/>
              <a:gd name="connsiteX135" fmla="*/ 9967 w 10000"/>
              <a:gd name="connsiteY135" fmla="*/ 8480 h 10000"/>
              <a:gd name="connsiteX136" fmla="*/ 6366 w 10000"/>
              <a:gd name="connsiteY136" fmla="*/ 230 h 10000"/>
              <a:gd name="connsiteX137" fmla="*/ 9943 w 10000"/>
              <a:gd name="connsiteY137" fmla="*/ 7868 h 10000"/>
              <a:gd name="connsiteX138" fmla="*/ 6366 w 10000"/>
              <a:gd name="connsiteY138" fmla="*/ 230 h 10000"/>
              <a:gd name="connsiteX139" fmla="*/ 9943 w 10000"/>
              <a:gd name="connsiteY139" fmla="*/ 6927 h 10000"/>
              <a:gd name="connsiteX140" fmla="*/ 9864 w 10000"/>
              <a:gd name="connsiteY140" fmla="*/ 6431 h 10000"/>
              <a:gd name="connsiteX141" fmla="*/ 9785 w 10000"/>
              <a:gd name="connsiteY141" fmla="*/ 6267 h 10000"/>
              <a:gd name="connsiteX142" fmla="*/ 9461 w 10000"/>
              <a:gd name="connsiteY142" fmla="*/ 5659 h 10000"/>
              <a:gd name="connsiteX143" fmla="*/ 9256 w 10000"/>
              <a:gd name="connsiteY143" fmla="*/ 4996 h 10000"/>
              <a:gd name="connsiteX144" fmla="*/ 8991 w 10000"/>
              <a:gd name="connsiteY144" fmla="*/ 4527 h 10000"/>
              <a:gd name="connsiteX145" fmla="*/ 8991 w 10000"/>
              <a:gd name="connsiteY145" fmla="*/ 4449 h 10000"/>
              <a:gd name="connsiteX146" fmla="*/ 6366 w 10000"/>
              <a:gd name="connsiteY146" fmla="*/ 230 h 10000"/>
              <a:gd name="connsiteX147" fmla="*/ 8888 w 10000"/>
              <a:gd name="connsiteY147" fmla="*/ 4084 h 10000"/>
              <a:gd name="connsiteX148" fmla="*/ 8888 w 10000"/>
              <a:gd name="connsiteY148" fmla="*/ 3976 h 10000"/>
              <a:gd name="connsiteX149" fmla="*/ 8974 w 10000"/>
              <a:gd name="connsiteY149" fmla="*/ 3807 h 10000"/>
              <a:gd name="connsiteX150" fmla="*/ 8974 w 10000"/>
              <a:gd name="connsiteY150" fmla="*/ 3724 h 10000"/>
              <a:gd name="connsiteX151" fmla="*/ 6366 w 10000"/>
              <a:gd name="connsiteY151" fmla="*/ 230 h 10000"/>
              <a:gd name="connsiteX152" fmla="*/ 6366 w 10000"/>
              <a:gd name="connsiteY152" fmla="*/ 230 h 10000"/>
              <a:gd name="connsiteX153" fmla="*/ 6366 w 10000"/>
              <a:gd name="connsiteY153" fmla="*/ 230 h 10000"/>
              <a:gd name="connsiteX154" fmla="*/ 6366 w 10000"/>
              <a:gd name="connsiteY154" fmla="*/ 230 h 10000"/>
              <a:gd name="connsiteX155" fmla="*/ 6366 w 10000"/>
              <a:gd name="connsiteY155" fmla="*/ 230 h 10000"/>
              <a:gd name="connsiteX156" fmla="*/ 6366 w 10000"/>
              <a:gd name="connsiteY156" fmla="*/ 230 h 10000"/>
              <a:gd name="connsiteX157" fmla="*/ 6366 w 10000"/>
              <a:gd name="connsiteY157" fmla="*/ 230 h 10000"/>
              <a:gd name="connsiteX158" fmla="*/ 6366 w 10000"/>
              <a:gd name="connsiteY158" fmla="*/ 230 h 10000"/>
              <a:gd name="connsiteX159" fmla="*/ 6366 w 10000"/>
              <a:gd name="connsiteY159" fmla="*/ 230 h 10000"/>
              <a:gd name="connsiteX160" fmla="*/ 6366 w 10000"/>
              <a:gd name="connsiteY160" fmla="*/ 230 h 10000"/>
              <a:gd name="connsiteX161" fmla="*/ 6366 w 10000"/>
              <a:gd name="connsiteY161" fmla="*/ 230 h 10000"/>
              <a:gd name="connsiteX162" fmla="*/ 6366 w 10000"/>
              <a:gd name="connsiteY162" fmla="*/ 230 h 10000"/>
              <a:gd name="connsiteX163" fmla="*/ 6366 w 10000"/>
              <a:gd name="connsiteY163" fmla="*/ 230 h 10000"/>
              <a:gd name="connsiteX164" fmla="*/ 6366 w 10000"/>
              <a:gd name="connsiteY164" fmla="*/ 230 h 10000"/>
              <a:gd name="connsiteX165" fmla="*/ 6366 w 10000"/>
              <a:gd name="connsiteY165" fmla="*/ 230 h 10000"/>
              <a:gd name="connsiteX166" fmla="*/ 6366 w 10000"/>
              <a:gd name="connsiteY166" fmla="*/ 230 h 10000"/>
              <a:gd name="connsiteX167" fmla="*/ 6366 w 10000"/>
              <a:gd name="connsiteY167" fmla="*/ 230 h 10000"/>
              <a:gd name="connsiteX168" fmla="*/ 6366 w 10000"/>
              <a:gd name="connsiteY168" fmla="*/ 230 h 10000"/>
              <a:gd name="connsiteX169" fmla="*/ 6366 w 10000"/>
              <a:gd name="connsiteY169" fmla="*/ 230 h 10000"/>
              <a:gd name="connsiteX170" fmla="*/ 6366 w 10000"/>
              <a:gd name="connsiteY170" fmla="*/ 230 h 10000"/>
              <a:gd name="connsiteX171" fmla="*/ 6366 w 10000"/>
              <a:gd name="connsiteY171" fmla="*/ 230 h 10000"/>
              <a:gd name="connsiteX172" fmla="*/ 6366 w 10000"/>
              <a:gd name="connsiteY172" fmla="*/ 230 h 10000"/>
              <a:gd name="connsiteX173" fmla="*/ 6366 w 10000"/>
              <a:gd name="connsiteY173" fmla="*/ 230 h 10000"/>
              <a:gd name="connsiteX174" fmla="*/ 6456 w 10000"/>
              <a:gd name="connsiteY174" fmla="*/ 249 h 10000"/>
              <a:gd name="connsiteX175" fmla="*/ 3268 w 10000"/>
              <a:gd name="connsiteY175" fmla="*/ 519 h 10000"/>
              <a:gd name="connsiteX176" fmla="*/ 3205 w 10000"/>
              <a:gd name="connsiteY176" fmla="*/ 384 h 10000"/>
              <a:gd name="connsiteX177" fmla="*/ 3205 w 10000"/>
              <a:gd name="connsiteY177" fmla="*/ 249 h 10000"/>
              <a:gd name="connsiteX178" fmla="*/ 3102 w 10000"/>
              <a:gd name="connsiteY178" fmla="*/ 108 h 10000"/>
              <a:gd name="connsiteX179" fmla="*/ 3085 w 10000"/>
              <a:gd name="connsiteY179" fmla="*/ 0 h 10000"/>
              <a:gd name="connsiteX0" fmla="*/ 3085 w 10000"/>
              <a:gd name="connsiteY0" fmla="*/ 0 h 10000"/>
              <a:gd name="connsiteX1" fmla="*/ 20 w 10000"/>
              <a:gd name="connsiteY1" fmla="*/ 408 h 10000"/>
              <a:gd name="connsiteX2" fmla="*/ 20 w 10000"/>
              <a:gd name="connsiteY2" fmla="*/ 492 h 10000"/>
              <a:gd name="connsiteX3" fmla="*/ 20 w 10000"/>
              <a:gd name="connsiteY3" fmla="*/ 547 h 10000"/>
              <a:gd name="connsiteX4" fmla="*/ 0 w 10000"/>
              <a:gd name="connsiteY4" fmla="*/ 575 h 10000"/>
              <a:gd name="connsiteX5" fmla="*/ 0 w 10000"/>
              <a:gd name="connsiteY5" fmla="*/ 711 h 10000"/>
              <a:gd name="connsiteX6" fmla="*/ 103 w 10000"/>
              <a:gd name="connsiteY6" fmla="*/ 902 h 10000"/>
              <a:gd name="connsiteX7" fmla="*/ 165 w 10000"/>
              <a:gd name="connsiteY7" fmla="*/ 988 h 10000"/>
              <a:gd name="connsiteX8" fmla="*/ 202 w 10000"/>
              <a:gd name="connsiteY8" fmla="*/ 988 h 10000"/>
              <a:gd name="connsiteX9" fmla="*/ 285 w 10000"/>
              <a:gd name="connsiteY9" fmla="*/ 1071 h 10000"/>
              <a:gd name="connsiteX10" fmla="*/ 306 w 10000"/>
              <a:gd name="connsiteY10" fmla="*/ 1155 h 10000"/>
              <a:gd name="connsiteX11" fmla="*/ 244 w 10000"/>
              <a:gd name="connsiteY11" fmla="*/ 1320 h 10000"/>
              <a:gd name="connsiteX12" fmla="*/ 244 w 10000"/>
              <a:gd name="connsiteY12" fmla="*/ 1376 h 10000"/>
              <a:gd name="connsiteX13" fmla="*/ 306 w 10000"/>
              <a:gd name="connsiteY13" fmla="*/ 1404 h 10000"/>
              <a:gd name="connsiteX14" fmla="*/ 323 w 10000"/>
              <a:gd name="connsiteY14" fmla="*/ 1459 h 10000"/>
              <a:gd name="connsiteX15" fmla="*/ 323 w 10000"/>
              <a:gd name="connsiteY15" fmla="*/ 1487 h 10000"/>
              <a:gd name="connsiteX16" fmla="*/ 265 w 10000"/>
              <a:gd name="connsiteY16" fmla="*/ 1568 h 10000"/>
              <a:gd name="connsiteX17" fmla="*/ 265 w 10000"/>
              <a:gd name="connsiteY17" fmla="*/ 1684 h 10000"/>
              <a:gd name="connsiteX18" fmla="*/ 306 w 10000"/>
              <a:gd name="connsiteY18" fmla="*/ 1707 h 10000"/>
              <a:gd name="connsiteX19" fmla="*/ 467 w 10000"/>
              <a:gd name="connsiteY19" fmla="*/ 1651 h 10000"/>
              <a:gd name="connsiteX20" fmla="*/ 550 w 10000"/>
              <a:gd name="connsiteY20" fmla="*/ 1600 h 10000"/>
              <a:gd name="connsiteX21" fmla="*/ 591 w 10000"/>
              <a:gd name="connsiteY21" fmla="*/ 1352 h 10000"/>
              <a:gd name="connsiteX22" fmla="*/ 629 w 10000"/>
              <a:gd name="connsiteY22" fmla="*/ 1296 h 10000"/>
              <a:gd name="connsiteX23" fmla="*/ 691 w 10000"/>
              <a:gd name="connsiteY23" fmla="*/ 1320 h 10000"/>
              <a:gd name="connsiteX24" fmla="*/ 749 w 10000"/>
              <a:gd name="connsiteY24" fmla="*/ 1320 h 10000"/>
              <a:gd name="connsiteX25" fmla="*/ 793 w 10000"/>
              <a:gd name="connsiteY25" fmla="*/ 1296 h 10000"/>
              <a:gd name="connsiteX26" fmla="*/ 852 w 10000"/>
              <a:gd name="connsiteY26" fmla="*/ 1296 h 10000"/>
              <a:gd name="connsiteX27" fmla="*/ 835 w 10000"/>
              <a:gd name="connsiteY27" fmla="*/ 1376 h 10000"/>
              <a:gd name="connsiteX28" fmla="*/ 711 w 10000"/>
              <a:gd name="connsiteY28" fmla="*/ 1516 h 10000"/>
              <a:gd name="connsiteX29" fmla="*/ 732 w 10000"/>
              <a:gd name="connsiteY29" fmla="*/ 1516 h 10000"/>
              <a:gd name="connsiteX30" fmla="*/ 835 w 10000"/>
              <a:gd name="connsiteY30" fmla="*/ 1459 h 10000"/>
              <a:gd name="connsiteX31" fmla="*/ 993 w 10000"/>
              <a:gd name="connsiteY31" fmla="*/ 1459 h 10000"/>
              <a:gd name="connsiteX32" fmla="*/ 1522 w 10000"/>
              <a:gd name="connsiteY32" fmla="*/ 1212 h 10000"/>
              <a:gd name="connsiteX33" fmla="*/ 1605 w 10000"/>
              <a:gd name="connsiteY33" fmla="*/ 1212 h 10000"/>
              <a:gd name="connsiteX34" fmla="*/ 1605 w 10000"/>
              <a:gd name="connsiteY34" fmla="*/ 1267 h 10000"/>
              <a:gd name="connsiteX35" fmla="*/ 1501 w 10000"/>
              <a:gd name="connsiteY35" fmla="*/ 1376 h 10000"/>
              <a:gd name="connsiteX36" fmla="*/ 1563 w 10000"/>
              <a:gd name="connsiteY36" fmla="*/ 1404 h 10000"/>
              <a:gd name="connsiteX37" fmla="*/ 1787 w 10000"/>
              <a:gd name="connsiteY37" fmla="*/ 1436 h 10000"/>
              <a:gd name="connsiteX38" fmla="*/ 2030 w 10000"/>
              <a:gd name="connsiteY38" fmla="*/ 1544 h 10000"/>
              <a:gd name="connsiteX39" fmla="*/ 2274 w 10000"/>
              <a:gd name="connsiteY39" fmla="*/ 1707 h 10000"/>
              <a:gd name="connsiteX40" fmla="*/ 2336 w 10000"/>
              <a:gd name="connsiteY40" fmla="*/ 1764 h 10000"/>
              <a:gd name="connsiteX41" fmla="*/ 2336 w 10000"/>
              <a:gd name="connsiteY41" fmla="*/ 1651 h 10000"/>
              <a:gd name="connsiteX42" fmla="*/ 2378 w 10000"/>
              <a:gd name="connsiteY42" fmla="*/ 1600 h 10000"/>
              <a:gd name="connsiteX43" fmla="*/ 2436 w 10000"/>
              <a:gd name="connsiteY43" fmla="*/ 1684 h 10000"/>
              <a:gd name="connsiteX44" fmla="*/ 2577 w 10000"/>
              <a:gd name="connsiteY44" fmla="*/ 1735 h 10000"/>
              <a:gd name="connsiteX45" fmla="*/ 2621 w 10000"/>
              <a:gd name="connsiteY45" fmla="*/ 1764 h 10000"/>
              <a:gd name="connsiteX46" fmla="*/ 2621 w 10000"/>
              <a:gd name="connsiteY46" fmla="*/ 1792 h 10000"/>
              <a:gd name="connsiteX47" fmla="*/ 2560 w 10000"/>
              <a:gd name="connsiteY47" fmla="*/ 1847 h 10000"/>
              <a:gd name="connsiteX48" fmla="*/ 2577 w 10000"/>
              <a:gd name="connsiteY48" fmla="*/ 1899 h 10000"/>
              <a:gd name="connsiteX49" fmla="*/ 2903 w 10000"/>
              <a:gd name="connsiteY49" fmla="*/ 2208 h 10000"/>
              <a:gd name="connsiteX50" fmla="*/ 2920 w 10000"/>
              <a:gd name="connsiteY50" fmla="*/ 2316 h 10000"/>
              <a:gd name="connsiteX51" fmla="*/ 2903 w 10000"/>
              <a:gd name="connsiteY51" fmla="*/ 2427 h 10000"/>
              <a:gd name="connsiteX52" fmla="*/ 2882 w 10000"/>
              <a:gd name="connsiteY52" fmla="*/ 2480 h 10000"/>
              <a:gd name="connsiteX53" fmla="*/ 2842 w 10000"/>
              <a:gd name="connsiteY53" fmla="*/ 2455 h 10000"/>
              <a:gd name="connsiteX54" fmla="*/ 2821 w 10000"/>
              <a:gd name="connsiteY54" fmla="*/ 2349 h 10000"/>
              <a:gd name="connsiteX55" fmla="*/ 2779 w 10000"/>
              <a:gd name="connsiteY55" fmla="*/ 2455 h 10000"/>
              <a:gd name="connsiteX56" fmla="*/ 2821 w 10000"/>
              <a:gd name="connsiteY56" fmla="*/ 2540 h 10000"/>
              <a:gd name="connsiteX57" fmla="*/ 2862 w 10000"/>
              <a:gd name="connsiteY57" fmla="*/ 2564 h 10000"/>
              <a:gd name="connsiteX58" fmla="*/ 3309 w 10000"/>
              <a:gd name="connsiteY58" fmla="*/ 2399 h 10000"/>
              <a:gd name="connsiteX59" fmla="*/ 3329 w 10000"/>
              <a:gd name="connsiteY59" fmla="*/ 2316 h 10000"/>
              <a:gd name="connsiteX60" fmla="*/ 3470 w 10000"/>
              <a:gd name="connsiteY60" fmla="*/ 2316 h 10000"/>
              <a:gd name="connsiteX61" fmla="*/ 3817 w 10000"/>
              <a:gd name="connsiteY61" fmla="*/ 1933 h 10000"/>
              <a:gd name="connsiteX62" fmla="*/ 4061 w 10000"/>
              <a:gd name="connsiteY62" fmla="*/ 1933 h 10000"/>
              <a:gd name="connsiteX63" fmla="*/ 4061 w 10000"/>
              <a:gd name="connsiteY63" fmla="*/ 1847 h 10000"/>
              <a:gd name="connsiteX64" fmla="*/ 4020 w 10000"/>
              <a:gd name="connsiteY64" fmla="*/ 1764 h 10000"/>
              <a:gd name="connsiteX65" fmla="*/ 4078 w 10000"/>
              <a:gd name="connsiteY65" fmla="*/ 1568 h 10000"/>
              <a:gd name="connsiteX66" fmla="*/ 4445 w 10000"/>
              <a:gd name="connsiteY66" fmla="*/ 1516 h 10000"/>
              <a:gd name="connsiteX67" fmla="*/ 4992 w 10000"/>
              <a:gd name="connsiteY67" fmla="*/ 1876 h 10000"/>
              <a:gd name="connsiteX68" fmla="*/ 5013 w 10000"/>
              <a:gd name="connsiteY68" fmla="*/ 1984 h 10000"/>
              <a:gd name="connsiteX69" fmla="*/ 5157 w 10000"/>
              <a:gd name="connsiteY69" fmla="*/ 2152 h 10000"/>
              <a:gd name="connsiteX70" fmla="*/ 5277 w 10000"/>
              <a:gd name="connsiteY70" fmla="*/ 2399 h 10000"/>
              <a:gd name="connsiteX71" fmla="*/ 5621 w 10000"/>
              <a:gd name="connsiteY71" fmla="*/ 2732 h 10000"/>
              <a:gd name="connsiteX72" fmla="*/ 5662 w 10000"/>
              <a:gd name="connsiteY72" fmla="*/ 2872 h 10000"/>
              <a:gd name="connsiteX73" fmla="*/ 5765 w 10000"/>
              <a:gd name="connsiteY73" fmla="*/ 2980 h 10000"/>
              <a:gd name="connsiteX74" fmla="*/ 6030 w 10000"/>
              <a:gd name="connsiteY74" fmla="*/ 2980 h 10000"/>
              <a:gd name="connsiteX75" fmla="*/ 6232 w 10000"/>
              <a:gd name="connsiteY75" fmla="*/ 3395 h 10000"/>
              <a:gd name="connsiteX76" fmla="*/ 6291 w 10000"/>
              <a:gd name="connsiteY76" fmla="*/ 3452 h 10000"/>
              <a:gd name="connsiteX77" fmla="*/ 6273 w 10000"/>
              <a:gd name="connsiteY77" fmla="*/ 3586 h 10000"/>
              <a:gd name="connsiteX78" fmla="*/ 6353 w 10000"/>
              <a:gd name="connsiteY78" fmla="*/ 3999 h 10000"/>
              <a:gd name="connsiteX79" fmla="*/ 6312 w 10000"/>
              <a:gd name="connsiteY79" fmla="*/ 4449 h 10000"/>
              <a:gd name="connsiteX80" fmla="*/ 6232 w 10000"/>
              <a:gd name="connsiteY80" fmla="*/ 4944 h 10000"/>
              <a:gd name="connsiteX81" fmla="*/ 6249 w 10000"/>
              <a:gd name="connsiteY81" fmla="*/ 5357 h 10000"/>
              <a:gd name="connsiteX82" fmla="*/ 6291 w 10000"/>
              <a:gd name="connsiteY82" fmla="*/ 5491 h 10000"/>
              <a:gd name="connsiteX83" fmla="*/ 6494 w 10000"/>
              <a:gd name="connsiteY83" fmla="*/ 5659 h 10000"/>
              <a:gd name="connsiteX84" fmla="*/ 6555 w 10000"/>
              <a:gd name="connsiteY84" fmla="*/ 5491 h 10000"/>
              <a:gd name="connsiteX85" fmla="*/ 6494 w 10000"/>
              <a:gd name="connsiteY85" fmla="*/ 5435 h 10000"/>
              <a:gd name="connsiteX86" fmla="*/ 6431 w 10000"/>
              <a:gd name="connsiteY86" fmla="*/ 5187 h 10000"/>
              <a:gd name="connsiteX87" fmla="*/ 6456 w 10000"/>
              <a:gd name="connsiteY87" fmla="*/ 5136 h 10000"/>
              <a:gd name="connsiteX88" fmla="*/ 6575 w 10000"/>
              <a:gd name="connsiteY88" fmla="*/ 5079 h 10000"/>
              <a:gd name="connsiteX89" fmla="*/ 6658 w 10000"/>
              <a:gd name="connsiteY89" fmla="*/ 5357 h 10000"/>
              <a:gd name="connsiteX90" fmla="*/ 6699 w 10000"/>
              <a:gd name="connsiteY90" fmla="*/ 5328 h 10000"/>
              <a:gd name="connsiteX91" fmla="*/ 6737 w 10000"/>
              <a:gd name="connsiteY91" fmla="*/ 5221 h 10000"/>
              <a:gd name="connsiteX92" fmla="*/ 6762 w 10000"/>
              <a:gd name="connsiteY92" fmla="*/ 5187 h 10000"/>
              <a:gd name="connsiteX93" fmla="*/ 6820 w 10000"/>
              <a:gd name="connsiteY93" fmla="*/ 5244 h 10000"/>
              <a:gd name="connsiteX94" fmla="*/ 6820 w 10000"/>
              <a:gd name="connsiteY94" fmla="*/ 5357 h 10000"/>
              <a:gd name="connsiteX95" fmla="*/ 6762 w 10000"/>
              <a:gd name="connsiteY95" fmla="*/ 5491 h 10000"/>
              <a:gd name="connsiteX96" fmla="*/ 6699 w 10000"/>
              <a:gd name="connsiteY96" fmla="*/ 5604 h 10000"/>
              <a:gd name="connsiteX97" fmla="*/ 6617 w 10000"/>
              <a:gd name="connsiteY97" fmla="*/ 5937 h 10000"/>
              <a:gd name="connsiteX98" fmla="*/ 6555 w 10000"/>
              <a:gd name="connsiteY98" fmla="*/ 5964 h 10000"/>
              <a:gd name="connsiteX99" fmla="*/ 6555 w 10000"/>
              <a:gd name="connsiteY99" fmla="*/ 6133 h 10000"/>
              <a:gd name="connsiteX100" fmla="*/ 6638 w 10000"/>
              <a:gd name="connsiteY100" fmla="*/ 6239 h 10000"/>
              <a:gd name="connsiteX101" fmla="*/ 6762 w 10000"/>
              <a:gd name="connsiteY101" fmla="*/ 6380 h 10000"/>
              <a:gd name="connsiteX102" fmla="*/ 6944 w 10000"/>
              <a:gd name="connsiteY102" fmla="*/ 6960 h 10000"/>
              <a:gd name="connsiteX103" fmla="*/ 7225 w 10000"/>
              <a:gd name="connsiteY103" fmla="*/ 7207 h 10000"/>
              <a:gd name="connsiteX104" fmla="*/ 7266 w 10000"/>
              <a:gd name="connsiteY104" fmla="*/ 7207 h 10000"/>
              <a:gd name="connsiteX105" fmla="*/ 7287 w 10000"/>
              <a:gd name="connsiteY105" fmla="*/ 7069 h 10000"/>
              <a:gd name="connsiteX106" fmla="*/ 7370 w 10000"/>
              <a:gd name="connsiteY106" fmla="*/ 7069 h 10000"/>
              <a:gd name="connsiteX107" fmla="*/ 7431 w 10000"/>
              <a:gd name="connsiteY107" fmla="*/ 7293 h 10000"/>
              <a:gd name="connsiteX108" fmla="*/ 7448 w 10000"/>
              <a:gd name="connsiteY108" fmla="*/ 7428 h 10000"/>
              <a:gd name="connsiteX109" fmla="*/ 7552 w 10000"/>
              <a:gd name="connsiteY109" fmla="*/ 7731 h 10000"/>
              <a:gd name="connsiteX110" fmla="*/ 7676 w 10000"/>
              <a:gd name="connsiteY110" fmla="*/ 7817 h 10000"/>
              <a:gd name="connsiteX111" fmla="*/ 7795 w 10000"/>
              <a:gd name="connsiteY111" fmla="*/ 7868 h 10000"/>
              <a:gd name="connsiteX112" fmla="*/ 8015 w 10000"/>
              <a:gd name="connsiteY112" fmla="*/ 8671 h 10000"/>
              <a:gd name="connsiteX113" fmla="*/ 8077 w 10000"/>
              <a:gd name="connsiteY113" fmla="*/ 8728 h 10000"/>
              <a:gd name="connsiteX114" fmla="*/ 8362 w 10000"/>
              <a:gd name="connsiteY114" fmla="*/ 8813 h 10000"/>
              <a:gd name="connsiteX115" fmla="*/ 8486 w 10000"/>
              <a:gd name="connsiteY115" fmla="*/ 8895 h 10000"/>
              <a:gd name="connsiteX116" fmla="*/ 8809 w 10000"/>
              <a:gd name="connsiteY116" fmla="*/ 9443 h 10000"/>
              <a:gd name="connsiteX117" fmla="*/ 8950 w 10000"/>
              <a:gd name="connsiteY117" fmla="*/ 9583 h 10000"/>
              <a:gd name="connsiteX118" fmla="*/ 9011 w 10000"/>
              <a:gd name="connsiteY118" fmla="*/ 9612 h 10000"/>
              <a:gd name="connsiteX119" fmla="*/ 9070 w 10000"/>
              <a:gd name="connsiteY119" fmla="*/ 9640 h 10000"/>
              <a:gd name="connsiteX120" fmla="*/ 9115 w 10000"/>
              <a:gd name="connsiteY120" fmla="*/ 9775 h 10000"/>
              <a:gd name="connsiteX121" fmla="*/ 9053 w 10000"/>
              <a:gd name="connsiteY121" fmla="*/ 9775 h 10000"/>
              <a:gd name="connsiteX122" fmla="*/ 8991 w 10000"/>
              <a:gd name="connsiteY122" fmla="*/ 9748 h 10000"/>
              <a:gd name="connsiteX123" fmla="*/ 8950 w 10000"/>
              <a:gd name="connsiteY123" fmla="*/ 9748 h 10000"/>
              <a:gd name="connsiteX124" fmla="*/ 8912 w 10000"/>
              <a:gd name="connsiteY124" fmla="*/ 9775 h 10000"/>
              <a:gd name="connsiteX125" fmla="*/ 8912 w 10000"/>
              <a:gd name="connsiteY125" fmla="*/ 9860 h 10000"/>
              <a:gd name="connsiteX126" fmla="*/ 8950 w 10000"/>
              <a:gd name="connsiteY126" fmla="*/ 9939 h 10000"/>
              <a:gd name="connsiteX127" fmla="*/ 9115 w 10000"/>
              <a:gd name="connsiteY127" fmla="*/ 10000 h 10000"/>
              <a:gd name="connsiteX128" fmla="*/ 9194 w 10000"/>
              <a:gd name="connsiteY128" fmla="*/ 9917 h 10000"/>
              <a:gd name="connsiteX129" fmla="*/ 9314 w 10000"/>
              <a:gd name="connsiteY129" fmla="*/ 9882 h 10000"/>
              <a:gd name="connsiteX130" fmla="*/ 9802 w 10000"/>
              <a:gd name="connsiteY130" fmla="*/ 9640 h 10000"/>
              <a:gd name="connsiteX131" fmla="*/ 9905 w 10000"/>
              <a:gd name="connsiteY131" fmla="*/ 9392 h 10000"/>
              <a:gd name="connsiteX132" fmla="*/ 6366 w 10000"/>
              <a:gd name="connsiteY132" fmla="*/ 230 h 10000"/>
              <a:gd name="connsiteX133" fmla="*/ 9864 w 10000"/>
              <a:gd name="connsiteY133" fmla="*/ 8977 h 10000"/>
              <a:gd name="connsiteX134" fmla="*/ 9864 w 10000"/>
              <a:gd name="connsiteY134" fmla="*/ 8779 h 10000"/>
              <a:gd name="connsiteX135" fmla="*/ 9967 w 10000"/>
              <a:gd name="connsiteY135" fmla="*/ 8480 h 10000"/>
              <a:gd name="connsiteX136" fmla="*/ 6366 w 10000"/>
              <a:gd name="connsiteY136" fmla="*/ 230 h 10000"/>
              <a:gd name="connsiteX137" fmla="*/ 9943 w 10000"/>
              <a:gd name="connsiteY137" fmla="*/ 7868 h 10000"/>
              <a:gd name="connsiteX138" fmla="*/ 6366 w 10000"/>
              <a:gd name="connsiteY138" fmla="*/ 230 h 10000"/>
              <a:gd name="connsiteX139" fmla="*/ 9943 w 10000"/>
              <a:gd name="connsiteY139" fmla="*/ 6927 h 10000"/>
              <a:gd name="connsiteX140" fmla="*/ 9864 w 10000"/>
              <a:gd name="connsiteY140" fmla="*/ 6431 h 10000"/>
              <a:gd name="connsiteX141" fmla="*/ 9785 w 10000"/>
              <a:gd name="connsiteY141" fmla="*/ 6267 h 10000"/>
              <a:gd name="connsiteX142" fmla="*/ 9461 w 10000"/>
              <a:gd name="connsiteY142" fmla="*/ 5659 h 10000"/>
              <a:gd name="connsiteX143" fmla="*/ 9256 w 10000"/>
              <a:gd name="connsiteY143" fmla="*/ 4996 h 10000"/>
              <a:gd name="connsiteX144" fmla="*/ 8991 w 10000"/>
              <a:gd name="connsiteY144" fmla="*/ 4527 h 10000"/>
              <a:gd name="connsiteX145" fmla="*/ 8991 w 10000"/>
              <a:gd name="connsiteY145" fmla="*/ 4449 h 10000"/>
              <a:gd name="connsiteX146" fmla="*/ 6366 w 10000"/>
              <a:gd name="connsiteY146" fmla="*/ 230 h 10000"/>
              <a:gd name="connsiteX147" fmla="*/ 8888 w 10000"/>
              <a:gd name="connsiteY147" fmla="*/ 4084 h 10000"/>
              <a:gd name="connsiteX148" fmla="*/ 8888 w 10000"/>
              <a:gd name="connsiteY148" fmla="*/ 3976 h 10000"/>
              <a:gd name="connsiteX149" fmla="*/ 8974 w 10000"/>
              <a:gd name="connsiteY149" fmla="*/ 3807 h 10000"/>
              <a:gd name="connsiteX150" fmla="*/ 6366 w 10000"/>
              <a:gd name="connsiteY150" fmla="*/ 230 h 10000"/>
              <a:gd name="connsiteX151" fmla="*/ 6366 w 10000"/>
              <a:gd name="connsiteY151" fmla="*/ 230 h 10000"/>
              <a:gd name="connsiteX152" fmla="*/ 6366 w 10000"/>
              <a:gd name="connsiteY152" fmla="*/ 230 h 10000"/>
              <a:gd name="connsiteX153" fmla="*/ 6366 w 10000"/>
              <a:gd name="connsiteY153" fmla="*/ 230 h 10000"/>
              <a:gd name="connsiteX154" fmla="*/ 6366 w 10000"/>
              <a:gd name="connsiteY154" fmla="*/ 230 h 10000"/>
              <a:gd name="connsiteX155" fmla="*/ 6366 w 10000"/>
              <a:gd name="connsiteY155" fmla="*/ 230 h 10000"/>
              <a:gd name="connsiteX156" fmla="*/ 6366 w 10000"/>
              <a:gd name="connsiteY156" fmla="*/ 230 h 10000"/>
              <a:gd name="connsiteX157" fmla="*/ 6366 w 10000"/>
              <a:gd name="connsiteY157" fmla="*/ 230 h 10000"/>
              <a:gd name="connsiteX158" fmla="*/ 6366 w 10000"/>
              <a:gd name="connsiteY158" fmla="*/ 230 h 10000"/>
              <a:gd name="connsiteX159" fmla="*/ 6366 w 10000"/>
              <a:gd name="connsiteY159" fmla="*/ 230 h 10000"/>
              <a:gd name="connsiteX160" fmla="*/ 6366 w 10000"/>
              <a:gd name="connsiteY160" fmla="*/ 230 h 10000"/>
              <a:gd name="connsiteX161" fmla="*/ 6366 w 10000"/>
              <a:gd name="connsiteY161" fmla="*/ 230 h 10000"/>
              <a:gd name="connsiteX162" fmla="*/ 6366 w 10000"/>
              <a:gd name="connsiteY162" fmla="*/ 230 h 10000"/>
              <a:gd name="connsiteX163" fmla="*/ 6366 w 10000"/>
              <a:gd name="connsiteY163" fmla="*/ 230 h 10000"/>
              <a:gd name="connsiteX164" fmla="*/ 6366 w 10000"/>
              <a:gd name="connsiteY164" fmla="*/ 230 h 10000"/>
              <a:gd name="connsiteX165" fmla="*/ 6366 w 10000"/>
              <a:gd name="connsiteY165" fmla="*/ 230 h 10000"/>
              <a:gd name="connsiteX166" fmla="*/ 6366 w 10000"/>
              <a:gd name="connsiteY166" fmla="*/ 230 h 10000"/>
              <a:gd name="connsiteX167" fmla="*/ 6366 w 10000"/>
              <a:gd name="connsiteY167" fmla="*/ 230 h 10000"/>
              <a:gd name="connsiteX168" fmla="*/ 6366 w 10000"/>
              <a:gd name="connsiteY168" fmla="*/ 230 h 10000"/>
              <a:gd name="connsiteX169" fmla="*/ 6366 w 10000"/>
              <a:gd name="connsiteY169" fmla="*/ 230 h 10000"/>
              <a:gd name="connsiteX170" fmla="*/ 6366 w 10000"/>
              <a:gd name="connsiteY170" fmla="*/ 230 h 10000"/>
              <a:gd name="connsiteX171" fmla="*/ 6366 w 10000"/>
              <a:gd name="connsiteY171" fmla="*/ 230 h 10000"/>
              <a:gd name="connsiteX172" fmla="*/ 6366 w 10000"/>
              <a:gd name="connsiteY172" fmla="*/ 230 h 10000"/>
              <a:gd name="connsiteX173" fmla="*/ 6366 w 10000"/>
              <a:gd name="connsiteY173" fmla="*/ 230 h 10000"/>
              <a:gd name="connsiteX174" fmla="*/ 6456 w 10000"/>
              <a:gd name="connsiteY174" fmla="*/ 249 h 10000"/>
              <a:gd name="connsiteX175" fmla="*/ 3268 w 10000"/>
              <a:gd name="connsiteY175" fmla="*/ 519 h 10000"/>
              <a:gd name="connsiteX176" fmla="*/ 3205 w 10000"/>
              <a:gd name="connsiteY176" fmla="*/ 384 h 10000"/>
              <a:gd name="connsiteX177" fmla="*/ 3205 w 10000"/>
              <a:gd name="connsiteY177" fmla="*/ 249 h 10000"/>
              <a:gd name="connsiteX178" fmla="*/ 3102 w 10000"/>
              <a:gd name="connsiteY178" fmla="*/ 108 h 10000"/>
              <a:gd name="connsiteX179" fmla="*/ 3085 w 10000"/>
              <a:gd name="connsiteY179" fmla="*/ 0 h 10000"/>
              <a:gd name="connsiteX0" fmla="*/ 3085 w 10000"/>
              <a:gd name="connsiteY0" fmla="*/ 0 h 10000"/>
              <a:gd name="connsiteX1" fmla="*/ 20 w 10000"/>
              <a:gd name="connsiteY1" fmla="*/ 408 h 10000"/>
              <a:gd name="connsiteX2" fmla="*/ 20 w 10000"/>
              <a:gd name="connsiteY2" fmla="*/ 492 h 10000"/>
              <a:gd name="connsiteX3" fmla="*/ 20 w 10000"/>
              <a:gd name="connsiteY3" fmla="*/ 547 h 10000"/>
              <a:gd name="connsiteX4" fmla="*/ 0 w 10000"/>
              <a:gd name="connsiteY4" fmla="*/ 575 h 10000"/>
              <a:gd name="connsiteX5" fmla="*/ 0 w 10000"/>
              <a:gd name="connsiteY5" fmla="*/ 711 h 10000"/>
              <a:gd name="connsiteX6" fmla="*/ 103 w 10000"/>
              <a:gd name="connsiteY6" fmla="*/ 902 h 10000"/>
              <a:gd name="connsiteX7" fmla="*/ 165 w 10000"/>
              <a:gd name="connsiteY7" fmla="*/ 988 h 10000"/>
              <a:gd name="connsiteX8" fmla="*/ 202 w 10000"/>
              <a:gd name="connsiteY8" fmla="*/ 988 h 10000"/>
              <a:gd name="connsiteX9" fmla="*/ 285 w 10000"/>
              <a:gd name="connsiteY9" fmla="*/ 1071 h 10000"/>
              <a:gd name="connsiteX10" fmla="*/ 306 w 10000"/>
              <a:gd name="connsiteY10" fmla="*/ 1155 h 10000"/>
              <a:gd name="connsiteX11" fmla="*/ 244 w 10000"/>
              <a:gd name="connsiteY11" fmla="*/ 1320 h 10000"/>
              <a:gd name="connsiteX12" fmla="*/ 244 w 10000"/>
              <a:gd name="connsiteY12" fmla="*/ 1376 h 10000"/>
              <a:gd name="connsiteX13" fmla="*/ 306 w 10000"/>
              <a:gd name="connsiteY13" fmla="*/ 1404 h 10000"/>
              <a:gd name="connsiteX14" fmla="*/ 323 w 10000"/>
              <a:gd name="connsiteY14" fmla="*/ 1459 h 10000"/>
              <a:gd name="connsiteX15" fmla="*/ 323 w 10000"/>
              <a:gd name="connsiteY15" fmla="*/ 1487 h 10000"/>
              <a:gd name="connsiteX16" fmla="*/ 265 w 10000"/>
              <a:gd name="connsiteY16" fmla="*/ 1568 h 10000"/>
              <a:gd name="connsiteX17" fmla="*/ 265 w 10000"/>
              <a:gd name="connsiteY17" fmla="*/ 1684 h 10000"/>
              <a:gd name="connsiteX18" fmla="*/ 306 w 10000"/>
              <a:gd name="connsiteY18" fmla="*/ 1707 h 10000"/>
              <a:gd name="connsiteX19" fmla="*/ 467 w 10000"/>
              <a:gd name="connsiteY19" fmla="*/ 1651 h 10000"/>
              <a:gd name="connsiteX20" fmla="*/ 550 w 10000"/>
              <a:gd name="connsiteY20" fmla="*/ 1600 h 10000"/>
              <a:gd name="connsiteX21" fmla="*/ 591 w 10000"/>
              <a:gd name="connsiteY21" fmla="*/ 1352 h 10000"/>
              <a:gd name="connsiteX22" fmla="*/ 629 w 10000"/>
              <a:gd name="connsiteY22" fmla="*/ 1296 h 10000"/>
              <a:gd name="connsiteX23" fmla="*/ 691 w 10000"/>
              <a:gd name="connsiteY23" fmla="*/ 1320 h 10000"/>
              <a:gd name="connsiteX24" fmla="*/ 749 w 10000"/>
              <a:gd name="connsiteY24" fmla="*/ 1320 h 10000"/>
              <a:gd name="connsiteX25" fmla="*/ 793 w 10000"/>
              <a:gd name="connsiteY25" fmla="*/ 1296 h 10000"/>
              <a:gd name="connsiteX26" fmla="*/ 852 w 10000"/>
              <a:gd name="connsiteY26" fmla="*/ 1296 h 10000"/>
              <a:gd name="connsiteX27" fmla="*/ 835 w 10000"/>
              <a:gd name="connsiteY27" fmla="*/ 1376 h 10000"/>
              <a:gd name="connsiteX28" fmla="*/ 711 w 10000"/>
              <a:gd name="connsiteY28" fmla="*/ 1516 h 10000"/>
              <a:gd name="connsiteX29" fmla="*/ 732 w 10000"/>
              <a:gd name="connsiteY29" fmla="*/ 1516 h 10000"/>
              <a:gd name="connsiteX30" fmla="*/ 835 w 10000"/>
              <a:gd name="connsiteY30" fmla="*/ 1459 h 10000"/>
              <a:gd name="connsiteX31" fmla="*/ 993 w 10000"/>
              <a:gd name="connsiteY31" fmla="*/ 1459 h 10000"/>
              <a:gd name="connsiteX32" fmla="*/ 1522 w 10000"/>
              <a:gd name="connsiteY32" fmla="*/ 1212 h 10000"/>
              <a:gd name="connsiteX33" fmla="*/ 1605 w 10000"/>
              <a:gd name="connsiteY33" fmla="*/ 1212 h 10000"/>
              <a:gd name="connsiteX34" fmla="*/ 1605 w 10000"/>
              <a:gd name="connsiteY34" fmla="*/ 1267 h 10000"/>
              <a:gd name="connsiteX35" fmla="*/ 1501 w 10000"/>
              <a:gd name="connsiteY35" fmla="*/ 1376 h 10000"/>
              <a:gd name="connsiteX36" fmla="*/ 1563 w 10000"/>
              <a:gd name="connsiteY36" fmla="*/ 1404 h 10000"/>
              <a:gd name="connsiteX37" fmla="*/ 1787 w 10000"/>
              <a:gd name="connsiteY37" fmla="*/ 1436 h 10000"/>
              <a:gd name="connsiteX38" fmla="*/ 2030 w 10000"/>
              <a:gd name="connsiteY38" fmla="*/ 1544 h 10000"/>
              <a:gd name="connsiteX39" fmla="*/ 2274 w 10000"/>
              <a:gd name="connsiteY39" fmla="*/ 1707 h 10000"/>
              <a:gd name="connsiteX40" fmla="*/ 2336 w 10000"/>
              <a:gd name="connsiteY40" fmla="*/ 1764 h 10000"/>
              <a:gd name="connsiteX41" fmla="*/ 2336 w 10000"/>
              <a:gd name="connsiteY41" fmla="*/ 1651 h 10000"/>
              <a:gd name="connsiteX42" fmla="*/ 2378 w 10000"/>
              <a:gd name="connsiteY42" fmla="*/ 1600 h 10000"/>
              <a:gd name="connsiteX43" fmla="*/ 2436 w 10000"/>
              <a:gd name="connsiteY43" fmla="*/ 1684 h 10000"/>
              <a:gd name="connsiteX44" fmla="*/ 2577 w 10000"/>
              <a:gd name="connsiteY44" fmla="*/ 1735 h 10000"/>
              <a:gd name="connsiteX45" fmla="*/ 2621 w 10000"/>
              <a:gd name="connsiteY45" fmla="*/ 1764 h 10000"/>
              <a:gd name="connsiteX46" fmla="*/ 2621 w 10000"/>
              <a:gd name="connsiteY46" fmla="*/ 1792 h 10000"/>
              <a:gd name="connsiteX47" fmla="*/ 2560 w 10000"/>
              <a:gd name="connsiteY47" fmla="*/ 1847 h 10000"/>
              <a:gd name="connsiteX48" fmla="*/ 2577 w 10000"/>
              <a:gd name="connsiteY48" fmla="*/ 1899 h 10000"/>
              <a:gd name="connsiteX49" fmla="*/ 2903 w 10000"/>
              <a:gd name="connsiteY49" fmla="*/ 2208 h 10000"/>
              <a:gd name="connsiteX50" fmla="*/ 2920 w 10000"/>
              <a:gd name="connsiteY50" fmla="*/ 2316 h 10000"/>
              <a:gd name="connsiteX51" fmla="*/ 2903 w 10000"/>
              <a:gd name="connsiteY51" fmla="*/ 2427 h 10000"/>
              <a:gd name="connsiteX52" fmla="*/ 2882 w 10000"/>
              <a:gd name="connsiteY52" fmla="*/ 2480 h 10000"/>
              <a:gd name="connsiteX53" fmla="*/ 2842 w 10000"/>
              <a:gd name="connsiteY53" fmla="*/ 2455 h 10000"/>
              <a:gd name="connsiteX54" fmla="*/ 2821 w 10000"/>
              <a:gd name="connsiteY54" fmla="*/ 2349 h 10000"/>
              <a:gd name="connsiteX55" fmla="*/ 2779 w 10000"/>
              <a:gd name="connsiteY55" fmla="*/ 2455 h 10000"/>
              <a:gd name="connsiteX56" fmla="*/ 2821 w 10000"/>
              <a:gd name="connsiteY56" fmla="*/ 2540 h 10000"/>
              <a:gd name="connsiteX57" fmla="*/ 2862 w 10000"/>
              <a:gd name="connsiteY57" fmla="*/ 2564 h 10000"/>
              <a:gd name="connsiteX58" fmla="*/ 3309 w 10000"/>
              <a:gd name="connsiteY58" fmla="*/ 2399 h 10000"/>
              <a:gd name="connsiteX59" fmla="*/ 3329 w 10000"/>
              <a:gd name="connsiteY59" fmla="*/ 2316 h 10000"/>
              <a:gd name="connsiteX60" fmla="*/ 3470 w 10000"/>
              <a:gd name="connsiteY60" fmla="*/ 2316 h 10000"/>
              <a:gd name="connsiteX61" fmla="*/ 3817 w 10000"/>
              <a:gd name="connsiteY61" fmla="*/ 1933 h 10000"/>
              <a:gd name="connsiteX62" fmla="*/ 4061 w 10000"/>
              <a:gd name="connsiteY62" fmla="*/ 1933 h 10000"/>
              <a:gd name="connsiteX63" fmla="*/ 4061 w 10000"/>
              <a:gd name="connsiteY63" fmla="*/ 1847 h 10000"/>
              <a:gd name="connsiteX64" fmla="*/ 4020 w 10000"/>
              <a:gd name="connsiteY64" fmla="*/ 1764 h 10000"/>
              <a:gd name="connsiteX65" fmla="*/ 4078 w 10000"/>
              <a:gd name="connsiteY65" fmla="*/ 1568 h 10000"/>
              <a:gd name="connsiteX66" fmla="*/ 4445 w 10000"/>
              <a:gd name="connsiteY66" fmla="*/ 1516 h 10000"/>
              <a:gd name="connsiteX67" fmla="*/ 4992 w 10000"/>
              <a:gd name="connsiteY67" fmla="*/ 1876 h 10000"/>
              <a:gd name="connsiteX68" fmla="*/ 5013 w 10000"/>
              <a:gd name="connsiteY68" fmla="*/ 1984 h 10000"/>
              <a:gd name="connsiteX69" fmla="*/ 5157 w 10000"/>
              <a:gd name="connsiteY69" fmla="*/ 2152 h 10000"/>
              <a:gd name="connsiteX70" fmla="*/ 5277 w 10000"/>
              <a:gd name="connsiteY70" fmla="*/ 2399 h 10000"/>
              <a:gd name="connsiteX71" fmla="*/ 5621 w 10000"/>
              <a:gd name="connsiteY71" fmla="*/ 2732 h 10000"/>
              <a:gd name="connsiteX72" fmla="*/ 5662 w 10000"/>
              <a:gd name="connsiteY72" fmla="*/ 2872 h 10000"/>
              <a:gd name="connsiteX73" fmla="*/ 5765 w 10000"/>
              <a:gd name="connsiteY73" fmla="*/ 2980 h 10000"/>
              <a:gd name="connsiteX74" fmla="*/ 6030 w 10000"/>
              <a:gd name="connsiteY74" fmla="*/ 2980 h 10000"/>
              <a:gd name="connsiteX75" fmla="*/ 6232 w 10000"/>
              <a:gd name="connsiteY75" fmla="*/ 3395 h 10000"/>
              <a:gd name="connsiteX76" fmla="*/ 6291 w 10000"/>
              <a:gd name="connsiteY76" fmla="*/ 3452 h 10000"/>
              <a:gd name="connsiteX77" fmla="*/ 6273 w 10000"/>
              <a:gd name="connsiteY77" fmla="*/ 3586 h 10000"/>
              <a:gd name="connsiteX78" fmla="*/ 6353 w 10000"/>
              <a:gd name="connsiteY78" fmla="*/ 3999 h 10000"/>
              <a:gd name="connsiteX79" fmla="*/ 6312 w 10000"/>
              <a:gd name="connsiteY79" fmla="*/ 4449 h 10000"/>
              <a:gd name="connsiteX80" fmla="*/ 6232 w 10000"/>
              <a:gd name="connsiteY80" fmla="*/ 4944 h 10000"/>
              <a:gd name="connsiteX81" fmla="*/ 6249 w 10000"/>
              <a:gd name="connsiteY81" fmla="*/ 5357 h 10000"/>
              <a:gd name="connsiteX82" fmla="*/ 6291 w 10000"/>
              <a:gd name="connsiteY82" fmla="*/ 5491 h 10000"/>
              <a:gd name="connsiteX83" fmla="*/ 6494 w 10000"/>
              <a:gd name="connsiteY83" fmla="*/ 5659 h 10000"/>
              <a:gd name="connsiteX84" fmla="*/ 6555 w 10000"/>
              <a:gd name="connsiteY84" fmla="*/ 5491 h 10000"/>
              <a:gd name="connsiteX85" fmla="*/ 6494 w 10000"/>
              <a:gd name="connsiteY85" fmla="*/ 5435 h 10000"/>
              <a:gd name="connsiteX86" fmla="*/ 6431 w 10000"/>
              <a:gd name="connsiteY86" fmla="*/ 5187 h 10000"/>
              <a:gd name="connsiteX87" fmla="*/ 6456 w 10000"/>
              <a:gd name="connsiteY87" fmla="*/ 5136 h 10000"/>
              <a:gd name="connsiteX88" fmla="*/ 6575 w 10000"/>
              <a:gd name="connsiteY88" fmla="*/ 5079 h 10000"/>
              <a:gd name="connsiteX89" fmla="*/ 6658 w 10000"/>
              <a:gd name="connsiteY89" fmla="*/ 5357 h 10000"/>
              <a:gd name="connsiteX90" fmla="*/ 6699 w 10000"/>
              <a:gd name="connsiteY90" fmla="*/ 5328 h 10000"/>
              <a:gd name="connsiteX91" fmla="*/ 6737 w 10000"/>
              <a:gd name="connsiteY91" fmla="*/ 5221 h 10000"/>
              <a:gd name="connsiteX92" fmla="*/ 6762 w 10000"/>
              <a:gd name="connsiteY92" fmla="*/ 5187 h 10000"/>
              <a:gd name="connsiteX93" fmla="*/ 6820 w 10000"/>
              <a:gd name="connsiteY93" fmla="*/ 5244 h 10000"/>
              <a:gd name="connsiteX94" fmla="*/ 6820 w 10000"/>
              <a:gd name="connsiteY94" fmla="*/ 5357 h 10000"/>
              <a:gd name="connsiteX95" fmla="*/ 6762 w 10000"/>
              <a:gd name="connsiteY95" fmla="*/ 5491 h 10000"/>
              <a:gd name="connsiteX96" fmla="*/ 6699 w 10000"/>
              <a:gd name="connsiteY96" fmla="*/ 5604 h 10000"/>
              <a:gd name="connsiteX97" fmla="*/ 6617 w 10000"/>
              <a:gd name="connsiteY97" fmla="*/ 5937 h 10000"/>
              <a:gd name="connsiteX98" fmla="*/ 6555 w 10000"/>
              <a:gd name="connsiteY98" fmla="*/ 5964 h 10000"/>
              <a:gd name="connsiteX99" fmla="*/ 6555 w 10000"/>
              <a:gd name="connsiteY99" fmla="*/ 6133 h 10000"/>
              <a:gd name="connsiteX100" fmla="*/ 6638 w 10000"/>
              <a:gd name="connsiteY100" fmla="*/ 6239 h 10000"/>
              <a:gd name="connsiteX101" fmla="*/ 6762 w 10000"/>
              <a:gd name="connsiteY101" fmla="*/ 6380 h 10000"/>
              <a:gd name="connsiteX102" fmla="*/ 6944 w 10000"/>
              <a:gd name="connsiteY102" fmla="*/ 6960 h 10000"/>
              <a:gd name="connsiteX103" fmla="*/ 7225 w 10000"/>
              <a:gd name="connsiteY103" fmla="*/ 7207 h 10000"/>
              <a:gd name="connsiteX104" fmla="*/ 7266 w 10000"/>
              <a:gd name="connsiteY104" fmla="*/ 7207 h 10000"/>
              <a:gd name="connsiteX105" fmla="*/ 7287 w 10000"/>
              <a:gd name="connsiteY105" fmla="*/ 7069 h 10000"/>
              <a:gd name="connsiteX106" fmla="*/ 7370 w 10000"/>
              <a:gd name="connsiteY106" fmla="*/ 7069 h 10000"/>
              <a:gd name="connsiteX107" fmla="*/ 7431 w 10000"/>
              <a:gd name="connsiteY107" fmla="*/ 7293 h 10000"/>
              <a:gd name="connsiteX108" fmla="*/ 7448 w 10000"/>
              <a:gd name="connsiteY108" fmla="*/ 7428 h 10000"/>
              <a:gd name="connsiteX109" fmla="*/ 7552 w 10000"/>
              <a:gd name="connsiteY109" fmla="*/ 7731 h 10000"/>
              <a:gd name="connsiteX110" fmla="*/ 7676 w 10000"/>
              <a:gd name="connsiteY110" fmla="*/ 7817 h 10000"/>
              <a:gd name="connsiteX111" fmla="*/ 7795 w 10000"/>
              <a:gd name="connsiteY111" fmla="*/ 7868 h 10000"/>
              <a:gd name="connsiteX112" fmla="*/ 8015 w 10000"/>
              <a:gd name="connsiteY112" fmla="*/ 8671 h 10000"/>
              <a:gd name="connsiteX113" fmla="*/ 8077 w 10000"/>
              <a:gd name="connsiteY113" fmla="*/ 8728 h 10000"/>
              <a:gd name="connsiteX114" fmla="*/ 8362 w 10000"/>
              <a:gd name="connsiteY114" fmla="*/ 8813 h 10000"/>
              <a:gd name="connsiteX115" fmla="*/ 8486 w 10000"/>
              <a:gd name="connsiteY115" fmla="*/ 8895 h 10000"/>
              <a:gd name="connsiteX116" fmla="*/ 8809 w 10000"/>
              <a:gd name="connsiteY116" fmla="*/ 9443 h 10000"/>
              <a:gd name="connsiteX117" fmla="*/ 8950 w 10000"/>
              <a:gd name="connsiteY117" fmla="*/ 9583 h 10000"/>
              <a:gd name="connsiteX118" fmla="*/ 9011 w 10000"/>
              <a:gd name="connsiteY118" fmla="*/ 9612 h 10000"/>
              <a:gd name="connsiteX119" fmla="*/ 9070 w 10000"/>
              <a:gd name="connsiteY119" fmla="*/ 9640 h 10000"/>
              <a:gd name="connsiteX120" fmla="*/ 9115 w 10000"/>
              <a:gd name="connsiteY120" fmla="*/ 9775 h 10000"/>
              <a:gd name="connsiteX121" fmla="*/ 9053 w 10000"/>
              <a:gd name="connsiteY121" fmla="*/ 9775 h 10000"/>
              <a:gd name="connsiteX122" fmla="*/ 8991 w 10000"/>
              <a:gd name="connsiteY122" fmla="*/ 9748 h 10000"/>
              <a:gd name="connsiteX123" fmla="*/ 8950 w 10000"/>
              <a:gd name="connsiteY123" fmla="*/ 9748 h 10000"/>
              <a:gd name="connsiteX124" fmla="*/ 8912 w 10000"/>
              <a:gd name="connsiteY124" fmla="*/ 9775 h 10000"/>
              <a:gd name="connsiteX125" fmla="*/ 8912 w 10000"/>
              <a:gd name="connsiteY125" fmla="*/ 9860 h 10000"/>
              <a:gd name="connsiteX126" fmla="*/ 8950 w 10000"/>
              <a:gd name="connsiteY126" fmla="*/ 9939 h 10000"/>
              <a:gd name="connsiteX127" fmla="*/ 9115 w 10000"/>
              <a:gd name="connsiteY127" fmla="*/ 10000 h 10000"/>
              <a:gd name="connsiteX128" fmla="*/ 9194 w 10000"/>
              <a:gd name="connsiteY128" fmla="*/ 9917 h 10000"/>
              <a:gd name="connsiteX129" fmla="*/ 9314 w 10000"/>
              <a:gd name="connsiteY129" fmla="*/ 9882 h 10000"/>
              <a:gd name="connsiteX130" fmla="*/ 9802 w 10000"/>
              <a:gd name="connsiteY130" fmla="*/ 9640 h 10000"/>
              <a:gd name="connsiteX131" fmla="*/ 9905 w 10000"/>
              <a:gd name="connsiteY131" fmla="*/ 9392 h 10000"/>
              <a:gd name="connsiteX132" fmla="*/ 6366 w 10000"/>
              <a:gd name="connsiteY132" fmla="*/ 230 h 10000"/>
              <a:gd name="connsiteX133" fmla="*/ 9864 w 10000"/>
              <a:gd name="connsiteY133" fmla="*/ 8977 h 10000"/>
              <a:gd name="connsiteX134" fmla="*/ 9864 w 10000"/>
              <a:gd name="connsiteY134" fmla="*/ 8779 h 10000"/>
              <a:gd name="connsiteX135" fmla="*/ 9967 w 10000"/>
              <a:gd name="connsiteY135" fmla="*/ 8480 h 10000"/>
              <a:gd name="connsiteX136" fmla="*/ 6366 w 10000"/>
              <a:gd name="connsiteY136" fmla="*/ 230 h 10000"/>
              <a:gd name="connsiteX137" fmla="*/ 9943 w 10000"/>
              <a:gd name="connsiteY137" fmla="*/ 7868 h 10000"/>
              <a:gd name="connsiteX138" fmla="*/ 6366 w 10000"/>
              <a:gd name="connsiteY138" fmla="*/ 230 h 10000"/>
              <a:gd name="connsiteX139" fmla="*/ 9943 w 10000"/>
              <a:gd name="connsiteY139" fmla="*/ 6927 h 10000"/>
              <a:gd name="connsiteX140" fmla="*/ 9864 w 10000"/>
              <a:gd name="connsiteY140" fmla="*/ 6431 h 10000"/>
              <a:gd name="connsiteX141" fmla="*/ 9785 w 10000"/>
              <a:gd name="connsiteY141" fmla="*/ 6267 h 10000"/>
              <a:gd name="connsiteX142" fmla="*/ 9461 w 10000"/>
              <a:gd name="connsiteY142" fmla="*/ 5659 h 10000"/>
              <a:gd name="connsiteX143" fmla="*/ 9256 w 10000"/>
              <a:gd name="connsiteY143" fmla="*/ 4996 h 10000"/>
              <a:gd name="connsiteX144" fmla="*/ 8991 w 10000"/>
              <a:gd name="connsiteY144" fmla="*/ 4527 h 10000"/>
              <a:gd name="connsiteX145" fmla="*/ 8991 w 10000"/>
              <a:gd name="connsiteY145" fmla="*/ 4449 h 10000"/>
              <a:gd name="connsiteX146" fmla="*/ 6366 w 10000"/>
              <a:gd name="connsiteY146" fmla="*/ 230 h 10000"/>
              <a:gd name="connsiteX147" fmla="*/ 8888 w 10000"/>
              <a:gd name="connsiteY147" fmla="*/ 4084 h 10000"/>
              <a:gd name="connsiteX148" fmla="*/ 8888 w 10000"/>
              <a:gd name="connsiteY148" fmla="*/ 3976 h 10000"/>
              <a:gd name="connsiteX149" fmla="*/ 6366 w 10000"/>
              <a:gd name="connsiteY149" fmla="*/ 230 h 10000"/>
              <a:gd name="connsiteX150" fmla="*/ 6366 w 10000"/>
              <a:gd name="connsiteY150" fmla="*/ 230 h 10000"/>
              <a:gd name="connsiteX151" fmla="*/ 6366 w 10000"/>
              <a:gd name="connsiteY151" fmla="*/ 230 h 10000"/>
              <a:gd name="connsiteX152" fmla="*/ 6366 w 10000"/>
              <a:gd name="connsiteY152" fmla="*/ 230 h 10000"/>
              <a:gd name="connsiteX153" fmla="*/ 6366 w 10000"/>
              <a:gd name="connsiteY153" fmla="*/ 230 h 10000"/>
              <a:gd name="connsiteX154" fmla="*/ 6366 w 10000"/>
              <a:gd name="connsiteY154" fmla="*/ 230 h 10000"/>
              <a:gd name="connsiteX155" fmla="*/ 6366 w 10000"/>
              <a:gd name="connsiteY155" fmla="*/ 230 h 10000"/>
              <a:gd name="connsiteX156" fmla="*/ 6366 w 10000"/>
              <a:gd name="connsiteY156" fmla="*/ 230 h 10000"/>
              <a:gd name="connsiteX157" fmla="*/ 6366 w 10000"/>
              <a:gd name="connsiteY157" fmla="*/ 230 h 10000"/>
              <a:gd name="connsiteX158" fmla="*/ 6366 w 10000"/>
              <a:gd name="connsiteY158" fmla="*/ 230 h 10000"/>
              <a:gd name="connsiteX159" fmla="*/ 6366 w 10000"/>
              <a:gd name="connsiteY159" fmla="*/ 230 h 10000"/>
              <a:gd name="connsiteX160" fmla="*/ 6366 w 10000"/>
              <a:gd name="connsiteY160" fmla="*/ 230 h 10000"/>
              <a:gd name="connsiteX161" fmla="*/ 6366 w 10000"/>
              <a:gd name="connsiteY161" fmla="*/ 230 h 10000"/>
              <a:gd name="connsiteX162" fmla="*/ 6366 w 10000"/>
              <a:gd name="connsiteY162" fmla="*/ 230 h 10000"/>
              <a:gd name="connsiteX163" fmla="*/ 6366 w 10000"/>
              <a:gd name="connsiteY163" fmla="*/ 230 h 10000"/>
              <a:gd name="connsiteX164" fmla="*/ 6366 w 10000"/>
              <a:gd name="connsiteY164" fmla="*/ 230 h 10000"/>
              <a:gd name="connsiteX165" fmla="*/ 6366 w 10000"/>
              <a:gd name="connsiteY165" fmla="*/ 230 h 10000"/>
              <a:gd name="connsiteX166" fmla="*/ 6366 w 10000"/>
              <a:gd name="connsiteY166" fmla="*/ 230 h 10000"/>
              <a:gd name="connsiteX167" fmla="*/ 6366 w 10000"/>
              <a:gd name="connsiteY167" fmla="*/ 230 h 10000"/>
              <a:gd name="connsiteX168" fmla="*/ 6366 w 10000"/>
              <a:gd name="connsiteY168" fmla="*/ 230 h 10000"/>
              <a:gd name="connsiteX169" fmla="*/ 6366 w 10000"/>
              <a:gd name="connsiteY169" fmla="*/ 230 h 10000"/>
              <a:gd name="connsiteX170" fmla="*/ 6366 w 10000"/>
              <a:gd name="connsiteY170" fmla="*/ 230 h 10000"/>
              <a:gd name="connsiteX171" fmla="*/ 6366 w 10000"/>
              <a:gd name="connsiteY171" fmla="*/ 230 h 10000"/>
              <a:gd name="connsiteX172" fmla="*/ 6366 w 10000"/>
              <a:gd name="connsiteY172" fmla="*/ 230 h 10000"/>
              <a:gd name="connsiteX173" fmla="*/ 6366 w 10000"/>
              <a:gd name="connsiteY173" fmla="*/ 230 h 10000"/>
              <a:gd name="connsiteX174" fmla="*/ 6456 w 10000"/>
              <a:gd name="connsiteY174" fmla="*/ 249 h 10000"/>
              <a:gd name="connsiteX175" fmla="*/ 3268 w 10000"/>
              <a:gd name="connsiteY175" fmla="*/ 519 h 10000"/>
              <a:gd name="connsiteX176" fmla="*/ 3205 w 10000"/>
              <a:gd name="connsiteY176" fmla="*/ 384 h 10000"/>
              <a:gd name="connsiteX177" fmla="*/ 3205 w 10000"/>
              <a:gd name="connsiteY177" fmla="*/ 249 h 10000"/>
              <a:gd name="connsiteX178" fmla="*/ 3102 w 10000"/>
              <a:gd name="connsiteY178" fmla="*/ 108 h 10000"/>
              <a:gd name="connsiteX179" fmla="*/ 3085 w 10000"/>
              <a:gd name="connsiteY179" fmla="*/ 0 h 10000"/>
              <a:gd name="connsiteX0" fmla="*/ 3085 w 10000"/>
              <a:gd name="connsiteY0" fmla="*/ 0 h 10000"/>
              <a:gd name="connsiteX1" fmla="*/ 20 w 10000"/>
              <a:gd name="connsiteY1" fmla="*/ 408 h 10000"/>
              <a:gd name="connsiteX2" fmla="*/ 20 w 10000"/>
              <a:gd name="connsiteY2" fmla="*/ 492 h 10000"/>
              <a:gd name="connsiteX3" fmla="*/ 20 w 10000"/>
              <a:gd name="connsiteY3" fmla="*/ 547 h 10000"/>
              <a:gd name="connsiteX4" fmla="*/ 0 w 10000"/>
              <a:gd name="connsiteY4" fmla="*/ 575 h 10000"/>
              <a:gd name="connsiteX5" fmla="*/ 0 w 10000"/>
              <a:gd name="connsiteY5" fmla="*/ 711 h 10000"/>
              <a:gd name="connsiteX6" fmla="*/ 103 w 10000"/>
              <a:gd name="connsiteY6" fmla="*/ 902 h 10000"/>
              <a:gd name="connsiteX7" fmla="*/ 165 w 10000"/>
              <a:gd name="connsiteY7" fmla="*/ 988 h 10000"/>
              <a:gd name="connsiteX8" fmla="*/ 202 w 10000"/>
              <a:gd name="connsiteY8" fmla="*/ 988 h 10000"/>
              <a:gd name="connsiteX9" fmla="*/ 285 w 10000"/>
              <a:gd name="connsiteY9" fmla="*/ 1071 h 10000"/>
              <a:gd name="connsiteX10" fmla="*/ 306 w 10000"/>
              <a:gd name="connsiteY10" fmla="*/ 1155 h 10000"/>
              <a:gd name="connsiteX11" fmla="*/ 244 w 10000"/>
              <a:gd name="connsiteY11" fmla="*/ 1320 h 10000"/>
              <a:gd name="connsiteX12" fmla="*/ 244 w 10000"/>
              <a:gd name="connsiteY12" fmla="*/ 1376 h 10000"/>
              <a:gd name="connsiteX13" fmla="*/ 306 w 10000"/>
              <a:gd name="connsiteY13" fmla="*/ 1404 h 10000"/>
              <a:gd name="connsiteX14" fmla="*/ 323 w 10000"/>
              <a:gd name="connsiteY14" fmla="*/ 1459 h 10000"/>
              <a:gd name="connsiteX15" fmla="*/ 323 w 10000"/>
              <a:gd name="connsiteY15" fmla="*/ 1487 h 10000"/>
              <a:gd name="connsiteX16" fmla="*/ 265 w 10000"/>
              <a:gd name="connsiteY16" fmla="*/ 1568 h 10000"/>
              <a:gd name="connsiteX17" fmla="*/ 265 w 10000"/>
              <a:gd name="connsiteY17" fmla="*/ 1684 h 10000"/>
              <a:gd name="connsiteX18" fmla="*/ 306 w 10000"/>
              <a:gd name="connsiteY18" fmla="*/ 1707 h 10000"/>
              <a:gd name="connsiteX19" fmla="*/ 467 w 10000"/>
              <a:gd name="connsiteY19" fmla="*/ 1651 h 10000"/>
              <a:gd name="connsiteX20" fmla="*/ 550 w 10000"/>
              <a:gd name="connsiteY20" fmla="*/ 1600 h 10000"/>
              <a:gd name="connsiteX21" fmla="*/ 591 w 10000"/>
              <a:gd name="connsiteY21" fmla="*/ 1352 h 10000"/>
              <a:gd name="connsiteX22" fmla="*/ 629 w 10000"/>
              <a:gd name="connsiteY22" fmla="*/ 1296 h 10000"/>
              <a:gd name="connsiteX23" fmla="*/ 691 w 10000"/>
              <a:gd name="connsiteY23" fmla="*/ 1320 h 10000"/>
              <a:gd name="connsiteX24" fmla="*/ 749 w 10000"/>
              <a:gd name="connsiteY24" fmla="*/ 1320 h 10000"/>
              <a:gd name="connsiteX25" fmla="*/ 793 w 10000"/>
              <a:gd name="connsiteY25" fmla="*/ 1296 h 10000"/>
              <a:gd name="connsiteX26" fmla="*/ 852 w 10000"/>
              <a:gd name="connsiteY26" fmla="*/ 1296 h 10000"/>
              <a:gd name="connsiteX27" fmla="*/ 835 w 10000"/>
              <a:gd name="connsiteY27" fmla="*/ 1376 h 10000"/>
              <a:gd name="connsiteX28" fmla="*/ 711 w 10000"/>
              <a:gd name="connsiteY28" fmla="*/ 1516 h 10000"/>
              <a:gd name="connsiteX29" fmla="*/ 732 w 10000"/>
              <a:gd name="connsiteY29" fmla="*/ 1516 h 10000"/>
              <a:gd name="connsiteX30" fmla="*/ 835 w 10000"/>
              <a:gd name="connsiteY30" fmla="*/ 1459 h 10000"/>
              <a:gd name="connsiteX31" fmla="*/ 993 w 10000"/>
              <a:gd name="connsiteY31" fmla="*/ 1459 h 10000"/>
              <a:gd name="connsiteX32" fmla="*/ 1522 w 10000"/>
              <a:gd name="connsiteY32" fmla="*/ 1212 h 10000"/>
              <a:gd name="connsiteX33" fmla="*/ 1605 w 10000"/>
              <a:gd name="connsiteY33" fmla="*/ 1212 h 10000"/>
              <a:gd name="connsiteX34" fmla="*/ 1605 w 10000"/>
              <a:gd name="connsiteY34" fmla="*/ 1267 h 10000"/>
              <a:gd name="connsiteX35" fmla="*/ 1501 w 10000"/>
              <a:gd name="connsiteY35" fmla="*/ 1376 h 10000"/>
              <a:gd name="connsiteX36" fmla="*/ 1563 w 10000"/>
              <a:gd name="connsiteY36" fmla="*/ 1404 h 10000"/>
              <a:gd name="connsiteX37" fmla="*/ 1787 w 10000"/>
              <a:gd name="connsiteY37" fmla="*/ 1436 h 10000"/>
              <a:gd name="connsiteX38" fmla="*/ 2030 w 10000"/>
              <a:gd name="connsiteY38" fmla="*/ 1544 h 10000"/>
              <a:gd name="connsiteX39" fmla="*/ 2274 w 10000"/>
              <a:gd name="connsiteY39" fmla="*/ 1707 h 10000"/>
              <a:gd name="connsiteX40" fmla="*/ 2336 w 10000"/>
              <a:gd name="connsiteY40" fmla="*/ 1764 h 10000"/>
              <a:gd name="connsiteX41" fmla="*/ 2336 w 10000"/>
              <a:gd name="connsiteY41" fmla="*/ 1651 h 10000"/>
              <a:gd name="connsiteX42" fmla="*/ 2378 w 10000"/>
              <a:gd name="connsiteY42" fmla="*/ 1600 h 10000"/>
              <a:gd name="connsiteX43" fmla="*/ 2436 w 10000"/>
              <a:gd name="connsiteY43" fmla="*/ 1684 h 10000"/>
              <a:gd name="connsiteX44" fmla="*/ 2577 w 10000"/>
              <a:gd name="connsiteY44" fmla="*/ 1735 h 10000"/>
              <a:gd name="connsiteX45" fmla="*/ 2621 w 10000"/>
              <a:gd name="connsiteY45" fmla="*/ 1764 h 10000"/>
              <a:gd name="connsiteX46" fmla="*/ 2621 w 10000"/>
              <a:gd name="connsiteY46" fmla="*/ 1792 h 10000"/>
              <a:gd name="connsiteX47" fmla="*/ 2560 w 10000"/>
              <a:gd name="connsiteY47" fmla="*/ 1847 h 10000"/>
              <a:gd name="connsiteX48" fmla="*/ 2577 w 10000"/>
              <a:gd name="connsiteY48" fmla="*/ 1899 h 10000"/>
              <a:gd name="connsiteX49" fmla="*/ 2903 w 10000"/>
              <a:gd name="connsiteY49" fmla="*/ 2208 h 10000"/>
              <a:gd name="connsiteX50" fmla="*/ 2920 w 10000"/>
              <a:gd name="connsiteY50" fmla="*/ 2316 h 10000"/>
              <a:gd name="connsiteX51" fmla="*/ 2903 w 10000"/>
              <a:gd name="connsiteY51" fmla="*/ 2427 h 10000"/>
              <a:gd name="connsiteX52" fmla="*/ 2882 w 10000"/>
              <a:gd name="connsiteY52" fmla="*/ 2480 h 10000"/>
              <a:gd name="connsiteX53" fmla="*/ 2842 w 10000"/>
              <a:gd name="connsiteY53" fmla="*/ 2455 h 10000"/>
              <a:gd name="connsiteX54" fmla="*/ 2821 w 10000"/>
              <a:gd name="connsiteY54" fmla="*/ 2349 h 10000"/>
              <a:gd name="connsiteX55" fmla="*/ 2779 w 10000"/>
              <a:gd name="connsiteY55" fmla="*/ 2455 h 10000"/>
              <a:gd name="connsiteX56" fmla="*/ 2821 w 10000"/>
              <a:gd name="connsiteY56" fmla="*/ 2540 h 10000"/>
              <a:gd name="connsiteX57" fmla="*/ 2862 w 10000"/>
              <a:gd name="connsiteY57" fmla="*/ 2564 h 10000"/>
              <a:gd name="connsiteX58" fmla="*/ 3309 w 10000"/>
              <a:gd name="connsiteY58" fmla="*/ 2399 h 10000"/>
              <a:gd name="connsiteX59" fmla="*/ 3329 w 10000"/>
              <a:gd name="connsiteY59" fmla="*/ 2316 h 10000"/>
              <a:gd name="connsiteX60" fmla="*/ 3470 w 10000"/>
              <a:gd name="connsiteY60" fmla="*/ 2316 h 10000"/>
              <a:gd name="connsiteX61" fmla="*/ 3817 w 10000"/>
              <a:gd name="connsiteY61" fmla="*/ 1933 h 10000"/>
              <a:gd name="connsiteX62" fmla="*/ 4061 w 10000"/>
              <a:gd name="connsiteY62" fmla="*/ 1933 h 10000"/>
              <a:gd name="connsiteX63" fmla="*/ 4061 w 10000"/>
              <a:gd name="connsiteY63" fmla="*/ 1847 h 10000"/>
              <a:gd name="connsiteX64" fmla="*/ 4020 w 10000"/>
              <a:gd name="connsiteY64" fmla="*/ 1764 h 10000"/>
              <a:gd name="connsiteX65" fmla="*/ 4078 w 10000"/>
              <a:gd name="connsiteY65" fmla="*/ 1568 h 10000"/>
              <a:gd name="connsiteX66" fmla="*/ 4445 w 10000"/>
              <a:gd name="connsiteY66" fmla="*/ 1516 h 10000"/>
              <a:gd name="connsiteX67" fmla="*/ 4992 w 10000"/>
              <a:gd name="connsiteY67" fmla="*/ 1876 h 10000"/>
              <a:gd name="connsiteX68" fmla="*/ 5013 w 10000"/>
              <a:gd name="connsiteY68" fmla="*/ 1984 h 10000"/>
              <a:gd name="connsiteX69" fmla="*/ 5157 w 10000"/>
              <a:gd name="connsiteY69" fmla="*/ 2152 h 10000"/>
              <a:gd name="connsiteX70" fmla="*/ 5277 w 10000"/>
              <a:gd name="connsiteY70" fmla="*/ 2399 h 10000"/>
              <a:gd name="connsiteX71" fmla="*/ 5621 w 10000"/>
              <a:gd name="connsiteY71" fmla="*/ 2732 h 10000"/>
              <a:gd name="connsiteX72" fmla="*/ 5662 w 10000"/>
              <a:gd name="connsiteY72" fmla="*/ 2872 h 10000"/>
              <a:gd name="connsiteX73" fmla="*/ 5765 w 10000"/>
              <a:gd name="connsiteY73" fmla="*/ 2980 h 10000"/>
              <a:gd name="connsiteX74" fmla="*/ 6030 w 10000"/>
              <a:gd name="connsiteY74" fmla="*/ 2980 h 10000"/>
              <a:gd name="connsiteX75" fmla="*/ 6232 w 10000"/>
              <a:gd name="connsiteY75" fmla="*/ 3395 h 10000"/>
              <a:gd name="connsiteX76" fmla="*/ 6291 w 10000"/>
              <a:gd name="connsiteY76" fmla="*/ 3452 h 10000"/>
              <a:gd name="connsiteX77" fmla="*/ 6273 w 10000"/>
              <a:gd name="connsiteY77" fmla="*/ 3586 h 10000"/>
              <a:gd name="connsiteX78" fmla="*/ 6353 w 10000"/>
              <a:gd name="connsiteY78" fmla="*/ 3999 h 10000"/>
              <a:gd name="connsiteX79" fmla="*/ 6312 w 10000"/>
              <a:gd name="connsiteY79" fmla="*/ 4449 h 10000"/>
              <a:gd name="connsiteX80" fmla="*/ 6232 w 10000"/>
              <a:gd name="connsiteY80" fmla="*/ 4944 h 10000"/>
              <a:gd name="connsiteX81" fmla="*/ 6249 w 10000"/>
              <a:gd name="connsiteY81" fmla="*/ 5357 h 10000"/>
              <a:gd name="connsiteX82" fmla="*/ 6291 w 10000"/>
              <a:gd name="connsiteY82" fmla="*/ 5491 h 10000"/>
              <a:gd name="connsiteX83" fmla="*/ 6494 w 10000"/>
              <a:gd name="connsiteY83" fmla="*/ 5659 h 10000"/>
              <a:gd name="connsiteX84" fmla="*/ 6555 w 10000"/>
              <a:gd name="connsiteY84" fmla="*/ 5491 h 10000"/>
              <a:gd name="connsiteX85" fmla="*/ 6494 w 10000"/>
              <a:gd name="connsiteY85" fmla="*/ 5435 h 10000"/>
              <a:gd name="connsiteX86" fmla="*/ 6431 w 10000"/>
              <a:gd name="connsiteY86" fmla="*/ 5187 h 10000"/>
              <a:gd name="connsiteX87" fmla="*/ 6456 w 10000"/>
              <a:gd name="connsiteY87" fmla="*/ 5136 h 10000"/>
              <a:gd name="connsiteX88" fmla="*/ 6575 w 10000"/>
              <a:gd name="connsiteY88" fmla="*/ 5079 h 10000"/>
              <a:gd name="connsiteX89" fmla="*/ 6658 w 10000"/>
              <a:gd name="connsiteY89" fmla="*/ 5357 h 10000"/>
              <a:gd name="connsiteX90" fmla="*/ 6699 w 10000"/>
              <a:gd name="connsiteY90" fmla="*/ 5328 h 10000"/>
              <a:gd name="connsiteX91" fmla="*/ 6737 w 10000"/>
              <a:gd name="connsiteY91" fmla="*/ 5221 h 10000"/>
              <a:gd name="connsiteX92" fmla="*/ 6762 w 10000"/>
              <a:gd name="connsiteY92" fmla="*/ 5187 h 10000"/>
              <a:gd name="connsiteX93" fmla="*/ 6820 w 10000"/>
              <a:gd name="connsiteY93" fmla="*/ 5244 h 10000"/>
              <a:gd name="connsiteX94" fmla="*/ 6820 w 10000"/>
              <a:gd name="connsiteY94" fmla="*/ 5357 h 10000"/>
              <a:gd name="connsiteX95" fmla="*/ 6762 w 10000"/>
              <a:gd name="connsiteY95" fmla="*/ 5491 h 10000"/>
              <a:gd name="connsiteX96" fmla="*/ 6699 w 10000"/>
              <a:gd name="connsiteY96" fmla="*/ 5604 h 10000"/>
              <a:gd name="connsiteX97" fmla="*/ 6617 w 10000"/>
              <a:gd name="connsiteY97" fmla="*/ 5937 h 10000"/>
              <a:gd name="connsiteX98" fmla="*/ 6555 w 10000"/>
              <a:gd name="connsiteY98" fmla="*/ 5964 h 10000"/>
              <a:gd name="connsiteX99" fmla="*/ 6555 w 10000"/>
              <a:gd name="connsiteY99" fmla="*/ 6133 h 10000"/>
              <a:gd name="connsiteX100" fmla="*/ 6638 w 10000"/>
              <a:gd name="connsiteY100" fmla="*/ 6239 h 10000"/>
              <a:gd name="connsiteX101" fmla="*/ 6762 w 10000"/>
              <a:gd name="connsiteY101" fmla="*/ 6380 h 10000"/>
              <a:gd name="connsiteX102" fmla="*/ 6944 w 10000"/>
              <a:gd name="connsiteY102" fmla="*/ 6960 h 10000"/>
              <a:gd name="connsiteX103" fmla="*/ 7225 w 10000"/>
              <a:gd name="connsiteY103" fmla="*/ 7207 h 10000"/>
              <a:gd name="connsiteX104" fmla="*/ 7266 w 10000"/>
              <a:gd name="connsiteY104" fmla="*/ 7207 h 10000"/>
              <a:gd name="connsiteX105" fmla="*/ 7287 w 10000"/>
              <a:gd name="connsiteY105" fmla="*/ 7069 h 10000"/>
              <a:gd name="connsiteX106" fmla="*/ 7370 w 10000"/>
              <a:gd name="connsiteY106" fmla="*/ 7069 h 10000"/>
              <a:gd name="connsiteX107" fmla="*/ 7431 w 10000"/>
              <a:gd name="connsiteY107" fmla="*/ 7293 h 10000"/>
              <a:gd name="connsiteX108" fmla="*/ 7448 w 10000"/>
              <a:gd name="connsiteY108" fmla="*/ 7428 h 10000"/>
              <a:gd name="connsiteX109" fmla="*/ 7552 w 10000"/>
              <a:gd name="connsiteY109" fmla="*/ 7731 h 10000"/>
              <a:gd name="connsiteX110" fmla="*/ 7676 w 10000"/>
              <a:gd name="connsiteY110" fmla="*/ 7817 h 10000"/>
              <a:gd name="connsiteX111" fmla="*/ 7795 w 10000"/>
              <a:gd name="connsiteY111" fmla="*/ 7868 h 10000"/>
              <a:gd name="connsiteX112" fmla="*/ 8015 w 10000"/>
              <a:gd name="connsiteY112" fmla="*/ 8671 h 10000"/>
              <a:gd name="connsiteX113" fmla="*/ 8077 w 10000"/>
              <a:gd name="connsiteY113" fmla="*/ 8728 h 10000"/>
              <a:gd name="connsiteX114" fmla="*/ 8362 w 10000"/>
              <a:gd name="connsiteY114" fmla="*/ 8813 h 10000"/>
              <a:gd name="connsiteX115" fmla="*/ 8486 w 10000"/>
              <a:gd name="connsiteY115" fmla="*/ 8895 h 10000"/>
              <a:gd name="connsiteX116" fmla="*/ 8809 w 10000"/>
              <a:gd name="connsiteY116" fmla="*/ 9443 h 10000"/>
              <a:gd name="connsiteX117" fmla="*/ 8950 w 10000"/>
              <a:gd name="connsiteY117" fmla="*/ 9583 h 10000"/>
              <a:gd name="connsiteX118" fmla="*/ 9011 w 10000"/>
              <a:gd name="connsiteY118" fmla="*/ 9612 h 10000"/>
              <a:gd name="connsiteX119" fmla="*/ 9070 w 10000"/>
              <a:gd name="connsiteY119" fmla="*/ 9640 h 10000"/>
              <a:gd name="connsiteX120" fmla="*/ 9115 w 10000"/>
              <a:gd name="connsiteY120" fmla="*/ 9775 h 10000"/>
              <a:gd name="connsiteX121" fmla="*/ 9053 w 10000"/>
              <a:gd name="connsiteY121" fmla="*/ 9775 h 10000"/>
              <a:gd name="connsiteX122" fmla="*/ 8991 w 10000"/>
              <a:gd name="connsiteY122" fmla="*/ 9748 h 10000"/>
              <a:gd name="connsiteX123" fmla="*/ 8950 w 10000"/>
              <a:gd name="connsiteY123" fmla="*/ 9748 h 10000"/>
              <a:gd name="connsiteX124" fmla="*/ 8912 w 10000"/>
              <a:gd name="connsiteY124" fmla="*/ 9775 h 10000"/>
              <a:gd name="connsiteX125" fmla="*/ 8912 w 10000"/>
              <a:gd name="connsiteY125" fmla="*/ 9860 h 10000"/>
              <a:gd name="connsiteX126" fmla="*/ 8950 w 10000"/>
              <a:gd name="connsiteY126" fmla="*/ 9939 h 10000"/>
              <a:gd name="connsiteX127" fmla="*/ 9115 w 10000"/>
              <a:gd name="connsiteY127" fmla="*/ 10000 h 10000"/>
              <a:gd name="connsiteX128" fmla="*/ 9194 w 10000"/>
              <a:gd name="connsiteY128" fmla="*/ 9917 h 10000"/>
              <a:gd name="connsiteX129" fmla="*/ 9314 w 10000"/>
              <a:gd name="connsiteY129" fmla="*/ 9882 h 10000"/>
              <a:gd name="connsiteX130" fmla="*/ 9802 w 10000"/>
              <a:gd name="connsiteY130" fmla="*/ 9640 h 10000"/>
              <a:gd name="connsiteX131" fmla="*/ 9905 w 10000"/>
              <a:gd name="connsiteY131" fmla="*/ 9392 h 10000"/>
              <a:gd name="connsiteX132" fmla="*/ 6366 w 10000"/>
              <a:gd name="connsiteY132" fmla="*/ 230 h 10000"/>
              <a:gd name="connsiteX133" fmla="*/ 9864 w 10000"/>
              <a:gd name="connsiteY133" fmla="*/ 8977 h 10000"/>
              <a:gd name="connsiteX134" fmla="*/ 9864 w 10000"/>
              <a:gd name="connsiteY134" fmla="*/ 8779 h 10000"/>
              <a:gd name="connsiteX135" fmla="*/ 9967 w 10000"/>
              <a:gd name="connsiteY135" fmla="*/ 8480 h 10000"/>
              <a:gd name="connsiteX136" fmla="*/ 6366 w 10000"/>
              <a:gd name="connsiteY136" fmla="*/ 230 h 10000"/>
              <a:gd name="connsiteX137" fmla="*/ 9943 w 10000"/>
              <a:gd name="connsiteY137" fmla="*/ 7868 h 10000"/>
              <a:gd name="connsiteX138" fmla="*/ 6366 w 10000"/>
              <a:gd name="connsiteY138" fmla="*/ 230 h 10000"/>
              <a:gd name="connsiteX139" fmla="*/ 9943 w 10000"/>
              <a:gd name="connsiteY139" fmla="*/ 6927 h 10000"/>
              <a:gd name="connsiteX140" fmla="*/ 9864 w 10000"/>
              <a:gd name="connsiteY140" fmla="*/ 6431 h 10000"/>
              <a:gd name="connsiteX141" fmla="*/ 9785 w 10000"/>
              <a:gd name="connsiteY141" fmla="*/ 6267 h 10000"/>
              <a:gd name="connsiteX142" fmla="*/ 9461 w 10000"/>
              <a:gd name="connsiteY142" fmla="*/ 5659 h 10000"/>
              <a:gd name="connsiteX143" fmla="*/ 9256 w 10000"/>
              <a:gd name="connsiteY143" fmla="*/ 4996 h 10000"/>
              <a:gd name="connsiteX144" fmla="*/ 8991 w 10000"/>
              <a:gd name="connsiteY144" fmla="*/ 4527 h 10000"/>
              <a:gd name="connsiteX145" fmla="*/ 8991 w 10000"/>
              <a:gd name="connsiteY145" fmla="*/ 4449 h 10000"/>
              <a:gd name="connsiteX146" fmla="*/ 6366 w 10000"/>
              <a:gd name="connsiteY146" fmla="*/ 230 h 10000"/>
              <a:gd name="connsiteX147" fmla="*/ 8888 w 10000"/>
              <a:gd name="connsiteY147" fmla="*/ 4084 h 10000"/>
              <a:gd name="connsiteX148" fmla="*/ 6366 w 10000"/>
              <a:gd name="connsiteY148" fmla="*/ 230 h 10000"/>
              <a:gd name="connsiteX149" fmla="*/ 6366 w 10000"/>
              <a:gd name="connsiteY149" fmla="*/ 230 h 10000"/>
              <a:gd name="connsiteX150" fmla="*/ 6366 w 10000"/>
              <a:gd name="connsiteY150" fmla="*/ 230 h 10000"/>
              <a:gd name="connsiteX151" fmla="*/ 6366 w 10000"/>
              <a:gd name="connsiteY151" fmla="*/ 230 h 10000"/>
              <a:gd name="connsiteX152" fmla="*/ 6366 w 10000"/>
              <a:gd name="connsiteY152" fmla="*/ 230 h 10000"/>
              <a:gd name="connsiteX153" fmla="*/ 6366 w 10000"/>
              <a:gd name="connsiteY153" fmla="*/ 230 h 10000"/>
              <a:gd name="connsiteX154" fmla="*/ 6366 w 10000"/>
              <a:gd name="connsiteY154" fmla="*/ 230 h 10000"/>
              <a:gd name="connsiteX155" fmla="*/ 6366 w 10000"/>
              <a:gd name="connsiteY155" fmla="*/ 230 h 10000"/>
              <a:gd name="connsiteX156" fmla="*/ 6366 w 10000"/>
              <a:gd name="connsiteY156" fmla="*/ 230 h 10000"/>
              <a:gd name="connsiteX157" fmla="*/ 6366 w 10000"/>
              <a:gd name="connsiteY157" fmla="*/ 230 h 10000"/>
              <a:gd name="connsiteX158" fmla="*/ 6366 w 10000"/>
              <a:gd name="connsiteY158" fmla="*/ 230 h 10000"/>
              <a:gd name="connsiteX159" fmla="*/ 6366 w 10000"/>
              <a:gd name="connsiteY159" fmla="*/ 230 h 10000"/>
              <a:gd name="connsiteX160" fmla="*/ 6366 w 10000"/>
              <a:gd name="connsiteY160" fmla="*/ 230 h 10000"/>
              <a:gd name="connsiteX161" fmla="*/ 6366 w 10000"/>
              <a:gd name="connsiteY161" fmla="*/ 230 h 10000"/>
              <a:gd name="connsiteX162" fmla="*/ 6366 w 10000"/>
              <a:gd name="connsiteY162" fmla="*/ 230 h 10000"/>
              <a:gd name="connsiteX163" fmla="*/ 6366 w 10000"/>
              <a:gd name="connsiteY163" fmla="*/ 230 h 10000"/>
              <a:gd name="connsiteX164" fmla="*/ 6366 w 10000"/>
              <a:gd name="connsiteY164" fmla="*/ 230 h 10000"/>
              <a:gd name="connsiteX165" fmla="*/ 6366 w 10000"/>
              <a:gd name="connsiteY165" fmla="*/ 230 h 10000"/>
              <a:gd name="connsiteX166" fmla="*/ 6366 w 10000"/>
              <a:gd name="connsiteY166" fmla="*/ 230 h 10000"/>
              <a:gd name="connsiteX167" fmla="*/ 6366 w 10000"/>
              <a:gd name="connsiteY167" fmla="*/ 230 h 10000"/>
              <a:gd name="connsiteX168" fmla="*/ 6366 w 10000"/>
              <a:gd name="connsiteY168" fmla="*/ 230 h 10000"/>
              <a:gd name="connsiteX169" fmla="*/ 6366 w 10000"/>
              <a:gd name="connsiteY169" fmla="*/ 230 h 10000"/>
              <a:gd name="connsiteX170" fmla="*/ 6366 w 10000"/>
              <a:gd name="connsiteY170" fmla="*/ 230 h 10000"/>
              <a:gd name="connsiteX171" fmla="*/ 6366 w 10000"/>
              <a:gd name="connsiteY171" fmla="*/ 230 h 10000"/>
              <a:gd name="connsiteX172" fmla="*/ 6366 w 10000"/>
              <a:gd name="connsiteY172" fmla="*/ 230 h 10000"/>
              <a:gd name="connsiteX173" fmla="*/ 6366 w 10000"/>
              <a:gd name="connsiteY173" fmla="*/ 230 h 10000"/>
              <a:gd name="connsiteX174" fmla="*/ 6456 w 10000"/>
              <a:gd name="connsiteY174" fmla="*/ 249 h 10000"/>
              <a:gd name="connsiteX175" fmla="*/ 3268 w 10000"/>
              <a:gd name="connsiteY175" fmla="*/ 519 h 10000"/>
              <a:gd name="connsiteX176" fmla="*/ 3205 w 10000"/>
              <a:gd name="connsiteY176" fmla="*/ 384 h 10000"/>
              <a:gd name="connsiteX177" fmla="*/ 3205 w 10000"/>
              <a:gd name="connsiteY177" fmla="*/ 249 h 10000"/>
              <a:gd name="connsiteX178" fmla="*/ 3102 w 10000"/>
              <a:gd name="connsiteY178" fmla="*/ 108 h 10000"/>
              <a:gd name="connsiteX179" fmla="*/ 3085 w 10000"/>
              <a:gd name="connsiteY179" fmla="*/ 0 h 10000"/>
              <a:gd name="connsiteX0" fmla="*/ 3085 w 10000"/>
              <a:gd name="connsiteY0" fmla="*/ 0 h 10000"/>
              <a:gd name="connsiteX1" fmla="*/ 20 w 10000"/>
              <a:gd name="connsiteY1" fmla="*/ 408 h 10000"/>
              <a:gd name="connsiteX2" fmla="*/ 20 w 10000"/>
              <a:gd name="connsiteY2" fmla="*/ 492 h 10000"/>
              <a:gd name="connsiteX3" fmla="*/ 20 w 10000"/>
              <a:gd name="connsiteY3" fmla="*/ 547 h 10000"/>
              <a:gd name="connsiteX4" fmla="*/ 0 w 10000"/>
              <a:gd name="connsiteY4" fmla="*/ 575 h 10000"/>
              <a:gd name="connsiteX5" fmla="*/ 0 w 10000"/>
              <a:gd name="connsiteY5" fmla="*/ 711 h 10000"/>
              <a:gd name="connsiteX6" fmla="*/ 103 w 10000"/>
              <a:gd name="connsiteY6" fmla="*/ 902 h 10000"/>
              <a:gd name="connsiteX7" fmla="*/ 165 w 10000"/>
              <a:gd name="connsiteY7" fmla="*/ 988 h 10000"/>
              <a:gd name="connsiteX8" fmla="*/ 202 w 10000"/>
              <a:gd name="connsiteY8" fmla="*/ 988 h 10000"/>
              <a:gd name="connsiteX9" fmla="*/ 285 w 10000"/>
              <a:gd name="connsiteY9" fmla="*/ 1071 h 10000"/>
              <a:gd name="connsiteX10" fmla="*/ 306 w 10000"/>
              <a:gd name="connsiteY10" fmla="*/ 1155 h 10000"/>
              <a:gd name="connsiteX11" fmla="*/ 244 w 10000"/>
              <a:gd name="connsiteY11" fmla="*/ 1320 h 10000"/>
              <a:gd name="connsiteX12" fmla="*/ 244 w 10000"/>
              <a:gd name="connsiteY12" fmla="*/ 1376 h 10000"/>
              <a:gd name="connsiteX13" fmla="*/ 306 w 10000"/>
              <a:gd name="connsiteY13" fmla="*/ 1404 h 10000"/>
              <a:gd name="connsiteX14" fmla="*/ 323 w 10000"/>
              <a:gd name="connsiteY14" fmla="*/ 1459 h 10000"/>
              <a:gd name="connsiteX15" fmla="*/ 323 w 10000"/>
              <a:gd name="connsiteY15" fmla="*/ 1487 h 10000"/>
              <a:gd name="connsiteX16" fmla="*/ 265 w 10000"/>
              <a:gd name="connsiteY16" fmla="*/ 1568 h 10000"/>
              <a:gd name="connsiteX17" fmla="*/ 265 w 10000"/>
              <a:gd name="connsiteY17" fmla="*/ 1684 h 10000"/>
              <a:gd name="connsiteX18" fmla="*/ 306 w 10000"/>
              <a:gd name="connsiteY18" fmla="*/ 1707 h 10000"/>
              <a:gd name="connsiteX19" fmla="*/ 467 w 10000"/>
              <a:gd name="connsiteY19" fmla="*/ 1651 h 10000"/>
              <a:gd name="connsiteX20" fmla="*/ 550 w 10000"/>
              <a:gd name="connsiteY20" fmla="*/ 1600 h 10000"/>
              <a:gd name="connsiteX21" fmla="*/ 591 w 10000"/>
              <a:gd name="connsiteY21" fmla="*/ 1352 h 10000"/>
              <a:gd name="connsiteX22" fmla="*/ 629 w 10000"/>
              <a:gd name="connsiteY22" fmla="*/ 1296 h 10000"/>
              <a:gd name="connsiteX23" fmla="*/ 691 w 10000"/>
              <a:gd name="connsiteY23" fmla="*/ 1320 h 10000"/>
              <a:gd name="connsiteX24" fmla="*/ 749 w 10000"/>
              <a:gd name="connsiteY24" fmla="*/ 1320 h 10000"/>
              <a:gd name="connsiteX25" fmla="*/ 793 w 10000"/>
              <a:gd name="connsiteY25" fmla="*/ 1296 h 10000"/>
              <a:gd name="connsiteX26" fmla="*/ 852 w 10000"/>
              <a:gd name="connsiteY26" fmla="*/ 1296 h 10000"/>
              <a:gd name="connsiteX27" fmla="*/ 835 w 10000"/>
              <a:gd name="connsiteY27" fmla="*/ 1376 h 10000"/>
              <a:gd name="connsiteX28" fmla="*/ 711 w 10000"/>
              <a:gd name="connsiteY28" fmla="*/ 1516 h 10000"/>
              <a:gd name="connsiteX29" fmla="*/ 732 w 10000"/>
              <a:gd name="connsiteY29" fmla="*/ 1516 h 10000"/>
              <a:gd name="connsiteX30" fmla="*/ 835 w 10000"/>
              <a:gd name="connsiteY30" fmla="*/ 1459 h 10000"/>
              <a:gd name="connsiteX31" fmla="*/ 993 w 10000"/>
              <a:gd name="connsiteY31" fmla="*/ 1459 h 10000"/>
              <a:gd name="connsiteX32" fmla="*/ 1522 w 10000"/>
              <a:gd name="connsiteY32" fmla="*/ 1212 h 10000"/>
              <a:gd name="connsiteX33" fmla="*/ 1605 w 10000"/>
              <a:gd name="connsiteY33" fmla="*/ 1212 h 10000"/>
              <a:gd name="connsiteX34" fmla="*/ 1605 w 10000"/>
              <a:gd name="connsiteY34" fmla="*/ 1267 h 10000"/>
              <a:gd name="connsiteX35" fmla="*/ 1501 w 10000"/>
              <a:gd name="connsiteY35" fmla="*/ 1376 h 10000"/>
              <a:gd name="connsiteX36" fmla="*/ 1563 w 10000"/>
              <a:gd name="connsiteY36" fmla="*/ 1404 h 10000"/>
              <a:gd name="connsiteX37" fmla="*/ 1787 w 10000"/>
              <a:gd name="connsiteY37" fmla="*/ 1436 h 10000"/>
              <a:gd name="connsiteX38" fmla="*/ 2030 w 10000"/>
              <a:gd name="connsiteY38" fmla="*/ 1544 h 10000"/>
              <a:gd name="connsiteX39" fmla="*/ 2274 w 10000"/>
              <a:gd name="connsiteY39" fmla="*/ 1707 h 10000"/>
              <a:gd name="connsiteX40" fmla="*/ 2336 w 10000"/>
              <a:gd name="connsiteY40" fmla="*/ 1764 h 10000"/>
              <a:gd name="connsiteX41" fmla="*/ 2336 w 10000"/>
              <a:gd name="connsiteY41" fmla="*/ 1651 h 10000"/>
              <a:gd name="connsiteX42" fmla="*/ 2378 w 10000"/>
              <a:gd name="connsiteY42" fmla="*/ 1600 h 10000"/>
              <a:gd name="connsiteX43" fmla="*/ 2436 w 10000"/>
              <a:gd name="connsiteY43" fmla="*/ 1684 h 10000"/>
              <a:gd name="connsiteX44" fmla="*/ 2577 w 10000"/>
              <a:gd name="connsiteY44" fmla="*/ 1735 h 10000"/>
              <a:gd name="connsiteX45" fmla="*/ 2621 w 10000"/>
              <a:gd name="connsiteY45" fmla="*/ 1764 h 10000"/>
              <a:gd name="connsiteX46" fmla="*/ 2621 w 10000"/>
              <a:gd name="connsiteY46" fmla="*/ 1792 h 10000"/>
              <a:gd name="connsiteX47" fmla="*/ 2560 w 10000"/>
              <a:gd name="connsiteY47" fmla="*/ 1847 h 10000"/>
              <a:gd name="connsiteX48" fmla="*/ 2577 w 10000"/>
              <a:gd name="connsiteY48" fmla="*/ 1899 h 10000"/>
              <a:gd name="connsiteX49" fmla="*/ 2903 w 10000"/>
              <a:gd name="connsiteY49" fmla="*/ 2208 h 10000"/>
              <a:gd name="connsiteX50" fmla="*/ 2920 w 10000"/>
              <a:gd name="connsiteY50" fmla="*/ 2316 h 10000"/>
              <a:gd name="connsiteX51" fmla="*/ 2903 w 10000"/>
              <a:gd name="connsiteY51" fmla="*/ 2427 h 10000"/>
              <a:gd name="connsiteX52" fmla="*/ 2882 w 10000"/>
              <a:gd name="connsiteY52" fmla="*/ 2480 h 10000"/>
              <a:gd name="connsiteX53" fmla="*/ 2842 w 10000"/>
              <a:gd name="connsiteY53" fmla="*/ 2455 h 10000"/>
              <a:gd name="connsiteX54" fmla="*/ 2821 w 10000"/>
              <a:gd name="connsiteY54" fmla="*/ 2349 h 10000"/>
              <a:gd name="connsiteX55" fmla="*/ 2779 w 10000"/>
              <a:gd name="connsiteY55" fmla="*/ 2455 h 10000"/>
              <a:gd name="connsiteX56" fmla="*/ 2821 w 10000"/>
              <a:gd name="connsiteY56" fmla="*/ 2540 h 10000"/>
              <a:gd name="connsiteX57" fmla="*/ 2862 w 10000"/>
              <a:gd name="connsiteY57" fmla="*/ 2564 h 10000"/>
              <a:gd name="connsiteX58" fmla="*/ 3309 w 10000"/>
              <a:gd name="connsiteY58" fmla="*/ 2399 h 10000"/>
              <a:gd name="connsiteX59" fmla="*/ 3329 w 10000"/>
              <a:gd name="connsiteY59" fmla="*/ 2316 h 10000"/>
              <a:gd name="connsiteX60" fmla="*/ 3470 w 10000"/>
              <a:gd name="connsiteY60" fmla="*/ 2316 h 10000"/>
              <a:gd name="connsiteX61" fmla="*/ 3817 w 10000"/>
              <a:gd name="connsiteY61" fmla="*/ 1933 h 10000"/>
              <a:gd name="connsiteX62" fmla="*/ 4061 w 10000"/>
              <a:gd name="connsiteY62" fmla="*/ 1933 h 10000"/>
              <a:gd name="connsiteX63" fmla="*/ 4061 w 10000"/>
              <a:gd name="connsiteY63" fmla="*/ 1847 h 10000"/>
              <a:gd name="connsiteX64" fmla="*/ 4020 w 10000"/>
              <a:gd name="connsiteY64" fmla="*/ 1764 h 10000"/>
              <a:gd name="connsiteX65" fmla="*/ 4078 w 10000"/>
              <a:gd name="connsiteY65" fmla="*/ 1568 h 10000"/>
              <a:gd name="connsiteX66" fmla="*/ 4445 w 10000"/>
              <a:gd name="connsiteY66" fmla="*/ 1516 h 10000"/>
              <a:gd name="connsiteX67" fmla="*/ 4992 w 10000"/>
              <a:gd name="connsiteY67" fmla="*/ 1876 h 10000"/>
              <a:gd name="connsiteX68" fmla="*/ 5013 w 10000"/>
              <a:gd name="connsiteY68" fmla="*/ 1984 h 10000"/>
              <a:gd name="connsiteX69" fmla="*/ 5157 w 10000"/>
              <a:gd name="connsiteY69" fmla="*/ 2152 h 10000"/>
              <a:gd name="connsiteX70" fmla="*/ 5277 w 10000"/>
              <a:gd name="connsiteY70" fmla="*/ 2399 h 10000"/>
              <a:gd name="connsiteX71" fmla="*/ 5621 w 10000"/>
              <a:gd name="connsiteY71" fmla="*/ 2732 h 10000"/>
              <a:gd name="connsiteX72" fmla="*/ 5662 w 10000"/>
              <a:gd name="connsiteY72" fmla="*/ 2872 h 10000"/>
              <a:gd name="connsiteX73" fmla="*/ 5765 w 10000"/>
              <a:gd name="connsiteY73" fmla="*/ 2980 h 10000"/>
              <a:gd name="connsiteX74" fmla="*/ 6030 w 10000"/>
              <a:gd name="connsiteY74" fmla="*/ 2980 h 10000"/>
              <a:gd name="connsiteX75" fmla="*/ 6232 w 10000"/>
              <a:gd name="connsiteY75" fmla="*/ 3395 h 10000"/>
              <a:gd name="connsiteX76" fmla="*/ 6291 w 10000"/>
              <a:gd name="connsiteY76" fmla="*/ 3452 h 10000"/>
              <a:gd name="connsiteX77" fmla="*/ 6273 w 10000"/>
              <a:gd name="connsiteY77" fmla="*/ 3586 h 10000"/>
              <a:gd name="connsiteX78" fmla="*/ 6353 w 10000"/>
              <a:gd name="connsiteY78" fmla="*/ 3999 h 10000"/>
              <a:gd name="connsiteX79" fmla="*/ 6312 w 10000"/>
              <a:gd name="connsiteY79" fmla="*/ 4449 h 10000"/>
              <a:gd name="connsiteX80" fmla="*/ 6232 w 10000"/>
              <a:gd name="connsiteY80" fmla="*/ 4944 h 10000"/>
              <a:gd name="connsiteX81" fmla="*/ 6249 w 10000"/>
              <a:gd name="connsiteY81" fmla="*/ 5357 h 10000"/>
              <a:gd name="connsiteX82" fmla="*/ 6291 w 10000"/>
              <a:gd name="connsiteY82" fmla="*/ 5491 h 10000"/>
              <a:gd name="connsiteX83" fmla="*/ 6494 w 10000"/>
              <a:gd name="connsiteY83" fmla="*/ 5659 h 10000"/>
              <a:gd name="connsiteX84" fmla="*/ 6555 w 10000"/>
              <a:gd name="connsiteY84" fmla="*/ 5491 h 10000"/>
              <a:gd name="connsiteX85" fmla="*/ 6494 w 10000"/>
              <a:gd name="connsiteY85" fmla="*/ 5435 h 10000"/>
              <a:gd name="connsiteX86" fmla="*/ 6431 w 10000"/>
              <a:gd name="connsiteY86" fmla="*/ 5187 h 10000"/>
              <a:gd name="connsiteX87" fmla="*/ 6456 w 10000"/>
              <a:gd name="connsiteY87" fmla="*/ 5136 h 10000"/>
              <a:gd name="connsiteX88" fmla="*/ 6575 w 10000"/>
              <a:gd name="connsiteY88" fmla="*/ 5079 h 10000"/>
              <a:gd name="connsiteX89" fmla="*/ 6658 w 10000"/>
              <a:gd name="connsiteY89" fmla="*/ 5357 h 10000"/>
              <a:gd name="connsiteX90" fmla="*/ 6699 w 10000"/>
              <a:gd name="connsiteY90" fmla="*/ 5328 h 10000"/>
              <a:gd name="connsiteX91" fmla="*/ 6737 w 10000"/>
              <a:gd name="connsiteY91" fmla="*/ 5221 h 10000"/>
              <a:gd name="connsiteX92" fmla="*/ 6762 w 10000"/>
              <a:gd name="connsiteY92" fmla="*/ 5187 h 10000"/>
              <a:gd name="connsiteX93" fmla="*/ 6820 w 10000"/>
              <a:gd name="connsiteY93" fmla="*/ 5244 h 10000"/>
              <a:gd name="connsiteX94" fmla="*/ 6820 w 10000"/>
              <a:gd name="connsiteY94" fmla="*/ 5357 h 10000"/>
              <a:gd name="connsiteX95" fmla="*/ 6762 w 10000"/>
              <a:gd name="connsiteY95" fmla="*/ 5491 h 10000"/>
              <a:gd name="connsiteX96" fmla="*/ 6699 w 10000"/>
              <a:gd name="connsiteY96" fmla="*/ 5604 h 10000"/>
              <a:gd name="connsiteX97" fmla="*/ 6617 w 10000"/>
              <a:gd name="connsiteY97" fmla="*/ 5937 h 10000"/>
              <a:gd name="connsiteX98" fmla="*/ 6555 w 10000"/>
              <a:gd name="connsiteY98" fmla="*/ 5964 h 10000"/>
              <a:gd name="connsiteX99" fmla="*/ 6555 w 10000"/>
              <a:gd name="connsiteY99" fmla="*/ 6133 h 10000"/>
              <a:gd name="connsiteX100" fmla="*/ 6638 w 10000"/>
              <a:gd name="connsiteY100" fmla="*/ 6239 h 10000"/>
              <a:gd name="connsiteX101" fmla="*/ 6762 w 10000"/>
              <a:gd name="connsiteY101" fmla="*/ 6380 h 10000"/>
              <a:gd name="connsiteX102" fmla="*/ 6944 w 10000"/>
              <a:gd name="connsiteY102" fmla="*/ 6960 h 10000"/>
              <a:gd name="connsiteX103" fmla="*/ 7225 w 10000"/>
              <a:gd name="connsiteY103" fmla="*/ 7207 h 10000"/>
              <a:gd name="connsiteX104" fmla="*/ 7266 w 10000"/>
              <a:gd name="connsiteY104" fmla="*/ 7207 h 10000"/>
              <a:gd name="connsiteX105" fmla="*/ 7287 w 10000"/>
              <a:gd name="connsiteY105" fmla="*/ 7069 h 10000"/>
              <a:gd name="connsiteX106" fmla="*/ 7370 w 10000"/>
              <a:gd name="connsiteY106" fmla="*/ 7069 h 10000"/>
              <a:gd name="connsiteX107" fmla="*/ 7431 w 10000"/>
              <a:gd name="connsiteY107" fmla="*/ 7293 h 10000"/>
              <a:gd name="connsiteX108" fmla="*/ 7448 w 10000"/>
              <a:gd name="connsiteY108" fmla="*/ 7428 h 10000"/>
              <a:gd name="connsiteX109" fmla="*/ 7552 w 10000"/>
              <a:gd name="connsiteY109" fmla="*/ 7731 h 10000"/>
              <a:gd name="connsiteX110" fmla="*/ 7676 w 10000"/>
              <a:gd name="connsiteY110" fmla="*/ 7817 h 10000"/>
              <a:gd name="connsiteX111" fmla="*/ 7795 w 10000"/>
              <a:gd name="connsiteY111" fmla="*/ 7868 h 10000"/>
              <a:gd name="connsiteX112" fmla="*/ 8015 w 10000"/>
              <a:gd name="connsiteY112" fmla="*/ 8671 h 10000"/>
              <a:gd name="connsiteX113" fmla="*/ 8077 w 10000"/>
              <a:gd name="connsiteY113" fmla="*/ 8728 h 10000"/>
              <a:gd name="connsiteX114" fmla="*/ 8362 w 10000"/>
              <a:gd name="connsiteY114" fmla="*/ 8813 h 10000"/>
              <a:gd name="connsiteX115" fmla="*/ 8486 w 10000"/>
              <a:gd name="connsiteY115" fmla="*/ 8895 h 10000"/>
              <a:gd name="connsiteX116" fmla="*/ 8809 w 10000"/>
              <a:gd name="connsiteY116" fmla="*/ 9443 h 10000"/>
              <a:gd name="connsiteX117" fmla="*/ 8950 w 10000"/>
              <a:gd name="connsiteY117" fmla="*/ 9583 h 10000"/>
              <a:gd name="connsiteX118" fmla="*/ 9011 w 10000"/>
              <a:gd name="connsiteY118" fmla="*/ 9612 h 10000"/>
              <a:gd name="connsiteX119" fmla="*/ 9070 w 10000"/>
              <a:gd name="connsiteY119" fmla="*/ 9640 h 10000"/>
              <a:gd name="connsiteX120" fmla="*/ 9115 w 10000"/>
              <a:gd name="connsiteY120" fmla="*/ 9775 h 10000"/>
              <a:gd name="connsiteX121" fmla="*/ 9053 w 10000"/>
              <a:gd name="connsiteY121" fmla="*/ 9775 h 10000"/>
              <a:gd name="connsiteX122" fmla="*/ 8991 w 10000"/>
              <a:gd name="connsiteY122" fmla="*/ 9748 h 10000"/>
              <a:gd name="connsiteX123" fmla="*/ 8950 w 10000"/>
              <a:gd name="connsiteY123" fmla="*/ 9748 h 10000"/>
              <a:gd name="connsiteX124" fmla="*/ 8912 w 10000"/>
              <a:gd name="connsiteY124" fmla="*/ 9775 h 10000"/>
              <a:gd name="connsiteX125" fmla="*/ 8912 w 10000"/>
              <a:gd name="connsiteY125" fmla="*/ 9860 h 10000"/>
              <a:gd name="connsiteX126" fmla="*/ 8950 w 10000"/>
              <a:gd name="connsiteY126" fmla="*/ 9939 h 10000"/>
              <a:gd name="connsiteX127" fmla="*/ 9115 w 10000"/>
              <a:gd name="connsiteY127" fmla="*/ 10000 h 10000"/>
              <a:gd name="connsiteX128" fmla="*/ 9194 w 10000"/>
              <a:gd name="connsiteY128" fmla="*/ 9917 h 10000"/>
              <a:gd name="connsiteX129" fmla="*/ 9314 w 10000"/>
              <a:gd name="connsiteY129" fmla="*/ 9882 h 10000"/>
              <a:gd name="connsiteX130" fmla="*/ 9802 w 10000"/>
              <a:gd name="connsiteY130" fmla="*/ 9640 h 10000"/>
              <a:gd name="connsiteX131" fmla="*/ 9905 w 10000"/>
              <a:gd name="connsiteY131" fmla="*/ 9392 h 10000"/>
              <a:gd name="connsiteX132" fmla="*/ 6366 w 10000"/>
              <a:gd name="connsiteY132" fmla="*/ 230 h 10000"/>
              <a:gd name="connsiteX133" fmla="*/ 9864 w 10000"/>
              <a:gd name="connsiteY133" fmla="*/ 8977 h 10000"/>
              <a:gd name="connsiteX134" fmla="*/ 9864 w 10000"/>
              <a:gd name="connsiteY134" fmla="*/ 8779 h 10000"/>
              <a:gd name="connsiteX135" fmla="*/ 9967 w 10000"/>
              <a:gd name="connsiteY135" fmla="*/ 8480 h 10000"/>
              <a:gd name="connsiteX136" fmla="*/ 6366 w 10000"/>
              <a:gd name="connsiteY136" fmla="*/ 230 h 10000"/>
              <a:gd name="connsiteX137" fmla="*/ 9943 w 10000"/>
              <a:gd name="connsiteY137" fmla="*/ 7868 h 10000"/>
              <a:gd name="connsiteX138" fmla="*/ 6366 w 10000"/>
              <a:gd name="connsiteY138" fmla="*/ 230 h 10000"/>
              <a:gd name="connsiteX139" fmla="*/ 9943 w 10000"/>
              <a:gd name="connsiteY139" fmla="*/ 6927 h 10000"/>
              <a:gd name="connsiteX140" fmla="*/ 9864 w 10000"/>
              <a:gd name="connsiteY140" fmla="*/ 6431 h 10000"/>
              <a:gd name="connsiteX141" fmla="*/ 9785 w 10000"/>
              <a:gd name="connsiteY141" fmla="*/ 6267 h 10000"/>
              <a:gd name="connsiteX142" fmla="*/ 6366 w 10000"/>
              <a:gd name="connsiteY142" fmla="*/ 230 h 10000"/>
              <a:gd name="connsiteX143" fmla="*/ 9256 w 10000"/>
              <a:gd name="connsiteY143" fmla="*/ 4996 h 10000"/>
              <a:gd name="connsiteX144" fmla="*/ 8991 w 10000"/>
              <a:gd name="connsiteY144" fmla="*/ 4527 h 10000"/>
              <a:gd name="connsiteX145" fmla="*/ 8991 w 10000"/>
              <a:gd name="connsiteY145" fmla="*/ 4449 h 10000"/>
              <a:gd name="connsiteX146" fmla="*/ 6366 w 10000"/>
              <a:gd name="connsiteY146" fmla="*/ 230 h 10000"/>
              <a:gd name="connsiteX147" fmla="*/ 8888 w 10000"/>
              <a:gd name="connsiteY147" fmla="*/ 4084 h 10000"/>
              <a:gd name="connsiteX148" fmla="*/ 6366 w 10000"/>
              <a:gd name="connsiteY148" fmla="*/ 230 h 10000"/>
              <a:gd name="connsiteX149" fmla="*/ 6366 w 10000"/>
              <a:gd name="connsiteY149" fmla="*/ 230 h 10000"/>
              <a:gd name="connsiteX150" fmla="*/ 6366 w 10000"/>
              <a:gd name="connsiteY150" fmla="*/ 230 h 10000"/>
              <a:gd name="connsiteX151" fmla="*/ 6366 w 10000"/>
              <a:gd name="connsiteY151" fmla="*/ 230 h 10000"/>
              <a:gd name="connsiteX152" fmla="*/ 6366 w 10000"/>
              <a:gd name="connsiteY152" fmla="*/ 230 h 10000"/>
              <a:gd name="connsiteX153" fmla="*/ 6366 w 10000"/>
              <a:gd name="connsiteY153" fmla="*/ 230 h 10000"/>
              <a:gd name="connsiteX154" fmla="*/ 6366 w 10000"/>
              <a:gd name="connsiteY154" fmla="*/ 230 h 10000"/>
              <a:gd name="connsiteX155" fmla="*/ 6366 w 10000"/>
              <a:gd name="connsiteY155" fmla="*/ 230 h 10000"/>
              <a:gd name="connsiteX156" fmla="*/ 6366 w 10000"/>
              <a:gd name="connsiteY156" fmla="*/ 230 h 10000"/>
              <a:gd name="connsiteX157" fmla="*/ 6366 w 10000"/>
              <a:gd name="connsiteY157" fmla="*/ 230 h 10000"/>
              <a:gd name="connsiteX158" fmla="*/ 6366 w 10000"/>
              <a:gd name="connsiteY158" fmla="*/ 230 h 10000"/>
              <a:gd name="connsiteX159" fmla="*/ 6366 w 10000"/>
              <a:gd name="connsiteY159" fmla="*/ 230 h 10000"/>
              <a:gd name="connsiteX160" fmla="*/ 6366 w 10000"/>
              <a:gd name="connsiteY160" fmla="*/ 230 h 10000"/>
              <a:gd name="connsiteX161" fmla="*/ 6366 w 10000"/>
              <a:gd name="connsiteY161" fmla="*/ 230 h 10000"/>
              <a:gd name="connsiteX162" fmla="*/ 6366 w 10000"/>
              <a:gd name="connsiteY162" fmla="*/ 230 h 10000"/>
              <a:gd name="connsiteX163" fmla="*/ 6366 w 10000"/>
              <a:gd name="connsiteY163" fmla="*/ 230 h 10000"/>
              <a:gd name="connsiteX164" fmla="*/ 6366 w 10000"/>
              <a:gd name="connsiteY164" fmla="*/ 230 h 10000"/>
              <a:gd name="connsiteX165" fmla="*/ 6366 w 10000"/>
              <a:gd name="connsiteY165" fmla="*/ 230 h 10000"/>
              <a:gd name="connsiteX166" fmla="*/ 6366 w 10000"/>
              <a:gd name="connsiteY166" fmla="*/ 230 h 10000"/>
              <a:gd name="connsiteX167" fmla="*/ 6366 w 10000"/>
              <a:gd name="connsiteY167" fmla="*/ 230 h 10000"/>
              <a:gd name="connsiteX168" fmla="*/ 6366 w 10000"/>
              <a:gd name="connsiteY168" fmla="*/ 230 h 10000"/>
              <a:gd name="connsiteX169" fmla="*/ 6366 w 10000"/>
              <a:gd name="connsiteY169" fmla="*/ 230 h 10000"/>
              <a:gd name="connsiteX170" fmla="*/ 6366 w 10000"/>
              <a:gd name="connsiteY170" fmla="*/ 230 h 10000"/>
              <a:gd name="connsiteX171" fmla="*/ 6366 w 10000"/>
              <a:gd name="connsiteY171" fmla="*/ 230 h 10000"/>
              <a:gd name="connsiteX172" fmla="*/ 6366 w 10000"/>
              <a:gd name="connsiteY172" fmla="*/ 230 h 10000"/>
              <a:gd name="connsiteX173" fmla="*/ 6366 w 10000"/>
              <a:gd name="connsiteY173" fmla="*/ 230 h 10000"/>
              <a:gd name="connsiteX174" fmla="*/ 6456 w 10000"/>
              <a:gd name="connsiteY174" fmla="*/ 249 h 10000"/>
              <a:gd name="connsiteX175" fmla="*/ 3268 w 10000"/>
              <a:gd name="connsiteY175" fmla="*/ 519 h 10000"/>
              <a:gd name="connsiteX176" fmla="*/ 3205 w 10000"/>
              <a:gd name="connsiteY176" fmla="*/ 384 h 10000"/>
              <a:gd name="connsiteX177" fmla="*/ 3205 w 10000"/>
              <a:gd name="connsiteY177" fmla="*/ 249 h 10000"/>
              <a:gd name="connsiteX178" fmla="*/ 3102 w 10000"/>
              <a:gd name="connsiteY178" fmla="*/ 108 h 10000"/>
              <a:gd name="connsiteX179" fmla="*/ 3085 w 10000"/>
              <a:gd name="connsiteY179" fmla="*/ 0 h 10000"/>
              <a:gd name="connsiteX0" fmla="*/ 3085 w 10000"/>
              <a:gd name="connsiteY0" fmla="*/ 0 h 10000"/>
              <a:gd name="connsiteX1" fmla="*/ 20 w 10000"/>
              <a:gd name="connsiteY1" fmla="*/ 408 h 10000"/>
              <a:gd name="connsiteX2" fmla="*/ 20 w 10000"/>
              <a:gd name="connsiteY2" fmla="*/ 492 h 10000"/>
              <a:gd name="connsiteX3" fmla="*/ 20 w 10000"/>
              <a:gd name="connsiteY3" fmla="*/ 547 h 10000"/>
              <a:gd name="connsiteX4" fmla="*/ 0 w 10000"/>
              <a:gd name="connsiteY4" fmla="*/ 575 h 10000"/>
              <a:gd name="connsiteX5" fmla="*/ 0 w 10000"/>
              <a:gd name="connsiteY5" fmla="*/ 711 h 10000"/>
              <a:gd name="connsiteX6" fmla="*/ 103 w 10000"/>
              <a:gd name="connsiteY6" fmla="*/ 902 h 10000"/>
              <a:gd name="connsiteX7" fmla="*/ 165 w 10000"/>
              <a:gd name="connsiteY7" fmla="*/ 988 h 10000"/>
              <a:gd name="connsiteX8" fmla="*/ 202 w 10000"/>
              <a:gd name="connsiteY8" fmla="*/ 988 h 10000"/>
              <a:gd name="connsiteX9" fmla="*/ 285 w 10000"/>
              <a:gd name="connsiteY9" fmla="*/ 1071 h 10000"/>
              <a:gd name="connsiteX10" fmla="*/ 306 w 10000"/>
              <a:gd name="connsiteY10" fmla="*/ 1155 h 10000"/>
              <a:gd name="connsiteX11" fmla="*/ 244 w 10000"/>
              <a:gd name="connsiteY11" fmla="*/ 1320 h 10000"/>
              <a:gd name="connsiteX12" fmla="*/ 244 w 10000"/>
              <a:gd name="connsiteY12" fmla="*/ 1376 h 10000"/>
              <a:gd name="connsiteX13" fmla="*/ 306 w 10000"/>
              <a:gd name="connsiteY13" fmla="*/ 1404 h 10000"/>
              <a:gd name="connsiteX14" fmla="*/ 323 w 10000"/>
              <a:gd name="connsiteY14" fmla="*/ 1459 h 10000"/>
              <a:gd name="connsiteX15" fmla="*/ 323 w 10000"/>
              <a:gd name="connsiteY15" fmla="*/ 1487 h 10000"/>
              <a:gd name="connsiteX16" fmla="*/ 265 w 10000"/>
              <a:gd name="connsiteY16" fmla="*/ 1568 h 10000"/>
              <a:gd name="connsiteX17" fmla="*/ 265 w 10000"/>
              <a:gd name="connsiteY17" fmla="*/ 1684 h 10000"/>
              <a:gd name="connsiteX18" fmla="*/ 306 w 10000"/>
              <a:gd name="connsiteY18" fmla="*/ 1707 h 10000"/>
              <a:gd name="connsiteX19" fmla="*/ 467 w 10000"/>
              <a:gd name="connsiteY19" fmla="*/ 1651 h 10000"/>
              <a:gd name="connsiteX20" fmla="*/ 550 w 10000"/>
              <a:gd name="connsiteY20" fmla="*/ 1600 h 10000"/>
              <a:gd name="connsiteX21" fmla="*/ 591 w 10000"/>
              <a:gd name="connsiteY21" fmla="*/ 1352 h 10000"/>
              <a:gd name="connsiteX22" fmla="*/ 629 w 10000"/>
              <a:gd name="connsiteY22" fmla="*/ 1296 h 10000"/>
              <a:gd name="connsiteX23" fmla="*/ 691 w 10000"/>
              <a:gd name="connsiteY23" fmla="*/ 1320 h 10000"/>
              <a:gd name="connsiteX24" fmla="*/ 749 w 10000"/>
              <a:gd name="connsiteY24" fmla="*/ 1320 h 10000"/>
              <a:gd name="connsiteX25" fmla="*/ 793 w 10000"/>
              <a:gd name="connsiteY25" fmla="*/ 1296 h 10000"/>
              <a:gd name="connsiteX26" fmla="*/ 852 w 10000"/>
              <a:gd name="connsiteY26" fmla="*/ 1296 h 10000"/>
              <a:gd name="connsiteX27" fmla="*/ 835 w 10000"/>
              <a:gd name="connsiteY27" fmla="*/ 1376 h 10000"/>
              <a:gd name="connsiteX28" fmla="*/ 711 w 10000"/>
              <a:gd name="connsiteY28" fmla="*/ 1516 h 10000"/>
              <a:gd name="connsiteX29" fmla="*/ 732 w 10000"/>
              <a:gd name="connsiteY29" fmla="*/ 1516 h 10000"/>
              <a:gd name="connsiteX30" fmla="*/ 835 w 10000"/>
              <a:gd name="connsiteY30" fmla="*/ 1459 h 10000"/>
              <a:gd name="connsiteX31" fmla="*/ 993 w 10000"/>
              <a:gd name="connsiteY31" fmla="*/ 1459 h 10000"/>
              <a:gd name="connsiteX32" fmla="*/ 1522 w 10000"/>
              <a:gd name="connsiteY32" fmla="*/ 1212 h 10000"/>
              <a:gd name="connsiteX33" fmla="*/ 1605 w 10000"/>
              <a:gd name="connsiteY33" fmla="*/ 1212 h 10000"/>
              <a:gd name="connsiteX34" fmla="*/ 1605 w 10000"/>
              <a:gd name="connsiteY34" fmla="*/ 1267 h 10000"/>
              <a:gd name="connsiteX35" fmla="*/ 1501 w 10000"/>
              <a:gd name="connsiteY35" fmla="*/ 1376 h 10000"/>
              <a:gd name="connsiteX36" fmla="*/ 1563 w 10000"/>
              <a:gd name="connsiteY36" fmla="*/ 1404 h 10000"/>
              <a:gd name="connsiteX37" fmla="*/ 1787 w 10000"/>
              <a:gd name="connsiteY37" fmla="*/ 1436 h 10000"/>
              <a:gd name="connsiteX38" fmla="*/ 2030 w 10000"/>
              <a:gd name="connsiteY38" fmla="*/ 1544 h 10000"/>
              <a:gd name="connsiteX39" fmla="*/ 2274 w 10000"/>
              <a:gd name="connsiteY39" fmla="*/ 1707 h 10000"/>
              <a:gd name="connsiteX40" fmla="*/ 2336 w 10000"/>
              <a:gd name="connsiteY40" fmla="*/ 1764 h 10000"/>
              <a:gd name="connsiteX41" fmla="*/ 2336 w 10000"/>
              <a:gd name="connsiteY41" fmla="*/ 1651 h 10000"/>
              <a:gd name="connsiteX42" fmla="*/ 2378 w 10000"/>
              <a:gd name="connsiteY42" fmla="*/ 1600 h 10000"/>
              <a:gd name="connsiteX43" fmla="*/ 2436 w 10000"/>
              <a:gd name="connsiteY43" fmla="*/ 1684 h 10000"/>
              <a:gd name="connsiteX44" fmla="*/ 2577 w 10000"/>
              <a:gd name="connsiteY44" fmla="*/ 1735 h 10000"/>
              <a:gd name="connsiteX45" fmla="*/ 2621 w 10000"/>
              <a:gd name="connsiteY45" fmla="*/ 1764 h 10000"/>
              <a:gd name="connsiteX46" fmla="*/ 2621 w 10000"/>
              <a:gd name="connsiteY46" fmla="*/ 1792 h 10000"/>
              <a:gd name="connsiteX47" fmla="*/ 2560 w 10000"/>
              <a:gd name="connsiteY47" fmla="*/ 1847 h 10000"/>
              <a:gd name="connsiteX48" fmla="*/ 2577 w 10000"/>
              <a:gd name="connsiteY48" fmla="*/ 1899 h 10000"/>
              <a:gd name="connsiteX49" fmla="*/ 2903 w 10000"/>
              <a:gd name="connsiteY49" fmla="*/ 2208 h 10000"/>
              <a:gd name="connsiteX50" fmla="*/ 2920 w 10000"/>
              <a:gd name="connsiteY50" fmla="*/ 2316 h 10000"/>
              <a:gd name="connsiteX51" fmla="*/ 2903 w 10000"/>
              <a:gd name="connsiteY51" fmla="*/ 2427 h 10000"/>
              <a:gd name="connsiteX52" fmla="*/ 2882 w 10000"/>
              <a:gd name="connsiteY52" fmla="*/ 2480 h 10000"/>
              <a:gd name="connsiteX53" fmla="*/ 2842 w 10000"/>
              <a:gd name="connsiteY53" fmla="*/ 2455 h 10000"/>
              <a:gd name="connsiteX54" fmla="*/ 2821 w 10000"/>
              <a:gd name="connsiteY54" fmla="*/ 2349 h 10000"/>
              <a:gd name="connsiteX55" fmla="*/ 2779 w 10000"/>
              <a:gd name="connsiteY55" fmla="*/ 2455 h 10000"/>
              <a:gd name="connsiteX56" fmla="*/ 2821 w 10000"/>
              <a:gd name="connsiteY56" fmla="*/ 2540 h 10000"/>
              <a:gd name="connsiteX57" fmla="*/ 2862 w 10000"/>
              <a:gd name="connsiteY57" fmla="*/ 2564 h 10000"/>
              <a:gd name="connsiteX58" fmla="*/ 3309 w 10000"/>
              <a:gd name="connsiteY58" fmla="*/ 2399 h 10000"/>
              <a:gd name="connsiteX59" fmla="*/ 3329 w 10000"/>
              <a:gd name="connsiteY59" fmla="*/ 2316 h 10000"/>
              <a:gd name="connsiteX60" fmla="*/ 3470 w 10000"/>
              <a:gd name="connsiteY60" fmla="*/ 2316 h 10000"/>
              <a:gd name="connsiteX61" fmla="*/ 3817 w 10000"/>
              <a:gd name="connsiteY61" fmla="*/ 1933 h 10000"/>
              <a:gd name="connsiteX62" fmla="*/ 4061 w 10000"/>
              <a:gd name="connsiteY62" fmla="*/ 1933 h 10000"/>
              <a:gd name="connsiteX63" fmla="*/ 4061 w 10000"/>
              <a:gd name="connsiteY63" fmla="*/ 1847 h 10000"/>
              <a:gd name="connsiteX64" fmla="*/ 4020 w 10000"/>
              <a:gd name="connsiteY64" fmla="*/ 1764 h 10000"/>
              <a:gd name="connsiteX65" fmla="*/ 4078 w 10000"/>
              <a:gd name="connsiteY65" fmla="*/ 1568 h 10000"/>
              <a:gd name="connsiteX66" fmla="*/ 4445 w 10000"/>
              <a:gd name="connsiteY66" fmla="*/ 1516 h 10000"/>
              <a:gd name="connsiteX67" fmla="*/ 4992 w 10000"/>
              <a:gd name="connsiteY67" fmla="*/ 1876 h 10000"/>
              <a:gd name="connsiteX68" fmla="*/ 5013 w 10000"/>
              <a:gd name="connsiteY68" fmla="*/ 1984 h 10000"/>
              <a:gd name="connsiteX69" fmla="*/ 5157 w 10000"/>
              <a:gd name="connsiteY69" fmla="*/ 2152 h 10000"/>
              <a:gd name="connsiteX70" fmla="*/ 5277 w 10000"/>
              <a:gd name="connsiteY70" fmla="*/ 2399 h 10000"/>
              <a:gd name="connsiteX71" fmla="*/ 5621 w 10000"/>
              <a:gd name="connsiteY71" fmla="*/ 2732 h 10000"/>
              <a:gd name="connsiteX72" fmla="*/ 5662 w 10000"/>
              <a:gd name="connsiteY72" fmla="*/ 2872 h 10000"/>
              <a:gd name="connsiteX73" fmla="*/ 5765 w 10000"/>
              <a:gd name="connsiteY73" fmla="*/ 2980 h 10000"/>
              <a:gd name="connsiteX74" fmla="*/ 6030 w 10000"/>
              <a:gd name="connsiteY74" fmla="*/ 2980 h 10000"/>
              <a:gd name="connsiteX75" fmla="*/ 6232 w 10000"/>
              <a:gd name="connsiteY75" fmla="*/ 3395 h 10000"/>
              <a:gd name="connsiteX76" fmla="*/ 6291 w 10000"/>
              <a:gd name="connsiteY76" fmla="*/ 3452 h 10000"/>
              <a:gd name="connsiteX77" fmla="*/ 6273 w 10000"/>
              <a:gd name="connsiteY77" fmla="*/ 3586 h 10000"/>
              <a:gd name="connsiteX78" fmla="*/ 6353 w 10000"/>
              <a:gd name="connsiteY78" fmla="*/ 3999 h 10000"/>
              <a:gd name="connsiteX79" fmla="*/ 6312 w 10000"/>
              <a:gd name="connsiteY79" fmla="*/ 4449 h 10000"/>
              <a:gd name="connsiteX80" fmla="*/ 6232 w 10000"/>
              <a:gd name="connsiteY80" fmla="*/ 4944 h 10000"/>
              <a:gd name="connsiteX81" fmla="*/ 6249 w 10000"/>
              <a:gd name="connsiteY81" fmla="*/ 5357 h 10000"/>
              <a:gd name="connsiteX82" fmla="*/ 6291 w 10000"/>
              <a:gd name="connsiteY82" fmla="*/ 5491 h 10000"/>
              <a:gd name="connsiteX83" fmla="*/ 6494 w 10000"/>
              <a:gd name="connsiteY83" fmla="*/ 5659 h 10000"/>
              <a:gd name="connsiteX84" fmla="*/ 6555 w 10000"/>
              <a:gd name="connsiteY84" fmla="*/ 5491 h 10000"/>
              <a:gd name="connsiteX85" fmla="*/ 6494 w 10000"/>
              <a:gd name="connsiteY85" fmla="*/ 5435 h 10000"/>
              <a:gd name="connsiteX86" fmla="*/ 6431 w 10000"/>
              <a:gd name="connsiteY86" fmla="*/ 5187 h 10000"/>
              <a:gd name="connsiteX87" fmla="*/ 6456 w 10000"/>
              <a:gd name="connsiteY87" fmla="*/ 5136 h 10000"/>
              <a:gd name="connsiteX88" fmla="*/ 6575 w 10000"/>
              <a:gd name="connsiteY88" fmla="*/ 5079 h 10000"/>
              <a:gd name="connsiteX89" fmla="*/ 6658 w 10000"/>
              <a:gd name="connsiteY89" fmla="*/ 5357 h 10000"/>
              <a:gd name="connsiteX90" fmla="*/ 6699 w 10000"/>
              <a:gd name="connsiteY90" fmla="*/ 5328 h 10000"/>
              <a:gd name="connsiteX91" fmla="*/ 6737 w 10000"/>
              <a:gd name="connsiteY91" fmla="*/ 5221 h 10000"/>
              <a:gd name="connsiteX92" fmla="*/ 6762 w 10000"/>
              <a:gd name="connsiteY92" fmla="*/ 5187 h 10000"/>
              <a:gd name="connsiteX93" fmla="*/ 6820 w 10000"/>
              <a:gd name="connsiteY93" fmla="*/ 5244 h 10000"/>
              <a:gd name="connsiteX94" fmla="*/ 6820 w 10000"/>
              <a:gd name="connsiteY94" fmla="*/ 5357 h 10000"/>
              <a:gd name="connsiteX95" fmla="*/ 6762 w 10000"/>
              <a:gd name="connsiteY95" fmla="*/ 5491 h 10000"/>
              <a:gd name="connsiteX96" fmla="*/ 6699 w 10000"/>
              <a:gd name="connsiteY96" fmla="*/ 5604 h 10000"/>
              <a:gd name="connsiteX97" fmla="*/ 6617 w 10000"/>
              <a:gd name="connsiteY97" fmla="*/ 5937 h 10000"/>
              <a:gd name="connsiteX98" fmla="*/ 6555 w 10000"/>
              <a:gd name="connsiteY98" fmla="*/ 5964 h 10000"/>
              <a:gd name="connsiteX99" fmla="*/ 6555 w 10000"/>
              <a:gd name="connsiteY99" fmla="*/ 6133 h 10000"/>
              <a:gd name="connsiteX100" fmla="*/ 6638 w 10000"/>
              <a:gd name="connsiteY100" fmla="*/ 6239 h 10000"/>
              <a:gd name="connsiteX101" fmla="*/ 6762 w 10000"/>
              <a:gd name="connsiteY101" fmla="*/ 6380 h 10000"/>
              <a:gd name="connsiteX102" fmla="*/ 6944 w 10000"/>
              <a:gd name="connsiteY102" fmla="*/ 6960 h 10000"/>
              <a:gd name="connsiteX103" fmla="*/ 7225 w 10000"/>
              <a:gd name="connsiteY103" fmla="*/ 7207 h 10000"/>
              <a:gd name="connsiteX104" fmla="*/ 7266 w 10000"/>
              <a:gd name="connsiteY104" fmla="*/ 7207 h 10000"/>
              <a:gd name="connsiteX105" fmla="*/ 7287 w 10000"/>
              <a:gd name="connsiteY105" fmla="*/ 7069 h 10000"/>
              <a:gd name="connsiteX106" fmla="*/ 7370 w 10000"/>
              <a:gd name="connsiteY106" fmla="*/ 7069 h 10000"/>
              <a:gd name="connsiteX107" fmla="*/ 7431 w 10000"/>
              <a:gd name="connsiteY107" fmla="*/ 7293 h 10000"/>
              <a:gd name="connsiteX108" fmla="*/ 7448 w 10000"/>
              <a:gd name="connsiteY108" fmla="*/ 7428 h 10000"/>
              <a:gd name="connsiteX109" fmla="*/ 7552 w 10000"/>
              <a:gd name="connsiteY109" fmla="*/ 7731 h 10000"/>
              <a:gd name="connsiteX110" fmla="*/ 7676 w 10000"/>
              <a:gd name="connsiteY110" fmla="*/ 7817 h 10000"/>
              <a:gd name="connsiteX111" fmla="*/ 7795 w 10000"/>
              <a:gd name="connsiteY111" fmla="*/ 7868 h 10000"/>
              <a:gd name="connsiteX112" fmla="*/ 8015 w 10000"/>
              <a:gd name="connsiteY112" fmla="*/ 8671 h 10000"/>
              <a:gd name="connsiteX113" fmla="*/ 8077 w 10000"/>
              <a:gd name="connsiteY113" fmla="*/ 8728 h 10000"/>
              <a:gd name="connsiteX114" fmla="*/ 8362 w 10000"/>
              <a:gd name="connsiteY114" fmla="*/ 8813 h 10000"/>
              <a:gd name="connsiteX115" fmla="*/ 8486 w 10000"/>
              <a:gd name="connsiteY115" fmla="*/ 8895 h 10000"/>
              <a:gd name="connsiteX116" fmla="*/ 8809 w 10000"/>
              <a:gd name="connsiteY116" fmla="*/ 9443 h 10000"/>
              <a:gd name="connsiteX117" fmla="*/ 8950 w 10000"/>
              <a:gd name="connsiteY117" fmla="*/ 9583 h 10000"/>
              <a:gd name="connsiteX118" fmla="*/ 9011 w 10000"/>
              <a:gd name="connsiteY118" fmla="*/ 9612 h 10000"/>
              <a:gd name="connsiteX119" fmla="*/ 9070 w 10000"/>
              <a:gd name="connsiteY119" fmla="*/ 9640 h 10000"/>
              <a:gd name="connsiteX120" fmla="*/ 9115 w 10000"/>
              <a:gd name="connsiteY120" fmla="*/ 9775 h 10000"/>
              <a:gd name="connsiteX121" fmla="*/ 9053 w 10000"/>
              <a:gd name="connsiteY121" fmla="*/ 9775 h 10000"/>
              <a:gd name="connsiteX122" fmla="*/ 8991 w 10000"/>
              <a:gd name="connsiteY122" fmla="*/ 9748 h 10000"/>
              <a:gd name="connsiteX123" fmla="*/ 8950 w 10000"/>
              <a:gd name="connsiteY123" fmla="*/ 9748 h 10000"/>
              <a:gd name="connsiteX124" fmla="*/ 8912 w 10000"/>
              <a:gd name="connsiteY124" fmla="*/ 9775 h 10000"/>
              <a:gd name="connsiteX125" fmla="*/ 8912 w 10000"/>
              <a:gd name="connsiteY125" fmla="*/ 9860 h 10000"/>
              <a:gd name="connsiteX126" fmla="*/ 8950 w 10000"/>
              <a:gd name="connsiteY126" fmla="*/ 9939 h 10000"/>
              <a:gd name="connsiteX127" fmla="*/ 9115 w 10000"/>
              <a:gd name="connsiteY127" fmla="*/ 10000 h 10000"/>
              <a:gd name="connsiteX128" fmla="*/ 9194 w 10000"/>
              <a:gd name="connsiteY128" fmla="*/ 9917 h 10000"/>
              <a:gd name="connsiteX129" fmla="*/ 9314 w 10000"/>
              <a:gd name="connsiteY129" fmla="*/ 9882 h 10000"/>
              <a:gd name="connsiteX130" fmla="*/ 9802 w 10000"/>
              <a:gd name="connsiteY130" fmla="*/ 9640 h 10000"/>
              <a:gd name="connsiteX131" fmla="*/ 9905 w 10000"/>
              <a:gd name="connsiteY131" fmla="*/ 9392 h 10000"/>
              <a:gd name="connsiteX132" fmla="*/ 6366 w 10000"/>
              <a:gd name="connsiteY132" fmla="*/ 230 h 10000"/>
              <a:gd name="connsiteX133" fmla="*/ 9864 w 10000"/>
              <a:gd name="connsiteY133" fmla="*/ 8977 h 10000"/>
              <a:gd name="connsiteX134" fmla="*/ 9864 w 10000"/>
              <a:gd name="connsiteY134" fmla="*/ 8779 h 10000"/>
              <a:gd name="connsiteX135" fmla="*/ 9967 w 10000"/>
              <a:gd name="connsiteY135" fmla="*/ 8480 h 10000"/>
              <a:gd name="connsiteX136" fmla="*/ 6366 w 10000"/>
              <a:gd name="connsiteY136" fmla="*/ 230 h 10000"/>
              <a:gd name="connsiteX137" fmla="*/ 9943 w 10000"/>
              <a:gd name="connsiteY137" fmla="*/ 7868 h 10000"/>
              <a:gd name="connsiteX138" fmla="*/ 6366 w 10000"/>
              <a:gd name="connsiteY138" fmla="*/ 230 h 10000"/>
              <a:gd name="connsiteX139" fmla="*/ 9943 w 10000"/>
              <a:gd name="connsiteY139" fmla="*/ 6927 h 10000"/>
              <a:gd name="connsiteX140" fmla="*/ 9864 w 10000"/>
              <a:gd name="connsiteY140" fmla="*/ 6431 h 10000"/>
              <a:gd name="connsiteX141" fmla="*/ 9785 w 10000"/>
              <a:gd name="connsiteY141" fmla="*/ 6267 h 10000"/>
              <a:gd name="connsiteX142" fmla="*/ 6366 w 10000"/>
              <a:gd name="connsiteY142" fmla="*/ 230 h 10000"/>
              <a:gd name="connsiteX143" fmla="*/ 9256 w 10000"/>
              <a:gd name="connsiteY143" fmla="*/ 4996 h 10000"/>
              <a:gd name="connsiteX144" fmla="*/ 8991 w 10000"/>
              <a:gd name="connsiteY144" fmla="*/ 4527 h 10000"/>
              <a:gd name="connsiteX145" fmla="*/ 6366 w 10000"/>
              <a:gd name="connsiteY145" fmla="*/ 230 h 10000"/>
              <a:gd name="connsiteX146" fmla="*/ 6366 w 10000"/>
              <a:gd name="connsiteY146" fmla="*/ 230 h 10000"/>
              <a:gd name="connsiteX147" fmla="*/ 8888 w 10000"/>
              <a:gd name="connsiteY147" fmla="*/ 4084 h 10000"/>
              <a:gd name="connsiteX148" fmla="*/ 6366 w 10000"/>
              <a:gd name="connsiteY148" fmla="*/ 230 h 10000"/>
              <a:gd name="connsiteX149" fmla="*/ 6366 w 10000"/>
              <a:gd name="connsiteY149" fmla="*/ 230 h 10000"/>
              <a:gd name="connsiteX150" fmla="*/ 6366 w 10000"/>
              <a:gd name="connsiteY150" fmla="*/ 230 h 10000"/>
              <a:gd name="connsiteX151" fmla="*/ 6366 w 10000"/>
              <a:gd name="connsiteY151" fmla="*/ 230 h 10000"/>
              <a:gd name="connsiteX152" fmla="*/ 6366 w 10000"/>
              <a:gd name="connsiteY152" fmla="*/ 230 h 10000"/>
              <a:gd name="connsiteX153" fmla="*/ 6366 w 10000"/>
              <a:gd name="connsiteY153" fmla="*/ 230 h 10000"/>
              <a:gd name="connsiteX154" fmla="*/ 6366 w 10000"/>
              <a:gd name="connsiteY154" fmla="*/ 230 h 10000"/>
              <a:gd name="connsiteX155" fmla="*/ 6366 w 10000"/>
              <a:gd name="connsiteY155" fmla="*/ 230 h 10000"/>
              <a:gd name="connsiteX156" fmla="*/ 6366 w 10000"/>
              <a:gd name="connsiteY156" fmla="*/ 230 h 10000"/>
              <a:gd name="connsiteX157" fmla="*/ 6366 w 10000"/>
              <a:gd name="connsiteY157" fmla="*/ 230 h 10000"/>
              <a:gd name="connsiteX158" fmla="*/ 6366 w 10000"/>
              <a:gd name="connsiteY158" fmla="*/ 230 h 10000"/>
              <a:gd name="connsiteX159" fmla="*/ 6366 w 10000"/>
              <a:gd name="connsiteY159" fmla="*/ 230 h 10000"/>
              <a:gd name="connsiteX160" fmla="*/ 6366 w 10000"/>
              <a:gd name="connsiteY160" fmla="*/ 230 h 10000"/>
              <a:gd name="connsiteX161" fmla="*/ 6366 w 10000"/>
              <a:gd name="connsiteY161" fmla="*/ 230 h 10000"/>
              <a:gd name="connsiteX162" fmla="*/ 6366 w 10000"/>
              <a:gd name="connsiteY162" fmla="*/ 230 h 10000"/>
              <a:gd name="connsiteX163" fmla="*/ 6366 w 10000"/>
              <a:gd name="connsiteY163" fmla="*/ 230 h 10000"/>
              <a:gd name="connsiteX164" fmla="*/ 6366 w 10000"/>
              <a:gd name="connsiteY164" fmla="*/ 230 h 10000"/>
              <a:gd name="connsiteX165" fmla="*/ 6366 w 10000"/>
              <a:gd name="connsiteY165" fmla="*/ 230 h 10000"/>
              <a:gd name="connsiteX166" fmla="*/ 6366 w 10000"/>
              <a:gd name="connsiteY166" fmla="*/ 230 h 10000"/>
              <a:gd name="connsiteX167" fmla="*/ 6366 w 10000"/>
              <a:gd name="connsiteY167" fmla="*/ 230 h 10000"/>
              <a:gd name="connsiteX168" fmla="*/ 6366 w 10000"/>
              <a:gd name="connsiteY168" fmla="*/ 230 h 10000"/>
              <a:gd name="connsiteX169" fmla="*/ 6366 w 10000"/>
              <a:gd name="connsiteY169" fmla="*/ 230 h 10000"/>
              <a:gd name="connsiteX170" fmla="*/ 6366 w 10000"/>
              <a:gd name="connsiteY170" fmla="*/ 230 h 10000"/>
              <a:gd name="connsiteX171" fmla="*/ 6366 w 10000"/>
              <a:gd name="connsiteY171" fmla="*/ 230 h 10000"/>
              <a:gd name="connsiteX172" fmla="*/ 6366 w 10000"/>
              <a:gd name="connsiteY172" fmla="*/ 230 h 10000"/>
              <a:gd name="connsiteX173" fmla="*/ 6366 w 10000"/>
              <a:gd name="connsiteY173" fmla="*/ 230 h 10000"/>
              <a:gd name="connsiteX174" fmla="*/ 6456 w 10000"/>
              <a:gd name="connsiteY174" fmla="*/ 249 h 10000"/>
              <a:gd name="connsiteX175" fmla="*/ 3268 w 10000"/>
              <a:gd name="connsiteY175" fmla="*/ 519 h 10000"/>
              <a:gd name="connsiteX176" fmla="*/ 3205 w 10000"/>
              <a:gd name="connsiteY176" fmla="*/ 384 h 10000"/>
              <a:gd name="connsiteX177" fmla="*/ 3205 w 10000"/>
              <a:gd name="connsiteY177" fmla="*/ 249 h 10000"/>
              <a:gd name="connsiteX178" fmla="*/ 3102 w 10000"/>
              <a:gd name="connsiteY178" fmla="*/ 108 h 10000"/>
              <a:gd name="connsiteX179" fmla="*/ 3085 w 10000"/>
              <a:gd name="connsiteY179" fmla="*/ 0 h 10000"/>
              <a:gd name="connsiteX0" fmla="*/ 3085 w 10000"/>
              <a:gd name="connsiteY0" fmla="*/ 0 h 10000"/>
              <a:gd name="connsiteX1" fmla="*/ 20 w 10000"/>
              <a:gd name="connsiteY1" fmla="*/ 408 h 10000"/>
              <a:gd name="connsiteX2" fmla="*/ 20 w 10000"/>
              <a:gd name="connsiteY2" fmla="*/ 492 h 10000"/>
              <a:gd name="connsiteX3" fmla="*/ 20 w 10000"/>
              <a:gd name="connsiteY3" fmla="*/ 547 h 10000"/>
              <a:gd name="connsiteX4" fmla="*/ 0 w 10000"/>
              <a:gd name="connsiteY4" fmla="*/ 575 h 10000"/>
              <a:gd name="connsiteX5" fmla="*/ 0 w 10000"/>
              <a:gd name="connsiteY5" fmla="*/ 711 h 10000"/>
              <a:gd name="connsiteX6" fmla="*/ 103 w 10000"/>
              <a:gd name="connsiteY6" fmla="*/ 902 h 10000"/>
              <a:gd name="connsiteX7" fmla="*/ 165 w 10000"/>
              <a:gd name="connsiteY7" fmla="*/ 988 h 10000"/>
              <a:gd name="connsiteX8" fmla="*/ 202 w 10000"/>
              <a:gd name="connsiteY8" fmla="*/ 988 h 10000"/>
              <a:gd name="connsiteX9" fmla="*/ 285 w 10000"/>
              <a:gd name="connsiteY9" fmla="*/ 1071 h 10000"/>
              <a:gd name="connsiteX10" fmla="*/ 306 w 10000"/>
              <a:gd name="connsiteY10" fmla="*/ 1155 h 10000"/>
              <a:gd name="connsiteX11" fmla="*/ 244 w 10000"/>
              <a:gd name="connsiteY11" fmla="*/ 1320 h 10000"/>
              <a:gd name="connsiteX12" fmla="*/ 244 w 10000"/>
              <a:gd name="connsiteY12" fmla="*/ 1376 h 10000"/>
              <a:gd name="connsiteX13" fmla="*/ 306 w 10000"/>
              <a:gd name="connsiteY13" fmla="*/ 1404 h 10000"/>
              <a:gd name="connsiteX14" fmla="*/ 323 w 10000"/>
              <a:gd name="connsiteY14" fmla="*/ 1459 h 10000"/>
              <a:gd name="connsiteX15" fmla="*/ 323 w 10000"/>
              <a:gd name="connsiteY15" fmla="*/ 1487 h 10000"/>
              <a:gd name="connsiteX16" fmla="*/ 265 w 10000"/>
              <a:gd name="connsiteY16" fmla="*/ 1568 h 10000"/>
              <a:gd name="connsiteX17" fmla="*/ 265 w 10000"/>
              <a:gd name="connsiteY17" fmla="*/ 1684 h 10000"/>
              <a:gd name="connsiteX18" fmla="*/ 306 w 10000"/>
              <a:gd name="connsiteY18" fmla="*/ 1707 h 10000"/>
              <a:gd name="connsiteX19" fmla="*/ 467 w 10000"/>
              <a:gd name="connsiteY19" fmla="*/ 1651 h 10000"/>
              <a:gd name="connsiteX20" fmla="*/ 550 w 10000"/>
              <a:gd name="connsiteY20" fmla="*/ 1600 h 10000"/>
              <a:gd name="connsiteX21" fmla="*/ 591 w 10000"/>
              <a:gd name="connsiteY21" fmla="*/ 1352 h 10000"/>
              <a:gd name="connsiteX22" fmla="*/ 629 w 10000"/>
              <a:gd name="connsiteY22" fmla="*/ 1296 h 10000"/>
              <a:gd name="connsiteX23" fmla="*/ 691 w 10000"/>
              <a:gd name="connsiteY23" fmla="*/ 1320 h 10000"/>
              <a:gd name="connsiteX24" fmla="*/ 749 w 10000"/>
              <a:gd name="connsiteY24" fmla="*/ 1320 h 10000"/>
              <a:gd name="connsiteX25" fmla="*/ 793 w 10000"/>
              <a:gd name="connsiteY25" fmla="*/ 1296 h 10000"/>
              <a:gd name="connsiteX26" fmla="*/ 852 w 10000"/>
              <a:gd name="connsiteY26" fmla="*/ 1296 h 10000"/>
              <a:gd name="connsiteX27" fmla="*/ 835 w 10000"/>
              <a:gd name="connsiteY27" fmla="*/ 1376 h 10000"/>
              <a:gd name="connsiteX28" fmla="*/ 711 w 10000"/>
              <a:gd name="connsiteY28" fmla="*/ 1516 h 10000"/>
              <a:gd name="connsiteX29" fmla="*/ 732 w 10000"/>
              <a:gd name="connsiteY29" fmla="*/ 1516 h 10000"/>
              <a:gd name="connsiteX30" fmla="*/ 835 w 10000"/>
              <a:gd name="connsiteY30" fmla="*/ 1459 h 10000"/>
              <a:gd name="connsiteX31" fmla="*/ 993 w 10000"/>
              <a:gd name="connsiteY31" fmla="*/ 1459 h 10000"/>
              <a:gd name="connsiteX32" fmla="*/ 1522 w 10000"/>
              <a:gd name="connsiteY32" fmla="*/ 1212 h 10000"/>
              <a:gd name="connsiteX33" fmla="*/ 1605 w 10000"/>
              <a:gd name="connsiteY33" fmla="*/ 1212 h 10000"/>
              <a:gd name="connsiteX34" fmla="*/ 1605 w 10000"/>
              <a:gd name="connsiteY34" fmla="*/ 1267 h 10000"/>
              <a:gd name="connsiteX35" fmla="*/ 1501 w 10000"/>
              <a:gd name="connsiteY35" fmla="*/ 1376 h 10000"/>
              <a:gd name="connsiteX36" fmla="*/ 1563 w 10000"/>
              <a:gd name="connsiteY36" fmla="*/ 1404 h 10000"/>
              <a:gd name="connsiteX37" fmla="*/ 1787 w 10000"/>
              <a:gd name="connsiteY37" fmla="*/ 1436 h 10000"/>
              <a:gd name="connsiteX38" fmla="*/ 2030 w 10000"/>
              <a:gd name="connsiteY38" fmla="*/ 1544 h 10000"/>
              <a:gd name="connsiteX39" fmla="*/ 2274 w 10000"/>
              <a:gd name="connsiteY39" fmla="*/ 1707 h 10000"/>
              <a:gd name="connsiteX40" fmla="*/ 2336 w 10000"/>
              <a:gd name="connsiteY40" fmla="*/ 1764 h 10000"/>
              <a:gd name="connsiteX41" fmla="*/ 2336 w 10000"/>
              <a:gd name="connsiteY41" fmla="*/ 1651 h 10000"/>
              <a:gd name="connsiteX42" fmla="*/ 2378 w 10000"/>
              <a:gd name="connsiteY42" fmla="*/ 1600 h 10000"/>
              <a:gd name="connsiteX43" fmla="*/ 2436 w 10000"/>
              <a:gd name="connsiteY43" fmla="*/ 1684 h 10000"/>
              <a:gd name="connsiteX44" fmla="*/ 2577 w 10000"/>
              <a:gd name="connsiteY44" fmla="*/ 1735 h 10000"/>
              <a:gd name="connsiteX45" fmla="*/ 2621 w 10000"/>
              <a:gd name="connsiteY45" fmla="*/ 1764 h 10000"/>
              <a:gd name="connsiteX46" fmla="*/ 2621 w 10000"/>
              <a:gd name="connsiteY46" fmla="*/ 1792 h 10000"/>
              <a:gd name="connsiteX47" fmla="*/ 2560 w 10000"/>
              <a:gd name="connsiteY47" fmla="*/ 1847 h 10000"/>
              <a:gd name="connsiteX48" fmla="*/ 2577 w 10000"/>
              <a:gd name="connsiteY48" fmla="*/ 1899 h 10000"/>
              <a:gd name="connsiteX49" fmla="*/ 2903 w 10000"/>
              <a:gd name="connsiteY49" fmla="*/ 2208 h 10000"/>
              <a:gd name="connsiteX50" fmla="*/ 2920 w 10000"/>
              <a:gd name="connsiteY50" fmla="*/ 2316 h 10000"/>
              <a:gd name="connsiteX51" fmla="*/ 2903 w 10000"/>
              <a:gd name="connsiteY51" fmla="*/ 2427 h 10000"/>
              <a:gd name="connsiteX52" fmla="*/ 2882 w 10000"/>
              <a:gd name="connsiteY52" fmla="*/ 2480 h 10000"/>
              <a:gd name="connsiteX53" fmla="*/ 2842 w 10000"/>
              <a:gd name="connsiteY53" fmla="*/ 2455 h 10000"/>
              <a:gd name="connsiteX54" fmla="*/ 2821 w 10000"/>
              <a:gd name="connsiteY54" fmla="*/ 2349 h 10000"/>
              <a:gd name="connsiteX55" fmla="*/ 2779 w 10000"/>
              <a:gd name="connsiteY55" fmla="*/ 2455 h 10000"/>
              <a:gd name="connsiteX56" fmla="*/ 2821 w 10000"/>
              <a:gd name="connsiteY56" fmla="*/ 2540 h 10000"/>
              <a:gd name="connsiteX57" fmla="*/ 2862 w 10000"/>
              <a:gd name="connsiteY57" fmla="*/ 2564 h 10000"/>
              <a:gd name="connsiteX58" fmla="*/ 3309 w 10000"/>
              <a:gd name="connsiteY58" fmla="*/ 2399 h 10000"/>
              <a:gd name="connsiteX59" fmla="*/ 3329 w 10000"/>
              <a:gd name="connsiteY59" fmla="*/ 2316 h 10000"/>
              <a:gd name="connsiteX60" fmla="*/ 3470 w 10000"/>
              <a:gd name="connsiteY60" fmla="*/ 2316 h 10000"/>
              <a:gd name="connsiteX61" fmla="*/ 3817 w 10000"/>
              <a:gd name="connsiteY61" fmla="*/ 1933 h 10000"/>
              <a:gd name="connsiteX62" fmla="*/ 4061 w 10000"/>
              <a:gd name="connsiteY62" fmla="*/ 1933 h 10000"/>
              <a:gd name="connsiteX63" fmla="*/ 4061 w 10000"/>
              <a:gd name="connsiteY63" fmla="*/ 1847 h 10000"/>
              <a:gd name="connsiteX64" fmla="*/ 4020 w 10000"/>
              <a:gd name="connsiteY64" fmla="*/ 1764 h 10000"/>
              <a:gd name="connsiteX65" fmla="*/ 4078 w 10000"/>
              <a:gd name="connsiteY65" fmla="*/ 1568 h 10000"/>
              <a:gd name="connsiteX66" fmla="*/ 4445 w 10000"/>
              <a:gd name="connsiteY66" fmla="*/ 1516 h 10000"/>
              <a:gd name="connsiteX67" fmla="*/ 4992 w 10000"/>
              <a:gd name="connsiteY67" fmla="*/ 1876 h 10000"/>
              <a:gd name="connsiteX68" fmla="*/ 5013 w 10000"/>
              <a:gd name="connsiteY68" fmla="*/ 1984 h 10000"/>
              <a:gd name="connsiteX69" fmla="*/ 5157 w 10000"/>
              <a:gd name="connsiteY69" fmla="*/ 2152 h 10000"/>
              <a:gd name="connsiteX70" fmla="*/ 5277 w 10000"/>
              <a:gd name="connsiteY70" fmla="*/ 2399 h 10000"/>
              <a:gd name="connsiteX71" fmla="*/ 5621 w 10000"/>
              <a:gd name="connsiteY71" fmla="*/ 2732 h 10000"/>
              <a:gd name="connsiteX72" fmla="*/ 5662 w 10000"/>
              <a:gd name="connsiteY72" fmla="*/ 2872 h 10000"/>
              <a:gd name="connsiteX73" fmla="*/ 5765 w 10000"/>
              <a:gd name="connsiteY73" fmla="*/ 2980 h 10000"/>
              <a:gd name="connsiteX74" fmla="*/ 6030 w 10000"/>
              <a:gd name="connsiteY74" fmla="*/ 2980 h 10000"/>
              <a:gd name="connsiteX75" fmla="*/ 6232 w 10000"/>
              <a:gd name="connsiteY75" fmla="*/ 3395 h 10000"/>
              <a:gd name="connsiteX76" fmla="*/ 6291 w 10000"/>
              <a:gd name="connsiteY76" fmla="*/ 3452 h 10000"/>
              <a:gd name="connsiteX77" fmla="*/ 6273 w 10000"/>
              <a:gd name="connsiteY77" fmla="*/ 3586 h 10000"/>
              <a:gd name="connsiteX78" fmla="*/ 6353 w 10000"/>
              <a:gd name="connsiteY78" fmla="*/ 3999 h 10000"/>
              <a:gd name="connsiteX79" fmla="*/ 6312 w 10000"/>
              <a:gd name="connsiteY79" fmla="*/ 4449 h 10000"/>
              <a:gd name="connsiteX80" fmla="*/ 6232 w 10000"/>
              <a:gd name="connsiteY80" fmla="*/ 4944 h 10000"/>
              <a:gd name="connsiteX81" fmla="*/ 6249 w 10000"/>
              <a:gd name="connsiteY81" fmla="*/ 5357 h 10000"/>
              <a:gd name="connsiteX82" fmla="*/ 6291 w 10000"/>
              <a:gd name="connsiteY82" fmla="*/ 5491 h 10000"/>
              <a:gd name="connsiteX83" fmla="*/ 6494 w 10000"/>
              <a:gd name="connsiteY83" fmla="*/ 5659 h 10000"/>
              <a:gd name="connsiteX84" fmla="*/ 6555 w 10000"/>
              <a:gd name="connsiteY84" fmla="*/ 5491 h 10000"/>
              <a:gd name="connsiteX85" fmla="*/ 6494 w 10000"/>
              <a:gd name="connsiteY85" fmla="*/ 5435 h 10000"/>
              <a:gd name="connsiteX86" fmla="*/ 6431 w 10000"/>
              <a:gd name="connsiteY86" fmla="*/ 5187 h 10000"/>
              <a:gd name="connsiteX87" fmla="*/ 6456 w 10000"/>
              <a:gd name="connsiteY87" fmla="*/ 5136 h 10000"/>
              <a:gd name="connsiteX88" fmla="*/ 6575 w 10000"/>
              <a:gd name="connsiteY88" fmla="*/ 5079 h 10000"/>
              <a:gd name="connsiteX89" fmla="*/ 6658 w 10000"/>
              <a:gd name="connsiteY89" fmla="*/ 5357 h 10000"/>
              <a:gd name="connsiteX90" fmla="*/ 6699 w 10000"/>
              <a:gd name="connsiteY90" fmla="*/ 5328 h 10000"/>
              <a:gd name="connsiteX91" fmla="*/ 6737 w 10000"/>
              <a:gd name="connsiteY91" fmla="*/ 5221 h 10000"/>
              <a:gd name="connsiteX92" fmla="*/ 6762 w 10000"/>
              <a:gd name="connsiteY92" fmla="*/ 5187 h 10000"/>
              <a:gd name="connsiteX93" fmla="*/ 6820 w 10000"/>
              <a:gd name="connsiteY93" fmla="*/ 5244 h 10000"/>
              <a:gd name="connsiteX94" fmla="*/ 6820 w 10000"/>
              <a:gd name="connsiteY94" fmla="*/ 5357 h 10000"/>
              <a:gd name="connsiteX95" fmla="*/ 6762 w 10000"/>
              <a:gd name="connsiteY95" fmla="*/ 5491 h 10000"/>
              <a:gd name="connsiteX96" fmla="*/ 6699 w 10000"/>
              <a:gd name="connsiteY96" fmla="*/ 5604 h 10000"/>
              <a:gd name="connsiteX97" fmla="*/ 6617 w 10000"/>
              <a:gd name="connsiteY97" fmla="*/ 5937 h 10000"/>
              <a:gd name="connsiteX98" fmla="*/ 6555 w 10000"/>
              <a:gd name="connsiteY98" fmla="*/ 5964 h 10000"/>
              <a:gd name="connsiteX99" fmla="*/ 6555 w 10000"/>
              <a:gd name="connsiteY99" fmla="*/ 6133 h 10000"/>
              <a:gd name="connsiteX100" fmla="*/ 6638 w 10000"/>
              <a:gd name="connsiteY100" fmla="*/ 6239 h 10000"/>
              <a:gd name="connsiteX101" fmla="*/ 6762 w 10000"/>
              <a:gd name="connsiteY101" fmla="*/ 6380 h 10000"/>
              <a:gd name="connsiteX102" fmla="*/ 6944 w 10000"/>
              <a:gd name="connsiteY102" fmla="*/ 6960 h 10000"/>
              <a:gd name="connsiteX103" fmla="*/ 7225 w 10000"/>
              <a:gd name="connsiteY103" fmla="*/ 7207 h 10000"/>
              <a:gd name="connsiteX104" fmla="*/ 7266 w 10000"/>
              <a:gd name="connsiteY104" fmla="*/ 7207 h 10000"/>
              <a:gd name="connsiteX105" fmla="*/ 7287 w 10000"/>
              <a:gd name="connsiteY105" fmla="*/ 7069 h 10000"/>
              <a:gd name="connsiteX106" fmla="*/ 7370 w 10000"/>
              <a:gd name="connsiteY106" fmla="*/ 7069 h 10000"/>
              <a:gd name="connsiteX107" fmla="*/ 7431 w 10000"/>
              <a:gd name="connsiteY107" fmla="*/ 7293 h 10000"/>
              <a:gd name="connsiteX108" fmla="*/ 7448 w 10000"/>
              <a:gd name="connsiteY108" fmla="*/ 7428 h 10000"/>
              <a:gd name="connsiteX109" fmla="*/ 7552 w 10000"/>
              <a:gd name="connsiteY109" fmla="*/ 7731 h 10000"/>
              <a:gd name="connsiteX110" fmla="*/ 7676 w 10000"/>
              <a:gd name="connsiteY110" fmla="*/ 7817 h 10000"/>
              <a:gd name="connsiteX111" fmla="*/ 7795 w 10000"/>
              <a:gd name="connsiteY111" fmla="*/ 7868 h 10000"/>
              <a:gd name="connsiteX112" fmla="*/ 8015 w 10000"/>
              <a:gd name="connsiteY112" fmla="*/ 8671 h 10000"/>
              <a:gd name="connsiteX113" fmla="*/ 8077 w 10000"/>
              <a:gd name="connsiteY113" fmla="*/ 8728 h 10000"/>
              <a:gd name="connsiteX114" fmla="*/ 8362 w 10000"/>
              <a:gd name="connsiteY114" fmla="*/ 8813 h 10000"/>
              <a:gd name="connsiteX115" fmla="*/ 8486 w 10000"/>
              <a:gd name="connsiteY115" fmla="*/ 8895 h 10000"/>
              <a:gd name="connsiteX116" fmla="*/ 8809 w 10000"/>
              <a:gd name="connsiteY116" fmla="*/ 9443 h 10000"/>
              <a:gd name="connsiteX117" fmla="*/ 8950 w 10000"/>
              <a:gd name="connsiteY117" fmla="*/ 9583 h 10000"/>
              <a:gd name="connsiteX118" fmla="*/ 9011 w 10000"/>
              <a:gd name="connsiteY118" fmla="*/ 9612 h 10000"/>
              <a:gd name="connsiteX119" fmla="*/ 9070 w 10000"/>
              <a:gd name="connsiteY119" fmla="*/ 9640 h 10000"/>
              <a:gd name="connsiteX120" fmla="*/ 9115 w 10000"/>
              <a:gd name="connsiteY120" fmla="*/ 9775 h 10000"/>
              <a:gd name="connsiteX121" fmla="*/ 9053 w 10000"/>
              <a:gd name="connsiteY121" fmla="*/ 9775 h 10000"/>
              <a:gd name="connsiteX122" fmla="*/ 8991 w 10000"/>
              <a:gd name="connsiteY122" fmla="*/ 9748 h 10000"/>
              <a:gd name="connsiteX123" fmla="*/ 8950 w 10000"/>
              <a:gd name="connsiteY123" fmla="*/ 9748 h 10000"/>
              <a:gd name="connsiteX124" fmla="*/ 8912 w 10000"/>
              <a:gd name="connsiteY124" fmla="*/ 9775 h 10000"/>
              <a:gd name="connsiteX125" fmla="*/ 8912 w 10000"/>
              <a:gd name="connsiteY125" fmla="*/ 9860 h 10000"/>
              <a:gd name="connsiteX126" fmla="*/ 8950 w 10000"/>
              <a:gd name="connsiteY126" fmla="*/ 9939 h 10000"/>
              <a:gd name="connsiteX127" fmla="*/ 9115 w 10000"/>
              <a:gd name="connsiteY127" fmla="*/ 10000 h 10000"/>
              <a:gd name="connsiteX128" fmla="*/ 9194 w 10000"/>
              <a:gd name="connsiteY128" fmla="*/ 9917 h 10000"/>
              <a:gd name="connsiteX129" fmla="*/ 9314 w 10000"/>
              <a:gd name="connsiteY129" fmla="*/ 9882 h 10000"/>
              <a:gd name="connsiteX130" fmla="*/ 9802 w 10000"/>
              <a:gd name="connsiteY130" fmla="*/ 9640 h 10000"/>
              <a:gd name="connsiteX131" fmla="*/ 9905 w 10000"/>
              <a:gd name="connsiteY131" fmla="*/ 9392 h 10000"/>
              <a:gd name="connsiteX132" fmla="*/ 6366 w 10000"/>
              <a:gd name="connsiteY132" fmla="*/ 230 h 10000"/>
              <a:gd name="connsiteX133" fmla="*/ 9864 w 10000"/>
              <a:gd name="connsiteY133" fmla="*/ 8977 h 10000"/>
              <a:gd name="connsiteX134" fmla="*/ 9864 w 10000"/>
              <a:gd name="connsiteY134" fmla="*/ 8779 h 10000"/>
              <a:gd name="connsiteX135" fmla="*/ 9967 w 10000"/>
              <a:gd name="connsiteY135" fmla="*/ 8480 h 10000"/>
              <a:gd name="connsiteX136" fmla="*/ 6366 w 10000"/>
              <a:gd name="connsiteY136" fmla="*/ 230 h 10000"/>
              <a:gd name="connsiteX137" fmla="*/ 9943 w 10000"/>
              <a:gd name="connsiteY137" fmla="*/ 7868 h 10000"/>
              <a:gd name="connsiteX138" fmla="*/ 6366 w 10000"/>
              <a:gd name="connsiteY138" fmla="*/ 230 h 10000"/>
              <a:gd name="connsiteX139" fmla="*/ 9943 w 10000"/>
              <a:gd name="connsiteY139" fmla="*/ 6927 h 10000"/>
              <a:gd name="connsiteX140" fmla="*/ 9864 w 10000"/>
              <a:gd name="connsiteY140" fmla="*/ 6431 h 10000"/>
              <a:gd name="connsiteX141" fmla="*/ 9785 w 10000"/>
              <a:gd name="connsiteY141" fmla="*/ 6267 h 10000"/>
              <a:gd name="connsiteX142" fmla="*/ 6366 w 10000"/>
              <a:gd name="connsiteY142" fmla="*/ 230 h 10000"/>
              <a:gd name="connsiteX143" fmla="*/ 9256 w 10000"/>
              <a:gd name="connsiteY143" fmla="*/ 4996 h 10000"/>
              <a:gd name="connsiteX144" fmla="*/ 8991 w 10000"/>
              <a:gd name="connsiteY144" fmla="*/ 4527 h 10000"/>
              <a:gd name="connsiteX145" fmla="*/ 6366 w 10000"/>
              <a:gd name="connsiteY145" fmla="*/ 230 h 10000"/>
              <a:gd name="connsiteX146" fmla="*/ 6366 w 10000"/>
              <a:gd name="connsiteY146" fmla="*/ 230 h 10000"/>
              <a:gd name="connsiteX147" fmla="*/ 6366 w 10000"/>
              <a:gd name="connsiteY147" fmla="*/ 230 h 10000"/>
              <a:gd name="connsiteX148" fmla="*/ 6366 w 10000"/>
              <a:gd name="connsiteY148" fmla="*/ 230 h 10000"/>
              <a:gd name="connsiteX149" fmla="*/ 6366 w 10000"/>
              <a:gd name="connsiteY149" fmla="*/ 230 h 10000"/>
              <a:gd name="connsiteX150" fmla="*/ 6366 w 10000"/>
              <a:gd name="connsiteY150" fmla="*/ 230 h 10000"/>
              <a:gd name="connsiteX151" fmla="*/ 6366 w 10000"/>
              <a:gd name="connsiteY151" fmla="*/ 230 h 10000"/>
              <a:gd name="connsiteX152" fmla="*/ 6366 w 10000"/>
              <a:gd name="connsiteY152" fmla="*/ 230 h 10000"/>
              <a:gd name="connsiteX153" fmla="*/ 6366 w 10000"/>
              <a:gd name="connsiteY153" fmla="*/ 230 h 10000"/>
              <a:gd name="connsiteX154" fmla="*/ 6366 w 10000"/>
              <a:gd name="connsiteY154" fmla="*/ 230 h 10000"/>
              <a:gd name="connsiteX155" fmla="*/ 6366 w 10000"/>
              <a:gd name="connsiteY155" fmla="*/ 230 h 10000"/>
              <a:gd name="connsiteX156" fmla="*/ 6366 w 10000"/>
              <a:gd name="connsiteY156" fmla="*/ 230 h 10000"/>
              <a:gd name="connsiteX157" fmla="*/ 6366 w 10000"/>
              <a:gd name="connsiteY157" fmla="*/ 230 h 10000"/>
              <a:gd name="connsiteX158" fmla="*/ 6366 w 10000"/>
              <a:gd name="connsiteY158" fmla="*/ 230 h 10000"/>
              <a:gd name="connsiteX159" fmla="*/ 6366 w 10000"/>
              <a:gd name="connsiteY159" fmla="*/ 230 h 10000"/>
              <a:gd name="connsiteX160" fmla="*/ 6366 w 10000"/>
              <a:gd name="connsiteY160" fmla="*/ 230 h 10000"/>
              <a:gd name="connsiteX161" fmla="*/ 6366 w 10000"/>
              <a:gd name="connsiteY161" fmla="*/ 230 h 10000"/>
              <a:gd name="connsiteX162" fmla="*/ 6366 w 10000"/>
              <a:gd name="connsiteY162" fmla="*/ 230 h 10000"/>
              <a:gd name="connsiteX163" fmla="*/ 6366 w 10000"/>
              <a:gd name="connsiteY163" fmla="*/ 230 h 10000"/>
              <a:gd name="connsiteX164" fmla="*/ 6366 w 10000"/>
              <a:gd name="connsiteY164" fmla="*/ 230 h 10000"/>
              <a:gd name="connsiteX165" fmla="*/ 6366 w 10000"/>
              <a:gd name="connsiteY165" fmla="*/ 230 h 10000"/>
              <a:gd name="connsiteX166" fmla="*/ 6366 w 10000"/>
              <a:gd name="connsiteY166" fmla="*/ 230 h 10000"/>
              <a:gd name="connsiteX167" fmla="*/ 6366 w 10000"/>
              <a:gd name="connsiteY167" fmla="*/ 230 h 10000"/>
              <a:gd name="connsiteX168" fmla="*/ 6366 w 10000"/>
              <a:gd name="connsiteY168" fmla="*/ 230 h 10000"/>
              <a:gd name="connsiteX169" fmla="*/ 6366 w 10000"/>
              <a:gd name="connsiteY169" fmla="*/ 230 h 10000"/>
              <a:gd name="connsiteX170" fmla="*/ 6366 w 10000"/>
              <a:gd name="connsiteY170" fmla="*/ 230 h 10000"/>
              <a:gd name="connsiteX171" fmla="*/ 6366 w 10000"/>
              <a:gd name="connsiteY171" fmla="*/ 230 h 10000"/>
              <a:gd name="connsiteX172" fmla="*/ 6366 w 10000"/>
              <a:gd name="connsiteY172" fmla="*/ 230 h 10000"/>
              <a:gd name="connsiteX173" fmla="*/ 6366 w 10000"/>
              <a:gd name="connsiteY173" fmla="*/ 230 h 10000"/>
              <a:gd name="connsiteX174" fmla="*/ 6456 w 10000"/>
              <a:gd name="connsiteY174" fmla="*/ 249 h 10000"/>
              <a:gd name="connsiteX175" fmla="*/ 3268 w 10000"/>
              <a:gd name="connsiteY175" fmla="*/ 519 h 10000"/>
              <a:gd name="connsiteX176" fmla="*/ 3205 w 10000"/>
              <a:gd name="connsiteY176" fmla="*/ 384 h 10000"/>
              <a:gd name="connsiteX177" fmla="*/ 3205 w 10000"/>
              <a:gd name="connsiteY177" fmla="*/ 249 h 10000"/>
              <a:gd name="connsiteX178" fmla="*/ 3102 w 10000"/>
              <a:gd name="connsiteY178" fmla="*/ 108 h 10000"/>
              <a:gd name="connsiteX179" fmla="*/ 3085 w 10000"/>
              <a:gd name="connsiteY179" fmla="*/ 0 h 10000"/>
              <a:gd name="connsiteX0" fmla="*/ 3085 w 10000"/>
              <a:gd name="connsiteY0" fmla="*/ 0 h 10000"/>
              <a:gd name="connsiteX1" fmla="*/ 20 w 10000"/>
              <a:gd name="connsiteY1" fmla="*/ 408 h 10000"/>
              <a:gd name="connsiteX2" fmla="*/ 20 w 10000"/>
              <a:gd name="connsiteY2" fmla="*/ 492 h 10000"/>
              <a:gd name="connsiteX3" fmla="*/ 20 w 10000"/>
              <a:gd name="connsiteY3" fmla="*/ 547 h 10000"/>
              <a:gd name="connsiteX4" fmla="*/ 0 w 10000"/>
              <a:gd name="connsiteY4" fmla="*/ 575 h 10000"/>
              <a:gd name="connsiteX5" fmla="*/ 0 w 10000"/>
              <a:gd name="connsiteY5" fmla="*/ 711 h 10000"/>
              <a:gd name="connsiteX6" fmla="*/ 103 w 10000"/>
              <a:gd name="connsiteY6" fmla="*/ 902 h 10000"/>
              <a:gd name="connsiteX7" fmla="*/ 165 w 10000"/>
              <a:gd name="connsiteY7" fmla="*/ 988 h 10000"/>
              <a:gd name="connsiteX8" fmla="*/ 202 w 10000"/>
              <a:gd name="connsiteY8" fmla="*/ 988 h 10000"/>
              <a:gd name="connsiteX9" fmla="*/ 285 w 10000"/>
              <a:gd name="connsiteY9" fmla="*/ 1071 h 10000"/>
              <a:gd name="connsiteX10" fmla="*/ 306 w 10000"/>
              <a:gd name="connsiteY10" fmla="*/ 1155 h 10000"/>
              <a:gd name="connsiteX11" fmla="*/ 244 w 10000"/>
              <a:gd name="connsiteY11" fmla="*/ 1320 h 10000"/>
              <a:gd name="connsiteX12" fmla="*/ 244 w 10000"/>
              <a:gd name="connsiteY12" fmla="*/ 1376 h 10000"/>
              <a:gd name="connsiteX13" fmla="*/ 306 w 10000"/>
              <a:gd name="connsiteY13" fmla="*/ 1404 h 10000"/>
              <a:gd name="connsiteX14" fmla="*/ 323 w 10000"/>
              <a:gd name="connsiteY14" fmla="*/ 1459 h 10000"/>
              <a:gd name="connsiteX15" fmla="*/ 323 w 10000"/>
              <a:gd name="connsiteY15" fmla="*/ 1487 h 10000"/>
              <a:gd name="connsiteX16" fmla="*/ 265 w 10000"/>
              <a:gd name="connsiteY16" fmla="*/ 1568 h 10000"/>
              <a:gd name="connsiteX17" fmla="*/ 265 w 10000"/>
              <a:gd name="connsiteY17" fmla="*/ 1684 h 10000"/>
              <a:gd name="connsiteX18" fmla="*/ 306 w 10000"/>
              <a:gd name="connsiteY18" fmla="*/ 1707 h 10000"/>
              <a:gd name="connsiteX19" fmla="*/ 467 w 10000"/>
              <a:gd name="connsiteY19" fmla="*/ 1651 h 10000"/>
              <a:gd name="connsiteX20" fmla="*/ 550 w 10000"/>
              <a:gd name="connsiteY20" fmla="*/ 1600 h 10000"/>
              <a:gd name="connsiteX21" fmla="*/ 591 w 10000"/>
              <a:gd name="connsiteY21" fmla="*/ 1352 h 10000"/>
              <a:gd name="connsiteX22" fmla="*/ 629 w 10000"/>
              <a:gd name="connsiteY22" fmla="*/ 1296 h 10000"/>
              <a:gd name="connsiteX23" fmla="*/ 691 w 10000"/>
              <a:gd name="connsiteY23" fmla="*/ 1320 h 10000"/>
              <a:gd name="connsiteX24" fmla="*/ 749 w 10000"/>
              <a:gd name="connsiteY24" fmla="*/ 1320 h 10000"/>
              <a:gd name="connsiteX25" fmla="*/ 793 w 10000"/>
              <a:gd name="connsiteY25" fmla="*/ 1296 h 10000"/>
              <a:gd name="connsiteX26" fmla="*/ 852 w 10000"/>
              <a:gd name="connsiteY26" fmla="*/ 1296 h 10000"/>
              <a:gd name="connsiteX27" fmla="*/ 835 w 10000"/>
              <a:gd name="connsiteY27" fmla="*/ 1376 h 10000"/>
              <a:gd name="connsiteX28" fmla="*/ 711 w 10000"/>
              <a:gd name="connsiteY28" fmla="*/ 1516 h 10000"/>
              <a:gd name="connsiteX29" fmla="*/ 732 w 10000"/>
              <a:gd name="connsiteY29" fmla="*/ 1516 h 10000"/>
              <a:gd name="connsiteX30" fmla="*/ 835 w 10000"/>
              <a:gd name="connsiteY30" fmla="*/ 1459 h 10000"/>
              <a:gd name="connsiteX31" fmla="*/ 993 w 10000"/>
              <a:gd name="connsiteY31" fmla="*/ 1459 h 10000"/>
              <a:gd name="connsiteX32" fmla="*/ 1522 w 10000"/>
              <a:gd name="connsiteY32" fmla="*/ 1212 h 10000"/>
              <a:gd name="connsiteX33" fmla="*/ 1605 w 10000"/>
              <a:gd name="connsiteY33" fmla="*/ 1212 h 10000"/>
              <a:gd name="connsiteX34" fmla="*/ 1605 w 10000"/>
              <a:gd name="connsiteY34" fmla="*/ 1267 h 10000"/>
              <a:gd name="connsiteX35" fmla="*/ 1501 w 10000"/>
              <a:gd name="connsiteY35" fmla="*/ 1376 h 10000"/>
              <a:gd name="connsiteX36" fmla="*/ 1563 w 10000"/>
              <a:gd name="connsiteY36" fmla="*/ 1404 h 10000"/>
              <a:gd name="connsiteX37" fmla="*/ 1787 w 10000"/>
              <a:gd name="connsiteY37" fmla="*/ 1436 h 10000"/>
              <a:gd name="connsiteX38" fmla="*/ 2030 w 10000"/>
              <a:gd name="connsiteY38" fmla="*/ 1544 h 10000"/>
              <a:gd name="connsiteX39" fmla="*/ 2274 w 10000"/>
              <a:gd name="connsiteY39" fmla="*/ 1707 h 10000"/>
              <a:gd name="connsiteX40" fmla="*/ 2336 w 10000"/>
              <a:gd name="connsiteY40" fmla="*/ 1764 h 10000"/>
              <a:gd name="connsiteX41" fmla="*/ 2336 w 10000"/>
              <a:gd name="connsiteY41" fmla="*/ 1651 h 10000"/>
              <a:gd name="connsiteX42" fmla="*/ 2378 w 10000"/>
              <a:gd name="connsiteY42" fmla="*/ 1600 h 10000"/>
              <a:gd name="connsiteX43" fmla="*/ 2436 w 10000"/>
              <a:gd name="connsiteY43" fmla="*/ 1684 h 10000"/>
              <a:gd name="connsiteX44" fmla="*/ 2577 w 10000"/>
              <a:gd name="connsiteY44" fmla="*/ 1735 h 10000"/>
              <a:gd name="connsiteX45" fmla="*/ 2621 w 10000"/>
              <a:gd name="connsiteY45" fmla="*/ 1764 h 10000"/>
              <a:gd name="connsiteX46" fmla="*/ 2621 w 10000"/>
              <a:gd name="connsiteY46" fmla="*/ 1792 h 10000"/>
              <a:gd name="connsiteX47" fmla="*/ 2560 w 10000"/>
              <a:gd name="connsiteY47" fmla="*/ 1847 h 10000"/>
              <a:gd name="connsiteX48" fmla="*/ 2577 w 10000"/>
              <a:gd name="connsiteY48" fmla="*/ 1899 h 10000"/>
              <a:gd name="connsiteX49" fmla="*/ 2903 w 10000"/>
              <a:gd name="connsiteY49" fmla="*/ 2208 h 10000"/>
              <a:gd name="connsiteX50" fmla="*/ 2920 w 10000"/>
              <a:gd name="connsiteY50" fmla="*/ 2316 h 10000"/>
              <a:gd name="connsiteX51" fmla="*/ 2903 w 10000"/>
              <a:gd name="connsiteY51" fmla="*/ 2427 h 10000"/>
              <a:gd name="connsiteX52" fmla="*/ 2882 w 10000"/>
              <a:gd name="connsiteY52" fmla="*/ 2480 h 10000"/>
              <a:gd name="connsiteX53" fmla="*/ 2842 w 10000"/>
              <a:gd name="connsiteY53" fmla="*/ 2455 h 10000"/>
              <a:gd name="connsiteX54" fmla="*/ 2821 w 10000"/>
              <a:gd name="connsiteY54" fmla="*/ 2349 h 10000"/>
              <a:gd name="connsiteX55" fmla="*/ 2779 w 10000"/>
              <a:gd name="connsiteY55" fmla="*/ 2455 h 10000"/>
              <a:gd name="connsiteX56" fmla="*/ 2821 w 10000"/>
              <a:gd name="connsiteY56" fmla="*/ 2540 h 10000"/>
              <a:gd name="connsiteX57" fmla="*/ 2862 w 10000"/>
              <a:gd name="connsiteY57" fmla="*/ 2564 h 10000"/>
              <a:gd name="connsiteX58" fmla="*/ 3309 w 10000"/>
              <a:gd name="connsiteY58" fmla="*/ 2399 h 10000"/>
              <a:gd name="connsiteX59" fmla="*/ 3329 w 10000"/>
              <a:gd name="connsiteY59" fmla="*/ 2316 h 10000"/>
              <a:gd name="connsiteX60" fmla="*/ 3470 w 10000"/>
              <a:gd name="connsiteY60" fmla="*/ 2316 h 10000"/>
              <a:gd name="connsiteX61" fmla="*/ 3817 w 10000"/>
              <a:gd name="connsiteY61" fmla="*/ 1933 h 10000"/>
              <a:gd name="connsiteX62" fmla="*/ 4061 w 10000"/>
              <a:gd name="connsiteY62" fmla="*/ 1933 h 10000"/>
              <a:gd name="connsiteX63" fmla="*/ 4061 w 10000"/>
              <a:gd name="connsiteY63" fmla="*/ 1847 h 10000"/>
              <a:gd name="connsiteX64" fmla="*/ 4020 w 10000"/>
              <a:gd name="connsiteY64" fmla="*/ 1764 h 10000"/>
              <a:gd name="connsiteX65" fmla="*/ 4078 w 10000"/>
              <a:gd name="connsiteY65" fmla="*/ 1568 h 10000"/>
              <a:gd name="connsiteX66" fmla="*/ 4445 w 10000"/>
              <a:gd name="connsiteY66" fmla="*/ 1516 h 10000"/>
              <a:gd name="connsiteX67" fmla="*/ 4992 w 10000"/>
              <a:gd name="connsiteY67" fmla="*/ 1876 h 10000"/>
              <a:gd name="connsiteX68" fmla="*/ 5013 w 10000"/>
              <a:gd name="connsiteY68" fmla="*/ 1984 h 10000"/>
              <a:gd name="connsiteX69" fmla="*/ 5157 w 10000"/>
              <a:gd name="connsiteY69" fmla="*/ 2152 h 10000"/>
              <a:gd name="connsiteX70" fmla="*/ 5277 w 10000"/>
              <a:gd name="connsiteY70" fmla="*/ 2399 h 10000"/>
              <a:gd name="connsiteX71" fmla="*/ 5621 w 10000"/>
              <a:gd name="connsiteY71" fmla="*/ 2732 h 10000"/>
              <a:gd name="connsiteX72" fmla="*/ 5662 w 10000"/>
              <a:gd name="connsiteY72" fmla="*/ 2872 h 10000"/>
              <a:gd name="connsiteX73" fmla="*/ 5765 w 10000"/>
              <a:gd name="connsiteY73" fmla="*/ 2980 h 10000"/>
              <a:gd name="connsiteX74" fmla="*/ 6030 w 10000"/>
              <a:gd name="connsiteY74" fmla="*/ 2980 h 10000"/>
              <a:gd name="connsiteX75" fmla="*/ 6232 w 10000"/>
              <a:gd name="connsiteY75" fmla="*/ 3395 h 10000"/>
              <a:gd name="connsiteX76" fmla="*/ 6291 w 10000"/>
              <a:gd name="connsiteY76" fmla="*/ 3452 h 10000"/>
              <a:gd name="connsiteX77" fmla="*/ 6273 w 10000"/>
              <a:gd name="connsiteY77" fmla="*/ 3586 h 10000"/>
              <a:gd name="connsiteX78" fmla="*/ 6353 w 10000"/>
              <a:gd name="connsiteY78" fmla="*/ 3999 h 10000"/>
              <a:gd name="connsiteX79" fmla="*/ 6312 w 10000"/>
              <a:gd name="connsiteY79" fmla="*/ 4449 h 10000"/>
              <a:gd name="connsiteX80" fmla="*/ 6232 w 10000"/>
              <a:gd name="connsiteY80" fmla="*/ 4944 h 10000"/>
              <a:gd name="connsiteX81" fmla="*/ 6249 w 10000"/>
              <a:gd name="connsiteY81" fmla="*/ 5357 h 10000"/>
              <a:gd name="connsiteX82" fmla="*/ 6291 w 10000"/>
              <a:gd name="connsiteY82" fmla="*/ 5491 h 10000"/>
              <a:gd name="connsiteX83" fmla="*/ 6494 w 10000"/>
              <a:gd name="connsiteY83" fmla="*/ 5659 h 10000"/>
              <a:gd name="connsiteX84" fmla="*/ 6555 w 10000"/>
              <a:gd name="connsiteY84" fmla="*/ 5491 h 10000"/>
              <a:gd name="connsiteX85" fmla="*/ 6494 w 10000"/>
              <a:gd name="connsiteY85" fmla="*/ 5435 h 10000"/>
              <a:gd name="connsiteX86" fmla="*/ 6431 w 10000"/>
              <a:gd name="connsiteY86" fmla="*/ 5187 h 10000"/>
              <a:gd name="connsiteX87" fmla="*/ 6456 w 10000"/>
              <a:gd name="connsiteY87" fmla="*/ 5136 h 10000"/>
              <a:gd name="connsiteX88" fmla="*/ 6575 w 10000"/>
              <a:gd name="connsiteY88" fmla="*/ 5079 h 10000"/>
              <a:gd name="connsiteX89" fmla="*/ 6658 w 10000"/>
              <a:gd name="connsiteY89" fmla="*/ 5357 h 10000"/>
              <a:gd name="connsiteX90" fmla="*/ 6699 w 10000"/>
              <a:gd name="connsiteY90" fmla="*/ 5328 h 10000"/>
              <a:gd name="connsiteX91" fmla="*/ 6737 w 10000"/>
              <a:gd name="connsiteY91" fmla="*/ 5221 h 10000"/>
              <a:gd name="connsiteX92" fmla="*/ 6762 w 10000"/>
              <a:gd name="connsiteY92" fmla="*/ 5187 h 10000"/>
              <a:gd name="connsiteX93" fmla="*/ 6820 w 10000"/>
              <a:gd name="connsiteY93" fmla="*/ 5244 h 10000"/>
              <a:gd name="connsiteX94" fmla="*/ 6820 w 10000"/>
              <a:gd name="connsiteY94" fmla="*/ 5357 h 10000"/>
              <a:gd name="connsiteX95" fmla="*/ 6762 w 10000"/>
              <a:gd name="connsiteY95" fmla="*/ 5491 h 10000"/>
              <a:gd name="connsiteX96" fmla="*/ 6699 w 10000"/>
              <a:gd name="connsiteY96" fmla="*/ 5604 h 10000"/>
              <a:gd name="connsiteX97" fmla="*/ 6617 w 10000"/>
              <a:gd name="connsiteY97" fmla="*/ 5937 h 10000"/>
              <a:gd name="connsiteX98" fmla="*/ 6555 w 10000"/>
              <a:gd name="connsiteY98" fmla="*/ 5964 h 10000"/>
              <a:gd name="connsiteX99" fmla="*/ 6555 w 10000"/>
              <a:gd name="connsiteY99" fmla="*/ 6133 h 10000"/>
              <a:gd name="connsiteX100" fmla="*/ 6638 w 10000"/>
              <a:gd name="connsiteY100" fmla="*/ 6239 h 10000"/>
              <a:gd name="connsiteX101" fmla="*/ 6762 w 10000"/>
              <a:gd name="connsiteY101" fmla="*/ 6380 h 10000"/>
              <a:gd name="connsiteX102" fmla="*/ 6944 w 10000"/>
              <a:gd name="connsiteY102" fmla="*/ 6960 h 10000"/>
              <a:gd name="connsiteX103" fmla="*/ 7225 w 10000"/>
              <a:gd name="connsiteY103" fmla="*/ 7207 h 10000"/>
              <a:gd name="connsiteX104" fmla="*/ 7266 w 10000"/>
              <a:gd name="connsiteY104" fmla="*/ 7207 h 10000"/>
              <a:gd name="connsiteX105" fmla="*/ 7287 w 10000"/>
              <a:gd name="connsiteY105" fmla="*/ 7069 h 10000"/>
              <a:gd name="connsiteX106" fmla="*/ 7370 w 10000"/>
              <a:gd name="connsiteY106" fmla="*/ 7069 h 10000"/>
              <a:gd name="connsiteX107" fmla="*/ 7431 w 10000"/>
              <a:gd name="connsiteY107" fmla="*/ 7293 h 10000"/>
              <a:gd name="connsiteX108" fmla="*/ 7448 w 10000"/>
              <a:gd name="connsiteY108" fmla="*/ 7428 h 10000"/>
              <a:gd name="connsiteX109" fmla="*/ 7552 w 10000"/>
              <a:gd name="connsiteY109" fmla="*/ 7731 h 10000"/>
              <a:gd name="connsiteX110" fmla="*/ 7676 w 10000"/>
              <a:gd name="connsiteY110" fmla="*/ 7817 h 10000"/>
              <a:gd name="connsiteX111" fmla="*/ 7795 w 10000"/>
              <a:gd name="connsiteY111" fmla="*/ 7868 h 10000"/>
              <a:gd name="connsiteX112" fmla="*/ 8015 w 10000"/>
              <a:gd name="connsiteY112" fmla="*/ 8671 h 10000"/>
              <a:gd name="connsiteX113" fmla="*/ 8077 w 10000"/>
              <a:gd name="connsiteY113" fmla="*/ 8728 h 10000"/>
              <a:gd name="connsiteX114" fmla="*/ 8362 w 10000"/>
              <a:gd name="connsiteY114" fmla="*/ 8813 h 10000"/>
              <a:gd name="connsiteX115" fmla="*/ 8486 w 10000"/>
              <a:gd name="connsiteY115" fmla="*/ 8895 h 10000"/>
              <a:gd name="connsiteX116" fmla="*/ 8809 w 10000"/>
              <a:gd name="connsiteY116" fmla="*/ 9443 h 10000"/>
              <a:gd name="connsiteX117" fmla="*/ 8950 w 10000"/>
              <a:gd name="connsiteY117" fmla="*/ 9583 h 10000"/>
              <a:gd name="connsiteX118" fmla="*/ 9011 w 10000"/>
              <a:gd name="connsiteY118" fmla="*/ 9612 h 10000"/>
              <a:gd name="connsiteX119" fmla="*/ 9070 w 10000"/>
              <a:gd name="connsiteY119" fmla="*/ 9640 h 10000"/>
              <a:gd name="connsiteX120" fmla="*/ 9115 w 10000"/>
              <a:gd name="connsiteY120" fmla="*/ 9775 h 10000"/>
              <a:gd name="connsiteX121" fmla="*/ 9053 w 10000"/>
              <a:gd name="connsiteY121" fmla="*/ 9775 h 10000"/>
              <a:gd name="connsiteX122" fmla="*/ 8991 w 10000"/>
              <a:gd name="connsiteY122" fmla="*/ 9748 h 10000"/>
              <a:gd name="connsiteX123" fmla="*/ 8950 w 10000"/>
              <a:gd name="connsiteY123" fmla="*/ 9748 h 10000"/>
              <a:gd name="connsiteX124" fmla="*/ 8912 w 10000"/>
              <a:gd name="connsiteY124" fmla="*/ 9775 h 10000"/>
              <a:gd name="connsiteX125" fmla="*/ 8912 w 10000"/>
              <a:gd name="connsiteY125" fmla="*/ 9860 h 10000"/>
              <a:gd name="connsiteX126" fmla="*/ 8950 w 10000"/>
              <a:gd name="connsiteY126" fmla="*/ 9939 h 10000"/>
              <a:gd name="connsiteX127" fmla="*/ 9115 w 10000"/>
              <a:gd name="connsiteY127" fmla="*/ 10000 h 10000"/>
              <a:gd name="connsiteX128" fmla="*/ 9194 w 10000"/>
              <a:gd name="connsiteY128" fmla="*/ 9917 h 10000"/>
              <a:gd name="connsiteX129" fmla="*/ 9314 w 10000"/>
              <a:gd name="connsiteY129" fmla="*/ 9882 h 10000"/>
              <a:gd name="connsiteX130" fmla="*/ 9802 w 10000"/>
              <a:gd name="connsiteY130" fmla="*/ 9640 h 10000"/>
              <a:gd name="connsiteX131" fmla="*/ 9905 w 10000"/>
              <a:gd name="connsiteY131" fmla="*/ 9392 h 10000"/>
              <a:gd name="connsiteX132" fmla="*/ 6366 w 10000"/>
              <a:gd name="connsiteY132" fmla="*/ 230 h 10000"/>
              <a:gd name="connsiteX133" fmla="*/ 9864 w 10000"/>
              <a:gd name="connsiteY133" fmla="*/ 8977 h 10000"/>
              <a:gd name="connsiteX134" fmla="*/ 9864 w 10000"/>
              <a:gd name="connsiteY134" fmla="*/ 8779 h 10000"/>
              <a:gd name="connsiteX135" fmla="*/ 9967 w 10000"/>
              <a:gd name="connsiteY135" fmla="*/ 8480 h 10000"/>
              <a:gd name="connsiteX136" fmla="*/ 6366 w 10000"/>
              <a:gd name="connsiteY136" fmla="*/ 230 h 10000"/>
              <a:gd name="connsiteX137" fmla="*/ 9943 w 10000"/>
              <a:gd name="connsiteY137" fmla="*/ 7868 h 10000"/>
              <a:gd name="connsiteX138" fmla="*/ 6366 w 10000"/>
              <a:gd name="connsiteY138" fmla="*/ 230 h 10000"/>
              <a:gd name="connsiteX139" fmla="*/ 9943 w 10000"/>
              <a:gd name="connsiteY139" fmla="*/ 6927 h 10000"/>
              <a:gd name="connsiteX140" fmla="*/ 9864 w 10000"/>
              <a:gd name="connsiteY140" fmla="*/ 6431 h 10000"/>
              <a:gd name="connsiteX141" fmla="*/ 9785 w 10000"/>
              <a:gd name="connsiteY141" fmla="*/ 6267 h 10000"/>
              <a:gd name="connsiteX142" fmla="*/ 6366 w 10000"/>
              <a:gd name="connsiteY142" fmla="*/ 230 h 10000"/>
              <a:gd name="connsiteX143" fmla="*/ 9256 w 10000"/>
              <a:gd name="connsiteY143" fmla="*/ 4996 h 10000"/>
              <a:gd name="connsiteX144" fmla="*/ 6366 w 10000"/>
              <a:gd name="connsiteY144" fmla="*/ 230 h 10000"/>
              <a:gd name="connsiteX145" fmla="*/ 6366 w 10000"/>
              <a:gd name="connsiteY145" fmla="*/ 230 h 10000"/>
              <a:gd name="connsiteX146" fmla="*/ 6366 w 10000"/>
              <a:gd name="connsiteY146" fmla="*/ 230 h 10000"/>
              <a:gd name="connsiteX147" fmla="*/ 6366 w 10000"/>
              <a:gd name="connsiteY147" fmla="*/ 230 h 10000"/>
              <a:gd name="connsiteX148" fmla="*/ 6366 w 10000"/>
              <a:gd name="connsiteY148" fmla="*/ 230 h 10000"/>
              <a:gd name="connsiteX149" fmla="*/ 6366 w 10000"/>
              <a:gd name="connsiteY149" fmla="*/ 230 h 10000"/>
              <a:gd name="connsiteX150" fmla="*/ 6366 w 10000"/>
              <a:gd name="connsiteY150" fmla="*/ 230 h 10000"/>
              <a:gd name="connsiteX151" fmla="*/ 6366 w 10000"/>
              <a:gd name="connsiteY151" fmla="*/ 230 h 10000"/>
              <a:gd name="connsiteX152" fmla="*/ 6366 w 10000"/>
              <a:gd name="connsiteY152" fmla="*/ 230 h 10000"/>
              <a:gd name="connsiteX153" fmla="*/ 6366 w 10000"/>
              <a:gd name="connsiteY153" fmla="*/ 230 h 10000"/>
              <a:gd name="connsiteX154" fmla="*/ 6366 w 10000"/>
              <a:gd name="connsiteY154" fmla="*/ 230 h 10000"/>
              <a:gd name="connsiteX155" fmla="*/ 6366 w 10000"/>
              <a:gd name="connsiteY155" fmla="*/ 230 h 10000"/>
              <a:gd name="connsiteX156" fmla="*/ 6366 w 10000"/>
              <a:gd name="connsiteY156" fmla="*/ 230 h 10000"/>
              <a:gd name="connsiteX157" fmla="*/ 6366 w 10000"/>
              <a:gd name="connsiteY157" fmla="*/ 230 h 10000"/>
              <a:gd name="connsiteX158" fmla="*/ 6366 w 10000"/>
              <a:gd name="connsiteY158" fmla="*/ 230 h 10000"/>
              <a:gd name="connsiteX159" fmla="*/ 6366 w 10000"/>
              <a:gd name="connsiteY159" fmla="*/ 230 h 10000"/>
              <a:gd name="connsiteX160" fmla="*/ 6366 w 10000"/>
              <a:gd name="connsiteY160" fmla="*/ 230 h 10000"/>
              <a:gd name="connsiteX161" fmla="*/ 6366 w 10000"/>
              <a:gd name="connsiteY161" fmla="*/ 230 h 10000"/>
              <a:gd name="connsiteX162" fmla="*/ 6366 w 10000"/>
              <a:gd name="connsiteY162" fmla="*/ 230 h 10000"/>
              <a:gd name="connsiteX163" fmla="*/ 6366 w 10000"/>
              <a:gd name="connsiteY163" fmla="*/ 230 h 10000"/>
              <a:gd name="connsiteX164" fmla="*/ 6366 w 10000"/>
              <a:gd name="connsiteY164" fmla="*/ 230 h 10000"/>
              <a:gd name="connsiteX165" fmla="*/ 6366 w 10000"/>
              <a:gd name="connsiteY165" fmla="*/ 230 h 10000"/>
              <a:gd name="connsiteX166" fmla="*/ 6366 w 10000"/>
              <a:gd name="connsiteY166" fmla="*/ 230 h 10000"/>
              <a:gd name="connsiteX167" fmla="*/ 6366 w 10000"/>
              <a:gd name="connsiteY167" fmla="*/ 230 h 10000"/>
              <a:gd name="connsiteX168" fmla="*/ 6366 w 10000"/>
              <a:gd name="connsiteY168" fmla="*/ 230 h 10000"/>
              <a:gd name="connsiteX169" fmla="*/ 6366 w 10000"/>
              <a:gd name="connsiteY169" fmla="*/ 230 h 10000"/>
              <a:gd name="connsiteX170" fmla="*/ 6366 w 10000"/>
              <a:gd name="connsiteY170" fmla="*/ 230 h 10000"/>
              <a:gd name="connsiteX171" fmla="*/ 6366 w 10000"/>
              <a:gd name="connsiteY171" fmla="*/ 230 h 10000"/>
              <a:gd name="connsiteX172" fmla="*/ 6366 w 10000"/>
              <a:gd name="connsiteY172" fmla="*/ 230 h 10000"/>
              <a:gd name="connsiteX173" fmla="*/ 6366 w 10000"/>
              <a:gd name="connsiteY173" fmla="*/ 230 h 10000"/>
              <a:gd name="connsiteX174" fmla="*/ 6456 w 10000"/>
              <a:gd name="connsiteY174" fmla="*/ 249 h 10000"/>
              <a:gd name="connsiteX175" fmla="*/ 3268 w 10000"/>
              <a:gd name="connsiteY175" fmla="*/ 519 h 10000"/>
              <a:gd name="connsiteX176" fmla="*/ 3205 w 10000"/>
              <a:gd name="connsiteY176" fmla="*/ 384 h 10000"/>
              <a:gd name="connsiteX177" fmla="*/ 3205 w 10000"/>
              <a:gd name="connsiteY177" fmla="*/ 249 h 10000"/>
              <a:gd name="connsiteX178" fmla="*/ 3102 w 10000"/>
              <a:gd name="connsiteY178" fmla="*/ 108 h 10000"/>
              <a:gd name="connsiteX179" fmla="*/ 3085 w 10000"/>
              <a:gd name="connsiteY179" fmla="*/ 0 h 10000"/>
              <a:gd name="connsiteX0" fmla="*/ 3085 w 10000"/>
              <a:gd name="connsiteY0" fmla="*/ 0 h 10000"/>
              <a:gd name="connsiteX1" fmla="*/ 20 w 10000"/>
              <a:gd name="connsiteY1" fmla="*/ 408 h 10000"/>
              <a:gd name="connsiteX2" fmla="*/ 20 w 10000"/>
              <a:gd name="connsiteY2" fmla="*/ 492 h 10000"/>
              <a:gd name="connsiteX3" fmla="*/ 20 w 10000"/>
              <a:gd name="connsiteY3" fmla="*/ 547 h 10000"/>
              <a:gd name="connsiteX4" fmla="*/ 0 w 10000"/>
              <a:gd name="connsiteY4" fmla="*/ 575 h 10000"/>
              <a:gd name="connsiteX5" fmla="*/ 0 w 10000"/>
              <a:gd name="connsiteY5" fmla="*/ 711 h 10000"/>
              <a:gd name="connsiteX6" fmla="*/ 103 w 10000"/>
              <a:gd name="connsiteY6" fmla="*/ 902 h 10000"/>
              <a:gd name="connsiteX7" fmla="*/ 165 w 10000"/>
              <a:gd name="connsiteY7" fmla="*/ 988 h 10000"/>
              <a:gd name="connsiteX8" fmla="*/ 202 w 10000"/>
              <a:gd name="connsiteY8" fmla="*/ 988 h 10000"/>
              <a:gd name="connsiteX9" fmla="*/ 285 w 10000"/>
              <a:gd name="connsiteY9" fmla="*/ 1071 h 10000"/>
              <a:gd name="connsiteX10" fmla="*/ 306 w 10000"/>
              <a:gd name="connsiteY10" fmla="*/ 1155 h 10000"/>
              <a:gd name="connsiteX11" fmla="*/ 244 w 10000"/>
              <a:gd name="connsiteY11" fmla="*/ 1320 h 10000"/>
              <a:gd name="connsiteX12" fmla="*/ 244 w 10000"/>
              <a:gd name="connsiteY12" fmla="*/ 1376 h 10000"/>
              <a:gd name="connsiteX13" fmla="*/ 306 w 10000"/>
              <a:gd name="connsiteY13" fmla="*/ 1404 h 10000"/>
              <a:gd name="connsiteX14" fmla="*/ 323 w 10000"/>
              <a:gd name="connsiteY14" fmla="*/ 1459 h 10000"/>
              <a:gd name="connsiteX15" fmla="*/ 323 w 10000"/>
              <a:gd name="connsiteY15" fmla="*/ 1487 h 10000"/>
              <a:gd name="connsiteX16" fmla="*/ 265 w 10000"/>
              <a:gd name="connsiteY16" fmla="*/ 1568 h 10000"/>
              <a:gd name="connsiteX17" fmla="*/ 265 w 10000"/>
              <a:gd name="connsiteY17" fmla="*/ 1684 h 10000"/>
              <a:gd name="connsiteX18" fmla="*/ 306 w 10000"/>
              <a:gd name="connsiteY18" fmla="*/ 1707 h 10000"/>
              <a:gd name="connsiteX19" fmla="*/ 467 w 10000"/>
              <a:gd name="connsiteY19" fmla="*/ 1651 h 10000"/>
              <a:gd name="connsiteX20" fmla="*/ 550 w 10000"/>
              <a:gd name="connsiteY20" fmla="*/ 1600 h 10000"/>
              <a:gd name="connsiteX21" fmla="*/ 591 w 10000"/>
              <a:gd name="connsiteY21" fmla="*/ 1352 h 10000"/>
              <a:gd name="connsiteX22" fmla="*/ 629 w 10000"/>
              <a:gd name="connsiteY22" fmla="*/ 1296 h 10000"/>
              <a:gd name="connsiteX23" fmla="*/ 691 w 10000"/>
              <a:gd name="connsiteY23" fmla="*/ 1320 h 10000"/>
              <a:gd name="connsiteX24" fmla="*/ 749 w 10000"/>
              <a:gd name="connsiteY24" fmla="*/ 1320 h 10000"/>
              <a:gd name="connsiteX25" fmla="*/ 793 w 10000"/>
              <a:gd name="connsiteY25" fmla="*/ 1296 h 10000"/>
              <a:gd name="connsiteX26" fmla="*/ 852 w 10000"/>
              <a:gd name="connsiteY26" fmla="*/ 1296 h 10000"/>
              <a:gd name="connsiteX27" fmla="*/ 835 w 10000"/>
              <a:gd name="connsiteY27" fmla="*/ 1376 h 10000"/>
              <a:gd name="connsiteX28" fmla="*/ 711 w 10000"/>
              <a:gd name="connsiteY28" fmla="*/ 1516 h 10000"/>
              <a:gd name="connsiteX29" fmla="*/ 732 w 10000"/>
              <a:gd name="connsiteY29" fmla="*/ 1516 h 10000"/>
              <a:gd name="connsiteX30" fmla="*/ 835 w 10000"/>
              <a:gd name="connsiteY30" fmla="*/ 1459 h 10000"/>
              <a:gd name="connsiteX31" fmla="*/ 993 w 10000"/>
              <a:gd name="connsiteY31" fmla="*/ 1459 h 10000"/>
              <a:gd name="connsiteX32" fmla="*/ 1522 w 10000"/>
              <a:gd name="connsiteY32" fmla="*/ 1212 h 10000"/>
              <a:gd name="connsiteX33" fmla="*/ 1605 w 10000"/>
              <a:gd name="connsiteY33" fmla="*/ 1212 h 10000"/>
              <a:gd name="connsiteX34" fmla="*/ 1605 w 10000"/>
              <a:gd name="connsiteY34" fmla="*/ 1267 h 10000"/>
              <a:gd name="connsiteX35" fmla="*/ 1501 w 10000"/>
              <a:gd name="connsiteY35" fmla="*/ 1376 h 10000"/>
              <a:gd name="connsiteX36" fmla="*/ 1563 w 10000"/>
              <a:gd name="connsiteY36" fmla="*/ 1404 h 10000"/>
              <a:gd name="connsiteX37" fmla="*/ 1787 w 10000"/>
              <a:gd name="connsiteY37" fmla="*/ 1436 h 10000"/>
              <a:gd name="connsiteX38" fmla="*/ 2030 w 10000"/>
              <a:gd name="connsiteY38" fmla="*/ 1544 h 10000"/>
              <a:gd name="connsiteX39" fmla="*/ 2274 w 10000"/>
              <a:gd name="connsiteY39" fmla="*/ 1707 h 10000"/>
              <a:gd name="connsiteX40" fmla="*/ 2336 w 10000"/>
              <a:gd name="connsiteY40" fmla="*/ 1764 h 10000"/>
              <a:gd name="connsiteX41" fmla="*/ 2336 w 10000"/>
              <a:gd name="connsiteY41" fmla="*/ 1651 h 10000"/>
              <a:gd name="connsiteX42" fmla="*/ 2378 w 10000"/>
              <a:gd name="connsiteY42" fmla="*/ 1600 h 10000"/>
              <a:gd name="connsiteX43" fmla="*/ 2436 w 10000"/>
              <a:gd name="connsiteY43" fmla="*/ 1684 h 10000"/>
              <a:gd name="connsiteX44" fmla="*/ 2577 w 10000"/>
              <a:gd name="connsiteY44" fmla="*/ 1735 h 10000"/>
              <a:gd name="connsiteX45" fmla="*/ 2621 w 10000"/>
              <a:gd name="connsiteY45" fmla="*/ 1764 h 10000"/>
              <a:gd name="connsiteX46" fmla="*/ 2621 w 10000"/>
              <a:gd name="connsiteY46" fmla="*/ 1792 h 10000"/>
              <a:gd name="connsiteX47" fmla="*/ 2560 w 10000"/>
              <a:gd name="connsiteY47" fmla="*/ 1847 h 10000"/>
              <a:gd name="connsiteX48" fmla="*/ 2577 w 10000"/>
              <a:gd name="connsiteY48" fmla="*/ 1899 h 10000"/>
              <a:gd name="connsiteX49" fmla="*/ 2903 w 10000"/>
              <a:gd name="connsiteY49" fmla="*/ 2208 h 10000"/>
              <a:gd name="connsiteX50" fmla="*/ 2920 w 10000"/>
              <a:gd name="connsiteY50" fmla="*/ 2316 h 10000"/>
              <a:gd name="connsiteX51" fmla="*/ 2903 w 10000"/>
              <a:gd name="connsiteY51" fmla="*/ 2427 h 10000"/>
              <a:gd name="connsiteX52" fmla="*/ 2882 w 10000"/>
              <a:gd name="connsiteY52" fmla="*/ 2480 h 10000"/>
              <a:gd name="connsiteX53" fmla="*/ 2842 w 10000"/>
              <a:gd name="connsiteY53" fmla="*/ 2455 h 10000"/>
              <a:gd name="connsiteX54" fmla="*/ 2821 w 10000"/>
              <a:gd name="connsiteY54" fmla="*/ 2349 h 10000"/>
              <a:gd name="connsiteX55" fmla="*/ 2779 w 10000"/>
              <a:gd name="connsiteY55" fmla="*/ 2455 h 10000"/>
              <a:gd name="connsiteX56" fmla="*/ 2821 w 10000"/>
              <a:gd name="connsiteY56" fmla="*/ 2540 h 10000"/>
              <a:gd name="connsiteX57" fmla="*/ 2862 w 10000"/>
              <a:gd name="connsiteY57" fmla="*/ 2564 h 10000"/>
              <a:gd name="connsiteX58" fmla="*/ 3309 w 10000"/>
              <a:gd name="connsiteY58" fmla="*/ 2399 h 10000"/>
              <a:gd name="connsiteX59" fmla="*/ 3329 w 10000"/>
              <a:gd name="connsiteY59" fmla="*/ 2316 h 10000"/>
              <a:gd name="connsiteX60" fmla="*/ 3470 w 10000"/>
              <a:gd name="connsiteY60" fmla="*/ 2316 h 10000"/>
              <a:gd name="connsiteX61" fmla="*/ 3817 w 10000"/>
              <a:gd name="connsiteY61" fmla="*/ 1933 h 10000"/>
              <a:gd name="connsiteX62" fmla="*/ 4061 w 10000"/>
              <a:gd name="connsiteY62" fmla="*/ 1933 h 10000"/>
              <a:gd name="connsiteX63" fmla="*/ 4061 w 10000"/>
              <a:gd name="connsiteY63" fmla="*/ 1847 h 10000"/>
              <a:gd name="connsiteX64" fmla="*/ 4020 w 10000"/>
              <a:gd name="connsiteY64" fmla="*/ 1764 h 10000"/>
              <a:gd name="connsiteX65" fmla="*/ 4078 w 10000"/>
              <a:gd name="connsiteY65" fmla="*/ 1568 h 10000"/>
              <a:gd name="connsiteX66" fmla="*/ 4445 w 10000"/>
              <a:gd name="connsiteY66" fmla="*/ 1516 h 10000"/>
              <a:gd name="connsiteX67" fmla="*/ 4992 w 10000"/>
              <a:gd name="connsiteY67" fmla="*/ 1876 h 10000"/>
              <a:gd name="connsiteX68" fmla="*/ 5013 w 10000"/>
              <a:gd name="connsiteY68" fmla="*/ 1984 h 10000"/>
              <a:gd name="connsiteX69" fmla="*/ 5157 w 10000"/>
              <a:gd name="connsiteY69" fmla="*/ 2152 h 10000"/>
              <a:gd name="connsiteX70" fmla="*/ 5277 w 10000"/>
              <a:gd name="connsiteY70" fmla="*/ 2399 h 10000"/>
              <a:gd name="connsiteX71" fmla="*/ 5621 w 10000"/>
              <a:gd name="connsiteY71" fmla="*/ 2732 h 10000"/>
              <a:gd name="connsiteX72" fmla="*/ 5662 w 10000"/>
              <a:gd name="connsiteY72" fmla="*/ 2872 h 10000"/>
              <a:gd name="connsiteX73" fmla="*/ 5765 w 10000"/>
              <a:gd name="connsiteY73" fmla="*/ 2980 h 10000"/>
              <a:gd name="connsiteX74" fmla="*/ 6030 w 10000"/>
              <a:gd name="connsiteY74" fmla="*/ 2980 h 10000"/>
              <a:gd name="connsiteX75" fmla="*/ 6232 w 10000"/>
              <a:gd name="connsiteY75" fmla="*/ 3395 h 10000"/>
              <a:gd name="connsiteX76" fmla="*/ 6291 w 10000"/>
              <a:gd name="connsiteY76" fmla="*/ 3452 h 10000"/>
              <a:gd name="connsiteX77" fmla="*/ 6273 w 10000"/>
              <a:gd name="connsiteY77" fmla="*/ 3586 h 10000"/>
              <a:gd name="connsiteX78" fmla="*/ 6353 w 10000"/>
              <a:gd name="connsiteY78" fmla="*/ 3999 h 10000"/>
              <a:gd name="connsiteX79" fmla="*/ 6312 w 10000"/>
              <a:gd name="connsiteY79" fmla="*/ 4449 h 10000"/>
              <a:gd name="connsiteX80" fmla="*/ 6232 w 10000"/>
              <a:gd name="connsiteY80" fmla="*/ 4944 h 10000"/>
              <a:gd name="connsiteX81" fmla="*/ 6249 w 10000"/>
              <a:gd name="connsiteY81" fmla="*/ 5357 h 10000"/>
              <a:gd name="connsiteX82" fmla="*/ 6291 w 10000"/>
              <a:gd name="connsiteY82" fmla="*/ 5491 h 10000"/>
              <a:gd name="connsiteX83" fmla="*/ 6494 w 10000"/>
              <a:gd name="connsiteY83" fmla="*/ 5659 h 10000"/>
              <a:gd name="connsiteX84" fmla="*/ 6555 w 10000"/>
              <a:gd name="connsiteY84" fmla="*/ 5491 h 10000"/>
              <a:gd name="connsiteX85" fmla="*/ 6494 w 10000"/>
              <a:gd name="connsiteY85" fmla="*/ 5435 h 10000"/>
              <a:gd name="connsiteX86" fmla="*/ 6431 w 10000"/>
              <a:gd name="connsiteY86" fmla="*/ 5187 h 10000"/>
              <a:gd name="connsiteX87" fmla="*/ 6456 w 10000"/>
              <a:gd name="connsiteY87" fmla="*/ 5136 h 10000"/>
              <a:gd name="connsiteX88" fmla="*/ 6575 w 10000"/>
              <a:gd name="connsiteY88" fmla="*/ 5079 h 10000"/>
              <a:gd name="connsiteX89" fmla="*/ 6658 w 10000"/>
              <a:gd name="connsiteY89" fmla="*/ 5357 h 10000"/>
              <a:gd name="connsiteX90" fmla="*/ 6699 w 10000"/>
              <a:gd name="connsiteY90" fmla="*/ 5328 h 10000"/>
              <a:gd name="connsiteX91" fmla="*/ 6737 w 10000"/>
              <a:gd name="connsiteY91" fmla="*/ 5221 h 10000"/>
              <a:gd name="connsiteX92" fmla="*/ 6762 w 10000"/>
              <a:gd name="connsiteY92" fmla="*/ 5187 h 10000"/>
              <a:gd name="connsiteX93" fmla="*/ 6820 w 10000"/>
              <a:gd name="connsiteY93" fmla="*/ 5244 h 10000"/>
              <a:gd name="connsiteX94" fmla="*/ 6820 w 10000"/>
              <a:gd name="connsiteY94" fmla="*/ 5357 h 10000"/>
              <a:gd name="connsiteX95" fmla="*/ 6762 w 10000"/>
              <a:gd name="connsiteY95" fmla="*/ 5491 h 10000"/>
              <a:gd name="connsiteX96" fmla="*/ 6699 w 10000"/>
              <a:gd name="connsiteY96" fmla="*/ 5604 h 10000"/>
              <a:gd name="connsiteX97" fmla="*/ 6617 w 10000"/>
              <a:gd name="connsiteY97" fmla="*/ 5937 h 10000"/>
              <a:gd name="connsiteX98" fmla="*/ 6555 w 10000"/>
              <a:gd name="connsiteY98" fmla="*/ 5964 h 10000"/>
              <a:gd name="connsiteX99" fmla="*/ 6555 w 10000"/>
              <a:gd name="connsiteY99" fmla="*/ 6133 h 10000"/>
              <a:gd name="connsiteX100" fmla="*/ 6638 w 10000"/>
              <a:gd name="connsiteY100" fmla="*/ 6239 h 10000"/>
              <a:gd name="connsiteX101" fmla="*/ 6762 w 10000"/>
              <a:gd name="connsiteY101" fmla="*/ 6380 h 10000"/>
              <a:gd name="connsiteX102" fmla="*/ 6944 w 10000"/>
              <a:gd name="connsiteY102" fmla="*/ 6960 h 10000"/>
              <a:gd name="connsiteX103" fmla="*/ 7225 w 10000"/>
              <a:gd name="connsiteY103" fmla="*/ 7207 h 10000"/>
              <a:gd name="connsiteX104" fmla="*/ 7266 w 10000"/>
              <a:gd name="connsiteY104" fmla="*/ 7207 h 10000"/>
              <a:gd name="connsiteX105" fmla="*/ 7287 w 10000"/>
              <a:gd name="connsiteY105" fmla="*/ 7069 h 10000"/>
              <a:gd name="connsiteX106" fmla="*/ 7370 w 10000"/>
              <a:gd name="connsiteY106" fmla="*/ 7069 h 10000"/>
              <a:gd name="connsiteX107" fmla="*/ 7431 w 10000"/>
              <a:gd name="connsiteY107" fmla="*/ 7293 h 10000"/>
              <a:gd name="connsiteX108" fmla="*/ 7448 w 10000"/>
              <a:gd name="connsiteY108" fmla="*/ 7428 h 10000"/>
              <a:gd name="connsiteX109" fmla="*/ 7552 w 10000"/>
              <a:gd name="connsiteY109" fmla="*/ 7731 h 10000"/>
              <a:gd name="connsiteX110" fmla="*/ 7676 w 10000"/>
              <a:gd name="connsiteY110" fmla="*/ 7817 h 10000"/>
              <a:gd name="connsiteX111" fmla="*/ 7795 w 10000"/>
              <a:gd name="connsiteY111" fmla="*/ 7868 h 10000"/>
              <a:gd name="connsiteX112" fmla="*/ 8015 w 10000"/>
              <a:gd name="connsiteY112" fmla="*/ 8671 h 10000"/>
              <a:gd name="connsiteX113" fmla="*/ 8077 w 10000"/>
              <a:gd name="connsiteY113" fmla="*/ 8728 h 10000"/>
              <a:gd name="connsiteX114" fmla="*/ 8362 w 10000"/>
              <a:gd name="connsiteY114" fmla="*/ 8813 h 10000"/>
              <a:gd name="connsiteX115" fmla="*/ 8486 w 10000"/>
              <a:gd name="connsiteY115" fmla="*/ 8895 h 10000"/>
              <a:gd name="connsiteX116" fmla="*/ 8809 w 10000"/>
              <a:gd name="connsiteY116" fmla="*/ 9443 h 10000"/>
              <a:gd name="connsiteX117" fmla="*/ 8950 w 10000"/>
              <a:gd name="connsiteY117" fmla="*/ 9583 h 10000"/>
              <a:gd name="connsiteX118" fmla="*/ 9011 w 10000"/>
              <a:gd name="connsiteY118" fmla="*/ 9612 h 10000"/>
              <a:gd name="connsiteX119" fmla="*/ 9070 w 10000"/>
              <a:gd name="connsiteY119" fmla="*/ 9640 h 10000"/>
              <a:gd name="connsiteX120" fmla="*/ 9115 w 10000"/>
              <a:gd name="connsiteY120" fmla="*/ 9775 h 10000"/>
              <a:gd name="connsiteX121" fmla="*/ 9053 w 10000"/>
              <a:gd name="connsiteY121" fmla="*/ 9775 h 10000"/>
              <a:gd name="connsiteX122" fmla="*/ 8991 w 10000"/>
              <a:gd name="connsiteY122" fmla="*/ 9748 h 10000"/>
              <a:gd name="connsiteX123" fmla="*/ 8950 w 10000"/>
              <a:gd name="connsiteY123" fmla="*/ 9748 h 10000"/>
              <a:gd name="connsiteX124" fmla="*/ 8912 w 10000"/>
              <a:gd name="connsiteY124" fmla="*/ 9775 h 10000"/>
              <a:gd name="connsiteX125" fmla="*/ 8912 w 10000"/>
              <a:gd name="connsiteY125" fmla="*/ 9860 h 10000"/>
              <a:gd name="connsiteX126" fmla="*/ 8950 w 10000"/>
              <a:gd name="connsiteY126" fmla="*/ 9939 h 10000"/>
              <a:gd name="connsiteX127" fmla="*/ 9115 w 10000"/>
              <a:gd name="connsiteY127" fmla="*/ 10000 h 10000"/>
              <a:gd name="connsiteX128" fmla="*/ 9194 w 10000"/>
              <a:gd name="connsiteY128" fmla="*/ 9917 h 10000"/>
              <a:gd name="connsiteX129" fmla="*/ 9314 w 10000"/>
              <a:gd name="connsiteY129" fmla="*/ 9882 h 10000"/>
              <a:gd name="connsiteX130" fmla="*/ 9802 w 10000"/>
              <a:gd name="connsiteY130" fmla="*/ 9640 h 10000"/>
              <a:gd name="connsiteX131" fmla="*/ 9905 w 10000"/>
              <a:gd name="connsiteY131" fmla="*/ 9392 h 10000"/>
              <a:gd name="connsiteX132" fmla="*/ 6366 w 10000"/>
              <a:gd name="connsiteY132" fmla="*/ 230 h 10000"/>
              <a:gd name="connsiteX133" fmla="*/ 9864 w 10000"/>
              <a:gd name="connsiteY133" fmla="*/ 8977 h 10000"/>
              <a:gd name="connsiteX134" fmla="*/ 9864 w 10000"/>
              <a:gd name="connsiteY134" fmla="*/ 8779 h 10000"/>
              <a:gd name="connsiteX135" fmla="*/ 9967 w 10000"/>
              <a:gd name="connsiteY135" fmla="*/ 8480 h 10000"/>
              <a:gd name="connsiteX136" fmla="*/ 6366 w 10000"/>
              <a:gd name="connsiteY136" fmla="*/ 230 h 10000"/>
              <a:gd name="connsiteX137" fmla="*/ 9943 w 10000"/>
              <a:gd name="connsiteY137" fmla="*/ 7868 h 10000"/>
              <a:gd name="connsiteX138" fmla="*/ 6366 w 10000"/>
              <a:gd name="connsiteY138" fmla="*/ 230 h 10000"/>
              <a:gd name="connsiteX139" fmla="*/ 9943 w 10000"/>
              <a:gd name="connsiteY139" fmla="*/ 6927 h 10000"/>
              <a:gd name="connsiteX140" fmla="*/ 9864 w 10000"/>
              <a:gd name="connsiteY140" fmla="*/ 6431 h 10000"/>
              <a:gd name="connsiteX141" fmla="*/ 9785 w 10000"/>
              <a:gd name="connsiteY141" fmla="*/ 6267 h 10000"/>
              <a:gd name="connsiteX142" fmla="*/ 6366 w 10000"/>
              <a:gd name="connsiteY142" fmla="*/ 230 h 10000"/>
              <a:gd name="connsiteX143" fmla="*/ 6366 w 10000"/>
              <a:gd name="connsiteY143" fmla="*/ 230 h 10000"/>
              <a:gd name="connsiteX144" fmla="*/ 6366 w 10000"/>
              <a:gd name="connsiteY144" fmla="*/ 230 h 10000"/>
              <a:gd name="connsiteX145" fmla="*/ 6366 w 10000"/>
              <a:gd name="connsiteY145" fmla="*/ 230 h 10000"/>
              <a:gd name="connsiteX146" fmla="*/ 6366 w 10000"/>
              <a:gd name="connsiteY146" fmla="*/ 230 h 10000"/>
              <a:gd name="connsiteX147" fmla="*/ 6366 w 10000"/>
              <a:gd name="connsiteY147" fmla="*/ 230 h 10000"/>
              <a:gd name="connsiteX148" fmla="*/ 6366 w 10000"/>
              <a:gd name="connsiteY148" fmla="*/ 230 h 10000"/>
              <a:gd name="connsiteX149" fmla="*/ 6366 w 10000"/>
              <a:gd name="connsiteY149" fmla="*/ 230 h 10000"/>
              <a:gd name="connsiteX150" fmla="*/ 6366 w 10000"/>
              <a:gd name="connsiteY150" fmla="*/ 230 h 10000"/>
              <a:gd name="connsiteX151" fmla="*/ 6366 w 10000"/>
              <a:gd name="connsiteY151" fmla="*/ 230 h 10000"/>
              <a:gd name="connsiteX152" fmla="*/ 6366 w 10000"/>
              <a:gd name="connsiteY152" fmla="*/ 230 h 10000"/>
              <a:gd name="connsiteX153" fmla="*/ 6366 w 10000"/>
              <a:gd name="connsiteY153" fmla="*/ 230 h 10000"/>
              <a:gd name="connsiteX154" fmla="*/ 6366 w 10000"/>
              <a:gd name="connsiteY154" fmla="*/ 230 h 10000"/>
              <a:gd name="connsiteX155" fmla="*/ 6366 w 10000"/>
              <a:gd name="connsiteY155" fmla="*/ 230 h 10000"/>
              <a:gd name="connsiteX156" fmla="*/ 6366 w 10000"/>
              <a:gd name="connsiteY156" fmla="*/ 230 h 10000"/>
              <a:gd name="connsiteX157" fmla="*/ 6366 w 10000"/>
              <a:gd name="connsiteY157" fmla="*/ 230 h 10000"/>
              <a:gd name="connsiteX158" fmla="*/ 6366 w 10000"/>
              <a:gd name="connsiteY158" fmla="*/ 230 h 10000"/>
              <a:gd name="connsiteX159" fmla="*/ 6366 w 10000"/>
              <a:gd name="connsiteY159" fmla="*/ 230 h 10000"/>
              <a:gd name="connsiteX160" fmla="*/ 6366 w 10000"/>
              <a:gd name="connsiteY160" fmla="*/ 230 h 10000"/>
              <a:gd name="connsiteX161" fmla="*/ 6366 w 10000"/>
              <a:gd name="connsiteY161" fmla="*/ 230 h 10000"/>
              <a:gd name="connsiteX162" fmla="*/ 6366 w 10000"/>
              <a:gd name="connsiteY162" fmla="*/ 230 h 10000"/>
              <a:gd name="connsiteX163" fmla="*/ 6366 w 10000"/>
              <a:gd name="connsiteY163" fmla="*/ 230 h 10000"/>
              <a:gd name="connsiteX164" fmla="*/ 6366 w 10000"/>
              <a:gd name="connsiteY164" fmla="*/ 230 h 10000"/>
              <a:gd name="connsiteX165" fmla="*/ 6366 w 10000"/>
              <a:gd name="connsiteY165" fmla="*/ 230 h 10000"/>
              <a:gd name="connsiteX166" fmla="*/ 6366 w 10000"/>
              <a:gd name="connsiteY166" fmla="*/ 230 h 10000"/>
              <a:gd name="connsiteX167" fmla="*/ 6366 w 10000"/>
              <a:gd name="connsiteY167" fmla="*/ 230 h 10000"/>
              <a:gd name="connsiteX168" fmla="*/ 6366 w 10000"/>
              <a:gd name="connsiteY168" fmla="*/ 230 h 10000"/>
              <a:gd name="connsiteX169" fmla="*/ 6366 w 10000"/>
              <a:gd name="connsiteY169" fmla="*/ 230 h 10000"/>
              <a:gd name="connsiteX170" fmla="*/ 6366 w 10000"/>
              <a:gd name="connsiteY170" fmla="*/ 230 h 10000"/>
              <a:gd name="connsiteX171" fmla="*/ 6366 w 10000"/>
              <a:gd name="connsiteY171" fmla="*/ 230 h 10000"/>
              <a:gd name="connsiteX172" fmla="*/ 6366 w 10000"/>
              <a:gd name="connsiteY172" fmla="*/ 230 h 10000"/>
              <a:gd name="connsiteX173" fmla="*/ 6366 w 10000"/>
              <a:gd name="connsiteY173" fmla="*/ 230 h 10000"/>
              <a:gd name="connsiteX174" fmla="*/ 6456 w 10000"/>
              <a:gd name="connsiteY174" fmla="*/ 249 h 10000"/>
              <a:gd name="connsiteX175" fmla="*/ 3268 w 10000"/>
              <a:gd name="connsiteY175" fmla="*/ 519 h 10000"/>
              <a:gd name="connsiteX176" fmla="*/ 3205 w 10000"/>
              <a:gd name="connsiteY176" fmla="*/ 384 h 10000"/>
              <a:gd name="connsiteX177" fmla="*/ 3205 w 10000"/>
              <a:gd name="connsiteY177" fmla="*/ 249 h 10000"/>
              <a:gd name="connsiteX178" fmla="*/ 3102 w 10000"/>
              <a:gd name="connsiteY178" fmla="*/ 108 h 10000"/>
              <a:gd name="connsiteX179" fmla="*/ 3085 w 10000"/>
              <a:gd name="connsiteY179" fmla="*/ 0 h 10000"/>
              <a:gd name="connsiteX0" fmla="*/ 3085 w 10000"/>
              <a:gd name="connsiteY0" fmla="*/ 0 h 10000"/>
              <a:gd name="connsiteX1" fmla="*/ 20 w 10000"/>
              <a:gd name="connsiteY1" fmla="*/ 408 h 10000"/>
              <a:gd name="connsiteX2" fmla="*/ 20 w 10000"/>
              <a:gd name="connsiteY2" fmla="*/ 492 h 10000"/>
              <a:gd name="connsiteX3" fmla="*/ 20 w 10000"/>
              <a:gd name="connsiteY3" fmla="*/ 547 h 10000"/>
              <a:gd name="connsiteX4" fmla="*/ 0 w 10000"/>
              <a:gd name="connsiteY4" fmla="*/ 575 h 10000"/>
              <a:gd name="connsiteX5" fmla="*/ 0 w 10000"/>
              <a:gd name="connsiteY5" fmla="*/ 711 h 10000"/>
              <a:gd name="connsiteX6" fmla="*/ 103 w 10000"/>
              <a:gd name="connsiteY6" fmla="*/ 902 h 10000"/>
              <a:gd name="connsiteX7" fmla="*/ 165 w 10000"/>
              <a:gd name="connsiteY7" fmla="*/ 988 h 10000"/>
              <a:gd name="connsiteX8" fmla="*/ 202 w 10000"/>
              <a:gd name="connsiteY8" fmla="*/ 988 h 10000"/>
              <a:gd name="connsiteX9" fmla="*/ 285 w 10000"/>
              <a:gd name="connsiteY9" fmla="*/ 1071 h 10000"/>
              <a:gd name="connsiteX10" fmla="*/ 306 w 10000"/>
              <a:gd name="connsiteY10" fmla="*/ 1155 h 10000"/>
              <a:gd name="connsiteX11" fmla="*/ 244 w 10000"/>
              <a:gd name="connsiteY11" fmla="*/ 1320 h 10000"/>
              <a:gd name="connsiteX12" fmla="*/ 244 w 10000"/>
              <a:gd name="connsiteY12" fmla="*/ 1376 h 10000"/>
              <a:gd name="connsiteX13" fmla="*/ 306 w 10000"/>
              <a:gd name="connsiteY13" fmla="*/ 1404 h 10000"/>
              <a:gd name="connsiteX14" fmla="*/ 323 w 10000"/>
              <a:gd name="connsiteY14" fmla="*/ 1459 h 10000"/>
              <a:gd name="connsiteX15" fmla="*/ 323 w 10000"/>
              <a:gd name="connsiteY15" fmla="*/ 1487 h 10000"/>
              <a:gd name="connsiteX16" fmla="*/ 265 w 10000"/>
              <a:gd name="connsiteY16" fmla="*/ 1568 h 10000"/>
              <a:gd name="connsiteX17" fmla="*/ 265 w 10000"/>
              <a:gd name="connsiteY17" fmla="*/ 1684 h 10000"/>
              <a:gd name="connsiteX18" fmla="*/ 306 w 10000"/>
              <a:gd name="connsiteY18" fmla="*/ 1707 h 10000"/>
              <a:gd name="connsiteX19" fmla="*/ 467 w 10000"/>
              <a:gd name="connsiteY19" fmla="*/ 1651 h 10000"/>
              <a:gd name="connsiteX20" fmla="*/ 550 w 10000"/>
              <a:gd name="connsiteY20" fmla="*/ 1600 h 10000"/>
              <a:gd name="connsiteX21" fmla="*/ 591 w 10000"/>
              <a:gd name="connsiteY21" fmla="*/ 1352 h 10000"/>
              <a:gd name="connsiteX22" fmla="*/ 629 w 10000"/>
              <a:gd name="connsiteY22" fmla="*/ 1296 h 10000"/>
              <a:gd name="connsiteX23" fmla="*/ 691 w 10000"/>
              <a:gd name="connsiteY23" fmla="*/ 1320 h 10000"/>
              <a:gd name="connsiteX24" fmla="*/ 749 w 10000"/>
              <a:gd name="connsiteY24" fmla="*/ 1320 h 10000"/>
              <a:gd name="connsiteX25" fmla="*/ 793 w 10000"/>
              <a:gd name="connsiteY25" fmla="*/ 1296 h 10000"/>
              <a:gd name="connsiteX26" fmla="*/ 852 w 10000"/>
              <a:gd name="connsiteY26" fmla="*/ 1296 h 10000"/>
              <a:gd name="connsiteX27" fmla="*/ 835 w 10000"/>
              <a:gd name="connsiteY27" fmla="*/ 1376 h 10000"/>
              <a:gd name="connsiteX28" fmla="*/ 711 w 10000"/>
              <a:gd name="connsiteY28" fmla="*/ 1516 h 10000"/>
              <a:gd name="connsiteX29" fmla="*/ 732 w 10000"/>
              <a:gd name="connsiteY29" fmla="*/ 1516 h 10000"/>
              <a:gd name="connsiteX30" fmla="*/ 835 w 10000"/>
              <a:gd name="connsiteY30" fmla="*/ 1459 h 10000"/>
              <a:gd name="connsiteX31" fmla="*/ 993 w 10000"/>
              <a:gd name="connsiteY31" fmla="*/ 1459 h 10000"/>
              <a:gd name="connsiteX32" fmla="*/ 1522 w 10000"/>
              <a:gd name="connsiteY32" fmla="*/ 1212 h 10000"/>
              <a:gd name="connsiteX33" fmla="*/ 1605 w 10000"/>
              <a:gd name="connsiteY33" fmla="*/ 1212 h 10000"/>
              <a:gd name="connsiteX34" fmla="*/ 1605 w 10000"/>
              <a:gd name="connsiteY34" fmla="*/ 1267 h 10000"/>
              <a:gd name="connsiteX35" fmla="*/ 1501 w 10000"/>
              <a:gd name="connsiteY35" fmla="*/ 1376 h 10000"/>
              <a:gd name="connsiteX36" fmla="*/ 1563 w 10000"/>
              <a:gd name="connsiteY36" fmla="*/ 1404 h 10000"/>
              <a:gd name="connsiteX37" fmla="*/ 1787 w 10000"/>
              <a:gd name="connsiteY37" fmla="*/ 1436 h 10000"/>
              <a:gd name="connsiteX38" fmla="*/ 2030 w 10000"/>
              <a:gd name="connsiteY38" fmla="*/ 1544 h 10000"/>
              <a:gd name="connsiteX39" fmla="*/ 2274 w 10000"/>
              <a:gd name="connsiteY39" fmla="*/ 1707 h 10000"/>
              <a:gd name="connsiteX40" fmla="*/ 2336 w 10000"/>
              <a:gd name="connsiteY40" fmla="*/ 1764 h 10000"/>
              <a:gd name="connsiteX41" fmla="*/ 2336 w 10000"/>
              <a:gd name="connsiteY41" fmla="*/ 1651 h 10000"/>
              <a:gd name="connsiteX42" fmla="*/ 2378 w 10000"/>
              <a:gd name="connsiteY42" fmla="*/ 1600 h 10000"/>
              <a:gd name="connsiteX43" fmla="*/ 2436 w 10000"/>
              <a:gd name="connsiteY43" fmla="*/ 1684 h 10000"/>
              <a:gd name="connsiteX44" fmla="*/ 2577 w 10000"/>
              <a:gd name="connsiteY44" fmla="*/ 1735 h 10000"/>
              <a:gd name="connsiteX45" fmla="*/ 2621 w 10000"/>
              <a:gd name="connsiteY45" fmla="*/ 1764 h 10000"/>
              <a:gd name="connsiteX46" fmla="*/ 2621 w 10000"/>
              <a:gd name="connsiteY46" fmla="*/ 1792 h 10000"/>
              <a:gd name="connsiteX47" fmla="*/ 2560 w 10000"/>
              <a:gd name="connsiteY47" fmla="*/ 1847 h 10000"/>
              <a:gd name="connsiteX48" fmla="*/ 2577 w 10000"/>
              <a:gd name="connsiteY48" fmla="*/ 1899 h 10000"/>
              <a:gd name="connsiteX49" fmla="*/ 2903 w 10000"/>
              <a:gd name="connsiteY49" fmla="*/ 2208 h 10000"/>
              <a:gd name="connsiteX50" fmla="*/ 2920 w 10000"/>
              <a:gd name="connsiteY50" fmla="*/ 2316 h 10000"/>
              <a:gd name="connsiteX51" fmla="*/ 2903 w 10000"/>
              <a:gd name="connsiteY51" fmla="*/ 2427 h 10000"/>
              <a:gd name="connsiteX52" fmla="*/ 2882 w 10000"/>
              <a:gd name="connsiteY52" fmla="*/ 2480 h 10000"/>
              <a:gd name="connsiteX53" fmla="*/ 2842 w 10000"/>
              <a:gd name="connsiteY53" fmla="*/ 2455 h 10000"/>
              <a:gd name="connsiteX54" fmla="*/ 2821 w 10000"/>
              <a:gd name="connsiteY54" fmla="*/ 2349 h 10000"/>
              <a:gd name="connsiteX55" fmla="*/ 2779 w 10000"/>
              <a:gd name="connsiteY55" fmla="*/ 2455 h 10000"/>
              <a:gd name="connsiteX56" fmla="*/ 2821 w 10000"/>
              <a:gd name="connsiteY56" fmla="*/ 2540 h 10000"/>
              <a:gd name="connsiteX57" fmla="*/ 2862 w 10000"/>
              <a:gd name="connsiteY57" fmla="*/ 2564 h 10000"/>
              <a:gd name="connsiteX58" fmla="*/ 3309 w 10000"/>
              <a:gd name="connsiteY58" fmla="*/ 2399 h 10000"/>
              <a:gd name="connsiteX59" fmla="*/ 3329 w 10000"/>
              <a:gd name="connsiteY59" fmla="*/ 2316 h 10000"/>
              <a:gd name="connsiteX60" fmla="*/ 3470 w 10000"/>
              <a:gd name="connsiteY60" fmla="*/ 2316 h 10000"/>
              <a:gd name="connsiteX61" fmla="*/ 3817 w 10000"/>
              <a:gd name="connsiteY61" fmla="*/ 1933 h 10000"/>
              <a:gd name="connsiteX62" fmla="*/ 4061 w 10000"/>
              <a:gd name="connsiteY62" fmla="*/ 1933 h 10000"/>
              <a:gd name="connsiteX63" fmla="*/ 4061 w 10000"/>
              <a:gd name="connsiteY63" fmla="*/ 1847 h 10000"/>
              <a:gd name="connsiteX64" fmla="*/ 4020 w 10000"/>
              <a:gd name="connsiteY64" fmla="*/ 1764 h 10000"/>
              <a:gd name="connsiteX65" fmla="*/ 4078 w 10000"/>
              <a:gd name="connsiteY65" fmla="*/ 1568 h 10000"/>
              <a:gd name="connsiteX66" fmla="*/ 4445 w 10000"/>
              <a:gd name="connsiteY66" fmla="*/ 1516 h 10000"/>
              <a:gd name="connsiteX67" fmla="*/ 4992 w 10000"/>
              <a:gd name="connsiteY67" fmla="*/ 1876 h 10000"/>
              <a:gd name="connsiteX68" fmla="*/ 5013 w 10000"/>
              <a:gd name="connsiteY68" fmla="*/ 1984 h 10000"/>
              <a:gd name="connsiteX69" fmla="*/ 5157 w 10000"/>
              <a:gd name="connsiteY69" fmla="*/ 2152 h 10000"/>
              <a:gd name="connsiteX70" fmla="*/ 5277 w 10000"/>
              <a:gd name="connsiteY70" fmla="*/ 2399 h 10000"/>
              <a:gd name="connsiteX71" fmla="*/ 5621 w 10000"/>
              <a:gd name="connsiteY71" fmla="*/ 2732 h 10000"/>
              <a:gd name="connsiteX72" fmla="*/ 5662 w 10000"/>
              <a:gd name="connsiteY72" fmla="*/ 2872 h 10000"/>
              <a:gd name="connsiteX73" fmla="*/ 5765 w 10000"/>
              <a:gd name="connsiteY73" fmla="*/ 2980 h 10000"/>
              <a:gd name="connsiteX74" fmla="*/ 6030 w 10000"/>
              <a:gd name="connsiteY74" fmla="*/ 2980 h 10000"/>
              <a:gd name="connsiteX75" fmla="*/ 6232 w 10000"/>
              <a:gd name="connsiteY75" fmla="*/ 3395 h 10000"/>
              <a:gd name="connsiteX76" fmla="*/ 6291 w 10000"/>
              <a:gd name="connsiteY76" fmla="*/ 3452 h 10000"/>
              <a:gd name="connsiteX77" fmla="*/ 6273 w 10000"/>
              <a:gd name="connsiteY77" fmla="*/ 3586 h 10000"/>
              <a:gd name="connsiteX78" fmla="*/ 6353 w 10000"/>
              <a:gd name="connsiteY78" fmla="*/ 3999 h 10000"/>
              <a:gd name="connsiteX79" fmla="*/ 6312 w 10000"/>
              <a:gd name="connsiteY79" fmla="*/ 4449 h 10000"/>
              <a:gd name="connsiteX80" fmla="*/ 6232 w 10000"/>
              <a:gd name="connsiteY80" fmla="*/ 4944 h 10000"/>
              <a:gd name="connsiteX81" fmla="*/ 6249 w 10000"/>
              <a:gd name="connsiteY81" fmla="*/ 5357 h 10000"/>
              <a:gd name="connsiteX82" fmla="*/ 6291 w 10000"/>
              <a:gd name="connsiteY82" fmla="*/ 5491 h 10000"/>
              <a:gd name="connsiteX83" fmla="*/ 6494 w 10000"/>
              <a:gd name="connsiteY83" fmla="*/ 5659 h 10000"/>
              <a:gd name="connsiteX84" fmla="*/ 6555 w 10000"/>
              <a:gd name="connsiteY84" fmla="*/ 5491 h 10000"/>
              <a:gd name="connsiteX85" fmla="*/ 6494 w 10000"/>
              <a:gd name="connsiteY85" fmla="*/ 5435 h 10000"/>
              <a:gd name="connsiteX86" fmla="*/ 6431 w 10000"/>
              <a:gd name="connsiteY86" fmla="*/ 5187 h 10000"/>
              <a:gd name="connsiteX87" fmla="*/ 6456 w 10000"/>
              <a:gd name="connsiteY87" fmla="*/ 5136 h 10000"/>
              <a:gd name="connsiteX88" fmla="*/ 6575 w 10000"/>
              <a:gd name="connsiteY88" fmla="*/ 5079 h 10000"/>
              <a:gd name="connsiteX89" fmla="*/ 6658 w 10000"/>
              <a:gd name="connsiteY89" fmla="*/ 5357 h 10000"/>
              <a:gd name="connsiteX90" fmla="*/ 6699 w 10000"/>
              <a:gd name="connsiteY90" fmla="*/ 5328 h 10000"/>
              <a:gd name="connsiteX91" fmla="*/ 6737 w 10000"/>
              <a:gd name="connsiteY91" fmla="*/ 5221 h 10000"/>
              <a:gd name="connsiteX92" fmla="*/ 6762 w 10000"/>
              <a:gd name="connsiteY92" fmla="*/ 5187 h 10000"/>
              <a:gd name="connsiteX93" fmla="*/ 6820 w 10000"/>
              <a:gd name="connsiteY93" fmla="*/ 5244 h 10000"/>
              <a:gd name="connsiteX94" fmla="*/ 6820 w 10000"/>
              <a:gd name="connsiteY94" fmla="*/ 5357 h 10000"/>
              <a:gd name="connsiteX95" fmla="*/ 6762 w 10000"/>
              <a:gd name="connsiteY95" fmla="*/ 5491 h 10000"/>
              <a:gd name="connsiteX96" fmla="*/ 6699 w 10000"/>
              <a:gd name="connsiteY96" fmla="*/ 5604 h 10000"/>
              <a:gd name="connsiteX97" fmla="*/ 6617 w 10000"/>
              <a:gd name="connsiteY97" fmla="*/ 5937 h 10000"/>
              <a:gd name="connsiteX98" fmla="*/ 6555 w 10000"/>
              <a:gd name="connsiteY98" fmla="*/ 5964 h 10000"/>
              <a:gd name="connsiteX99" fmla="*/ 6555 w 10000"/>
              <a:gd name="connsiteY99" fmla="*/ 6133 h 10000"/>
              <a:gd name="connsiteX100" fmla="*/ 6638 w 10000"/>
              <a:gd name="connsiteY100" fmla="*/ 6239 h 10000"/>
              <a:gd name="connsiteX101" fmla="*/ 6762 w 10000"/>
              <a:gd name="connsiteY101" fmla="*/ 6380 h 10000"/>
              <a:gd name="connsiteX102" fmla="*/ 6944 w 10000"/>
              <a:gd name="connsiteY102" fmla="*/ 6960 h 10000"/>
              <a:gd name="connsiteX103" fmla="*/ 7225 w 10000"/>
              <a:gd name="connsiteY103" fmla="*/ 7207 h 10000"/>
              <a:gd name="connsiteX104" fmla="*/ 7266 w 10000"/>
              <a:gd name="connsiteY104" fmla="*/ 7207 h 10000"/>
              <a:gd name="connsiteX105" fmla="*/ 7287 w 10000"/>
              <a:gd name="connsiteY105" fmla="*/ 7069 h 10000"/>
              <a:gd name="connsiteX106" fmla="*/ 7370 w 10000"/>
              <a:gd name="connsiteY106" fmla="*/ 7069 h 10000"/>
              <a:gd name="connsiteX107" fmla="*/ 7431 w 10000"/>
              <a:gd name="connsiteY107" fmla="*/ 7293 h 10000"/>
              <a:gd name="connsiteX108" fmla="*/ 7448 w 10000"/>
              <a:gd name="connsiteY108" fmla="*/ 7428 h 10000"/>
              <a:gd name="connsiteX109" fmla="*/ 7552 w 10000"/>
              <a:gd name="connsiteY109" fmla="*/ 7731 h 10000"/>
              <a:gd name="connsiteX110" fmla="*/ 7676 w 10000"/>
              <a:gd name="connsiteY110" fmla="*/ 7817 h 10000"/>
              <a:gd name="connsiteX111" fmla="*/ 7795 w 10000"/>
              <a:gd name="connsiteY111" fmla="*/ 7868 h 10000"/>
              <a:gd name="connsiteX112" fmla="*/ 8015 w 10000"/>
              <a:gd name="connsiteY112" fmla="*/ 8671 h 10000"/>
              <a:gd name="connsiteX113" fmla="*/ 8077 w 10000"/>
              <a:gd name="connsiteY113" fmla="*/ 8728 h 10000"/>
              <a:gd name="connsiteX114" fmla="*/ 8362 w 10000"/>
              <a:gd name="connsiteY114" fmla="*/ 8813 h 10000"/>
              <a:gd name="connsiteX115" fmla="*/ 8486 w 10000"/>
              <a:gd name="connsiteY115" fmla="*/ 8895 h 10000"/>
              <a:gd name="connsiteX116" fmla="*/ 8809 w 10000"/>
              <a:gd name="connsiteY116" fmla="*/ 9443 h 10000"/>
              <a:gd name="connsiteX117" fmla="*/ 8950 w 10000"/>
              <a:gd name="connsiteY117" fmla="*/ 9583 h 10000"/>
              <a:gd name="connsiteX118" fmla="*/ 9011 w 10000"/>
              <a:gd name="connsiteY118" fmla="*/ 9612 h 10000"/>
              <a:gd name="connsiteX119" fmla="*/ 9070 w 10000"/>
              <a:gd name="connsiteY119" fmla="*/ 9640 h 10000"/>
              <a:gd name="connsiteX120" fmla="*/ 9115 w 10000"/>
              <a:gd name="connsiteY120" fmla="*/ 9775 h 10000"/>
              <a:gd name="connsiteX121" fmla="*/ 9053 w 10000"/>
              <a:gd name="connsiteY121" fmla="*/ 9775 h 10000"/>
              <a:gd name="connsiteX122" fmla="*/ 8991 w 10000"/>
              <a:gd name="connsiteY122" fmla="*/ 9748 h 10000"/>
              <a:gd name="connsiteX123" fmla="*/ 8950 w 10000"/>
              <a:gd name="connsiteY123" fmla="*/ 9748 h 10000"/>
              <a:gd name="connsiteX124" fmla="*/ 8912 w 10000"/>
              <a:gd name="connsiteY124" fmla="*/ 9775 h 10000"/>
              <a:gd name="connsiteX125" fmla="*/ 8912 w 10000"/>
              <a:gd name="connsiteY125" fmla="*/ 9860 h 10000"/>
              <a:gd name="connsiteX126" fmla="*/ 8950 w 10000"/>
              <a:gd name="connsiteY126" fmla="*/ 9939 h 10000"/>
              <a:gd name="connsiteX127" fmla="*/ 9115 w 10000"/>
              <a:gd name="connsiteY127" fmla="*/ 10000 h 10000"/>
              <a:gd name="connsiteX128" fmla="*/ 9194 w 10000"/>
              <a:gd name="connsiteY128" fmla="*/ 9917 h 10000"/>
              <a:gd name="connsiteX129" fmla="*/ 9314 w 10000"/>
              <a:gd name="connsiteY129" fmla="*/ 9882 h 10000"/>
              <a:gd name="connsiteX130" fmla="*/ 9802 w 10000"/>
              <a:gd name="connsiteY130" fmla="*/ 9640 h 10000"/>
              <a:gd name="connsiteX131" fmla="*/ 9905 w 10000"/>
              <a:gd name="connsiteY131" fmla="*/ 9392 h 10000"/>
              <a:gd name="connsiteX132" fmla="*/ 6366 w 10000"/>
              <a:gd name="connsiteY132" fmla="*/ 230 h 10000"/>
              <a:gd name="connsiteX133" fmla="*/ 9864 w 10000"/>
              <a:gd name="connsiteY133" fmla="*/ 8977 h 10000"/>
              <a:gd name="connsiteX134" fmla="*/ 9864 w 10000"/>
              <a:gd name="connsiteY134" fmla="*/ 8779 h 10000"/>
              <a:gd name="connsiteX135" fmla="*/ 9967 w 10000"/>
              <a:gd name="connsiteY135" fmla="*/ 8480 h 10000"/>
              <a:gd name="connsiteX136" fmla="*/ 6366 w 10000"/>
              <a:gd name="connsiteY136" fmla="*/ 230 h 10000"/>
              <a:gd name="connsiteX137" fmla="*/ 9943 w 10000"/>
              <a:gd name="connsiteY137" fmla="*/ 7868 h 10000"/>
              <a:gd name="connsiteX138" fmla="*/ 6366 w 10000"/>
              <a:gd name="connsiteY138" fmla="*/ 230 h 10000"/>
              <a:gd name="connsiteX139" fmla="*/ 9943 w 10000"/>
              <a:gd name="connsiteY139" fmla="*/ 6927 h 10000"/>
              <a:gd name="connsiteX140" fmla="*/ 9864 w 10000"/>
              <a:gd name="connsiteY140" fmla="*/ 6431 h 10000"/>
              <a:gd name="connsiteX141" fmla="*/ 6366 w 10000"/>
              <a:gd name="connsiteY141" fmla="*/ 230 h 10000"/>
              <a:gd name="connsiteX142" fmla="*/ 6366 w 10000"/>
              <a:gd name="connsiteY142" fmla="*/ 230 h 10000"/>
              <a:gd name="connsiteX143" fmla="*/ 6366 w 10000"/>
              <a:gd name="connsiteY143" fmla="*/ 230 h 10000"/>
              <a:gd name="connsiteX144" fmla="*/ 6366 w 10000"/>
              <a:gd name="connsiteY144" fmla="*/ 230 h 10000"/>
              <a:gd name="connsiteX145" fmla="*/ 6366 w 10000"/>
              <a:gd name="connsiteY145" fmla="*/ 230 h 10000"/>
              <a:gd name="connsiteX146" fmla="*/ 6366 w 10000"/>
              <a:gd name="connsiteY146" fmla="*/ 230 h 10000"/>
              <a:gd name="connsiteX147" fmla="*/ 6366 w 10000"/>
              <a:gd name="connsiteY147" fmla="*/ 230 h 10000"/>
              <a:gd name="connsiteX148" fmla="*/ 6366 w 10000"/>
              <a:gd name="connsiteY148" fmla="*/ 230 h 10000"/>
              <a:gd name="connsiteX149" fmla="*/ 6366 w 10000"/>
              <a:gd name="connsiteY149" fmla="*/ 230 h 10000"/>
              <a:gd name="connsiteX150" fmla="*/ 6366 w 10000"/>
              <a:gd name="connsiteY150" fmla="*/ 230 h 10000"/>
              <a:gd name="connsiteX151" fmla="*/ 6366 w 10000"/>
              <a:gd name="connsiteY151" fmla="*/ 230 h 10000"/>
              <a:gd name="connsiteX152" fmla="*/ 6366 w 10000"/>
              <a:gd name="connsiteY152" fmla="*/ 230 h 10000"/>
              <a:gd name="connsiteX153" fmla="*/ 6366 w 10000"/>
              <a:gd name="connsiteY153" fmla="*/ 230 h 10000"/>
              <a:gd name="connsiteX154" fmla="*/ 6366 w 10000"/>
              <a:gd name="connsiteY154" fmla="*/ 230 h 10000"/>
              <a:gd name="connsiteX155" fmla="*/ 6366 w 10000"/>
              <a:gd name="connsiteY155" fmla="*/ 230 h 10000"/>
              <a:gd name="connsiteX156" fmla="*/ 6366 w 10000"/>
              <a:gd name="connsiteY156" fmla="*/ 230 h 10000"/>
              <a:gd name="connsiteX157" fmla="*/ 6366 w 10000"/>
              <a:gd name="connsiteY157" fmla="*/ 230 h 10000"/>
              <a:gd name="connsiteX158" fmla="*/ 6366 w 10000"/>
              <a:gd name="connsiteY158" fmla="*/ 230 h 10000"/>
              <a:gd name="connsiteX159" fmla="*/ 6366 w 10000"/>
              <a:gd name="connsiteY159" fmla="*/ 230 h 10000"/>
              <a:gd name="connsiteX160" fmla="*/ 6366 w 10000"/>
              <a:gd name="connsiteY160" fmla="*/ 230 h 10000"/>
              <a:gd name="connsiteX161" fmla="*/ 6366 w 10000"/>
              <a:gd name="connsiteY161" fmla="*/ 230 h 10000"/>
              <a:gd name="connsiteX162" fmla="*/ 6366 w 10000"/>
              <a:gd name="connsiteY162" fmla="*/ 230 h 10000"/>
              <a:gd name="connsiteX163" fmla="*/ 6366 w 10000"/>
              <a:gd name="connsiteY163" fmla="*/ 230 h 10000"/>
              <a:gd name="connsiteX164" fmla="*/ 6366 w 10000"/>
              <a:gd name="connsiteY164" fmla="*/ 230 h 10000"/>
              <a:gd name="connsiteX165" fmla="*/ 6366 w 10000"/>
              <a:gd name="connsiteY165" fmla="*/ 230 h 10000"/>
              <a:gd name="connsiteX166" fmla="*/ 6366 w 10000"/>
              <a:gd name="connsiteY166" fmla="*/ 230 h 10000"/>
              <a:gd name="connsiteX167" fmla="*/ 6366 w 10000"/>
              <a:gd name="connsiteY167" fmla="*/ 230 h 10000"/>
              <a:gd name="connsiteX168" fmla="*/ 6366 w 10000"/>
              <a:gd name="connsiteY168" fmla="*/ 230 h 10000"/>
              <a:gd name="connsiteX169" fmla="*/ 6366 w 10000"/>
              <a:gd name="connsiteY169" fmla="*/ 230 h 10000"/>
              <a:gd name="connsiteX170" fmla="*/ 6366 w 10000"/>
              <a:gd name="connsiteY170" fmla="*/ 230 h 10000"/>
              <a:gd name="connsiteX171" fmla="*/ 6366 w 10000"/>
              <a:gd name="connsiteY171" fmla="*/ 230 h 10000"/>
              <a:gd name="connsiteX172" fmla="*/ 6366 w 10000"/>
              <a:gd name="connsiteY172" fmla="*/ 230 h 10000"/>
              <a:gd name="connsiteX173" fmla="*/ 6366 w 10000"/>
              <a:gd name="connsiteY173" fmla="*/ 230 h 10000"/>
              <a:gd name="connsiteX174" fmla="*/ 6456 w 10000"/>
              <a:gd name="connsiteY174" fmla="*/ 249 h 10000"/>
              <a:gd name="connsiteX175" fmla="*/ 3268 w 10000"/>
              <a:gd name="connsiteY175" fmla="*/ 519 h 10000"/>
              <a:gd name="connsiteX176" fmla="*/ 3205 w 10000"/>
              <a:gd name="connsiteY176" fmla="*/ 384 h 10000"/>
              <a:gd name="connsiteX177" fmla="*/ 3205 w 10000"/>
              <a:gd name="connsiteY177" fmla="*/ 249 h 10000"/>
              <a:gd name="connsiteX178" fmla="*/ 3102 w 10000"/>
              <a:gd name="connsiteY178" fmla="*/ 108 h 10000"/>
              <a:gd name="connsiteX179" fmla="*/ 3085 w 10000"/>
              <a:gd name="connsiteY179" fmla="*/ 0 h 10000"/>
              <a:gd name="connsiteX0" fmla="*/ 3085 w 10000"/>
              <a:gd name="connsiteY0" fmla="*/ 0 h 10000"/>
              <a:gd name="connsiteX1" fmla="*/ 20 w 10000"/>
              <a:gd name="connsiteY1" fmla="*/ 408 h 10000"/>
              <a:gd name="connsiteX2" fmla="*/ 20 w 10000"/>
              <a:gd name="connsiteY2" fmla="*/ 492 h 10000"/>
              <a:gd name="connsiteX3" fmla="*/ 20 w 10000"/>
              <a:gd name="connsiteY3" fmla="*/ 547 h 10000"/>
              <a:gd name="connsiteX4" fmla="*/ 0 w 10000"/>
              <a:gd name="connsiteY4" fmla="*/ 575 h 10000"/>
              <a:gd name="connsiteX5" fmla="*/ 0 w 10000"/>
              <a:gd name="connsiteY5" fmla="*/ 711 h 10000"/>
              <a:gd name="connsiteX6" fmla="*/ 103 w 10000"/>
              <a:gd name="connsiteY6" fmla="*/ 902 h 10000"/>
              <a:gd name="connsiteX7" fmla="*/ 165 w 10000"/>
              <a:gd name="connsiteY7" fmla="*/ 988 h 10000"/>
              <a:gd name="connsiteX8" fmla="*/ 202 w 10000"/>
              <a:gd name="connsiteY8" fmla="*/ 988 h 10000"/>
              <a:gd name="connsiteX9" fmla="*/ 285 w 10000"/>
              <a:gd name="connsiteY9" fmla="*/ 1071 h 10000"/>
              <a:gd name="connsiteX10" fmla="*/ 306 w 10000"/>
              <a:gd name="connsiteY10" fmla="*/ 1155 h 10000"/>
              <a:gd name="connsiteX11" fmla="*/ 244 w 10000"/>
              <a:gd name="connsiteY11" fmla="*/ 1320 h 10000"/>
              <a:gd name="connsiteX12" fmla="*/ 244 w 10000"/>
              <a:gd name="connsiteY12" fmla="*/ 1376 h 10000"/>
              <a:gd name="connsiteX13" fmla="*/ 306 w 10000"/>
              <a:gd name="connsiteY13" fmla="*/ 1404 h 10000"/>
              <a:gd name="connsiteX14" fmla="*/ 323 w 10000"/>
              <a:gd name="connsiteY14" fmla="*/ 1459 h 10000"/>
              <a:gd name="connsiteX15" fmla="*/ 323 w 10000"/>
              <a:gd name="connsiteY15" fmla="*/ 1487 h 10000"/>
              <a:gd name="connsiteX16" fmla="*/ 265 w 10000"/>
              <a:gd name="connsiteY16" fmla="*/ 1568 h 10000"/>
              <a:gd name="connsiteX17" fmla="*/ 265 w 10000"/>
              <a:gd name="connsiteY17" fmla="*/ 1684 h 10000"/>
              <a:gd name="connsiteX18" fmla="*/ 306 w 10000"/>
              <a:gd name="connsiteY18" fmla="*/ 1707 h 10000"/>
              <a:gd name="connsiteX19" fmla="*/ 467 w 10000"/>
              <a:gd name="connsiteY19" fmla="*/ 1651 h 10000"/>
              <a:gd name="connsiteX20" fmla="*/ 550 w 10000"/>
              <a:gd name="connsiteY20" fmla="*/ 1600 h 10000"/>
              <a:gd name="connsiteX21" fmla="*/ 591 w 10000"/>
              <a:gd name="connsiteY21" fmla="*/ 1352 h 10000"/>
              <a:gd name="connsiteX22" fmla="*/ 629 w 10000"/>
              <a:gd name="connsiteY22" fmla="*/ 1296 h 10000"/>
              <a:gd name="connsiteX23" fmla="*/ 691 w 10000"/>
              <a:gd name="connsiteY23" fmla="*/ 1320 h 10000"/>
              <a:gd name="connsiteX24" fmla="*/ 749 w 10000"/>
              <a:gd name="connsiteY24" fmla="*/ 1320 h 10000"/>
              <a:gd name="connsiteX25" fmla="*/ 793 w 10000"/>
              <a:gd name="connsiteY25" fmla="*/ 1296 h 10000"/>
              <a:gd name="connsiteX26" fmla="*/ 852 w 10000"/>
              <a:gd name="connsiteY26" fmla="*/ 1296 h 10000"/>
              <a:gd name="connsiteX27" fmla="*/ 835 w 10000"/>
              <a:gd name="connsiteY27" fmla="*/ 1376 h 10000"/>
              <a:gd name="connsiteX28" fmla="*/ 711 w 10000"/>
              <a:gd name="connsiteY28" fmla="*/ 1516 h 10000"/>
              <a:gd name="connsiteX29" fmla="*/ 732 w 10000"/>
              <a:gd name="connsiteY29" fmla="*/ 1516 h 10000"/>
              <a:gd name="connsiteX30" fmla="*/ 835 w 10000"/>
              <a:gd name="connsiteY30" fmla="*/ 1459 h 10000"/>
              <a:gd name="connsiteX31" fmla="*/ 993 w 10000"/>
              <a:gd name="connsiteY31" fmla="*/ 1459 h 10000"/>
              <a:gd name="connsiteX32" fmla="*/ 1522 w 10000"/>
              <a:gd name="connsiteY32" fmla="*/ 1212 h 10000"/>
              <a:gd name="connsiteX33" fmla="*/ 1605 w 10000"/>
              <a:gd name="connsiteY33" fmla="*/ 1212 h 10000"/>
              <a:gd name="connsiteX34" fmla="*/ 1605 w 10000"/>
              <a:gd name="connsiteY34" fmla="*/ 1267 h 10000"/>
              <a:gd name="connsiteX35" fmla="*/ 1501 w 10000"/>
              <a:gd name="connsiteY35" fmla="*/ 1376 h 10000"/>
              <a:gd name="connsiteX36" fmla="*/ 1563 w 10000"/>
              <a:gd name="connsiteY36" fmla="*/ 1404 h 10000"/>
              <a:gd name="connsiteX37" fmla="*/ 1787 w 10000"/>
              <a:gd name="connsiteY37" fmla="*/ 1436 h 10000"/>
              <a:gd name="connsiteX38" fmla="*/ 2030 w 10000"/>
              <a:gd name="connsiteY38" fmla="*/ 1544 h 10000"/>
              <a:gd name="connsiteX39" fmla="*/ 2274 w 10000"/>
              <a:gd name="connsiteY39" fmla="*/ 1707 h 10000"/>
              <a:gd name="connsiteX40" fmla="*/ 2336 w 10000"/>
              <a:gd name="connsiteY40" fmla="*/ 1764 h 10000"/>
              <a:gd name="connsiteX41" fmla="*/ 2336 w 10000"/>
              <a:gd name="connsiteY41" fmla="*/ 1651 h 10000"/>
              <a:gd name="connsiteX42" fmla="*/ 2378 w 10000"/>
              <a:gd name="connsiteY42" fmla="*/ 1600 h 10000"/>
              <a:gd name="connsiteX43" fmla="*/ 2436 w 10000"/>
              <a:gd name="connsiteY43" fmla="*/ 1684 h 10000"/>
              <a:gd name="connsiteX44" fmla="*/ 2577 w 10000"/>
              <a:gd name="connsiteY44" fmla="*/ 1735 h 10000"/>
              <a:gd name="connsiteX45" fmla="*/ 2621 w 10000"/>
              <a:gd name="connsiteY45" fmla="*/ 1764 h 10000"/>
              <a:gd name="connsiteX46" fmla="*/ 2621 w 10000"/>
              <a:gd name="connsiteY46" fmla="*/ 1792 h 10000"/>
              <a:gd name="connsiteX47" fmla="*/ 2560 w 10000"/>
              <a:gd name="connsiteY47" fmla="*/ 1847 h 10000"/>
              <a:gd name="connsiteX48" fmla="*/ 2577 w 10000"/>
              <a:gd name="connsiteY48" fmla="*/ 1899 h 10000"/>
              <a:gd name="connsiteX49" fmla="*/ 2903 w 10000"/>
              <a:gd name="connsiteY49" fmla="*/ 2208 h 10000"/>
              <a:gd name="connsiteX50" fmla="*/ 2920 w 10000"/>
              <a:gd name="connsiteY50" fmla="*/ 2316 h 10000"/>
              <a:gd name="connsiteX51" fmla="*/ 2903 w 10000"/>
              <a:gd name="connsiteY51" fmla="*/ 2427 h 10000"/>
              <a:gd name="connsiteX52" fmla="*/ 2882 w 10000"/>
              <a:gd name="connsiteY52" fmla="*/ 2480 h 10000"/>
              <a:gd name="connsiteX53" fmla="*/ 2842 w 10000"/>
              <a:gd name="connsiteY53" fmla="*/ 2455 h 10000"/>
              <a:gd name="connsiteX54" fmla="*/ 2821 w 10000"/>
              <a:gd name="connsiteY54" fmla="*/ 2349 h 10000"/>
              <a:gd name="connsiteX55" fmla="*/ 2779 w 10000"/>
              <a:gd name="connsiteY55" fmla="*/ 2455 h 10000"/>
              <a:gd name="connsiteX56" fmla="*/ 2821 w 10000"/>
              <a:gd name="connsiteY56" fmla="*/ 2540 h 10000"/>
              <a:gd name="connsiteX57" fmla="*/ 2862 w 10000"/>
              <a:gd name="connsiteY57" fmla="*/ 2564 h 10000"/>
              <a:gd name="connsiteX58" fmla="*/ 3309 w 10000"/>
              <a:gd name="connsiteY58" fmla="*/ 2399 h 10000"/>
              <a:gd name="connsiteX59" fmla="*/ 3329 w 10000"/>
              <a:gd name="connsiteY59" fmla="*/ 2316 h 10000"/>
              <a:gd name="connsiteX60" fmla="*/ 3470 w 10000"/>
              <a:gd name="connsiteY60" fmla="*/ 2316 h 10000"/>
              <a:gd name="connsiteX61" fmla="*/ 3817 w 10000"/>
              <a:gd name="connsiteY61" fmla="*/ 1933 h 10000"/>
              <a:gd name="connsiteX62" fmla="*/ 4061 w 10000"/>
              <a:gd name="connsiteY62" fmla="*/ 1933 h 10000"/>
              <a:gd name="connsiteX63" fmla="*/ 4061 w 10000"/>
              <a:gd name="connsiteY63" fmla="*/ 1847 h 10000"/>
              <a:gd name="connsiteX64" fmla="*/ 4020 w 10000"/>
              <a:gd name="connsiteY64" fmla="*/ 1764 h 10000"/>
              <a:gd name="connsiteX65" fmla="*/ 4078 w 10000"/>
              <a:gd name="connsiteY65" fmla="*/ 1568 h 10000"/>
              <a:gd name="connsiteX66" fmla="*/ 4445 w 10000"/>
              <a:gd name="connsiteY66" fmla="*/ 1516 h 10000"/>
              <a:gd name="connsiteX67" fmla="*/ 4992 w 10000"/>
              <a:gd name="connsiteY67" fmla="*/ 1876 h 10000"/>
              <a:gd name="connsiteX68" fmla="*/ 5013 w 10000"/>
              <a:gd name="connsiteY68" fmla="*/ 1984 h 10000"/>
              <a:gd name="connsiteX69" fmla="*/ 5157 w 10000"/>
              <a:gd name="connsiteY69" fmla="*/ 2152 h 10000"/>
              <a:gd name="connsiteX70" fmla="*/ 5277 w 10000"/>
              <a:gd name="connsiteY70" fmla="*/ 2399 h 10000"/>
              <a:gd name="connsiteX71" fmla="*/ 5621 w 10000"/>
              <a:gd name="connsiteY71" fmla="*/ 2732 h 10000"/>
              <a:gd name="connsiteX72" fmla="*/ 5662 w 10000"/>
              <a:gd name="connsiteY72" fmla="*/ 2872 h 10000"/>
              <a:gd name="connsiteX73" fmla="*/ 5765 w 10000"/>
              <a:gd name="connsiteY73" fmla="*/ 2980 h 10000"/>
              <a:gd name="connsiteX74" fmla="*/ 6030 w 10000"/>
              <a:gd name="connsiteY74" fmla="*/ 2980 h 10000"/>
              <a:gd name="connsiteX75" fmla="*/ 6232 w 10000"/>
              <a:gd name="connsiteY75" fmla="*/ 3395 h 10000"/>
              <a:gd name="connsiteX76" fmla="*/ 6291 w 10000"/>
              <a:gd name="connsiteY76" fmla="*/ 3452 h 10000"/>
              <a:gd name="connsiteX77" fmla="*/ 6273 w 10000"/>
              <a:gd name="connsiteY77" fmla="*/ 3586 h 10000"/>
              <a:gd name="connsiteX78" fmla="*/ 6353 w 10000"/>
              <a:gd name="connsiteY78" fmla="*/ 3999 h 10000"/>
              <a:gd name="connsiteX79" fmla="*/ 6312 w 10000"/>
              <a:gd name="connsiteY79" fmla="*/ 4449 h 10000"/>
              <a:gd name="connsiteX80" fmla="*/ 6232 w 10000"/>
              <a:gd name="connsiteY80" fmla="*/ 4944 h 10000"/>
              <a:gd name="connsiteX81" fmla="*/ 6249 w 10000"/>
              <a:gd name="connsiteY81" fmla="*/ 5357 h 10000"/>
              <a:gd name="connsiteX82" fmla="*/ 6291 w 10000"/>
              <a:gd name="connsiteY82" fmla="*/ 5491 h 10000"/>
              <a:gd name="connsiteX83" fmla="*/ 6494 w 10000"/>
              <a:gd name="connsiteY83" fmla="*/ 5659 h 10000"/>
              <a:gd name="connsiteX84" fmla="*/ 6555 w 10000"/>
              <a:gd name="connsiteY84" fmla="*/ 5491 h 10000"/>
              <a:gd name="connsiteX85" fmla="*/ 6494 w 10000"/>
              <a:gd name="connsiteY85" fmla="*/ 5435 h 10000"/>
              <a:gd name="connsiteX86" fmla="*/ 6431 w 10000"/>
              <a:gd name="connsiteY86" fmla="*/ 5187 h 10000"/>
              <a:gd name="connsiteX87" fmla="*/ 6456 w 10000"/>
              <a:gd name="connsiteY87" fmla="*/ 5136 h 10000"/>
              <a:gd name="connsiteX88" fmla="*/ 6575 w 10000"/>
              <a:gd name="connsiteY88" fmla="*/ 5079 h 10000"/>
              <a:gd name="connsiteX89" fmla="*/ 6658 w 10000"/>
              <a:gd name="connsiteY89" fmla="*/ 5357 h 10000"/>
              <a:gd name="connsiteX90" fmla="*/ 6699 w 10000"/>
              <a:gd name="connsiteY90" fmla="*/ 5328 h 10000"/>
              <a:gd name="connsiteX91" fmla="*/ 6737 w 10000"/>
              <a:gd name="connsiteY91" fmla="*/ 5221 h 10000"/>
              <a:gd name="connsiteX92" fmla="*/ 6762 w 10000"/>
              <a:gd name="connsiteY92" fmla="*/ 5187 h 10000"/>
              <a:gd name="connsiteX93" fmla="*/ 6820 w 10000"/>
              <a:gd name="connsiteY93" fmla="*/ 5244 h 10000"/>
              <a:gd name="connsiteX94" fmla="*/ 6820 w 10000"/>
              <a:gd name="connsiteY94" fmla="*/ 5357 h 10000"/>
              <a:gd name="connsiteX95" fmla="*/ 6762 w 10000"/>
              <a:gd name="connsiteY95" fmla="*/ 5491 h 10000"/>
              <a:gd name="connsiteX96" fmla="*/ 6699 w 10000"/>
              <a:gd name="connsiteY96" fmla="*/ 5604 h 10000"/>
              <a:gd name="connsiteX97" fmla="*/ 6617 w 10000"/>
              <a:gd name="connsiteY97" fmla="*/ 5937 h 10000"/>
              <a:gd name="connsiteX98" fmla="*/ 6555 w 10000"/>
              <a:gd name="connsiteY98" fmla="*/ 5964 h 10000"/>
              <a:gd name="connsiteX99" fmla="*/ 6555 w 10000"/>
              <a:gd name="connsiteY99" fmla="*/ 6133 h 10000"/>
              <a:gd name="connsiteX100" fmla="*/ 6638 w 10000"/>
              <a:gd name="connsiteY100" fmla="*/ 6239 h 10000"/>
              <a:gd name="connsiteX101" fmla="*/ 6762 w 10000"/>
              <a:gd name="connsiteY101" fmla="*/ 6380 h 10000"/>
              <a:gd name="connsiteX102" fmla="*/ 6944 w 10000"/>
              <a:gd name="connsiteY102" fmla="*/ 6960 h 10000"/>
              <a:gd name="connsiteX103" fmla="*/ 7225 w 10000"/>
              <a:gd name="connsiteY103" fmla="*/ 7207 h 10000"/>
              <a:gd name="connsiteX104" fmla="*/ 7266 w 10000"/>
              <a:gd name="connsiteY104" fmla="*/ 7207 h 10000"/>
              <a:gd name="connsiteX105" fmla="*/ 7287 w 10000"/>
              <a:gd name="connsiteY105" fmla="*/ 7069 h 10000"/>
              <a:gd name="connsiteX106" fmla="*/ 7370 w 10000"/>
              <a:gd name="connsiteY106" fmla="*/ 7069 h 10000"/>
              <a:gd name="connsiteX107" fmla="*/ 7431 w 10000"/>
              <a:gd name="connsiteY107" fmla="*/ 7293 h 10000"/>
              <a:gd name="connsiteX108" fmla="*/ 7448 w 10000"/>
              <a:gd name="connsiteY108" fmla="*/ 7428 h 10000"/>
              <a:gd name="connsiteX109" fmla="*/ 7552 w 10000"/>
              <a:gd name="connsiteY109" fmla="*/ 7731 h 10000"/>
              <a:gd name="connsiteX110" fmla="*/ 7676 w 10000"/>
              <a:gd name="connsiteY110" fmla="*/ 7817 h 10000"/>
              <a:gd name="connsiteX111" fmla="*/ 7795 w 10000"/>
              <a:gd name="connsiteY111" fmla="*/ 7868 h 10000"/>
              <a:gd name="connsiteX112" fmla="*/ 8015 w 10000"/>
              <a:gd name="connsiteY112" fmla="*/ 8671 h 10000"/>
              <a:gd name="connsiteX113" fmla="*/ 8077 w 10000"/>
              <a:gd name="connsiteY113" fmla="*/ 8728 h 10000"/>
              <a:gd name="connsiteX114" fmla="*/ 8362 w 10000"/>
              <a:gd name="connsiteY114" fmla="*/ 8813 h 10000"/>
              <a:gd name="connsiteX115" fmla="*/ 8486 w 10000"/>
              <a:gd name="connsiteY115" fmla="*/ 8895 h 10000"/>
              <a:gd name="connsiteX116" fmla="*/ 8809 w 10000"/>
              <a:gd name="connsiteY116" fmla="*/ 9443 h 10000"/>
              <a:gd name="connsiteX117" fmla="*/ 8950 w 10000"/>
              <a:gd name="connsiteY117" fmla="*/ 9583 h 10000"/>
              <a:gd name="connsiteX118" fmla="*/ 9011 w 10000"/>
              <a:gd name="connsiteY118" fmla="*/ 9612 h 10000"/>
              <a:gd name="connsiteX119" fmla="*/ 9070 w 10000"/>
              <a:gd name="connsiteY119" fmla="*/ 9640 h 10000"/>
              <a:gd name="connsiteX120" fmla="*/ 9115 w 10000"/>
              <a:gd name="connsiteY120" fmla="*/ 9775 h 10000"/>
              <a:gd name="connsiteX121" fmla="*/ 9053 w 10000"/>
              <a:gd name="connsiteY121" fmla="*/ 9775 h 10000"/>
              <a:gd name="connsiteX122" fmla="*/ 8991 w 10000"/>
              <a:gd name="connsiteY122" fmla="*/ 9748 h 10000"/>
              <a:gd name="connsiteX123" fmla="*/ 8950 w 10000"/>
              <a:gd name="connsiteY123" fmla="*/ 9748 h 10000"/>
              <a:gd name="connsiteX124" fmla="*/ 8912 w 10000"/>
              <a:gd name="connsiteY124" fmla="*/ 9775 h 10000"/>
              <a:gd name="connsiteX125" fmla="*/ 8912 w 10000"/>
              <a:gd name="connsiteY125" fmla="*/ 9860 h 10000"/>
              <a:gd name="connsiteX126" fmla="*/ 8950 w 10000"/>
              <a:gd name="connsiteY126" fmla="*/ 9939 h 10000"/>
              <a:gd name="connsiteX127" fmla="*/ 9115 w 10000"/>
              <a:gd name="connsiteY127" fmla="*/ 10000 h 10000"/>
              <a:gd name="connsiteX128" fmla="*/ 9194 w 10000"/>
              <a:gd name="connsiteY128" fmla="*/ 9917 h 10000"/>
              <a:gd name="connsiteX129" fmla="*/ 9314 w 10000"/>
              <a:gd name="connsiteY129" fmla="*/ 9882 h 10000"/>
              <a:gd name="connsiteX130" fmla="*/ 9802 w 10000"/>
              <a:gd name="connsiteY130" fmla="*/ 9640 h 10000"/>
              <a:gd name="connsiteX131" fmla="*/ 9905 w 10000"/>
              <a:gd name="connsiteY131" fmla="*/ 9392 h 10000"/>
              <a:gd name="connsiteX132" fmla="*/ 6366 w 10000"/>
              <a:gd name="connsiteY132" fmla="*/ 230 h 10000"/>
              <a:gd name="connsiteX133" fmla="*/ 9864 w 10000"/>
              <a:gd name="connsiteY133" fmla="*/ 8977 h 10000"/>
              <a:gd name="connsiteX134" fmla="*/ 9864 w 10000"/>
              <a:gd name="connsiteY134" fmla="*/ 8779 h 10000"/>
              <a:gd name="connsiteX135" fmla="*/ 9967 w 10000"/>
              <a:gd name="connsiteY135" fmla="*/ 8480 h 10000"/>
              <a:gd name="connsiteX136" fmla="*/ 6366 w 10000"/>
              <a:gd name="connsiteY136" fmla="*/ 230 h 10000"/>
              <a:gd name="connsiteX137" fmla="*/ 9943 w 10000"/>
              <a:gd name="connsiteY137" fmla="*/ 7868 h 10000"/>
              <a:gd name="connsiteX138" fmla="*/ 6366 w 10000"/>
              <a:gd name="connsiteY138" fmla="*/ 230 h 10000"/>
              <a:gd name="connsiteX139" fmla="*/ 9943 w 10000"/>
              <a:gd name="connsiteY139" fmla="*/ 6927 h 10000"/>
              <a:gd name="connsiteX140" fmla="*/ 6366 w 10000"/>
              <a:gd name="connsiteY140" fmla="*/ 230 h 10000"/>
              <a:gd name="connsiteX141" fmla="*/ 6366 w 10000"/>
              <a:gd name="connsiteY141" fmla="*/ 230 h 10000"/>
              <a:gd name="connsiteX142" fmla="*/ 6366 w 10000"/>
              <a:gd name="connsiteY142" fmla="*/ 230 h 10000"/>
              <a:gd name="connsiteX143" fmla="*/ 6366 w 10000"/>
              <a:gd name="connsiteY143" fmla="*/ 230 h 10000"/>
              <a:gd name="connsiteX144" fmla="*/ 6366 w 10000"/>
              <a:gd name="connsiteY144" fmla="*/ 230 h 10000"/>
              <a:gd name="connsiteX145" fmla="*/ 6366 w 10000"/>
              <a:gd name="connsiteY145" fmla="*/ 230 h 10000"/>
              <a:gd name="connsiteX146" fmla="*/ 6366 w 10000"/>
              <a:gd name="connsiteY146" fmla="*/ 230 h 10000"/>
              <a:gd name="connsiteX147" fmla="*/ 6366 w 10000"/>
              <a:gd name="connsiteY147" fmla="*/ 230 h 10000"/>
              <a:gd name="connsiteX148" fmla="*/ 6366 w 10000"/>
              <a:gd name="connsiteY148" fmla="*/ 230 h 10000"/>
              <a:gd name="connsiteX149" fmla="*/ 6366 w 10000"/>
              <a:gd name="connsiteY149" fmla="*/ 230 h 10000"/>
              <a:gd name="connsiteX150" fmla="*/ 6366 w 10000"/>
              <a:gd name="connsiteY150" fmla="*/ 230 h 10000"/>
              <a:gd name="connsiteX151" fmla="*/ 6366 w 10000"/>
              <a:gd name="connsiteY151" fmla="*/ 230 h 10000"/>
              <a:gd name="connsiteX152" fmla="*/ 6366 w 10000"/>
              <a:gd name="connsiteY152" fmla="*/ 230 h 10000"/>
              <a:gd name="connsiteX153" fmla="*/ 6366 w 10000"/>
              <a:gd name="connsiteY153" fmla="*/ 230 h 10000"/>
              <a:gd name="connsiteX154" fmla="*/ 6366 w 10000"/>
              <a:gd name="connsiteY154" fmla="*/ 230 h 10000"/>
              <a:gd name="connsiteX155" fmla="*/ 6366 w 10000"/>
              <a:gd name="connsiteY155" fmla="*/ 230 h 10000"/>
              <a:gd name="connsiteX156" fmla="*/ 6366 w 10000"/>
              <a:gd name="connsiteY156" fmla="*/ 230 h 10000"/>
              <a:gd name="connsiteX157" fmla="*/ 6366 w 10000"/>
              <a:gd name="connsiteY157" fmla="*/ 230 h 10000"/>
              <a:gd name="connsiteX158" fmla="*/ 6366 w 10000"/>
              <a:gd name="connsiteY158" fmla="*/ 230 h 10000"/>
              <a:gd name="connsiteX159" fmla="*/ 6366 w 10000"/>
              <a:gd name="connsiteY159" fmla="*/ 230 h 10000"/>
              <a:gd name="connsiteX160" fmla="*/ 6366 w 10000"/>
              <a:gd name="connsiteY160" fmla="*/ 230 h 10000"/>
              <a:gd name="connsiteX161" fmla="*/ 6366 w 10000"/>
              <a:gd name="connsiteY161" fmla="*/ 230 h 10000"/>
              <a:gd name="connsiteX162" fmla="*/ 6366 w 10000"/>
              <a:gd name="connsiteY162" fmla="*/ 230 h 10000"/>
              <a:gd name="connsiteX163" fmla="*/ 6366 w 10000"/>
              <a:gd name="connsiteY163" fmla="*/ 230 h 10000"/>
              <a:gd name="connsiteX164" fmla="*/ 6366 w 10000"/>
              <a:gd name="connsiteY164" fmla="*/ 230 h 10000"/>
              <a:gd name="connsiteX165" fmla="*/ 6366 w 10000"/>
              <a:gd name="connsiteY165" fmla="*/ 230 h 10000"/>
              <a:gd name="connsiteX166" fmla="*/ 6366 w 10000"/>
              <a:gd name="connsiteY166" fmla="*/ 230 h 10000"/>
              <a:gd name="connsiteX167" fmla="*/ 6366 w 10000"/>
              <a:gd name="connsiteY167" fmla="*/ 230 h 10000"/>
              <a:gd name="connsiteX168" fmla="*/ 6366 w 10000"/>
              <a:gd name="connsiteY168" fmla="*/ 230 h 10000"/>
              <a:gd name="connsiteX169" fmla="*/ 6366 w 10000"/>
              <a:gd name="connsiteY169" fmla="*/ 230 h 10000"/>
              <a:gd name="connsiteX170" fmla="*/ 6366 w 10000"/>
              <a:gd name="connsiteY170" fmla="*/ 230 h 10000"/>
              <a:gd name="connsiteX171" fmla="*/ 6366 w 10000"/>
              <a:gd name="connsiteY171" fmla="*/ 230 h 10000"/>
              <a:gd name="connsiteX172" fmla="*/ 6366 w 10000"/>
              <a:gd name="connsiteY172" fmla="*/ 230 h 10000"/>
              <a:gd name="connsiteX173" fmla="*/ 6366 w 10000"/>
              <a:gd name="connsiteY173" fmla="*/ 230 h 10000"/>
              <a:gd name="connsiteX174" fmla="*/ 6456 w 10000"/>
              <a:gd name="connsiteY174" fmla="*/ 249 h 10000"/>
              <a:gd name="connsiteX175" fmla="*/ 3268 w 10000"/>
              <a:gd name="connsiteY175" fmla="*/ 519 h 10000"/>
              <a:gd name="connsiteX176" fmla="*/ 3205 w 10000"/>
              <a:gd name="connsiteY176" fmla="*/ 384 h 10000"/>
              <a:gd name="connsiteX177" fmla="*/ 3205 w 10000"/>
              <a:gd name="connsiteY177" fmla="*/ 249 h 10000"/>
              <a:gd name="connsiteX178" fmla="*/ 3102 w 10000"/>
              <a:gd name="connsiteY178" fmla="*/ 108 h 10000"/>
              <a:gd name="connsiteX179" fmla="*/ 3085 w 10000"/>
              <a:gd name="connsiteY179" fmla="*/ 0 h 10000"/>
              <a:gd name="connsiteX0" fmla="*/ 3085 w 10000"/>
              <a:gd name="connsiteY0" fmla="*/ 0 h 10000"/>
              <a:gd name="connsiteX1" fmla="*/ 20 w 10000"/>
              <a:gd name="connsiteY1" fmla="*/ 408 h 10000"/>
              <a:gd name="connsiteX2" fmla="*/ 20 w 10000"/>
              <a:gd name="connsiteY2" fmla="*/ 492 h 10000"/>
              <a:gd name="connsiteX3" fmla="*/ 20 w 10000"/>
              <a:gd name="connsiteY3" fmla="*/ 547 h 10000"/>
              <a:gd name="connsiteX4" fmla="*/ 0 w 10000"/>
              <a:gd name="connsiteY4" fmla="*/ 575 h 10000"/>
              <a:gd name="connsiteX5" fmla="*/ 0 w 10000"/>
              <a:gd name="connsiteY5" fmla="*/ 711 h 10000"/>
              <a:gd name="connsiteX6" fmla="*/ 103 w 10000"/>
              <a:gd name="connsiteY6" fmla="*/ 902 h 10000"/>
              <a:gd name="connsiteX7" fmla="*/ 165 w 10000"/>
              <a:gd name="connsiteY7" fmla="*/ 988 h 10000"/>
              <a:gd name="connsiteX8" fmla="*/ 202 w 10000"/>
              <a:gd name="connsiteY8" fmla="*/ 988 h 10000"/>
              <a:gd name="connsiteX9" fmla="*/ 285 w 10000"/>
              <a:gd name="connsiteY9" fmla="*/ 1071 h 10000"/>
              <a:gd name="connsiteX10" fmla="*/ 306 w 10000"/>
              <a:gd name="connsiteY10" fmla="*/ 1155 h 10000"/>
              <a:gd name="connsiteX11" fmla="*/ 244 w 10000"/>
              <a:gd name="connsiteY11" fmla="*/ 1320 h 10000"/>
              <a:gd name="connsiteX12" fmla="*/ 244 w 10000"/>
              <a:gd name="connsiteY12" fmla="*/ 1376 h 10000"/>
              <a:gd name="connsiteX13" fmla="*/ 306 w 10000"/>
              <a:gd name="connsiteY13" fmla="*/ 1404 h 10000"/>
              <a:gd name="connsiteX14" fmla="*/ 323 w 10000"/>
              <a:gd name="connsiteY14" fmla="*/ 1459 h 10000"/>
              <a:gd name="connsiteX15" fmla="*/ 323 w 10000"/>
              <a:gd name="connsiteY15" fmla="*/ 1487 h 10000"/>
              <a:gd name="connsiteX16" fmla="*/ 265 w 10000"/>
              <a:gd name="connsiteY16" fmla="*/ 1568 h 10000"/>
              <a:gd name="connsiteX17" fmla="*/ 265 w 10000"/>
              <a:gd name="connsiteY17" fmla="*/ 1684 h 10000"/>
              <a:gd name="connsiteX18" fmla="*/ 306 w 10000"/>
              <a:gd name="connsiteY18" fmla="*/ 1707 h 10000"/>
              <a:gd name="connsiteX19" fmla="*/ 467 w 10000"/>
              <a:gd name="connsiteY19" fmla="*/ 1651 h 10000"/>
              <a:gd name="connsiteX20" fmla="*/ 550 w 10000"/>
              <a:gd name="connsiteY20" fmla="*/ 1600 h 10000"/>
              <a:gd name="connsiteX21" fmla="*/ 591 w 10000"/>
              <a:gd name="connsiteY21" fmla="*/ 1352 h 10000"/>
              <a:gd name="connsiteX22" fmla="*/ 629 w 10000"/>
              <a:gd name="connsiteY22" fmla="*/ 1296 h 10000"/>
              <a:gd name="connsiteX23" fmla="*/ 691 w 10000"/>
              <a:gd name="connsiteY23" fmla="*/ 1320 h 10000"/>
              <a:gd name="connsiteX24" fmla="*/ 749 w 10000"/>
              <a:gd name="connsiteY24" fmla="*/ 1320 h 10000"/>
              <a:gd name="connsiteX25" fmla="*/ 793 w 10000"/>
              <a:gd name="connsiteY25" fmla="*/ 1296 h 10000"/>
              <a:gd name="connsiteX26" fmla="*/ 852 w 10000"/>
              <a:gd name="connsiteY26" fmla="*/ 1296 h 10000"/>
              <a:gd name="connsiteX27" fmla="*/ 835 w 10000"/>
              <a:gd name="connsiteY27" fmla="*/ 1376 h 10000"/>
              <a:gd name="connsiteX28" fmla="*/ 711 w 10000"/>
              <a:gd name="connsiteY28" fmla="*/ 1516 h 10000"/>
              <a:gd name="connsiteX29" fmla="*/ 732 w 10000"/>
              <a:gd name="connsiteY29" fmla="*/ 1516 h 10000"/>
              <a:gd name="connsiteX30" fmla="*/ 835 w 10000"/>
              <a:gd name="connsiteY30" fmla="*/ 1459 h 10000"/>
              <a:gd name="connsiteX31" fmla="*/ 993 w 10000"/>
              <a:gd name="connsiteY31" fmla="*/ 1459 h 10000"/>
              <a:gd name="connsiteX32" fmla="*/ 1522 w 10000"/>
              <a:gd name="connsiteY32" fmla="*/ 1212 h 10000"/>
              <a:gd name="connsiteX33" fmla="*/ 1605 w 10000"/>
              <a:gd name="connsiteY33" fmla="*/ 1212 h 10000"/>
              <a:gd name="connsiteX34" fmla="*/ 1605 w 10000"/>
              <a:gd name="connsiteY34" fmla="*/ 1267 h 10000"/>
              <a:gd name="connsiteX35" fmla="*/ 1501 w 10000"/>
              <a:gd name="connsiteY35" fmla="*/ 1376 h 10000"/>
              <a:gd name="connsiteX36" fmla="*/ 1563 w 10000"/>
              <a:gd name="connsiteY36" fmla="*/ 1404 h 10000"/>
              <a:gd name="connsiteX37" fmla="*/ 1787 w 10000"/>
              <a:gd name="connsiteY37" fmla="*/ 1436 h 10000"/>
              <a:gd name="connsiteX38" fmla="*/ 2030 w 10000"/>
              <a:gd name="connsiteY38" fmla="*/ 1544 h 10000"/>
              <a:gd name="connsiteX39" fmla="*/ 2274 w 10000"/>
              <a:gd name="connsiteY39" fmla="*/ 1707 h 10000"/>
              <a:gd name="connsiteX40" fmla="*/ 2336 w 10000"/>
              <a:gd name="connsiteY40" fmla="*/ 1764 h 10000"/>
              <a:gd name="connsiteX41" fmla="*/ 2336 w 10000"/>
              <a:gd name="connsiteY41" fmla="*/ 1651 h 10000"/>
              <a:gd name="connsiteX42" fmla="*/ 2378 w 10000"/>
              <a:gd name="connsiteY42" fmla="*/ 1600 h 10000"/>
              <a:gd name="connsiteX43" fmla="*/ 2436 w 10000"/>
              <a:gd name="connsiteY43" fmla="*/ 1684 h 10000"/>
              <a:gd name="connsiteX44" fmla="*/ 2577 w 10000"/>
              <a:gd name="connsiteY44" fmla="*/ 1735 h 10000"/>
              <a:gd name="connsiteX45" fmla="*/ 2621 w 10000"/>
              <a:gd name="connsiteY45" fmla="*/ 1764 h 10000"/>
              <a:gd name="connsiteX46" fmla="*/ 2621 w 10000"/>
              <a:gd name="connsiteY46" fmla="*/ 1792 h 10000"/>
              <a:gd name="connsiteX47" fmla="*/ 2560 w 10000"/>
              <a:gd name="connsiteY47" fmla="*/ 1847 h 10000"/>
              <a:gd name="connsiteX48" fmla="*/ 2577 w 10000"/>
              <a:gd name="connsiteY48" fmla="*/ 1899 h 10000"/>
              <a:gd name="connsiteX49" fmla="*/ 2903 w 10000"/>
              <a:gd name="connsiteY49" fmla="*/ 2208 h 10000"/>
              <a:gd name="connsiteX50" fmla="*/ 2920 w 10000"/>
              <a:gd name="connsiteY50" fmla="*/ 2316 h 10000"/>
              <a:gd name="connsiteX51" fmla="*/ 2903 w 10000"/>
              <a:gd name="connsiteY51" fmla="*/ 2427 h 10000"/>
              <a:gd name="connsiteX52" fmla="*/ 2882 w 10000"/>
              <a:gd name="connsiteY52" fmla="*/ 2480 h 10000"/>
              <a:gd name="connsiteX53" fmla="*/ 2842 w 10000"/>
              <a:gd name="connsiteY53" fmla="*/ 2455 h 10000"/>
              <a:gd name="connsiteX54" fmla="*/ 2821 w 10000"/>
              <a:gd name="connsiteY54" fmla="*/ 2349 h 10000"/>
              <a:gd name="connsiteX55" fmla="*/ 2779 w 10000"/>
              <a:gd name="connsiteY55" fmla="*/ 2455 h 10000"/>
              <a:gd name="connsiteX56" fmla="*/ 2821 w 10000"/>
              <a:gd name="connsiteY56" fmla="*/ 2540 h 10000"/>
              <a:gd name="connsiteX57" fmla="*/ 2862 w 10000"/>
              <a:gd name="connsiteY57" fmla="*/ 2564 h 10000"/>
              <a:gd name="connsiteX58" fmla="*/ 3309 w 10000"/>
              <a:gd name="connsiteY58" fmla="*/ 2399 h 10000"/>
              <a:gd name="connsiteX59" fmla="*/ 3329 w 10000"/>
              <a:gd name="connsiteY59" fmla="*/ 2316 h 10000"/>
              <a:gd name="connsiteX60" fmla="*/ 3470 w 10000"/>
              <a:gd name="connsiteY60" fmla="*/ 2316 h 10000"/>
              <a:gd name="connsiteX61" fmla="*/ 3817 w 10000"/>
              <a:gd name="connsiteY61" fmla="*/ 1933 h 10000"/>
              <a:gd name="connsiteX62" fmla="*/ 4061 w 10000"/>
              <a:gd name="connsiteY62" fmla="*/ 1933 h 10000"/>
              <a:gd name="connsiteX63" fmla="*/ 4061 w 10000"/>
              <a:gd name="connsiteY63" fmla="*/ 1847 h 10000"/>
              <a:gd name="connsiteX64" fmla="*/ 4020 w 10000"/>
              <a:gd name="connsiteY64" fmla="*/ 1764 h 10000"/>
              <a:gd name="connsiteX65" fmla="*/ 4078 w 10000"/>
              <a:gd name="connsiteY65" fmla="*/ 1568 h 10000"/>
              <a:gd name="connsiteX66" fmla="*/ 4445 w 10000"/>
              <a:gd name="connsiteY66" fmla="*/ 1516 h 10000"/>
              <a:gd name="connsiteX67" fmla="*/ 4992 w 10000"/>
              <a:gd name="connsiteY67" fmla="*/ 1876 h 10000"/>
              <a:gd name="connsiteX68" fmla="*/ 5013 w 10000"/>
              <a:gd name="connsiteY68" fmla="*/ 1984 h 10000"/>
              <a:gd name="connsiteX69" fmla="*/ 5157 w 10000"/>
              <a:gd name="connsiteY69" fmla="*/ 2152 h 10000"/>
              <a:gd name="connsiteX70" fmla="*/ 5277 w 10000"/>
              <a:gd name="connsiteY70" fmla="*/ 2399 h 10000"/>
              <a:gd name="connsiteX71" fmla="*/ 5621 w 10000"/>
              <a:gd name="connsiteY71" fmla="*/ 2732 h 10000"/>
              <a:gd name="connsiteX72" fmla="*/ 5662 w 10000"/>
              <a:gd name="connsiteY72" fmla="*/ 2872 h 10000"/>
              <a:gd name="connsiteX73" fmla="*/ 5765 w 10000"/>
              <a:gd name="connsiteY73" fmla="*/ 2980 h 10000"/>
              <a:gd name="connsiteX74" fmla="*/ 6030 w 10000"/>
              <a:gd name="connsiteY74" fmla="*/ 2980 h 10000"/>
              <a:gd name="connsiteX75" fmla="*/ 6232 w 10000"/>
              <a:gd name="connsiteY75" fmla="*/ 3395 h 10000"/>
              <a:gd name="connsiteX76" fmla="*/ 6291 w 10000"/>
              <a:gd name="connsiteY76" fmla="*/ 3452 h 10000"/>
              <a:gd name="connsiteX77" fmla="*/ 6273 w 10000"/>
              <a:gd name="connsiteY77" fmla="*/ 3586 h 10000"/>
              <a:gd name="connsiteX78" fmla="*/ 6353 w 10000"/>
              <a:gd name="connsiteY78" fmla="*/ 3999 h 10000"/>
              <a:gd name="connsiteX79" fmla="*/ 6312 w 10000"/>
              <a:gd name="connsiteY79" fmla="*/ 4449 h 10000"/>
              <a:gd name="connsiteX80" fmla="*/ 6232 w 10000"/>
              <a:gd name="connsiteY80" fmla="*/ 4944 h 10000"/>
              <a:gd name="connsiteX81" fmla="*/ 6249 w 10000"/>
              <a:gd name="connsiteY81" fmla="*/ 5357 h 10000"/>
              <a:gd name="connsiteX82" fmla="*/ 6291 w 10000"/>
              <a:gd name="connsiteY82" fmla="*/ 5491 h 10000"/>
              <a:gd name="connsiteX83" fmla="*/ 6494 w 10000"/>
              <a:gd name="connsiteY83" fmla="*/ 5659 h 10000"/>
              <a:gd name="connsiteX84" fmla="*/ 6555 w 10000"/>
              <a:gd name="connsiteY84" fmla="*/ 5491 h 10000"/>
              <a:gd name="connsiteX85" fmla="*/ 6494 w 10000"/>
              <a:gd name="connsiteY85" fmla="*/ 5435 h 10000"/>
              <a:gd name="connsiteX86" fmla="*/ 6431 w 10000"/>
              <a:gd name="connsiteY86" fmla="*/ 5187 h 10000"/>
              <a:gd name="connsiteX87" fmla="*/ 6456 w 10000"/>
              <a:gd name="connsiteY87" fmla="*/ 5136 h 10000"/>
              <a:gd name="connsiteX88" fmla="*/ 6575 w 10000"/>
              <a:gd name="connsiteY88" fmla="*/ 5079 h 10000"/>
              <a:gd name="connsiteX89" fmla="*/ 6658 w 10000"/>
              <a:gd name="connsiteY89" fmla="*/ 5357 h 10000"/>
              <a:gd name="connsiteX90" fmla="*/ 6699 w 10000"/>
              <a:gd name="connsiteY90" fmla="*/ 5328 h 10000"/>
              <a:gd name="connsiteX91" fmla="*/ 6737 w 10000"/>
              <a:gd name="connsiteY91" fmla="*/ 5221 h 10000"/>
              <a:gd name="connsiteX92" fmla="*/ 6762 w 10000"/>
              <a:gd name="connsiteY92" fmla="*/ 5187 h 10000"/>
              <a:gd name="connsiteX93" fmla="*/ 6820 w 10000"/>
              <a:gd name="connsiteY93" fmla="*/ 5244 h 10000"/>
              <a:gd name="connsiteX94" fmla="*/ 6820 w 10000"/>
              <a:gd name="connsiteY94" fmla="*/ 5357 h 10000"/>
              <a:gd name="connsiteX95" fmla="*/ 6762 w 10000"/>
              <a:gd name="connsiteY95" fmla="*/ 5491 h 10000"/>
              <a:gd name="connsiteX96" fmla="*/ 6699 w 10000"/>
              <a:gd name="connsiteY96" fmla="*/ 5604 h 10000"/>
              <a:gd name="connsiteX97" fmla="*/ 6617 w 10000"/>
              <a:gd name="connsiteY97" fmla="*/ 5937 h 10000"/>
              <a:gd name="connsiteX98" fmla="*/ 6555 w 10000"/>
              <a:gd name="connsiteY98" fmla="*/ 5964 h 10000"/>
              <a:gd name="connsiteX99" fmla="*/ 6555 w 10000"/>
              <a:gd name="connsiteY99" fmla="*/ 6133 h 10000"/>
              <a:gd name="connsiteX100" fmla="*/ 6638 w 10000"/>
              <a:gd name="connsiteY100" fmla="*/ 6239 h 10000"/>
              <a:gd name="connsiteX101" fmla="*/ 6762 w 10000"/>
              <a:gd name="connsiteY101" fmla="*/ 6380 h 10000"/>
              <a:gd name="connsiteX102" fmla="*/ 6944 w 10000"/>
              <a:gd name="connsiteY102" fmla="*/ 6960 h 10000"/>
              <a:gd name="connsiteX103" fmla="*/ 7225 w 10000"/>
              <a:gd name="connsiteY103" fmla="*/ 7207 h 10000"/>
              <a:gd name="connsiteX104" fmla="*/ 7266 w 10000"/>
              <a:gd name="connsiteY104" fmla="*/ 7207 h 10000"/>
              <a:gd name="connsiteX105" fmla="*/ 7287 w 10000"/>
              <a:gd name="connsiteY105" fmla="*/ 7069 h 10000"/>
              <a:gd name="connsiteX106" fmla="*/ 7370 w 10000"/>
              <a:gd name="connsiteY106" fmla="*/ 7069 h 10000"/>
              <a:gd name="connsiteX107" fmla="*/ 7431 w 10000"/>
              <a:gd name="connsiteY107" fmla="*/ 7293 h 10000"/>
              <a:gd name="connsiteX108" fmla="*/ 7448 w 10000"/>
              <a:gd name="connsiteY108" fmla="*/ 7428 h 10000"/>
              <a:gd name="connsiteX109" fmla="*/ 7552 w 10000"/>
              <a:gd name="connsiteY109" fmla="*/ 7731 h 10000"/>
              <a:gd name="connsiteX110" fmla="*/ 7676 w 10000"/>
              <a:gd name="connsiteY110" fmla="*/ 7817 h 10000"/>
              <a:gd name="connsiteX111" fmla="*/ 7795 w 10000"/>
              <a:gd name="connsiteY111" fmla="*/ 7868 h 10000"/>
              <a:gd name="connsiteX112" fmla="*/ 8015 w 10000"/>
              <a:gd name="connsiteY112" fmla="*/ 8671 h 10000"/>
              <a:gd name="connsiteX113" fmla="*/ 8077 w 10000"/>
              <a:gd name="connsiteY113" fmla="*/ 8728 h 10000"/>
              <a:gd name="connsiteX114" fmla="*/ 8362 w 10000"/>
              <a:gd name="connsiteY114" fmla="*/ 8813 h 10000"/>
              <a:gd name="connsiteX115" fmla="*/ 8486 w 10000"/>
              <a:gd name="connsiteY115" fmla="*/ 8895 h 10000"/>
              <a:gd name="connsiteX116" fmla="*/ 8809 w 10000"/>
              <a:gd name="connsiteY116" fmla="*/ 9443 h 10000"/>
              <a:gd name="connsiteX117" fmla="*/ 8950 w 10000"/>
              <a:gd name="connsiteY117" fmla="*/ 9583 h 10000"/>
              <a:gd name="connsiteX118" fmla="*/ 9011 w 10000"/>
              <a:gd name="connsiteY118" fmla="*/ 9612 h 10000"/>
              <a:gd name="connsiteX119" fmla="*/ 9070 w 10000"/>
              <a:gd name="connsiteY119" fmla="*/ 9640 h 10000"/>
              <a:gd name="connsiteX120" fmla="*/ 9115 w 10000"/>
              <a:gd name="connsiteY120" fmla="*/ 9775 h 10000"/>
              <a:gd name="connsiteX121" fmla="*/ 9053 w 10000"/>
              <a:gd name="connsiteY121" fmla="*/ 9775 h 10000"/>
              <a:gd name="connsiteX122" fmla="*/ 8991 w 10000"/>
              <a:gd name="connsiteY122" fmla="*/ 9748 h 10000"/>
              <a:gd name="connsiteX123" fmla="*/ 8950 w 10000"/>
              <a:gd name="connsiteY123" fmla="*/ 9748 h 10000"/>
              <a:gd name="connsiteX124" fmla="*/ 8912 w 10000"/>
              <a:gd name="connsiteY124" fmla="*/ 9775 h 10000"/>
              <a:gd name="connsiteX125" fmla="*/ 8912 w 10000"/>
              <a:gd name="connsiteY125" fmla="*/ 9860 h 10000"/>
              <a:gd name="connsiteX126" fmla="*/ 8950 w 10000"/>
              <a:gd name="connsiteY126" fmla="*/ 9939 h 10000"/>
              <a:gd name="connsiteX127" fmla="*/ 9115 w 10000"/>
              <a:gd name="connsiteY127" fmla="*/ 10000 h 10000"/>
              <a:gd name="connsiteX128" fmla="*/ 9194 w 10000"/>
              <a:gd name="connsiteY128" fmla="*/ 9917 h 10000"/>
              <a:gd name="connsiteX129" fmla="*/ 9314 w 10000"/>
              <a:gd name="connsiteY129" fmla="*/ 9882 h 10000"/>
              <a:gd name="connsiteX130" fmla="*/ 9802 w 10000"/>
              <a:gd name="connsiteY130" fmla="*/ 9640 h 10000"/>
              <a:gd name="connsiteX131" fmla="*/ 9905 w 10000"/>
              <a:gd name="connsiteY131" fmla="*/ 9392 h 10000"/>
              <a:gd name="connsiteX132" fmla="*/ 6366 w 10000"/>
              <a:gd name="connsiteY132" fmla="*/ 230 h 10000"/>
              <a:gd name="connsiteX133" fmla="*/ 9864 w 10000"/>
              <a:gd name="connsiteY133" fmla="*/ 8977 h 10000"/>
              <a:gd name="connsiteX134" fmla="*/ 9864 w 10000"/>
              <a:gd name="connsiteY134" fmla="*/ 8779 h 10000"/>
              <a:gd name="connsiteX135" fmla="*/ 9967 w 10000"/>
              <a:gd name="connsiteY135" fmla="*/ 8480 h 10000"/>
              <a:gd name="connsiteX136" fmla="*/ 6366 w 10000"/>
              <a:gd name="connsiteY136" fmla="*/ 230 h 10000"/>
              <a:gd name="connsiteX137" fmla="*/ 9943 w 10000"/>
              <a:gd name="connsiteY137" fmla="*/ 7868 h 10000"/>
              <a:gd name="connsiteX138" fmla="*/ 6366 w 10000"/>
              <a:gd name="connsiteY138" fmla="*/ 230 h 10000"/>
              <a:gd name="connsiteX139" fmla="*/ 6366 w 10000"/>
              <a:gd name="connsiteY139" fmla="*/ 230 h 10000"/>
              <a:gd name="connsiteX140" fmla="*/ 6366 w 10000"/>
              <a:gd name="connsiteY140" fmla="*/ 230 h 10000"/>
              <a:gd name="connsiteX141" fmla="*/ 6366 w 10000"/>
              <a:gd name="connsiteY141" fmla="*/ 230 h 10000"/>
              <a:gd name="connsiteX142" fmla="*/ 6366 w 10000"/>
              <a:gd name="connsiteY142" fmla="*/ 230 h 10000"/>
              <a:gd name="connsiteX143" fmla="*/ 6366 w 10000"/>
              <a:gd name="connsiteY143" fmla="*/ 230 h 10000"/>
              <a:gd name="connsiteX144" fmla="*/ 6366 w 10000"/>
              <a:gd name="connsiteY144" fmla="*/ 230 h 10000"/>
              <a:gd name="connsiteX145" fmla="*/ 6366 w 10000"/>
              <a:gd name="connsiteY145" fmla="*/ 230 h 10000"/>
              <a:gd name="connsiteX146" fmla="*/ 6366 w 10000"/>
              <a:gd name="connsiteY146" fmla="*/ 230 h 10000"/>
              <a:gd name="connsiteX147" fmla="*/ 6366 w 10000"/>
              <a:gd name="connsiteY147" fmla="*/ 230 h 10000"/>
              <a:gd name="connsiteX148" fmla="*/ 6366 w 10000"/>
              <a:gd name="connsiteY148" fmla="*/ 230 h 10000"/>
              <a:gd name="connsiteX149" fmla="*/ 6366 w 10000"/>
              <a:gd name="connsiteY149" fmla="*/ 230 h 10000"/>
              <a:gd name="connsiteX150" fmla="*/ 6366 w 10000"/>
              <a:gd name="connsiteY150" fmla="*/ 230 h 10000"/>
              <a:gd name="connsiteX151" fmla="*/ 6366 w 10000"/>
              <a:gd name="connsiteY151" fmla="*/ 230 h 10000"/>
              <a:gd name="connsiteX152" fmla="*/ 6366 w 10000"/>
              <a:gd name="connsiteY152" fmla="*/ 230 h 10000"/>
              <a:gd name="connsiteX153" fmla="*/ 6366 w 10000"/>
              <a:gd name="connsiteY153" fmla="*/ 230 h 10000"/>
              <a:gd name="connsiteX154" fmla="*/ 6366 w 10000"/>
              <a:gd name="connsiteY154" fmla="*/ 230 h 10000"/>
              <a:gd name="connsiteX155" fmla="*/ 6366 w 10000"/>
              <a:gd name="connsiteY155" fmla="*/ 230 h 10000"/>
              <a:gd name="connsiteX156" fmla="*/ 6366 w 10000"/>
              <a:gd name="connsiteY156" fmla="*/ 230 h 10000"/>
              <a:gd name="connsiteX157" fmla="*/ 6366 w 10000"/>
              <a:gd name="connsiteY157" fmla="*/ 230 h 10000"/>
              <a:gd name="connsiteX158" fmla="*/ 6366 w 10000"/>
              <a:gd name="connsiteY158" fmla="*/ 230 h 10000"/>
              <a:gd name="connsiteX159" fmla="*/ 6366 w 10000"/>
              <a:gd name="connsiteY159" fmla="*/ 230 h 10000"/>
              <a:gd name="connsiteX160" fmla="*/ 6366 w 10000"/>
              <a:gd name="connsiteY160" fmla="*/ 230 h 10000"/>
              <a:gd name="connsiteX161" fmla="*/ 6366 w 10000"/>
              <a:gd name="connsiteY161" fmla="*/ 230 h 10000"/>
              <a:gd name="connsiteX162" fmla="*/ 6366 w 10000"/>
              <a:gd name="connsiteY162" fmla="*/ 230 h 10000"/>
              <a:gd name="connsiteX163" fmla="*/ 6366 w 10000"/>
              <a:gd name="connsiteY163" fmla="*/ 230 h 10000"/>
              <a:gd name="connsiteX164" fmla="*/ 6366 w 10000"/>
              <a:gd name="connsiteY164" fmla="*/ 230 h 10000"/>
              <a:gd name="connsiteX165" fmla="*/ 6366 w 10000"/>
              <a:gd name="connsiteY165" fmla="*/ 230 h 10000"/>
              <a:gd name="connsiteX166" fmla="*/ 6366 w 10000"/>
              <a:gd name="connsiteY166" fmla="*/ 230 h 10000"/>
              <a:gd name="connsiteX167" fmla="*/ 6366 w 10000"/>
              <a:gd name="connsiteY167" fmla="*/ 230 h 10000"/>
              <a:gd name="connsiteX168" fmla="*/ 6366 w 10000"/>
              <a:gd name="connsiteY168" fmla="*/ 230 h 10000"/>
              <a:gd name="connsiteX169" fmla="*/ 6366 w 10000"/>
              <a:gd name="connsiteY169" fmla="*/ 230 h 10000"/>
              <a:gd name="connsiteX170" fmla="*/ 6366 w 10000"/>
              <a:gd name="connsiteY170" fmla="*/ 230 h 10000"/>
              <a:gd name="connsiteX171" fmla="*/ 6366 w 10000"/>
              <a:gd name="connsiteY171" fmla="*/ 230 h 10000"/>
              <a:gd name="connsiteX172" fmla="*/ 6366 w 10000"/>
              <a:gd name="connsiteY172" fmla="*/ 230 h 10000"/>
              <a:gd name="connsiteX173" fmla="*/ 6366 w 10000"/>
              <a:gd name="connsiteY173" fmla="*/ 230 h 10000"/>
              <a:gd name="connsiteX174" fmla="*/ 6456 w 10000"/>
              <a:gd name="connsiteY174" fmla="*/ 249 h 10000"/>
              <a:gd name="connsiteX175" fmla="*/ 3268 w 10000"/>
              <a:gd name="connsiteY175" fmla="*/ 519 h 10000"/>
              <a:gd name="connsiteX176" fmla="*/ 3205 w 10000"/>
              <a:gd name="connsiteY176" fmla="*/ 384 h 10000"/>
              <a:gd name="connsiteX177" fmla="*/ 3205 w 10000"/>
              <a:gd name="connsiteY177" fmla="*/ 249 h 10000"/>
              <a:gd name="connsiteX178" fmla="*/ 3102 w 10000"/>
              <a:gd name="connsiteY178" fmla="*/ 108 h 10000"/>
              <a:gd name="connsiteX179" fmla="*/ 3085 w 10000"/>
              <a:gd name="connsiteY179" fmla="*/ 0 h 10000"/>
              <a:gd name="connsiteX0" fmla="*/ 3085 w 9958"/>
              <a:gd name="connsiteY0" fmla="*/ 0 h 10000"/>
              <a:gd name="connsiteX1" fmla="*/ 20 w 9958"/>
              <a:gd name="connsiteY1" fmla="*/ 408 h 10000"/>
              <a:gd name="connsiteX2" fmla="*/ 20 w 9958"/>
              <a:gd name="connsiteY2" fmla="*/ 492 h 10000"/>
              <a:gd name="connsiteX3" fmla="*/ 20 w 9958"/>
              <a:gd name="connsiteY3" fmla="*/ 547 h 10000"/>
              <a:gd name="connsiteX4" fmla="*/ 0 w 9958"/>
              <a:gd name="connsiteY4" fmla="*/ 575 h 10000"/>
              <a:gd name="connsiteX5" fmla="*/ 0 w 9958"/>
              <a:gd name="connsiteY5" fmla="*/ 711 h 10000"/>
              <a:gd name="connsiteX6" fmla="*/ 103 w 9958"/>
              <a:gd name="connsiteY6" fmla="*/ 902 h 10000"/>
              <a:gd name="connsiteX7" fmla="*/ 165 w 9958"/>
              <a:gd name="connsiteY7" fmla="*/ 988 h 10000"/>
              <a:gd name="connsiteX8" fmla="*/ 202 w 9958"/>
              <a:gd name="connsiteY8" fmla="*/ 988 h 10000"/>
              <a:gd name="connsiteX9" fmla="*/ 285 w 9958"/>
              <a:gd name="connsiteY9" fmla="*/ 1071 h 10000"/>
              <a:gd name="connsiteX10" fmla="*/ 306 w 9958"/>
              <a:gd name="connsiteY10" fmla="*/ 1155 h 10000"/>
              <a:gd name="connsiteX11" fmla="*/ 244 w 9958"/>
              <a:gd name="connsiteY11" fmla="*/ 1320 h 10000"/>
              <a:gd name="connsiteX12" fmla="*/ 244 w 9958"/>
              <a:gd name="connsiteY12" fmla="*/ 1376 h 10000"/>
              <a:gd name="connsiteX13" fmla="*/ 306 w 9958"/>
              <a:gd name="connsiteY13" fmla="*/ 1404 h 10000"/>
              <a:gd name="connsiteX14" fmla="*/ 323 w 9958"/>
              <a:gd name="connsiteY14" fmla="*/ 1459 h 10000"/>
              <a:gd name="connsiteX15" fmla="*/ 323 w 9958"/>
              <a:gd name="connsiteY15" fmla="*/ 1487 h 10000"/>
              <a:gd name="connsiteX16" fmla="*/ 265 w 9958"/>
              <a:gd name="connsiteY16" fmla="*/ 1568 h 10000"/>
              <a:gd name="connsiteX17" fmla="*/ 265 w 9958"/>
              <a:gd name="connsiteY17" fmla="*/ 1684 h 10000"/>
              <a:gd name="connsiteX18" fmla="*/ 306 w 9958"/>
              <a:gd name="connsiteY18" fmla="*/ 1707 h 10000"/>
              <a:gd name="connsiteX19" fmla="*/ 467 w 9958"/>
              <a:gd name="connsiteY19" fmla="*/ 1651 h 10000"/>
              <a:gd name="connsiteX20" fmla="*/ 550 w 9958"/>
              <a:gd name="connsiteY20" fmla="*/ 1600 h 10000"/>
              <a:gd name="connsiteX21" fmla="*/ 591 w 9958"/>
              <a:gd name="connsiteY21" fmla="*/ 1352 h 10000"/>
              <a:gd name="connsiteX22" fmla="*/ 629 w 9958"/>
              <a:gd name="connsiteY22" fmla="*/ 1296 h 10000"/>
              <a:gd name="connsiteX23" fmla="*/ 691 w 9958"/>
              <a:gd name="connsiteY23" fmla="*/ 1320 h 10000"/>
              <a:gd name="connsiteX24" fmla="*/ 749 w 9958"/>
              <a:gd name="connsiteY24" fmla="*/ 1320 h 10000"/>
              <a:gd name="connsiteX25" fmla="*/ 793 w 9958"/>
              <a:gd name="connsiteY25" fmla="*/ 1296 h 10000"/>
              <a:gd name="connsiteX26" fmla="*/ 852 w 9958"/>
              <a:gd name="connsiteY26" fmla="*/ 1296 h 10000"/>
              <a:gd name="connsiteX27" fmla="*/ 835 w 9958"/>
              <a:gd name="connsiteY27" fmla="*/ 1376 h 10000"/>
              <a:gd name="connsiteX28" fmla="*/ 711 w 9958"/>
              <a:gd name="connsiteY28" fmla="*/ 1516 h 10000"/>
              <a:gd name="connsiteX29" fmla="*/ 732 w 9958"/>
              <a:gd name="connsiteY29" fmla="*/ 1516 h 10000"/>
              <a:gd name="connsiteX30" fmla="*/ 835 w 9958"/>
              <a:gd name="connsiteY30" fmla="*/ 1459 h 10000"/>
              <a:gd name="connsiteX31" fmla="*/ 993 w 9958"/>
              <a:gd name="connsiteY31" fmla="*/ 1459 h 10000"/>
              <a:gd name="connsiteX32" fmla="*/ 1522 w 9958"/>
              <a:gd name="connsiteY32" fmla="*/ 1212 h 10000"/>
              <a:gd name="connsiteX33" fmla="*/ 1605 w 9958"/>
              <a:gd name="connsiteY33" fmla="*/ 1212 h 10000"/>
              <a:gd name="connsiteX34" fmla="*/ 1605 w 9958"/>
              <a:gd name="connsiteY34" fmla="*/ 1267 h 10000"/>
              <a:gd name="connsiteX35" fmla="*/ 1501 w 9958"/>
              <a:gd name="connsiteY35" fmla="*/ 1376 h 10000"/>
              <a:gd name="connsiteX36" fmla="*/ 1563 w 9958"/>
              <a:gd name="connsiteY36" fmla="*/ 1404 h 10000"/>
              <a:gd name="connsiteX37" fmla="*/ 1787 w 9958"/>
              <a:gd name="connsiteY37" fmla="*/ 1436 h 10000"/>
              <a:gd name="connsiteX38" fmla="*/ 2030 w 9958"/>
              <a:gd name="connsiteY38" fmla="*/ 1544 h 10000"/>
              <a:gd name="connsiteX39" fmla="*/ 2274 w 9958"/>
              <a:gd name="connsiteY39" fmla="*/ 1707 h 10000"/>
              <a:gd name="connsiteX40" fmla="*/ 2336 w 9958"/>
              <a:gd name="connsiteY40" fmla="*/ 1764 h 10000"/>
              <a:gd name="connsiteX41" fmla="*/ 2336 w 9958"/>
              <a:gd name="connsiteY41" fmla="*/ 1651 h 10000"/>
              <a:gd name="connsiteX42" fmla="*/ 2378 w 9958"/>
              <a:gd name="connsiteY42" fmla="*/ 1600 h 10000"/>
              <a:gd name="connsiteX43" fmla="*/ 2436 w 9958"/>
              <a:gd name="connsiteY43" fmla="*/ 1684 h 10000"/>
              <a:gd name="connsiteX44" fmla="*/ 2577 w 9958"/>
              <a:gd name="connsiteY44" fmla="*/ 1735 h 10000"/>
              <a:gd name="connsiteX45" fmla="*/ 2621 w 9958"/>
              <a:gd name="connsiteY45" fmla="*/ 1764 h 10000"/>
              <a:gd name="connsiteX46" fmla="*/ 2621 w 9958"/>
              <a:gd name="connsiteY46" fmla="*/ 1792 h 10000"/>
              <a:gd name="connsiteX47" fmla="*/ 2560 w 9958"/>
              <a:gd name="connsiteY47" fmla="*/ 1847 h 10000"/>
              <a:gd name="connsiteX48" fmla="*/ 2577 w 9958"/>
              <a:gd name="connsiteY48" fmla="*/ 1899 h 10000"/>
              <a:gd name="connsiteX49" fmla="*/ 2903 w 9958"/>
              <a:gd name="connsiteY49" fmla="*/ 2208 h 10000"/>
              <a:gd name="connsiteX50" fmla="*/ 2920 w 9958"/>
              <a:gd name="connsiteY50" fmla="*/ 2316 h 10000"/>
              <a:gd name="connsiteX51" fmla="*/ 2903 w 9958"/>
              <a:gd name="connsiteY51" fmla="*/ 2427 h 10000"/>
              <a:gd name="connsiteX52" fmla="*/ 2882 w 9958"/>
              <a:gd name="connsiteY52" fmla="*/ 2480 h 10000"/>
              <a:gd name="connsiteX53" fmla="*/ 2842 w 9958"/>
              <a:gd name="connsiteY53" fmla="*/ 2455 h 10000"/>
              <a:gd name="connsiteX54" fmla="*/ 2821 w 9958"/>
              <a:gd name="connsiteY54" fmla="*/ 2349 h 10000"/>
              <a:gd name="connsiteX55" fmla="*/ 2779 w 9958"/>
              <a:gd name="connsiteY55" fmla="*/ 2455 h 10000"/>
              <a:gd name="connsiteX56" fmla="*/ 2821 w 9958"/>
              <a:gd name="connsiteY56" fmla="*/ 2540 h 10000"/>
              <a:gd name="connsiteX57" fmla="*/ 2862 w 9958"/>
              <a:gd name="connsiteY57" fmla="*/ 2564 h 10000"/>
              <a:gd name="connsiteX58" fmla="*/ 3309 w 9958"/>
              <a:gd name="connsiteY58" fmla="*/ 2399 h 10000"/>
              <a:gd name="connsiteX59" fmla="*/ 3329 w 9958"/>
              <a:gd name="connsiteY59" fmla="*/ 2316 h 10000"/>
              <a:gd name="connsiteX60" fmla="*/ 3470 w 9958"/>
              <a:gd name="connsiteY60" fmla="*/ 2316 h 10000"/>
              <a:gd name="connsiteX61" fmla="*/ 3817 w 9958"/>
              <a:gd name="connsiteY61" fmla="*/ 1933 h 10000"/>
              <a:gd name="connsiteX62" fmla="*/ 4061 w 9958"/>
              <a:gd name="connsiteY62" fmla="*/ 1933 h 10000"/>
              <a:gd name="connsiteX63" fmla="*/ 4061 w 9958"/>
              <a:gd name="connsiteY63" fmla="*/ 1847 h 10000"/>
              <a:gd name="connsiteX64" fmla="*/ 4020 w 9958"/>
              <a:gd name="connsiteY64" fmla="*/ 1764 h 10000"/>
              <a:gd name="connsiteX65" fmla="*/ 4078 w 9958"/>
              <a:gd name="connsiteY65" fmla="*/ 1568 h 10000"/>
              <a:gd name="connsiteX66" fmla="*/ 4445 w 9958"/>
              <a:gd name="connsiteY66" fmla="*/ 1516 h 10000"/>
              <a:gd name="connsiteX67" fmla="*/ 4992 w 9958"/>
              <a:gd name="connsiteY67" fmla="*/ 1876 h 10000"/>
              <a:gd name="connsiteX68" fmla="*/ 5013 w 9958"/>
              <a:gd name="connsiteY68" fmla="*/ 1984 h 10000"/>
              <a:gd name="connsiteX69" fmla="*/ 5157 w 9958"/>
              <a:gd name="connsiteY69" fmla="*/ 2152 h 10000"/>
              <a:gd name="connsiteX70" fmla="*/ 5277 w 9958"/>
              <a:gd name="connsiteY70" fmla="*/ 2399 h 10000"/>
              <a:gd name="connsiteX71" fmla="*/ 5621 w 9958"/>
              <a:gd name="connsiteY71" fmla="*/ 2732 h 10000"/>
              <a:gd name="connsiteX72" fmla="*/ 5662 w 9958"/>
              <a:gd name="connsiteY72" fmla="*/ 2872 h 10000"/>
              <a:gd name="connsiteX73" fmla="*/ 5765 w 9958"/>
              <a:gd name="connsiteY73" fmla="*/ 2980 h 10000"/>
              <a:gd name="connsiteX74" fmla="*/ 6030 w 9958"/>
              <a:gd name="connsiteY74" fmla="*/ 2980 h 10000"/>
              <a:gd name="connsiteX75" fmla="*/ 6232 w 9958"/>
              <a:gd name="connsiteY75" fmla="*/ 3395 h 10000"/>
              <a:gd name="connsiteX76" fmla="*/ 6291 w 9958"/>
              <a:gd name="connsiteY76" fmla="*/ 3452 h 10000"/>
              <a:gd name="connsiteX77" fmla="*/ 6273 w 9958"/>
              <a:gd name="connsiteY77" fmla="*/ 3586 h 10000"/>
              <a:gd name="connsiteX78" fmla="*/ 6353 w 9958"/>
              <a:gd name="connsiteY78" fmla="*/ 3999 h 10000"/>
              <a:gd name="connsiteX79" fmla="*/ 6312 w 9958"/>
              <a:gd name="connsiteY79" fmla="*/ 4449 h 10000"/>
              <a:gd name="connsiteX80" fmla="*/ 6232 w 9958"/>
              <a:gd name="connsiteY80" fmla="*/ 4944 h 10000"/>
              <a:gd name="connsiteX81" fmla="*/ 6249 w 9958"/>
              <a:gd name="connsiteY81" fmla="*/ 5357 h 10000"/>
              <a:gd name="connsiteX82" fmla="*/ 6291 w 9958"/>
              <a:gd name="connsiteY82" fmla="*/ 5491 h 10000"/>
              <a:gd name="connsiteX83" fmla="*/ 6494 w 9958"/>
              <a:gd name="connsiteY83" fmla="*/ 5659 h 10000"/>
              <a:gd name="connsiteX84" fmla="*/ 6555 w 9958"/>
              <a:gd name="connsiteY84" fmla="*/ 5491 h 10000"/>
              <a:gd name="connsiteX85" fmla="*/ 6494 w 9958"/>
              <a:gd name="connsiteY85" fmla="*/ 5435 h 10000"/>
              <a:gd name="connsiteX86" fmla="*/ 6431 w 9958"/>
              <a:gd name="connsiteY86" fmla="*/ 5187 h 10000"/>
              <a:gd name="connsiteX87" fmla="*/ 6456 w 9958"/>
              <a:gd name="connsiteY87" fmla="*/ 5136 h 10000"/>
              <a:gd name="connsiteX88" fmla="*/ 6575 w 9958"/>
              <a:gd name="connsiteY88" fmla="*/ 5079 h 10000"/>
              <a:gd name="connsiteX89" fmla="*/ 6658 w 9958"/>
              <a:gd name="connsiteY89" fmla="*/ 5357 h 10000"/>
              <a:gd name="connsiteX90" fmla="*/ 6699 w 9958"/>
              <a:gd name="connsiteY90" fmla="*/ 5328 h 10000"/>
              <a:gd name="connsiteX91" fmla="*/ 6737 w 9958"/>
              <a:gd name="connsiteY91" fmla="*/ 5221 h 10000"/>
              <a:gd name="connsiteX92" fmla="*/ 6762 w 9958"/>
              <a:gd name="connsiteY92" fmla="*/ 5187 h 10000"/>
              <a:gd name="connsiteX93" fmla="*/ 6820 w 9958"/>
              <a:gd name="connsiteY93" fmla="*/ 5244 h 10000"/>
              <a:gd name="connsiteX94" fmla="*/ 6820 w 9958"/>
              <a:gd name="connsiteY94" fmla="*/ 5357 h 10000"/>
              <a:gd name="connsiteX95" fmla="*/ 6762 w 9958"/>
              <a:gd name="connsiteY95" fmla="*/ 5491 h 10000"/>
              <a:gd name="connsiteX96" fmla="*/ 6699 w 9958"/>
              <a:gd name="connsiteY96" fmla="*/ 5604 h 10000"/>
              <a:gd name="connsiteX97" fmla="*/ 6617 w 9958"/>
              <a:gd name="connsiteY97" fmla="*/ 5937 h 10000"/>
              <a:gd name="connsiteX98" fmla="*/ 6555 w 9958"/>
              <a:gd name="connsiteY98" fmla="*/ 5964 h 10000"/>
              <a:gd name="connsiteX99" fmla="*/ 6555 w 9958"/>
              <a:gd name="connsiteY99" fmla="*/ 6133 h 10000"/>
              <a:gd name="connsiteX100" fmla="*/ 6638 w 9958"/>
              <a:gd name="connsiteY100" fmla="*/ 6239 h 10000"/>
              <a:gd name="connsiteX101" fmla="*/ 6762 w 9958"/>
              <a:gd name="connsiteY101" fmla="*/ 6380 h 10000"/>
              <a:gd name="connsiteX102" fmla="*/ 6944 w 9958"/>
              <a:gd name="connsiteY102" fmla="*/ 6960 h 10000"/>
              <a:gd name="connsiteX103" fmla="*/ 7225 w 9958"/>
              <a:gd name="connsiteY103" fmla="*/ 7207 h 10000"/>
              <a:gd name="connsiteX104" fmla="*/ 7266 w 9958"/>
              <a:gd name="connsiteY104" fmla="*/ 7207 h 10000"/>
              <a:gd name="connsiteX105" fmla="*/ 7287 w 9958"/>
              <a:gd name="connsiteY105" fmla="*/ 7069 h 10000"/>
              <a:gd name="connsiteX106" fmla="*/ 7370 w 9958"/>
              <a:gd name="connsiteY106" fmla="*/ 7069 h 10000"/>
              <a:gd name="connsiteX107" fmla="*/ 7431 w 9958"/>
              <a:gd name="connsiteY107" fmla="*/ 7293 h 10000"/>
              <a:gd name="connsiteX108" fmla="*/ 7448 w 9958"/>
              <a:gd name="connsiteY108" fmla="*/ 7428 h 10000"/>
              <a:gd name="connsiteX109" fmla="*/ 7552 w 9958"/>
              <a:gd name="connsiteY109" fmla="*/ 7731 h 10000"/>
              <a:gd name="connsiteX110" fmla="*/ 7676 w 9958"/>
              <a:gd name="connsiteY110" fmla="*/ 7817 h 10000"/>
              <a:gd name="connsiteX111" fmla="*/ 7795 w 9958"/>
              <a:gd name="connsiteY111" fmla="*/ 7868 h 10000"/>
              <a:gd name="connsiteX112" fmla="*/ 8015 w 9958"/>
              <a:gd name="connsiteY112" fmla="*/ 8671 h 10000"/>
              <a:gd name="connsiteX113" fmla="*/ 8077 w 9958"/>
              <a:gd name="connsiteY113" fmla="*/ 8728 h 10000"/>
              <a:gd name="connsiteX114" fmla="*/ 8362 w 9958"/>
              <a:gd name="connsiteY114" fmla="*/ 8813 h 10000"/>
              <a:gd name="connsiteX115" fmla="*/ 8486 w 9958"/>
              <a:gd name="connsiteY115" fmla="*/ 8895 h 10000"/>
              <a:gd name="connsiteX116" fmla="*/ 8809 w 9958"/>
              <a:gd name="connsiteY116" fmla="*/ 9443 h 10000"/>
              <a:gd name="connsiteX117" fmla="*/ 8950 w 9958"/>
              <a:gd name="connsiteY117" fmla="*/ 9583 h 10000"/>
              <a:gd name="connsiteX118" fmla="*/ 9011 w 9958"/>
              <a:gd name="connsiteY118" fmla="*/ 9612 h 10000"/>
              <a:gd name="connsiteX119" fmla="*/ 9070 w 9958"/>
              <a:gd name="connsiteY119" fmla="*/ 9640 h 10000"/>
              <a:gd name="connsiteX120" fmla="*/ 9115 w 9958"/>
              <a:gd name="connsiteY120" fmla="*/ 9775 h 10000"/>
              <a:gd name="connsiteX121" fmla="*/ 9053 w 9958"/>
              <a:gd name="connsiteY121" fmla="*/ 9775 h 10000"/>
              <a:gd name="connsiteX122" fmla="*/ 8991 w 9958"/>
              <a:gd name="connsiteY122" fmla="*/ 9748 h 10000"/>
              <a:gd name="connsiteX123" fmla="*/ 8950 w 9958"/>
              <a:gd name="connsiteY123" fmla="*/ 9748 h 10000"/>
              <a:gd name="connsiteX124" fmla="*/ 8912 w 9958"/>
              <a:gd name="connsiteY124" fmla="*/ 9775 h 10000"/>
              <a:gd name="connsiteX125" fmla="*/ 8912 w 9958"/>
              <a:gd name="connsiteY125" fmla="*/ 9860 h 10000"/>
              <a:gd name="connsiteX126" fmla="*/ 8950 w 9958"/>
              <a:gd name="connsiteY126" fmla="*/ 9939 h 10000"/>
              <a:gd name="connsiteX127" fmla="*/ 9115 w 9958"/>
              <a:gd name="connsiteY127" fmla="*/ 10000 h 10000"/>
              <a:gd name="connsiteX128" fmla="*/ 9194 w 9958"/>
              <a:gd name="connsiteY128" fmla="*/ 9917 h 10000"/>
              <a:gd name="connsiteX129" fmla="*/ 9314 w 9958"/>
              <a:gd name="connsiteY129" fmla="*/ 9882 h 10000"/>
              <a:gd name="connsiteX130" fmla="*/ 9802 w 9958"/>
              <a:gd name="connsiteY130" fmla="*/ 9640 h 10000"/>
              <a:gd name="connsiteX131" fmla="*/ 9905 w 9958"/>
              <a:gd name="connsiteY131" fmla="*/ 9392 h 10000"/>
              <a:gd name="connsiteX132" fmla="*/ 6366 w 9958"/>
              <a:gd name="connsiteY132" fmla="*/ 230 h 10000"/>
              <a:gd name="connsiteX133" fmla="*/ 9864 w 9958"/>
              <a:gd name="connsiteY133" fmla="*/ 8977 h 10000"/>
              <a:gd name="connsiteX134" fmla="*/ 9864 w 9958"/>
              <a:gd name="connsiteY134" fmla="*/ 8779 h 10000"/>
              <a:gd name="connsiteX135" fmla="*/ 6366 w 9958"/>
              <a:gd name="connsiteY135" fmla="*/ 230 h 10000"/>
              <a:gd name="connsiteX136" fmla="*/ 6366 w 9958"/>
              <a:gd name="connsiteY136" fmla="*/ 230 h 10000"/>
              <a:gd name="connsiteX137" fmla="*/ 9943 w 9958"/>
              <a:gd name="connsiteY137" fmla="*/ 7868 h 10000"/>
              <a:gd name="connsiteX138" fmla="*/ 6366 w 9958"/>
              <a:gd name="connsiteY138" fmla="*/ 230 h 10000"/>
              <a:gd name="connsiteX139" fmla="*/ 6366 w 9958"/>
              <a:gd name="connsiteY139" fmla="*/ 230 h 10000"/>
              <a:gd name="connsiteX140" fmla="*/ 6366 w 9958"/>
              <a:gd name="connsiteY140" fmla="*/ 230 h 10000"/>
              <a:gd name="connsiteX141" fmla="*/ 6366 w 9958"/>
              <a:gd name="connsiteY141" fmla="*/ 230 h 10000"/>
              <a:gd name="connsiteX142" fmla="*/ 6366 w 9958"/>
              <a:gd name="connsiteY142" fmla="*/ 230 h 10000"/>
              <a:gd name="connsiteX143" fmla="*/ 6366 w 9958"/>
              <a:gd name="connsiteY143" fmla="*/ 230 h 10000"/>
              <a:gd name="connsiteX144" fmla="*/ 6366 w 9958"/>
              <a:gd name="connsiteY144" fmla="*/ 230 h 10000"/>
              <a:gd name="connsiteX145" fmla="*/ 6366 w 9958"/>
              <a:gd name="connsiteY145" fmla="*/ 230 h 10000"/>
              <a:gd name="connsiteX146" fmla="*/ 6366 w 9958"/>
              <a:gd name="connsiteY146" fmla="*/ 230 h 10000"/>
              <a:gd name="connsiteX147" fmla="*/ 6366 w 9958"/>
              <a:gd name="connsiteY147" fmla="*/ 230 h 10000"/>
              <a:gd name="connsiteX148" fmla="*/ 6366 w 9958"/>
              <a:gd name="connsiteY148" fmla="*/ 230 h 10000"/>
              <a:gd name="connsiteX149" fmla="*/ 6366 w 9958"/>
              <a:gd name="connsiteY149" fmla="*/ 230 h 10000"/>
              <a:gd name="connsiteX150" fmla="*/ 6366 w 9958"/>
              <a:gd name="connsiteY150" fmla="*/ 230 h 10000"/>
              <a:gd name="connsiteX151" fmla="*/ 6366 w 9958"/>
              <a:gd name="connsiteY151" fmla="*/ 230 h 10000"/>
              <a:gd name="connsiteX152" fmla="*/ 6366 w 9958"/>
              <a:gd name="connsiteY152" fmla="*/ 230 h 10000"/>
              <a:gd name="connsiteX153" fmla="*/ 6366 w 9958"/>
              <a:gd name="connsiteY153" fmla="*/ 230 h 10000"/>
              <a:gd name="connsiteX154" fmla="*/ 6366 w 9958"/>
              <a:gd name="connsiteY154" fmla="*/ 230 h 10000"/>
              <a:gd name="connsiteX155" fmla="*/ 6366 w 9958"/>
              <a:gd name="connsiteY155" fmla="*/ 230 h 10000"/>
              <a:gd name="connsiteX156" fmla="*/ 6366 w 9958"/>
              <a:gd name="connsiteY156" fmla="*/ 230 h 10000"/>
              <a:gd name="connsiteX157" fmla="*/ 6366 w 9958"/>
              <a:gd name="connsiteY157" fmla="*/ 230 h 10000"/>
              <a:gd name="connsiteX158" fmla="*/ 6366 w 9958"/>
              <a:gd name="connsiteY158" fmla="*/ 230 h 10000"/>
              <a:gd name="connsiteX159" fmla="*/ 6366 w 9958"/>
              <a:gd name="connsiteY159" fmla="*/ 230 h 10000"/>
              <a:gd name="connsiteX160" fmla="*/ 6366 w 9958"/>
              <a:gd name="connsiteY160" fmla="*/ 230 h 10000"/>
              <a:gd name="connsiteX161" fmla="*/ 6366 w 9958"/>
              <a:gd name="connsiteY161" fmla="*/ 230 h 10000"/>
              <a:gd name="connsiteX162" fmla="*/ 6366 w 9958"/>
              <a:gd name="connsiteY162" fmla="*/ 230 h 10000"/>
              <a:gd name="connsiteX163" fmla="*/ 6366 w 9958"/>
              <a:gd name="connsiteY163" fmla="*/ 230 h 10000"/>
              <a:gd name="connsiteX164" fmla="*/ 6366 w 9958"/>
              <a:gd name="connsiteY164" fmla="*/ 230 h 10000"/>
              <a:gd name="connsiteX165" fmla="*/ 6366 w 9958"/>
              <a:gd name="connsiteY165" fmla="*/ 230 h 10000"/>
              <a:gd name="connsiteX166" fmla="*/ 6366 w 9958"/>
              <a:gd name="connsiteY166" fmla="*/ 230 h 10000"/>
              <a:gd name="connsiteX167" fmla="*/ 6366 w 9958"/>
              <a:gd name="connsiteY167" fmla="*/ 230 h 10000"/>
              <a:gd name="connsiteX168" fmla="*/ 6366 w 9958"/>
              <a:gd name="connsiteY168" fmla="*/ 230 h 10000"/>
              <a:gd name="connsiteX169" fmla="*/ 6366 w 9958"/>
              <a:gd name="connsiteY169" fmla="*/ 230 h 10000"/>
              <a:gd name="connsiteX170" fmla="*/ 6366 w 9958"/>
              <a:gd name="connsiteY170" fmla="*/ 230 h 10000"/>
              <a:gd name="connsiteX171" fmla="*/ 6366 w 9958"/>
              <a:gd name="connsiteY171" fmla="*/ 230 h 10000"/>
              <a:gd name="connsiteX172" fmla="*/ 6366 w 9958"/>
              <a:gd name="connsiteY172" fmla="*/ 230 h 10000"/>
              <a:gd name="connsiteX173" fmla="*/ 6366 w 9958"/>
              <a:gd name="connsiteY173" fmla="*/ 230 h 10000"/>
              <a:gd name="connsiteX174" fmla="*/ 6456 w 9958"/>
              <a:gd name="connsiteY174" fmla="*/ 249 h 10000"/>
              <a:gd name="connsiteX175" fmla="*/ 3268 w 9958"/>
              <a:gd name="connsiteY175" fmla="*/ 519 h 10000"/>
              <a:gd name="connsiteX176" fmla="*/ 3205 w 9958"/>
              <a:gd name="connsiteY176" fmla="*/ 384 h 10000"/>
              <a:gd name="connsiteX177" fmla="*/ 3205 w 9958"/>
              <a:gd name="connsiteY177" fmla="*/ 249 h 10000"/>
              <a:gd name="connsiteX178" fmla="*/ 3102 w 9958"/>
              <a:gd name="connsiteY178" fmla="*/ 108 h 10000"/>
              <a:gd name="connsiteX179" fmla="*/ 3085 w 9958"/>
              <a:gd name="connsiteY179" fmla="*/ 0 h 10000"/>
              <a:gd name="connsiteX0" fmla="*/ 3098 w 10000"/>
              <a:gd name="connsiteY0" fmla="*/ 0 h 10000"/>
              <a:gd name="connsiteX1" fmla="*/ 20 w 10000"/>
              <a:gd name="connsiteY1" fmla="*/ 408 h 10000"/>
              <a:gd name="connsiteX2" fmla="*/ 20 w 10000"/>
              <a:gd name="connsiteY2" fmla="*/ 492 h 10000"/>
              <a:gd name="connsiteX3" fmla="*/ 20 w 10000"/>
              <a:gd name="connsiteY3" fmla="*/ 547 h 10000"/>
              <a:gd name="connsiteX4" fmla="*/ 0 w 10000"/>
              <a:gd name="connsiteY4" fmla="*/ 575 h 10000"/>
              <a:gd name="connsiteX5" fmla="*/ 0 w 10000"/>
              <a:gd name="connsiteY5" fmla="*/ 711 h 10000"/>
              <a:gd name="connsiteX6" fmla="*/ 103 w 10000"/>
              <a:gd name="connsiteY6" fmla="*/ 902 h 10000"/>
              <a:gd name="connsiteX7" fmla="*/ 166 w 10000"/>
              <a:gd name="connsiteY7" fmla="*/ 988 h 10000"/>
              <a:gd name="connsiteX8" fmla="*/ 203 w 10000"/>
              <a:gd name="connsiteY8" fmla="*/ 988 h 10000"/>
              <a:gd name="connsiteX9" fmla="*/ 286 w 10000"/>
              <a:gd name="connsiteY9" fmla="*/ 1071 h 10000"/>
              <a:gd name="connsiteX10" fmla="*/ 307 w 10000"/>
              <a:gd name="connsiteY10" fmla="*/ 1155 h 10000"/>
              <a:gd name="connsiteX11" fmla="*/ 245 w 10000"/>
              <a:gd name="connsiteY11" fmla="*/ 1320 h 10000"/>
              <a:gd name="connsiteX12" fmla="*/ 245 w 10000"/>
              <a:gd name="connsiteY12" fmla="*/ 1376 h 10000"/>
              <a:gd name="connsiteX13" fmla="*/ 307 w 10000"/>
              <a:gd name="connsiteY13" fmla="*/ 1404 h 10000"/>
              <a:gd name="connsiteX14" fmla="*/ 324 w 10000"/>
              <a:gd name="connsiteY14" fmla="*/ 1459 h 10000"/>
              <a:gd name="connsiteX15" fmla="*/ 324 w 10000"/>
              <a:gd name="connsiteY15" fmla="*/ 1487 h 10000"/>
              <a:gd name="connsiteX16" fmla="*/ 266 w 10000"/>
              <a:gd name="connsiteY16" fmla="*/ 1568 h 10000"/>
              <a:gd name="connsiteX17" fmla="*/ 266 w 10000"/>
              <a:gd name="connsiteY17" fmla="*/ 1684 h 10000"/>
              <a:gd name="connsiteX18" fmla="*/ 307 w 10000"/>
              <a:gd name="connsiteY18" fmla="*/ 1707 h 10000"/>
              <a:gd name="connsiteX19" fmla="*/ 469 w 10000"/>
              <a:gd name="connsiteY19" fmla="*/ 1651 h 10000"/>
              <a:gd name="connsiteX20" fmla="*/ 552 w 10000"/>
              <a:gd name="connsiteY20" fmla="*/ 1600 h 10000"/>
              <a:gd name="connsiteX21" fmla="*/ 593 w 10000"/>
              <a:gd name="connsiteY21" fmla="*/ 1352 h 10000"/>
              <a:gd name="connsiteX22" fmla="*/ 632 w 10000"/>
              <a:gd name="connsiteY22" fmla="*/ 1296 h 10000"/>
              <a:gd name="connsiteX23" fmla="*/ 694 w 10000"/>
              <a:gd name="connsiteY23" fmla="*/ 1320 h 10000"/>
              <a:gd name="connsiteX24" fmla="*/ 752 w 10000"/>
              <a:gd name="connsiteY24" fmla="*/ 1320 h 10000"/>
              <a:gd name="connsiteX25" fmla="*/ 796 w 10000"/>
              <a:gd name="connsiteY25" fmla="*/ 1296 h 10000"/>
              <a:gd name="connsiteX26" fmla="*/ 856 w 10000"/>
              <a:gd name="connsiteY26" fmla="*/ 1296 h 10000"/>
              <a:gd name="connsiteX27" fmla="*/ 839 w 10000"/>
              <a:gd name="connsiteY27" fmla="*/ 1376 h 10000"/>
              <a:gd name="connsiteX28" fmla="*/ 714 w 10000"/>
              <a:gd name="connsiteY28" fmla="*/ 1516 h 10000"/>
              <a:gd name="connsiteX29" fmla="*/ 735 w 10000"/>
              <a:gd name="connsiteY29" fmla="*/ 1516 h 10000"/>
              <a:gd name="connsiteX30" fmla="*/ 839 w 10000"/>
              <a:gd name="connsiteY30" fmla="*/ 1459 h 10000"/>
              <a:gd name="connsiteX31" fmla="*/ 997 w 10000"/>
              <a:gd name="connsiteY31" fmla="*/ 1459 h 10000"/>
              <a:gd name="connsiteX32" fmla="*/ 1528 w 10000"/>
              <a:gd name="connsiteY32" fmla="*/ 1212 h 10000"/>
              <a:gd name="connsiteX33" fmla="*/ 1612 w 10000"/>
              <a:gd name="connsiteY33" fmla="*/ 1212 h 10000"/>
              <a:gd name="connsiteX34" fmla="*/ 1612 w 10000"/>
              <a:gd name="connsiteY34" fmla="*/ 1267 h 10000"/>
              <a:gd name="connsiteX35" fmla="*/ 1507 w 10000"/>
              <a:gd name="connsiteY35" fmla="*/ 1376 h 10000"/>
              <a:gd name="connsiteX36" fmla="*/ 1570 w 10000"/>
              <a:gd name="connsiteY36" fmla="*/ 1404 h 10000"/>
              <a:gd name="connsiteX37" fmla="*/ 1795 w 10000"/>
              <a:gd name="connsiteY37" fmla="*/ 1436 h 10000"/>
              <a:gd name="connsiteX38" fmla="*/ 2039 w 10000"/>
              <a:gd name="connsiteY38" fmla="*/ 1544 h 10000"/>
              <a:gd name="connsiteX39" fmla="*/ 2284 w 10000"/>
              <a:gd name="connsiteY39" fmla="*/ 1707 h 10000"/>
              <a:gd name="connsiteX40" fmla="*/ 2346 w 10000"/>
              <a:gd name="connsiteY40" fmla="*/ 1764 h 10000"/>
              <a:gd name="connsiteX41" fmla="*/ 2346 w 10000"/>
              <a:gd name="connsiteY41" fmla="*/ 1651 h 10000"/>
              <a:gd name="connsiteX42" fmla="*/ 2388 w 10000"/>
              <a:gd name="connsiteY42" fmla="*/ 1600 h 10000"/>
              <a:gd name="connsiteX43" fmla="*/ 2446 w 10000"/>
              <a:gd name="connsiteY43" fmla="*/ 1684 h 10000"/>
              <a:gd name="connsiteX44" fmla="*/ 2588 w 10000"/>
              <a:gd name="connsiteY44" fmla="*/ 1735 h 10000"/>
              <a:gd name="connsiteX45" fmla="*/ 2632 w 10000"/>
              <a:gd name="connsiteY45" fmla="*/ 1764 h 10000"/>
              <a:gd name="connsiteX46" fmla="*/ 2632 w 10000"/>
              <a:gd name="connsiteY46" fmla="*/ 1792 h 10000"/>
              <a:gd name="connsiteX47" fmla="*/ 2571 w 10000"/>
              <a:gd name="connsiteY47" fmla="*/ 1847 h 10000"/>
              <a:gd name="connsiteX48" fmla="*/ 2588 w 10000"/>
              <a:gd name="connsiteY48" fmla="*/ 1899 h 10000"/>
              <a:gd name="connsiteX49" fmla="*/ 2915 w 10000"/>
              <a:gd name="connsiteY49" fmla="*/ 2208 h 10000"/>
              <a:gd name="connsiteX50" fmla="*/ 2932 w 10000"/>
              <a:gd name="connsiteY50" fmla="*/ 2316 h 10000"/>
              <a:gd name="connsiteX51" fmla="*/ 2915 w 10000"/>
              <a:gd name="connsiteY51" fmla="*/ 2427 h 10000"/>
              <a:gd name="connsiteX52" fmla="*/ 2894 w 10000"/>
              <a:gd name="connsiteY52" fmla="*/ 2480 h 10000"/>
              <a:gd name="connsiteX53" fmla="*/ 2854 w 10000"/>
              <a:gd name="connsiteY53" fmla="*/ 2455 h 10000"/>
              <a:gd name="connsiteX54" fmla="*/ 2833 w 10000"/>
              <a:gd name="connsiteY54" fmla="*/ 2349 h 10000"/>
              <a:gd name="connsiteX55" fmla="*/ 2791 w 10000"/>
              <a:gd name="connsiteY55" fmla="*/ 2455 h 10000"/>
              <a:gd name="connsiteX56" fmla="*/ 2833 w 10000"/>
              <a:gd name="connsiteY56" fmla="*/ 2540 h 10000"/>
              <a:gd name="connsiteX57" fmla="*/ 2874 w 10000"/>
              <a:gd name="connsiteY57" fmla="*/ 2564 h 10000"/>
              <a:gd name="connsiteX58" fmla="*/ 3323 w 10000"/>
              <a:gd name="connsiteY58" fmla="*/ 2399 h 10000"/>
              <a:gd name="connsiteX59" fmla="*/ 3343 w 10000"/>
              <a:gd name="connsiteY59" fmla="*/ 2316 h 10000"/>
              <a:gd name="connsiteX60" fmla="*/ 3485 w 10000"/>
              <a:gd name="connsiteY60" fmla="*/ 2316 h 10000"/>
              <a:gd name="connsiteX61" fmla="*/ 3833 w 10000"/>
              <a:gd name="connsiteY61" fmla="*/ 1933 h 10000"/>
              <a:gd name="connsiteX62" fmla="*/ 4078 w 10000"/>
              <a:gd name="connsiteY62" fmla="*/ 1933 h 10000"/>
              <a:gd name="connsiteX63" fmla="*/ 4078 w 10000"/>
              <a:gd name="connsiteY63" fmla="*/ 1847 h 10000"/>
              <a:gd name="connsiteX64" fmla="*/ 4037 w 10000"/>
              <a:gd name="connsiteY64" fmla="*/ 1764 h 10000"/>
              <a:gd name="connsiteX65" fmla="*/ 4095 w 10000"/>
              <a:gd name="connsiteY65" fmla="*/ 1568 h 10000"/>
              <a:gd name="connsiteX66" fmla="*/ 4464 w 10000"/>
              <a:gd name="connsiteY66" fmla="*/ 1516 h 10000"/>
              <a:gd name="connsiteX67" fmla="*/ 5013 w 10000"/>
              <a:gd name="connsiteY67" fmla="*/ 1876 h 10000"/>
              <a:gd name="connsiteX68" fmla="*/ 5034 w 10000"/>
              <a:gd name="connsiteY68" fmla="*/ 1984 h 10000"/>
              <a:gd name="connsiteX69" fmla="*/ 5179 w 10000"/>
              <a:gd name="connsiteY69" fmla="*/ 2152 h 10000"/>
              <a:gd name="connsiteX70" fmla="*/ 5299 w 10000"/>
              <a:gd name="connsiteY70" fmla="*/ 2399 h 10000"/>
              <a:gd name="connsiteX71" fmla="*/ 5645 w 10000"/>
              <a:gd name="connsiteY71" fmla="*/ 2732 h 10000"/>
              <a:gd name="connsiteX72" fmla="*/ 5686 w 10000"/>
              <a:gd name="connsiteY72" fmla="*/ 2872 h 10000"/>
              <a:gd name="connsiteX73" fmla="*/ 5789 w 10000"/>
              <a:gd name="connsiteY73" fmla="*/ 2980 h 10000"/>
              <a:gd name="connsiteX74" fmla="*/ 6055 w 10000"/>
              <a:gd name="connsiteY74" fmla="*/ 2980 h 10000"/>
              <a:gd name="connsiteX75" fmla="*/ 6258 w 10000"/>
              <a:gd name="connsiteY75" fmla="*/ 3395 h 10000"/>
              <a:gd name="connsiteX76" fmla="*/ 6318 w 10000"/>
              <a:gd name="connsiteY76" fmla="*/ 3452 h 10000"/>
              <a:gd name="connsiteX77" fmla="*/ 6299 w 10000"/>
              <a:gd name="connsiteY77" fmla="*/ 3586 h 10000"/>
              <a:gd name="connsiteX78" fmla="*/ 6380 w 10000"/>
              <a:gd name="connsiteY78" fmla="*/ 3999 h 10000"/>
              <a:gd name="connsiteX79" fmla="*/ 6339 w 10000"/>
              <a:gd name="connsiteY79" fmla="*/ 4449 h 10000"/>
              <a:gd name="connsiteX80" fmla="*/ 6258 w 10000"/>
              <a:gd name="connsiteY80" fmla="*/ 4944 h 10000"/>
              <a:gd name="connsiteX81" fmla="*/ 6275 w 10000"/>
              <a:gd name="connsiteY81" fmla="*/ 5357 h 10000"/>
              <a:gd name="connsiteX82" fmla="*/ 6318 w 10000"/>
              <a:gd name="connsiteY82" fmla="*/ 5491 h 10000"/>
              <a:gd name="connsiteX83" fmla="*/ 6521 w 10000"/>
              <a:gd name="connsiteY83" fmla="*/ 5659 h 10000"/>
              <a:gd name="connsiteX84" fmla="*/ 6583 w 10000"/>
              <a:gd name="connsiteY84" fmla="*/ 5491 h 10000"/>
              <a:gd name="connsiteX85" fmla="*/ 6521 w 10000"/>
              <a:gd name="connsiteY85" fmla="*/ 5435 h 10000"/>
              <a:gd name="connsiteX86" fmla="*/ 6458 w 10000"/>
              <a:gd name="connsiteY86" fmla="*/ 5187 h 10000"/>
              <a:gd name="connsiteX87" fmla="*/ 6483 w 10000"/>
              <a:gd name="connsiteY87" fmla="*/ 5136 h 10000"/>
              <a:gd name="connsiteX88" fmla="*/ 6603 w 10000"/>
              <a:gd name="connsiteY88" fmla="*/ 5079 h 10000"/>
              <a:gd name="connsiteX89" fmla="*/ 6686 w 10000"/>
              <a:gd name="connsiteY89" fmla="*/ 5357 h 10000"/>
              <a:gd name="connsiteX90" fmla="*/ 6727 w 10000"/>
              <a:gd name="connsiteY90" fmla="*/ 5328 h 10000"/>
              <a:gd name="connsiteX91" fmla="*/ 6765 w 10000"/>
              <a:gd name="connsiteY91" fmla="*/ 5221 h 10000"/>
              <a:gd name="connsiteX92" fmla="*/ 6791 w 10000"/>
              <a:gd name="connsiteY92" fmla="*/ 5187 h 10000"/>
              <a:gd name="connsiteX93" fmla="*/ 6849 w 10000"/>
              <a:gd name="connsiteY93" fmla="*/ 5244 h 10000"/>
              <a:gd name="connsiteX94" fmla="*/ 6849 w 10000"/>
              <a:gd name="connsiteY94" fmla="*/ 5357 h 10000"/>
              <a:gd name="connsiteX95" fmla="*/ 6791 w 10000"/>
              <a:gd name="connsiteY95" fmla="*/ 5491 h 10000"/>
              <a:gd name="connsiteX96" fmla="*/ 6727 w 10000"/>
              <a:gd name="connsiteY96" fmla="*/ 5604 h 10000"/>
              <a:gd name="connsiteX97" fmla="*/ 6645 w 10000"/>
              <a:gd name="connsiteY97" fmla="*/ 5937 h 10000"/>
              <a:gd name="connsiteX98" fmla="*/ 6583 w 10000"/>
              <a:gd name="connsiteY98" fmla="*/ 5964 h 10000"/>
              <a:gd name="connsiteX99" fmla="*/ 6583 w 10000"/>
              <a:gd name="connsiteY99" fmla="*/ 6133 h 10000"/>
              <a:gd name="connsiteX100" fmla="*/ 6666 w 10000"/>
              <a:gd name="connsiteY100" fmla="*/ 6239 h 10000"/>
              <a:gd name="connsiteX101" fmla="*/ 6791 w 10000"/>
              <a:gd name="connsiteY101" fmla="*/ 6380 h 10000"/>
              <a:gd name="connsiteX102" fmla="*/ 6973 w 10000"/>
              <a:gd name="connsiteY102" fmla="*/ 6960 h 10000"/>
              <a:gd name="connsiteX103" fmla="*/ 7255 w 10000"/>
              <a:gd name="connsiteY103" fmla="*/ 7207 h 10000"/>
              <a:gd name="connsiteX104" fmla="*/ 7297 w 10000"/>
              <a:gd name="connsiteY104" fmla="*/ 7207 h 10000"/>
              <a:gd name="connsiteX105" fmla="*/ 7318 w 10000"/>
              <a:gd name="connsiteY105" fmla="*/ 7069 h 10000"/>
              <a:gd name="connsiteX106" fmla="*/ 7401 w 10000"/>
              <a:gd name="connsiteY106" fmla="*/ 7069 h 10000"/>
              <a:gd name="connsiteX107" fmla="*/ 7462 w 10000"/>
              <a:gd name="connsiteY107" fmla="*/ 7293 h 10000"/>
              <a:gd name="connsiteX108" fmla="*/ 7479 w 10000"/>
              <a:gd name="connsiteY108" fmla="*/ 7428 h 10000"/>
              <a:gd name="connsiteX109" fmla="*/ 7584 w 10000"/>
              <a:gd name="connsiteY109" fmla="*/ 7731 h 10000"/>
              <a:gd name="connsiteX110" fmla="*/ 7708 w 10000"/>
              <a:gd name="connsiteY110" fmla="*/ 7817 h 10000"/>
              <a:gd name="connsiteX111" fmla="*/ 7828 w 10000"/>
              <a:gd name="connsiteY111" fmla="*/ 7868 h 10000"/>
              <a:gd name="connsiteX112" fmla="*/ 8049 w 10000"/>
              <a:gd name="connsiteY112" fmla="*/ 8671 h 10000"/>
              <a:gd name="connsiteX113" fmla="*/ 8111 w 10000"/>
              <a:gd name="connsiteY113" fmla="*/ 8728 h 10000"/>
              <a:gd name="connsiteX114" fmla="*/ 8397 w 10000"/>
              <a:gd name="connsiteY114" fmla="*/ 8813 h 10000"/>
              <a:gd name="connsiteX115" fmla="*/ 8522 w 10000"/>
              <a:gd name="connsiteY115" fmla="*/ 8895 h 10000"/>
              <a:gd name="connsiteX116" fmla="*/ 8846 w 10000"/>
              <a:gd name="connsiteY116" fmla="*/ 9443 h 10000"/>
              <a:gd name="connsiteX117" fmla="*/ 8988 w 10000"/>
              <a:gd name="connsiteY117" fmla="*/ 9583 h 10000"/>
              <a:gd name="connsiteX118" fmla="*/ 9049 w 10000"/>
              <a:gd name="connsiteY118" fmla="*/ 9612 h 10000"/>
              <a:gd name="connsiteX119" fmla="*/ 9108 w 10000"/>
              <a:gd name="connsiteY119" fmla="*/ 9640 h 10000"/>
              <a:gd name="connsiteX120" fmla="*/ 9153 w 10000"/>
              <a:gd name="connsiteY120" fmla="*/ 9775 h 10000"/>
              <a:gd name="connsiteX121" fmla="*/ 9091 w 10000"/>
              <a:gd name="connsiteY121" fmla="*/ 9775 h 10000"/>
              <a:gd name="connsiteX122" fmla="*/ 9029 w 10000"/>
              <a:gd name="connsiteY122" fmla="*/ 9748 h 10000"/>
              <a:gd name="connsiteX123" fmla="*/ 8988 w 10000"/>
              <a:gd name="connsiteY123" fmla="*/ 9748 h 10000"/>
              <a:gd name="connsiteX124" fmla="*/ 8950 w 10000"/>
              <a:gd name="connsiteY124" fmla="*/ 9775 h 10000"/>
              <a:gd name="connsiteX125" fmla="*/ 8950 w 10000"/>
              <a:gd name="connsiteY125" fmla="*/ 9860 h 10000"/>
              <a:gd name="connsiteX126" fmla="*/ 8988 w 10000"/>
              <a:gd name="connsiteY126" fmla="*/ 9939 h 10000"/>
              <a:gd name="connsiteX127" fmla="*/ 9153 w 10000"/>
              <a:gd name="connsiteY127" fmla="*/ 10000 h 10000"/>
              <a:gd name="connsiteX128" fmla="*/ 9233 w 10000"/>
              <a:gd name="connsiteY128" fmla="*/ 9917 h 10000"/>
              <a:gd name="connsiteX129" fmla="*/ 9353 w 10000"/>
              <a:gd name="connsiteY129" fmla="*/ 9882 h 10000"/>
              <a:gd name="connsiteX130" fmla="*/ 9843 w 10000"/>
              <a:gd name="connsiteY130" fmla="*/ 9640 h 10000"/>
              <a:gd name="connsiteX131" fmla="*/ 9947 w 10000"/>
              <a:gd name="connsiteY131" fmla="*/ 9392 h 10000"/>
              <a:gd name="connsiteX132" fmla="*/ 6393 w 10000"/>
              <a:gd name="connsiteY132" fmla="*/ 230 h 10000"/>
              <a:gd name="connsiteX133" fmla="*/ 9906 w 10000"/>
              <a:gd name="connsiteY133" fmla="*/ 8977 h 10000"/>
              <a:gd name="connsiteX134" fmla="*/ 6393 w 10000"/>
              <a:gd name="connsiteY134" fmla="*/ 230 h 10000"/>
              <a:gd name="connsiteX135" fmla="*/ 6393 w 10000"/>
              <a:gd name="connsiteY135" fmla="*/ 230 h 10000"/>
              <a:gd name="connsiteX136" fmla="*/ 6393 w 10000"/>
              <a:gd name="connsiteY136" fmla="*/ 230 h 10000"/>
              <a:gd name="connsiteX137" fmla="*/ 9985 w 10000"/>
              <a:gd name="connsiteY137" fmla="*/ 7868 h 10000"/>
              <a:gd name="connsiteX138" fmla="*/ 6393 w 10000"/>
              <a:gd name="connsiteY138" fmla="*/ 230 h 10000"/>
              <a:gd name="connsiteX139" fmla="*/ 6393 w 10000"/>
              <a:gd name="connsiteY139" fmla="*/ 230 h 10000"/>
              <a:gd name="connsiteX140" fmla="*/ 6393 w 10000"/>
              <a:gd name="connsiteY140" fmla="*/ 230 h 10000"/>
              <a:gd name="connsiteX141" fmla="*/ 6393 w 10000"/>
              <a:gd name="connsiteY141" fmla="*/ 230 h 10000"/>
              <a:gd name="connsiteX142" fmla="*/ 6393 w 10000"/>
              <a:gd name="connsiteY142" fmla="*/ 230 h 10000"/>
              <a:gd name="connsiteX143" fmla="*/ 6393 w 10000"/>
              <a:gd name="connsiteY143" fmla="*/ 230 h 10000"/>
              <a:gd name="connsiteX144" fmla="*/ 6393 w 10000"/>
              <a:gd name="connsiteY144" fmla="*/ 230 h 10000"/>
              <a:gd name="connsiteX145" fmla="*/ 6393 w 10000"/>
              <a:gd name="connsiteY145" fmla="*/ 230 h 10000"/>
              <a:gd name="connsiteX146" fmla="*/ 6393 w 10000"/>
              <a:gd name="connsiteY146" fmla="*/ 230 h 10000"/>
              <a:gd name="connsiteX147" fmla="*/ 6393 w 10000"/>
              <a:gd name="connsiteY147" fmla="*/ 230 h 10000"/>
              <a:gd name="connsiteX148" fmla="*/ 6393 w 10000"/>
              <a:gd name="connsiteY148" fmla="*/ 230 h 10000"/>
              <a:gd name="connsiteX149" fmla="*/ 6393 w 10000"/>
              <a:gd name="connsiteY149" fmla="*/ 230 h 10000"/>
              <a:gd name="connsiteX150" fmla="*/ 6393 w 10000"/>
              <a:gd name="connsiteY150" fmla="*/ 230 h 10000"/>
              <a:gd name="connsiteX151" fmla="*/ 6393 w 10000"/>
              <a:gd name="connsiteY151" fmla="*/ 230 h 10000"/>
              <a:gd name="connsiteX152" fmla="*/ 6393 w 10000"/>
              <a:gd name="connsiteY152" fmla="*/ 230 h 10000"/>
              <a:gd name="connsiteX153" fmla="*/ 6393 w 10000"/>
              <a:gd name="connsiteY153" fmla="*/ 230 h 10000"/>
              <a:gd name="connsiteX154" fmla="*/ 6393 w 10000"/>
              <a:gd name="connsiteY154" fmla="*/ 230 h 10000"/>
              <a:gd name="connsiteX155" fmla="*/ 6393 w 10000"/>
              <a:gd name="connsiteY155" fmla="*/ 230 h 10000"/>
              <a:gd name="connsiteX156" fmla="*/ 6393 w 10000"/>
              <a:gd name="connsiteY156" fmla="*/ 230 h 10000"/>
              <a:gd name="connsiteX157" fmla="*/ 6393 w 10000"/>
              <a:gd name="connsiteY157" fmla="*/ 230 h 10000"/>
              <a:gd name="connsiteX158" fmla="*/ 6393 w 10000"/>
              <a:gd name="connsiteY158" fmla="*/ 230 h 10000"/>
              <a:gd name="connsiteX159" fmla="*/ 6393 w 10000"/>
              <a:gd name="connsiteY159" fmla="*/ 230 h 10000"/>
              <a:gd name="connsiteX160" fmla="*/ 6393 w 10000"/>
              <a:gd name="connsiteY160" fmla="*/ 230 h 10000"/>
              <a:gd name="connsiteX161" fmla="*/ 6393 w 10000"/>
              <a:gd name="connsiteY161" fmla="*/ 230 h 10000"/>
              <a:gd name="connsiteX162" fmla="*/ 6393 w 10000"/>
              <a:gd name="connsiteY162" fmla="*/ 230 h 10000"/>
              <a:gd name="connsiteX163" fmla="*/ 6393 w 10000"/>
              <a:gd name="connsiteY163" fmla="*/ 230 h 10000"/>
              <a:gd name="connsiteX164" fmla="*/ 6393 w 10000"/>
              <a:gd name="connsiteY164" fmla="*/ 230 h 10000"/>
              <a:gd name="connsiteX165" fmla="*/ 6393 w 10000"/>
              <a:gd name="connsiteY165" fmla="*/ 230 h 10000"/>
              <a:gd name="connsiteX166" fmla="*/ 6393 w 10000"/>
              <a:gd name="connsiteY166" fmla="*/ 230 h 10000"/>
              <a:gd name="connsiteX167" fmla="*/ 6393 w 10000"/>
              <a:gd name="connsiteY167" fmla="*/ 230 h 10000"/>
              <a:gd name="connsiteX168" fmla="*/ 6393 w 10000"/>
              <a:gd name="connsiteY168" fmla="*/ 230 h 10000"/>
              <a:gd name="connsiteX169" fmla="*/ 6393 w 10000"/>
              <a:gd name="connsiteY169" fmla="*/ 230 h 10000"/>
              <a:gd name="connsiteX170" fmla="*/ 6393 w 10000"/>
              <a:gd name="connsiteY170" fmla="*/ 230 h 10000"/>
              <a:gd name="connsiteX171" fmla="*/ 6393 w 10000"/>
              <a:gd name="connsiteY171" fmla="*/ 230 h 10000"/>
              <a:gd name="connsiteX172" fmla="*/ 6393 w 10000"/>
              <a:gd name="connsiteY172" fmla="*/ 230 h 10000"/>
              <a:gd name="connsiteX173" fmla="*/ 6393 w 10000"/>
              <a:gd name="connsiteY173" fmla="*/ 230 h 10000"/>
              <a:gd name="connsiteX174" fmla="*/ 6483 w 10000"/>
              <a:gd name="connsiteY174" fmla="*/ 249 h 10000"/>
              <a:gd name="connsiteX175" fmla="*/ 3282 w 10000"/>
              <a:gd name="connsiteY175" fmla="*/ 519 h 10000"/>
              <a:gd name="connsiteX176" fmla="*/ 3219 w 10000"/>
              <a:gd name="connsiteY176" fmla="*/ 384 h 10000"/>
              <a:gd name="connsiteX177" fmla="*/ 3219 w 10000"/>
              <a:gd name="connsiteY177" fmla="*/ 249 h 10000"/>
              <a:gd name="connsiteX178" fmla="*/ 3115 w 10000"/>
              <a:gd name="connsiteY178" fmla="*/ 108 h 10000"/>
              <a:gd name="connsiteX179" fmla="*/ 3098 w 10000"/>
              <a:gd name="connsiteY179" fmla="*/ 0 h 10000"/>
              <a:gd name="connsiteX0" fmla="*/ 3098 w 9954"/>
              <a:gd name="connsiteY0" fmla="*/ 0 h 10000"/>
              <a:gd name="connsiteX1" fmla="*/ 20 w 9954"/>
              <a:gd name="connsiteY1" fmla="*/ 408 h 10000"/>
              <a:gd name="connsiteX2" fmla="*/ 20 w 9954"/>
              <a:gd name="connsiteY2" fmla="*/ 492 h 10000"/>
              <a:gd name="connsiteX3" fmla="*/ 20 w 9954"/>
              <a:gd name="connsiteY3" fmla="*/ 547 h 10000"/>
              <a:gd name="connsiteX4" fmla="*/ 0 w 9954"/>
              <a:gd name="connsiteY4" fmla="*/ 575 h 10000"/>
              <a:gd name="connsiteX5" fmla="*/ 0 w 9954"/>
              <a:gd name="connsiteY5" fmla="*/ 711 h 10000"/>
              <a:gd name="connsiteX6" fmla="*/ 103 w 9954"/>
              <a:gd name="connsiteY6" fmla="*/ 902 h 10000"/>
              <a:gd name="connsiteX7" fmla="*/ 166 w 9954"/>
              <a:gd name="connsiteY7" fmla="*/ 988 h 10000"/>
              <a:gd name="connsiteX8" fmla="*/ 203 w 9954"/>
              <a:gd name="connsiteY8" fmla="*/ 988 h 10000"/>
              <a:gd name="connsiteX9" fmla="*/ 286 w 9954"/>
              <a:gd name="connsiteY9" fmla="*/ 1071 h 10000"/>
              <a:gd name="connsiteX10" fmla="*/ 307 w 9954"/>
              <a:gd name="connsiteY10" fmla="*/ 1155 h 10000"/>
              <a:gd name="connsiteX11" fmla="*/ 245 w 9954"/>
              <a:gd name="connsiteY11" fmla="*/ 1320 h 10000"/>
              <a:gd name="connsiteX12" fmla="*/ 245 w 9954"/>
              <a:gd name="connsiteY12" fmla="*/ 1376 h 10000"/>
              <a:gd name="connsiteX13" fmla="*/ 307 w 9954"/>
              <a:gd name="connsiteY13" fmla="*/ 1404 h 10000"/>
              <a:gd name="connsiteX14" fmla="*/ 324 w 9954"/>
              <a:gd name="connsiteY14" fmla="*/ 1459 h 10000"/>
              <a:gd name="connsiteX15" fmla="*/ 324 w 9954"/>
              <a:gd name="connsiteY15" fmla="*/ 1487 h 10000"/>
              <a:gd name="connsiteX16" fmla="*/ 266 w 9954"/>
              <a:gd name="connsiteY16" fmla="*/ 1568 h 10000"/>
              <a:gd name="connsiteX17" fmla="*/ 266 w 9954"/>
              <a:gd name="connsiteY17" fmla="*/ 1684 h 10000"/>
              <a:gd name="connsiteX18" fmla="*/ 307 w 9954"/>
              <a:gd name="connsiteY18" fmla="*/ 1707 h 10000"/>
              <a:gd name="connsiteX19" fmla="*/ 469 w 9954"/>
              <a:gd name="connsiteY19" fmla="*/ 1651 h 10000"/>
              <a:gd name="connsiteX20" fmla="*/ 552 w 9954"/>
              <a:gd name="connsiteY20" fmla="*/ 1600 h 10000"/>
              <a:gd name="connsiteX21" fmla="*/ 593 w 9954"/>
              <a:gd name="connsiteY21" fmla="*/ 1352 h 10000"/>
              <a:gd name="connsiteX22" fmla="*/ 632 w 9954"/>
              <a:gd name="connsiteY22" fmla="*/ 1296 h 10000"/>
              <a:gd name="connsiteX23" fmla="*/ 694 w 9954"/>
              <a:gd name="connsiteY23" fmla="*/ 1320 h 10000"/>
              <a:gd name="connsiteX24" fmla="*/ 752 w 9954"/>
              <a:gd name="connsiteY24" fmla="*/ 1320 h 10000"/>
              <a:gd name="connsiteX25" fmla="*/ 796 w 9954"/>
              <a:gd name="connsiteY25" fmla="*/ 1296 h 10000"/>
              <a:gd name="connsiteX26" fmla="*/ 856 w 9954"/>
              <a:gd name="connsiteY26" fmla="*/ 1296 h 10000"/>
              <a:gd name="connsiteX27" fmla="*/ 839 w 9954"/>
              <a:gd name="connsiteY27" fmla="*/ 1376 h 10000"/>
              <a:gd name="connsiteX28" fmla="*/ 714 w 9954"/>
              <a:gd name="connsiteY28" fmla="*/ 1516 h 10000"/>
              <a:gd name="connsiteX29" fmla="*/ 735 w 9954"/>
              <a:gd name="connsiteY29" fmla="*/ 1516 h 10000"/>
              <a:gd name="connsiteX30" fmla="*/ 839 w 9954"/>
              <a:gd name="connsiteY30" fmla="*/ 1459 h 10000"/>
              <a:gd name="connsiteX31" fmla="*/ 997 w 9954"/>
              <a:gd name="connsiteY31" fmla="*/ 1459 h 10000"/>
              <a:gd name="connsiteX32" fmla="*/ 1528 w 9954"/>
              <a:gd name="connsiteY32" fmla="*/ 1212 h 10000"/>
              <a:gd name="connsiteX33" fmla="*/ 1612 w 9954"/>
              <a:gd name="connsiteY33" fmla="*/ 1212 h 10000"/>
              <a:gd name="connsiteX34" fmla="*/ 1612 w 9954"/>
              <a:gd name="connsiteY34" fmla="*/ 1267 h 10000"/>
              <a:gd name="connsiteX35" fmla="*/ 1507 w 9954"/>
              <a:gd name="connsiteY35" fmla="*/ 1376 h 10000"/>
              <a:gd name="connsiteX36" fmla="*/ 1570 w 9954"/>
              <a:gd name="connsiteY36" fmla="*/ 1404 h 10000"/>
              <a:gd name="connsiteX37" fmla="*/ 1795 w 9954"/>
              <a:gd name="connsiteY37" fmla="*/ 1436 h 10000"/>
              <a:gd name="connsiteX38" fmla="*/ 2039 w 9954"/>
              <a:gd name="connsiteY38" fmla="*/ 1544 h 10000"/>
              <a:gd name="connsiteX39" fmla="*/ 2284 w 9954"/>
              <a:gd name="connsiteY39" fmla="*/ 1707 h 10000"/>
              <a:gd name="connsiteX40" fmla="*/ 2346 w 9954"/>
              <a:gd name="connsiteY40" fmla="*/ 1764 h 10000"/>
              <a:gd name="connsiteX41" fmla="*/ 2346 w 9954"/>
              <a:gd name="connsiteY41" fmla="*/ 1651 h 10000"/>
              <a:gd name="connsiteX42" fmla="*/ 2388 w 9954"/>
              <a:gd name="connsiteY42" fmla="*/ 1600 h 10000"/>
              <a:gd name="connsiteX43" fmla="*/ 2446 w 9954"/>
              <a:gd name="connsiteY43" fmla="*/ 1684 h 10000"/>
              <a:gd name="connsiteX44" fmla="*/ 2588 w 9954"/>
              <a:gd name="connsiteY44" fmla="*/ 1735 h 10000"/>
              <a:gd name="connsiteX45" fmla="*/ 2632 w 9954"/>
              <a:gd name="connsiteY45" fmla="*/ 1764 h 10000"/>
              <a:gd name="connsiteX46" fmla="*/ 2632 w 9954"/>
              <a:gd name="connsiteY46" fmla="*/ 1792 h 10000"/>
              <a:gd name="connsiteX47" fmla="*/ 2571 w 9954"/>
              <a:gd name="connsiteY47" fmla="*/ 1847 h 10000"/>
              <a:gd name="connsiteX48" fmla="*/ 2588 w 9954"/>
              <a:gd name="connsiteY48" fmla="*/ 1899 h 10000"/>
              <a:gd name="connsiteX49" fmla="*/ 2915 w 9954"/>
              <a:gd name="connsiteY49" fmla="*/ 2208 h 10000"/>
              <a:gd name="connsiteX50" fmla="*/ 2932 w 9954"/>
              <a:gd name="connsiteY50" fmla="*/ 2316 h 10000"/>
              <a:gd name="connsiteX51" fmla="*/ 2915 w 9954"/>
              <a:gd name="connsiteY51" fmla="*/ 2427 h 10000"/>
              <a:gd name="connsiteX52" fmla="*/ 2894 w 9954"/>
              <a:gd name="connsiteY52" fmla="*/ 2480 h 10000"/>
              <a:gd name="connsiteX53" fmla="*/ 2854 w 9954"/>
              <a:gd name="connsiteY53" fmla="*/ 2455 h 10000"/>
              <a:gd name="connsiteX54" fmla="*/ 2833 w 9954"/>
              <a:gd name="connsiteY54" fmla="*/ 2349 h 10000"/>
              <a:gd name="connsiteX55" fmla="*/ 2791 w 9954"/>
              <a:gd name="connsiteY55" fmla="*/ 2455 h 10000"/>
              <a:gd name="connsiteX56" fmla="*/ 2833 w 9954"/>
              <a:gd name="connsiteY56" fmla="*/ 2540 h 10000"/>
              <a:gd name="connsiteX57" fmla="*/ 2874 w 9954"/>
              <a:gd name="connsiteY57" fmla="*/ 2564 h 10000"/>
              <a:gd name="connsiteX58" fmla="*/ 3323 w 9954"/>
              <a:gd name="connsiteY58" fmla="*/ 2399 h 10000"/>
              <a:gd name="connsiteX59" fmla="*/ 3343 w 9954"/>
              <a:gd name="connsiteY59" fmla="*/ 2316 h 10000"/>
              <a:gd name="connsiteX60" fmla="*/ 3485 w 9954"/>
              <a:gd name="connsiteY60" fmla="*/ 2316 h 10000"/>
              <a:gd name="connsiteX61" fmla="*/ 3833 w 9954"/>
              <a:gd name="connsiteY61" fmla="*/ 1933 h 10000"/>
              <a:gd name="connsiteX62" fmla="*/ 4078 w 9954"/>
              <a:gd name="connsiteY62" fmla="*/ 1933 h 10000"/>
              <a:gd name="connsiteX63" fmla="*/ 4078 w 9954"/>
              <a:gd name="connsiteY63" fmla="*/ 1847 h 10000"/>
              <a:gd name="connsiteX64" fmla="*/ 4037 w 9954"/>
              <a:gd name="connsiteY64" fmla="*/ 1764 h 10000"/>
              <a:gd name="connsiteX65" fmla="*/ 4095 w 9954"/>
              <a:gd name="connsiteY65" fmla="*/ 1568 h 10000"/>
              <a:gd name="connsiteX66" fmla="*/ 4464 w 9954"/>
              <a:gd name="connsiteY66" fmla="*/ 1516 h 10000"/>
              <a:gd name="connsiteX67" fmla="*/ 5013 w 9954"/>
              <a:gd name="connsiteY67" fmla="*/ 1876 h 10000"/>
              <a:gd name="connsiteX68" fmla="*/ 5034 w 9954"/>
              <a:gd name="connsiteY68" fmla="*/ 1984 h 10000"/>
              <a:gd name="connsiteX69" fmla="*/ 5179 w 9954"/>
              <a:gd name="connsiteY69" fmla="*/ 2152 h 10000"/>
              <a:gd name="connsiteX70" fmla="*/ 5299 w 9954"/>
              <a:gd name="connsiteY70" fmla="*/ 2399 h 10000"/>
              <a:gd name="connsiteX71" fmla="*/ 5645 w 9954"/>
              <a:gd name="connsiteY71" fmla="*/ 2732 h 10000"/>
              <a:gd name="connsiteX72" fmla="*/ 5686 w 9954"/>
              <a:gd name="connsiteY72" fmla="*/ 2872 h 10000"/>
              <a:gd name="connsiteX73" fmla="*/ 5789 w 9954"/>
              <a:gd name="connsiteY73" fmla="*/ 2980 h 10000"/>
              <a:gd name="connsiteX74" fmla="*/ 6055 w 9954"/>
              <a:gd name="connsiteY74" fmla="*/ 2980 h 10000"/>
              <a:gd name="connsiteX75" fmla="*/ 6258 w 9954"/>
              <a:gd name="connsiteY75" fmla="*/ 3395 h 10000"/>
              <a:gd name="connsiteX76" fmla="*/ 6318 w 9954"/>
              <a:gd name="connsiteY76" fmla="*/ 3452 h 10000"/>
              <a:gd name="connsiteX77" fmla="*/ 6299 w 9954"/>
              <a:gd name="connsiteY77" fmla="*/ 3586 h 10000"/>
              <a:gd name="connsiteX78" fmla="*/ 6380 w 9954"/>
              <a:gd name="connsiteY78" fmla="*/ 3999 h 10000"/>
              <a:gd name="connsiteX79" fmla="*/ 6339 w 9954"/>
              <a:gd name="connsiteY79" fmla="*/ 4449 h 10000"/>
              <a:gd name="connsiteX80" fmla="*/ 6258 w 9954"/>
              <a:gd name="connsiteY80" fmla="*/ 4944 h 10000"/>
              <a:gd name="connsiteX81" fmla="*/ 6275 w 9954"/>
              <a:gd name="connsiteY81" fmla="*/ 5357 h 10000"/>
              <a:gd name="connsiteX82" fmla="*/ 6318 w 9954"/>
              <a:gd name="connsiteY82" fmla="*/ 5491 h 10000"/>
              <a:gd name="connsiteX83" fmla="*/ 6521 w 9954"/>
              <a:gd name="connsiteY83" fmla="*/ 5659 h 10000"/>
              <a:gd name="connsiteX84" fmla="*/ 6583 w 9954"/>
              <a:gd name="connsiteY84" fmla="*/ 5491 h 10000"/>
              <a:gd name="connsiteX85" fmla="*/ 6521 w 9954"/>
              <a:gd name="connsiteY85" fmla="*/ 5435 h 10000"/>
              <a:gd name="connsiteX86" fmla="*/ 6458 w 9954"/>
              <a:gd name="connsiteY86" fmla="*/ 5187 h 10000"/>
              <a:gd name="connsiteX87" fmla="*/ 6483 w 9954"/>
              <a:gd name="connsiteY87" fmla="*/ 5136 h 10000"/>
              <a:gd name="connsiteX88" fmla="*/ 6603 w 9954"/>
              <a:gd name="connsiteY88" fmla="*/ 5079 h 10000"/>
              <a:gd name="connsiteX89" fmla="*/ 6686 w 9954"/>
              <a:gd name="connsiteY89" fmla="*/ 5357 h 10000"/>
              <a:gd name="connsiteX90" fmla="*/ 6727 w 9954"/>
              <a:gd name="connsiteY90" fmla="*/ 5328 h 10000"/>
              <a:gd name="connsiteX91" fmla="*/ 6765 w 9954"/>
              <a:gd name="connsiteY91" fmla="*/ 5221 h 10000"/>
              <a:gd name="connsiteX92" fmla="*/ 6791 w 9954"/>
              <a:gd name="connsiteY92" fmla="*/ 5187 h 10000"/>
              <a:gd name="connsiteX93" fmla="*/ 6849 w 9954"/>
              <a:gd name="connsiteY93" fmla="*/ 5244 h 10000"/>
              <a:gd name="connsiteX94" fmla="*/ 6849 w 9954"/>
              <a:gd name="connsiteY94" fmla="*/ 5357 h 10000"/>
              <a:gd name="connsiteX95" fmla="*/ 6791 w 9954"/>
              <a:gd name="connsiteY95" fmla="*/ 5491 h 10000"/>
              <a:gd name="connsiteX96" fmla="*/ 6727 w 9954"/>
              <a:gd name="connsiteY96" fmla="*/ 5604 h 10000"/>
              <a:gd name="connsiteX97" fmla="*/ 6645 w 9954"/>
              <a:gd name="connsiteY97" fmla="*/ 5937 h 10000"/>
              <a:gd name="connsiteX98" fmla="*/ 6583 w 9954"/>
              <a:gd name="connsiteY98" fmla="*/ 5964 h 10000"/>
              <a:gd name="connsiteX99" fmla="*/ 6583 w 9954"/>
              <a:gd name="connsiteY99" fmla="*/ 6133 h 10000"/>
              <a:gd name="connsiteX100" fmla="*/ 6666 w 9954"/>
              <a:gd name="connsiteY100" fmla="*/ 6239 h 10000"/>
              <a:gd name="connsiteX101" fmla="*/ 6791 w 9954"/>
              <a:gd name="connsiteY101" fmla="*/ 6380 h 10000"/>
              <a:gd name="connsiteX102" fmla="*/ 6973 w 9954"/>
              <a:gd name="connsiteY102" fmla="*/ 6960 h 10000"/>
              <a:gd name="connsiteX103" fmla="*/ 7255 w 9954"/>
              <a:gd name="connsiteY103" fmla="*/ 7207 h 10000"/>
              <a:gd name="connsiteX104" fmla="*/ 7297 w 9954"/>
              <a:gd name="connsiteY104" fmla="*/ 7207 h 10000"/>
              <a:gd name="connsiteX105" fmla="*/ 7318 w 9954"/>
              <a:gd name="connsiteY105" fmla="*/ 7069 h 10000"/>
              <a:gd name="connsiteX106" fmla="*/ 7401 w 9954"/>
              <a:gd name="connsiteY106" fmla="*/ 7069 h 10000"/>
              <a:gd name="connsiteX107" fmla="*/ 7462 w 9954"/>
              <a:gd name="connsiteY107" fmla="*/ 7293 h 10000"/>
              <a:gd name="connsiteX108" fmla="*/ 7479 w 9954"/>
              <a:gd name="connsiteY108" fmla="*/ 7428 h 10000"/>
              <a:gd name="connsiteX109" fmla="*/ 7584 w 9954"/>
              <a:gd name="connsiteY109" fmla="*/ 7731 h 10000"/>
              <a:gd name="connsiteX110" fmla="*/ 7708 w 9954"/>
              <a:gd name="connsiteY110" fmla="*/ 7817 h 10000"/>
              <a:gd name="connsiteX111" fmla="*/ 7828 w 9954"/>
              <a:gd name="connsiteY111" fmla="*/ 7868 h 10000"/>
              <a:gd name="connsiteX112" fmla="*/ 8049 w 9954"/>
              <a:gd name="connsiteY112" fmla="*/ 8671 h 10000"/>
              <a:gd name="connsiteX113" fmla="*/ 8111 w 9954"/>
              <a:gd name="connsiteY113" fmla="*/ 8728 h 10000"/>
              <a:gd name="connsiteX114" fmla="*/ 8397 w 9954"/>
              <a:gd name="connsiteY114" fmla="*/ 8813 h 10000"/>
              <a:gd name="connsiteX115" fmla="*/ 8522 w 9954"/>
              <a:gd name="connsiteY115" fmla="*/ 8895 h 10000"/>
              <a:gd name="connsiteX116" fmla="*/ 8846 w 9954"/>
              <a:gd name="connsiteY116" fmla="*/ 9443 h 10000"/>
              <a:gd name="connsiteX117" fmla="*/ 8988 w 9954"/>
              <a:gd name="connsiteY117" fmla="*/ 9583 h 10000"/>
              <a:gd name="connsiteX118" fmla="*/ 9049 w 9954"/>
              <a:gd name="connsiteY118" fmla="*/ 9612 h 10000"/>
              <a:gd name="connsiteX119" fmla="*/ 9108 w 9954"/>
              <a:gd name="connsiteY119" fmla="*/ 9640 h 10000"/>
              <a:gd name="connsiteX120" fmla="*/ 9153 w 9954"/>
              <a:gd name="connsiteY120" fmla="*/ 9775 h 10000"/>
              <a:gd name="connsiteX121" fmla="*/ 9091 w 9954"/>
              <a:gd name="connsiteY121" fmla="*/ 9775 h 10000"/>
              <a:gd name="connsiteX122" fmla="*/ 9029 w 9954"/>
              <a:gd name="connsiteY122" fmla="*/ 9748 h 10000"/>
              <a:gd name="connsiteX123" fmla="*/ 8988 w 9954"/>
              <a:gd name="connsiteY123" fmla="*/ 9748 h 10000"/>
              <a:gd name="connsiteX124" fmla="*/ 8950 w 9954"/>
              <a:gd name="connsiteY124" fmla="*/ 9775 h 10000"/>
              <a:gd name="connsiteX125" fmla="*/ 8950 w 9954"/>
              <a:gd name="connsiteY125" fmla="*/ 9860 h 10000"/>
              <a:gd name="connsiteX126" fmla="*/ 8988 w 9954"/>
              <a:gd name="connsiteY126" fmla="*/ 9939 h 10000"/>
              <a:gd name="connsiteX127" fmla="*/ 9153 w 9954"/>
              <a:gd name="connsiteY127" fmla="*/ 10000 h 10000"/>
              <a:gd name="connsiteX128" fmla="*/ 9233 w 9954"/>
              <a:gd name="connsiteY128" fmla="*/ 9917 h 10000"/>
              <a:gd name="connsiteX129" fmla="*/ 9353 w 9954"/>
              <a:gd name="connsiteY129" fmla="*/ 9882 h 10000"/>
              <a:gd name="connsiteX130" fmla="*/ 9843 w 9954"/>
              <a:gd name="connsiteY130" fmla="*/ 9640 h 10000"/>
              <a:gd name="connsiteX131" fmla="*/ 9947 w 9954"/>
              <a:gd name="connsiteY131" fmla="*/ 9392 h 10000"/>
              <a:gd name="connsiteX132" fmla="*/ 6393 w 9954"/>
              <a:gd name="connsiteY132" fmla="*/ 230 h 10000"/>
              <a:gd name="connsiteX133" fmla="*/ 9906 w 9954"/>
              <a:gd name="connsiteY133" fmla="*/ 8977 h 10000"/>
              <a:gd name="connsiteX134" fmla="*/ 6393 w 9954"/>
              <a:gd name="connsiteY134" fmla="*/ 230 h 10000"/>
              <a:gd name="connsiteX135" fmla="*/ 6393 w 9954"/>
              <a:gd name="connsiteY135" fmla="*/ 230 h 10000"/>
              <a:gd name="connsiteX136" fmla="*/ 6393 w 9954"/>
              <a:gd name="connsiteY136" fmla="*/ 230 h 10000"/>
              <a:gd name="connsiteX137" fmla="*/ 6393 w 9954"/>
              <a:gd name="connsiteY137" fmla="*/ 230 h 10000"/>
              <a:gd name="connsiteX138" fmla="*/ 6393 w 9954"/>
              <a:gd name="connsiteY138" fmla="*/ 230 h 10000"/>
              <a:gd name="connsiteX139" fmla="*/ 6393 w 9954"/>
              <a:gd name="connsiteY139" fmla="*/ 230 h 10000"/>
              <a:gd name="connsiteX140" fmla="*/ 6393 w 9954"/>
              <a:gd name="connsiteY140" fmla="*/ 230 h 10000"/>
              <a:gd name="connsiteX141" fmla="*/ 6393 w 9954"/>
              <a:gd name="connsiteY141" fmla="*/ 230 h 10000"/>
              <a:gd name="connsiteX142" fmla="*/ 6393 w 9954"/>
              <a:gd name="connsiteY142" fmla="*/ 230 h 10000"/>
              <a:gd name="connsiteX143" fmla="*/ 6393 w 9954"/>
              <a:gd name="connsiteY143" fmla="*/ 230 h 10000"/>
              <a:gd name="connsiteX144" fmla="*/ 6393 w 9954"/>
              <a:gd name="connsiteY144" fmla="*/ 230 h 10000"/>
              <a:gd name="connsiteX145" fmla="*/ 6393 w 9954"/>
              <a:gd name="connsiteY145" fmla="*/ 230 h 10000"/>
              <a:gd name="connsiteX146" fmla="*/ 6393 w 9954"/>
              <a:gd name="connsiteY146" fmla="*/ 230 h 10000"/>
              <a:gd name="connsiteX147" fmla="*/ 6393 w 9954"/>
              <a:gd name="connsiteY147" fmla="*/ 230 h 10000"/>
              <a:gd name="connsiteX148" fmla="*/ 6393 w 9954"/>
              <a:gd name="connsiteY148" fmla="*/ 230 h 10000"/>
              <a:gd name="connsiteX149" fmla="*/ 6393 w 9954"/>
              <a:gd name="connsiteY149" fmla="*/ 230 h 10000"/>
              <a:gd name="connsiteX150" fmla="*/ 6393 w 9954"/>
              <a:gd name="connsiteY150" fmla="*/ 230 h 10000"/>
              <a:gd name="connsiteX151" fmla="*/ 6393 w 9954"/>
              <a:gd name="connsiteY151" fmla="*/ 230 h 10000"/>
              <a:gd name="connsiteX152" fmla="*/ 6393 w 9954"/>
              <a:gd name="connsiteY152" fmla="*/ 230 h 10000"/>
              <a:gd name="connsiteX153" fmla="*/ 6393 w 9954"/>
              <a:gd name="connsiteY153" fmla="*/ 230 h 10000"/>
              <a:gd name="connsiteX154" fmla="*/ 6393 w 9954"/>
              <a:gd name="connsiteY154" fmla="*/ 230 h 10000"/>
              <a:gd name="connsiteX155" fmla="*/ 6393 w 9954"/>
              <a:gd name="connsiteY155" fmla="*/ 230 h 10000"/>
              <a:gd name="connsiteX156" fmla="*/ 6393 w 9954"/>
              <a:gd name="connsiteY156" fmla="*/ 230 h 10000"/>
              <a:gd name="connsiteX157" fmla="*/ 6393 w 9954"/>
              <a:gd name="connsiteY157" fmla="*/ 230 h 10000"/>
              <a:gd name="connsiteX158" fmla="*/ 6393 w 9954"/>
              <a:gd name="connsiteY158" fmla="*/ 230 h 10000"/>
              <a:gd name="connsiteX159" fmla="*/ 6393 w 9954"/>
              <a:gd name="connsiteY159" fmla="*/ 230 h 10000"/>
              <a:gd name="connsiteX160" fmla="*/ 6393 w 9954"/>
              <a:gd name="connsiteY160" fmla="*/ 230 h 10000"/>
              <a:gd name="connsiteX161" fmla="*/ 6393 w 9954"/>
              <a:gd name="connsiteY161" fmla="*/ 230 h 10000"/>
              <a:gd name="connsiteX162" fmla="*/ 6393 w 9954"/>
              <a:gd name="connsiteY162" fmla="*/ 230 h 10000"/>
              <a:gd name="connsiteX163" fmla="*/ 6393 w 9954"/>
              <a:gd name="connsiteY163" fmla="*/ 230 h 10000"/>
              <a:gd name="connsiteX164" fmla="*/ 6393 w 9954"/>
              <a:gd name="connsiteY164" fmla="*/ 230 h 10000"/>
              <a:gd name="connsiteX165" fmla="*/ 6393 w 9954"/>
              <a:gd name="connsiteY165" fmla="*/ 230 h 10000"/>
              <a:gd name="connsiteX166" fmla="*/ 6393 w 9954"/>
              <a:gd name="connsiteY166" fmla="*/ 230 h 10000"/>
              <a:gd name="connsiteX167" fmla="*/ 6393 w 9954"/>
              <a:gd name="connsiteY167" fmla="*/ 230 h 10000"/>
              <a:gd name="connsiteX168" fmla="*/ 6393 w 9954"/>
              <a:gd name="connsiteY168" fmla="*/ 230 h 10000"/>
              <a:gd name="connsiteX169" fmla="*/ 6393 w 9954"/>
              <a:gd name="connsiteY169" fmla="*/ 230 h 10000"/>
              <a:gd name="connsiteX170" fmla="*/ 6393 w 9954"/>
              <a:gd name="connsiteY170" fmla="*/ 230 h 10000"/>
              <a:gd name="connsiteX171" fmla="*/ 6393 w 9954"/>
              <a:gd name="connsiteY171" fmla="*/ 230 h 10000"/>
              <a:gd name="connsiteX172" fmla="*/ 6393 w 9954"/>
              <a:gd name="connsiteY172" fmla="*/ 230 h 10000"/>
              <a:gd name="connsiteX173" fmla="*/ 6393 w 9954"/>
              <a:gd name="connsiteY173" fmla="*/ 230 h 10000"/>
              <a:gd name="connsiteX174" fmla="*/ 6483 w 9954"/>
              <a:gd name="connsiteY174" fmla="*/ 249 h 10000"/>
              <a:gd name="connsiteX175" fmla="*/ 3282 w 9954"/>
              <a:gd name="connsiteY175" fmla="*/ 519 h 10000"/>
              <a:gd name="connsiteX176" fmla="*/ 3219 w 9954"/>
              <a:gd name="connsiteY176" fmla="*/ 384 h 10000"/>
              <a:gd name="connsiteX177" fmla="*/ 3219 w 9954"/>
              <a:gd name="connsiteY177" fmla="*/ 249 h 10000"/>
              <a:gd name="connsiteX178" fmla="*/ 3115 w 9954"/>
              <a:gd name="connsiteY178" fmla="*/ 108 h 10000"/>
              <a:gd name="connsiteX179" fmla="*/ 3098 w 9954"/>
              <a:gd name="connsiteY179" fmla="*/ 0 h 10000"/>
              <a:gd name="connsiteX0" fmla="*/ 3112 w 9972"/>
              <a:gd name="connsiteY0" fmla="*/ 0 h 10000"/>
              <a:gd name="connsiteX1" fmla="*/ 20 w 9972"/>
              <a:gd name="connsiteY1" fmla="*/ 408 h 10000"/>
              <a:gd name="connsiteX2" fmla="*/ 20 w 9972"/>
              <a:gd name="connsiteY2" fmla="*/ 492 h 10000"/>
              <a:gd name="connsiteX3" fmla="*/ 20 w 9972"/>
              <a:gd name="connsiteY3" fmla="*/ 547 h 10000"/>
              <a:gd name="connsiteX4" fmla="*/ 0 w 9972"/>
              <a:gd name="connsiteY4" fmla="*/ 575 h 10000"/>
              <a:gd name="connsiteX5" fmla="*/ 0 w 9972"/>
              <a:gd name="connsiteY5" fmla="*/ 711 h 10000"/>
              <a:gd name="connsiteX6" fmla="*/ 103 w 9972"/>
              <a:gd name="connsiteY6" fmla="*/ 902 h 10000"/>
              <a:gd name="connsiteX7" fmla="*/ 167 w 9972"/>
              <a:gd name="connsiteY7" fmla="*/ 988 h 10000"/>
              <a:gd name="connsiteX8" fmla="*/ 204 w 9972"/>
              <a:gd name="connsiteY8" fmla="*/ 988 h 10000"/>
              <a:gd name="connsiteX9" fmla="*/ 287 w 9972"/>
              <a:gd name="connsiteY9" fmla="*/ 1071 h 10000"/>
              <a:gd name="connsiteX10" fmla="*/ 308 w 9972"/>
              <a:gd name="connsiteY10" fmla="*/ 1155 h 10000"/>
              <a:gd name="connsiteX11" fmla="*/ 246 w 9972"/>
              <a:gd name="connsiteY11" fmla="*/ 1320 h 10000"/>
              <a:gd name="connsiteX12" fmla="*/ 246 w 9972"/>
              <a:gd name="connsiteY12" fmla="*/ 1376 h 10000"/>
              <a:gd name="connsiteX13" fmla="*/ 308 w 9972"/>
              <a:gd name="connsiteY13" fmla="*/ 1404 h 10000"/>
              <a:gd name="connsiteX14" fmla="*/ 325 w 9972"/>
              <a:gd name="connsiteY14" fmla="*/ 1459 h 10000"/>
              <a:gd name="connsiteX15" fmla="*/ 325 w 9972"/>
              <a:gd name="connsiteY15" fmla="*/ 1487 h 10000"/>
              <a:gd name="connsiteX16" fmla="*/ 267 w 9972"/>
              <a:gd name="connsiteY16" fmla="*/ 1568 h 10000"/>
              <a:gd name="connsiteX17" fmla="*/ 267 w 9972"/>
              <a:gd name="connsiteY17" fmla="*/ 1684 h 10000"/>
              <a:gd name="connsiteX18" fmla="*/ 308 w 9972"/>
              <a:gd name="connsiteY18" fmla="*/ 1707 h 10000"/>
              <a:gd name="connsiteX19" fmla="*/ 471 w 9972"/>
              <a:gd name="connsiteY19" fmla="*/ 1651 h 10000"/>
              <a:gd name="connsiteX20" fmla="*/ 555 w 9972"/>
              <a:gd name="connsiteY20" fmla="*/ 1600 h 10000"/>
              <a:gd name="connsiteX21" fmla="*/ 596 w 9972"/>
              <a:gd name="connsiteY21" fmla="*/ 1352 h 10000"/>
              <a:gd name="connsiteX22" fmla="*/ 635 w 9972"/>
              <a:gd name="connsiteY22" fmla="*/ 1296 h 10000"/>
              <a:gd name="connsiteX23" fmla="*/ 697 w 9972"/>
              <a:gd name="connsiteY23" fmla="*/ 1320 h 10000"/>
              <a:gd name="connsiteX24" fmla="*/ 755 w 9972"/>
              <a:gd name="connsiteY24" fmla="*/ 1320 h 10000"/>
              <a:gd name="connsiteX25" fmla="*/ 800 w 9972"/>
              <a:gd name="connsiteY25" fmla="*/ 1296 h 10000"/>
              <a:gd name="connsiteX26" fmla="*/ 860 w 9972"/>
              <a:gd name="connsiteY26" fmla="*/ 1296 h 10000"/>
              <a:gd name="connsiteX27" fmla="*/ 843 w 9972"/>
              <a:gd name="connsiteY27" fmla="*/ 1376 h 10000"/>
              <a:gd name="connsiteX28" fmla="*/ 717 w 9972"/>
              <a:gd name="connsiteY28" fmla="*/ 1516 h 10000"/>
              <a:gd name="connsiteX29" fmla="*/ 738 w 9972"/>
              <a:gd name="connsiteY29" fmla="*/ 1516 h 10000"/>
              <a:gd name="connsiteX30" fmla="*/ 843 w 9972"/>
              <a:gd name="connsiteY30" fmla="*/ 1459 h 10000"/>
              <a:gd name="connsiteX31" fmla="*/ 1002 w 9972"/>
              <a:gd name="connsiteY31" fmla="*/ 1459 h 10000"/>
              <a:gd name="connsiteX32" fmla="*/ 1535 w 9972"/>
              <a:gd name="connsiteY32" fmla="*/ 1212 h 10000"/>
              <a:gd name="connsiteX33" fmla="*/ 1619 w 9972"/>
              <a:gd name="connsiteY33" fmla="*/ 1212 h 10000"/>
              <a:gd name="connsiteX34" fmla="*/ 1619 w 9972"/>
              <a:gd name="connsiteY34" fmla="*/ 1267 h 10000"/>
              <a:gd name="connsiteX35" fmla="*/ 1514 w 9972"/>
              <a:gd name="connsiteY35" fmla="*/ 1376 h 10000"/>
              <a:gd name="connsiteX36" fmla="*/ 1577 w 9972"/>
              <a:gd name="connsiteY36" fmla="*/ 1404 h 10000"/>
              <a:gd name="connsiteX37" fmla="*/ 1803 w 9972"/>
              <a:gd name="connsiteY37" fmla="*/ 1436 h 10000"/>
              <a:gd name="connsiteX38" fmla="*/ 2048 w 9972"/>
              <a:gd name="connsiteY38" fmla="*/ 1544 h 10000"/>
              <a:gd name="connsiteX39" fmla="*/ 2295 w 9972"/>
              <a:gd name="connsiteY39" fmla="*/ 1707 h 10000"/>
              <a:gd name="connsiteX40" fmla="*/ 2357 w 9972"/>
              <a:gd name="connsiteY40" fmla="*/ 1764 h 10000"/>
              <a:gd name="connsiteX41" fmla="*/ 2357 w 9972"/>
              <a:gd name="connsiteY41" fmla="*/ 1651 h 10000"/>
              <a:gd name="connsiteX42" fmla="*/ 2399 w 9972"/>
              <a:gd name="connsiteY42" fmla="*/ 1600 h 10000"/>
              <a:gd name="connsiteX43" fmla="*/ 2457 w 9972"/>
              <a:gd name="connsiteY43" fmla="*/ 1684 h 10000"/>
              <a:gd name="connsiteX44" fmla="*/ 2600 w 9972"/>
              <a:gd name="connsiteY44" fmla="*/ 1735 h 10000"/>
              <a:gd name="connsiteX45" fmla="*/ 2644 w 9972"/>
              <a:gd name="connsiteY45" fmla="*/ 1764 h 10000"/>
              <a:gd name="connsiteX46" fmla="*/ 2644 w 9972"/>
              <a:gd name="connsiteY46" fmla="*/ 1792 h 10000"/>
              <a:gd name="connsiteX47" fmla="*/ 2583 w 9972"/>
              <a:gd name="connsiteY47" fmla="*/ 1847 h 10000"/>
              <a:gd name="connsiteX48" fmla="*/ 2600 w 9972"/>
              <a:gd name="connsiteY48" fmla="*/ 1899 h 10000"/>
              <a:gd name="connsiteX49" fmla="*/ 2928 w 9972"/>
              <a:gd name="connsiteY49" fmla="*/ 2208 h 10000"/>
              <a:gd name="connsiteX50" fmla="*/ 2946 w 9972"/>
              <a:gd name="connsiteY50" fmla="*/ 2316 h 10000"/>
              <a:gd name="connsiteX51" fmla="*/ 2928 w 9972"/>
              <a:gd name="connsiteY51" fmla="*/ 2427 h 10000"/>
              <a:gd name="connsiteX52" fmla="*/ 2907 w 9972"/>
              <a:gd name="connsiteY52" fmla="*/ 2480 h 10000"/>
              <a:gd name="connsiteX53" fmla="*/ 2867 w 9972"/>
              <a:gd name="connsiteY53" fmla="*/ 2455 h 10000"/>
              <a:gd name="connsiteX54" fmla="*/ 2846 w 9972"/>
              <a:gd name="connsiteY54" fmla="*/ 2349 h 10000"/>
              <a:gd name="connsiteX55" fmla="*/ 2804 w 9972"/>
              <a:gd name="connsiteY55" fmla="*/ 2455 h 10000"/>
              <a:gd name="connsiteX56" fmla="*/ 2846 w 9972"/>
              <a:gd name="connsiteY56" fmla="*/ 2540 h 10000"/>
              <a:gd name="connsiteX57" fmla="*/ 2887 w 9972"/>
              <a:gd name="connsiteY57" fmla="*/ 2564 h 10000"/>
              <a:gd name="connsiteX58" fmla="*/ 3338 w 9972"/>
              <a:gd name="connsiteY58" fmla="*/ 2399 h 10000"/>
              <a:gd name="connsiteX59" fmla="*/ 3358 w 9972"/>
              <a:gd name="connsiteY59" fmla="*/ 2316 h 10000"/>
              <a:gd name="connsiteX60" fmla="*/ 3501 w 9972"/>
              <a:gd name="connsiteY60" fmla="*/ 2316 h 10000"/>
              <a:gd name="connsiteX61" fmla="*/ 3851 w 9972"/>
              <a:gd name="connsiteY61" fmla="*/ 1933 h 10000"/>
              <a:gd name="connsiteX62" fmla="*/ 4097 w 9972"/>
              <a:gd name="connsiteY62" fmla="*/ 1933 h 10000"/>
              <a:gd name="connsiteX63" fmla="*/ 4097 w 9972"/>
              <a:gd name="connsiteY63" fmla="*/ 1847 h 10000"/>
              <a:gd name="connsiteX64" fmla="*/ 4056 w 9972"/>
              <a:gd name="connsiteY64" fmla="*/ 1764 h 10000"/>
              <a:gd name="connsiteX65" fmla="*/ 4114 w 9972"/>
              <a:gd name="connsiteY65" fmla="*/ 1568 h 10000"/>
              <a:gd name="connsiteX66" fmla="*/ 4485 w 9972"/>
              <a:gd name="connsiteY66" fmla="*/ 1516 h 10000"/>
              <a:gd name="connsiteX67" fmla="*/ 5036 w 9972"/>
              <a:gd name="connsiteY67" fmla="*/ 1876 h 10000"/>
              <a:gd name="connsiteX68" fmla="*/ 5057 w 9972"/>
              <a:gd name="connsiteY68" fmla="*/ 1984 h 10000"/>
              <a:gd name="connsiteX69" fmla="*/ 5203 w 9972"/>
              <a:gd name="connsiteY69" fmla="*/ 2152 h 10000"/>
              <a:gd name="connsiteX70" fmla="*/ 5323 w 9972"/>
              <a:gd name="connsiteY70" fmla="*/ 2399 h 10000"/>
              <a:gd name="connsiteX71" fmla="*/ 5671 w 9972"/>
              <a:gd name="connsiteY71" fmla="*/ 2732 h 10000"/>
              <a:gd name="connsiteX72" fmla="*/ 5712 w 9972"/>
              <a:gd name="connsiteY72" fmla="*/ 2872 h 10000"/>
              <a:gd name="connsiteX73" fmla="*/ 5816 w 9972"/>
              <a:gd name="connsiteY73" fmla="*/ 2980 h 10000"/>
              <a:gd name="connsiteX74" fmla="*/ 6083 w 9972"/>
              <a:gd name="connsiteY74" fmla="*/ 2980 h 10000"/>
              <a:gd name="connsiteX75" fmla="*/ 6287 w 9972"/>
              <a:gd name="connsiteY75" fmla="*/ 3395 h 10000"/>
              <a:gd name="connsiteX76" fmla="*/ 6347 w 9972"/>
              <a:gd name="connsiteY76" fmla="*/ 3452 h 10000"/>
              <a:gd name="connsiteX77" fmla="*/ 6328 w 9972"/>
              <a:gd name="connsiteY77" fmla="*/ 3586 h 10000"/>
              <a:gd name="connsiteX78" fmla="*/ 6409 w 9972"/>
              <a:gd name="connsiteY78" fmla="*/ 3999 h 10000"/>
              <a:gd name="connsiteX79" fmla="*/ 6368 w 9972"/>
              <a:gd name="connsiteY79" fmla="*/ 4449 h 10000"/>
              <a:gd name="connsiteX80" fmla="*/ 6287 w 9972"/>
              <a:gd name="connsiteY80" fmla="*/ 4944 h 10000"/>
              <a:gd name="connsiteX81" fmla="*/ 6304 w 9972"/>
              <a:gd name="connsiteY81" fmla="*/ 5357 h 10000"/>
              <a:gd name="connsiteX82" fmla="*/ 6347 w 9972"/>
              <a:gd name="connsiteY82" fmla="*/ 5491 h 10000"/>
              <a:gd name="connsiteX83" fmla="*/ 6551 w 9972"/>
              <a:gd name="connsiteY83" fmla="*/ 5659 h 10000"/>
              <a:gd name="connsiteX84" fmla="*/ 6613 w 9972"/>
              <a:gd name="connsiteY84" fmla="*/ 5491 h 10000"/>
              <a:gd name="connsiteX85" fmla="*/ 6551 w 9972"/>
              <a:gd name="connsiteY85" fmla="*/ 5435 h 10000"/>
              <a:gd name="connsiteX86" fmla="*/ 6488 w 9972"/>
              <a:gd name="connsiteY86" fmla="*/ 5187 h 10000"/>
              <a:gd name="connsiteX87" fmla="*/ 6513 w 9972"/>
              <a:gd name="connsiteY87" fmla="*/ 5136 h 10000"/>
              <a:gd name="connsiteX88" fmla="*/ 6634 w 9972"/>
              <a:gd name="connsiteY88" fmla="*/ 5079 h 10000"/>
              <a:gd name="connsiteX89" fmla="*/ 6717 w 9972"/>
              <a:gd name="connsiteY89" fmla="*/ 5357 h 10000"/>
              <a:gd name="connsiteX90" fmla="*/ 6758 w 9972"/>
              <a:gd name="connsiteY90" fmla="*/ 5328 h 10000"/>
              <a:gd name="connsiteX91" fmla="*/ 6796 w 9972"/>
              <a:gd name="connsiteY91" fmla="*/ 5221 h 10000"/>
              <a:gd name="connsiteX92" fmla="*/ 6822 w 9972"/>
              <a:gd name="connsiteY92" fmla="*/ 5187 h 10000"/>
              <a:gd name="connsiteX93" fmla="*/ 6881 w 9972"/>
              <a:gd name="connsiteY93" fmla="*/ 5244 h 10000"/>
              <a:gd name="connsiteX94" fmla="*/ 6881 w 9972"/>
              <a:gd name="connsiteY94" fmla="*/ 5357 h 10000"/>
              <a:gd name="connsiteX95" fmla="*/ 6822 w 9972"/>
              <a:gd name="connsiteY95" fmla="*/ 5491 h 10000"/>
              <a:gd name="connsiteX96" fmla="*/ 6758 w 9972"/>
              <a:gd name="connsiteY96" fmla="*/ 5604 h 10000"/>
              <a:gd name="connsiteX97" fmla="*/ 6676 w 9972"/>
              <a:gd name="connsiteY97" fmla="*/ 5937 h 10000"/>
              <a:gd name="connsiteX98" fmla="*/ 6613 w 9972"/>
              <a:gd name="connsiteY98" fmla="*/ 5964 h 10000"/>
              <a:gd name="connsiteX99" fmla="*/ 6613 w 9972"/>
              <a:gd name="connsiteY99" fmla="*/ 6133 h 10000"/>
              <a:gd name="connsiteX100" fmla="*/ 6697 w 9972"/>
              <a:gd name="connsiteY100" fmla="*/ 6239 h 10000"/>
              <a:gd name="connsiteX101" fmla="*/ 6822 w 9972"/>
              <a:gd name="connsiteY101" fmla="*/ 6380 h 10000"/>
              <a:gd name="connsiteX102" fmla="*/ 7005 w 9972"/>
              <a:gd name="connsiteY102" fmla="*/ 6960 h 10000"/>
              <a:gd name="connsiteX103" fmla="*/ 7289 w 9972"/>
              <a:gd name="connsiteY103" fmla="*/ 7207 h 10000"/>
              <a:gd name="connsiteX104" fmla="*/ 7331 w 9972"/>
              <a:gd name="connsiteY104" fmla="*/ 7207 h 10000"/>
              <a:gd name="connsiteX105" fmla="*/ 7352 w 9972"/>
              <a:gd name="connsiteY105" fmla="*/ 7069 h 10000"/>
              <a:gd name="connsiteX106" fmla="*/ 7435 w 9972"/>
              <a:gd name="connsiteY106" fmla="*/ 7069 h 10000"/>
              <a:gd name="connsiteX107" fmla="*/ 7496 w 9972"/>
              <a:gd name="connsiteY107" fmla="*/ 7293 h 10000"/>
              <a:gd name="connsiteX108" fmla="*/ 7514 w 9972"/>
              <a:gd name="connsiteY108" fmla="*/ 7428 h 10000"/>
              <a:gd name="connsiteX109" fmla="*/ 7619 w 9972"/>
              <a:gd name="connsiteY109" fmla="*/ 7731 h 10000"/>
              <a:gd name="connsiteX110" fmla="*/ 7744 w 9972"/>
              <a:gd name="connsiteY110" fmla="*/ 7817 h 10000"/>
              <a:gd name="connsiteX111" fmla="*/ 7864 w 9972"/>
              <a:gd name="connsiteY111" fmla="*/ 7868 h 10000"/>
              <a:gd name="connsiteX112" fmla="*/ 8086 w 9972"/>
              <a:gd name="connsiteY112" fmla="*/ 8671 h 10000"/>
              <a:gd name="connsiteX113" fmla="*/ 8148 w 9972"/>
              <a:gd name="connsiteY113" fmla="*/ 8728 h 10000"/>
              <a:gd name="connsiteX114" fmla="*/ 8436 w 9972"/>
              <a:gd name="connsiteY114" fmla="*/ 8813 h 10000"/>
              <a:gd name="connsiteX115" fmla="*/ 8561 w 9972"/>
              <a:gd name="connsiteY115" fmla="*/ 8895 h 10000"/>
              <a:gd name="connsiteX116" fmla="*/ 8887 w 9972"/>
              <a:gd name="connsiteY116" fmla="*/ 9443 h 10000"/>
              <a:gd name="connsiteX117" fmla="*/ 9030 w 9972"/>
              <a:gd name="connsiteY117" fmla="*/ 9583 h 10000"/>
              <a:gd name="connsiteX118" fmla="*/ 9091 w 9972"/>
              <a:gd name="connsiteY118" fmla="*/ 9612 h 10000"/>
              <a:gd name="connsiteX119" fmla="*/ 9150 w 9972"/>
              <a:gd name="connsiteY119" fmla="*/ 9640 h 10000"/>
              <a:gd name="connsiteX120" fmla="*/ 9195 w 9972"/>
              <a:gd name="connsiteY120" fmla="*/ 9775 h 10000"/>
              <a:gd name="connsiteX121" fmla="*/ 9133 w 9972"/>
              <a:gd name="connsiteY121" fmla="*/ 9775 h 10000"/>
              <a:gd name="connsiteX122" fmla="*/ 9071 w 9972"/>
              <a:gd name="connsiteY122" fmla="*/ 9748 h 10000"/>
              <a:gd name="connsiteX123" fmla="*/ 9030 w 9972"/>
              <a:gd name="connsiteY123" fmla="*/ 9748 h 10000"/>
              <a:gd name="connsiteX124" fmla="*/ 8991 w 9972"/>
              <a:gd name="connsiteY124" fmla="*/ 9775 h 10000"/>
              <a:gd name="connsiteX125" fmla="*/ 8991 w 9972"/>
              <a:gd name="connsiteY125" fmla="*/ 9860 h 10000"/>
              <a:gd name="connsiteX126" fmla="*/ 9030 w 9972"/>
              <a:gd name="connsiteY126" fmla="*/ 9939 h 10000"/>
              <a:gd name="connsiteX127" fmla="*/ 9195 w 9972"/>
              <a:gd name="connsiteY127" fmla="*/ 10000 h 10000"/>
              <a:gd name="connsiteX128" fmla="*/ 9276 w 9972"/>
              <a:gd name="connsiteY128" fmla="*/ 9917 h 10000"/>
              <a:gd name="connsiteX129" fmla="*/ 9396 w 9972"/>
              <a:gd name="connsiteY129" fmla="*/ 9882 h 10000"/>
              <a:gd name="connsiteX130" fmla="*/ 9888 w 9972"/>
              <a:gd name="connsiteY130" fmla="*/ 9640 h 10000"/>
              <a:gd name="connsiteX131" fmla="*/ 6423 w 9972"/>
              <a:gd name="connsiteY131" fmla="*/ 230 h 10000"/>
              <a:gd name="connsiteX132" fmla="*/ 6423 w 9972"/>
              <a:gd name="connsiteY132" fmla="*/ 230 h 10000"/>
              <a:gd name="connsiteX133" fmla="*/ 9952 w 9972"/>
              <a:gd name="connsiteY133" fmla="*/ 8977 h 10000"/>
              <a:gd name="connsiteX134" fmla="*/ 6423 w 9972"/>
              <a:gd name="connsiteY134" fmla="*/ 230 h 10000"/>
              <a:gd name="connsiteX135" fmla="*/ 6423 w 9972"/>
              <a:gd name="connsiteY135" fmla="*/ 230 h 10000"/>
              <a:gd name="connsiteX136" fmla="*/ 6423 w 9972"/>
              <a:gd name="connsiteY136" fmla="*/ 230 h 10000"/>
              <a:gd name="connsiteX137" fmla="*/ 6423 w 9972"/>
              <a:gd name="connsiteY137" fmla="*/ 230 h 10000"/>
              <a:gd name="connsiteX138" fmla="*/ 6423 w 9972"/>
              <a:gd name="connsiteY138" fmla="*/ 230 h 10000"/>
              <a:gd name="connsiteX139" fmla="*/ 6423 w 9972"/>
              <a:gd name="connsiteY139" fmla="*/ 230 h 10000"/>
              <a:gd name="connsiteX140" fmla="*/ 6423 w 9972"/>
              <a:gd name="connsiteY140" fmla="*/ 230 h 10000"/>
              <a:gd name="connsiteX141" fmla="*/ 6423 w 9972"/>
              <a:gd name="connsiteY141" fmla="*/ 230 h 10000"/>
              <a:gd name="connsiteX142" fmla="*/ 6423 w 9972"/>
              <a:gd name="connsiteY142" fmla="*/ 230 h 10000"/>
              <a:gd name="connsiteX143" fmla="*/ 6423 w 9972"/>
              <a:gd name="connsiteY143" fmla="*/ 230 h 10000"/>
              <a:gd name="connsiteX144" fmla="*/ 6423 w 9972"/>
              <a:gd name="connsiteY144" fmla="*/ 230 h 10000"/>
              <a:gd name="connsiteX145" fmla="*/ 6423 w 9972"/>
              <a:gd name="connsiteY145" fmla="*/ 230 h 10000"/>
              <a:gd name="connsiteX146" fmla="*/ 6423 w 9972"/>
              <a:gd name="connsiteY146" fmla="*/ 230 h 10000"/>
              <a:gd name="connsiteX147" fmla="*/ 6423 w 9972"/>
              <a:gd name="connsiteY147" fmla="*/ 230 h 10000"/>
              <a:gd name="connsiteX148" fmla="*/ 6423 w 9972"/>
              <a:gd name="connsiteY148" fmla="*/ 230 h 10000"/>
              <a:gd name="connsiteX149" fmla="*/ 6423 w 9972"/>
              <a:gd name="connsiteY149" fmla="*/ 230 h 10000"/>
              <a:gd name="connsiteX150" fmla="*/ 6423 w 9972"/>
              <a:gd name="connsiteY150" fmla="*/ 230 h 10000"/>
              <a:gd name="connsiteX151" fmla="*/ 6423 w 9972"/>
              <a:gd name="connsiteY151" fmla="*/ 230 h 10000"/>
              <a:gd name="connsiteX152" fmla="*/ 6423 w 9972"/>
              <a:gd name="connsiteY152" fmla="*/ 230 h 10000"/>
              <a:gd name="connsiteX153" fmla="*/ 6423 w 9972"/>
              <a:gd name="connsiteY153" fmla="*/ 230 h 10000"/>
              <a:gd name="connsiteX154" fmla="*/ 6423 w 9972"/>
              <a:gd name="connsiteY154" fmla="*/ 230 h 10000"/>
              <a:gd name="connsiteX155" fmla="*/ 6423 w 9972"/>
              <a:gd name="connsiteY155" fmla="*/ 230 h 10000"/>
              <a:gd name="connsiteX156" fmla="*/ 6423 w 9972"/>
              <a:gd name="connsiteY156" fmla="*/ 230 h 10000"/>
              <a:gd name="connsiteX157" fmla="*/ 6423 w 9972"/>
              <a:gd name="connsiteY157" fmla="*/ 230 h 10000"/>
              <a:gd name="connsiteX158" fmla="*/ 6423 w 9972"/>
              <a:gd name="connsiteY158" fmla="*/ 230 h 10000"/>
              <a:gd name="connsiteX159" fmla="*/ 6423 w 9972"/>
              <a:gd name="connsiteY159" fmla="*/ 230 h 10000"/>
              <a:gd name="connsiteX160" fmla="*/ 6423 w 9972"/>
              <a:gd name="connsiteY160" fmla="*/ 230 h 10000"/>
              <a:gd name="connsiteX161" fmla="*/ 6423 w 9972"/>
              <a:gd name="connsiteY161" fmla="*/ 230 h 10000"/>
              <a:gd name="connsiteX162" fmla="*/ 6423 w 9972"/>
              <a:gd name="connsiteY162" fmla="*/ 230 h 10000"/>
              <a:gd name="connsiteX163" fmla="*/ 6423 w 9972"/>
              <a:gd name="connsiteY163" fmla="*/ 230 h 10000"/>
              <a:gd name="connsiteX164" fmla="*/ 6423 w 9972"/>
              <a:gd name="connsiteY164" fmla="*/ 230 h 10000"/>
              <a:gd name="connsiteX165" fmla="*/ 6423 w 9972"/>
              <a:gd name="connsiteY165" fmla="*/ 230 h 10000"/>
              <a:gd name="connsiteX166" fmla="*/ 6423 w 9972"/>
              <a:gd name="connsiteY166" fmla="*/ 230 h 10000"/>
              <a:gd name="connsiteX167" fmla="*/ 6423 w 9972"/>
              <a:gd name="connsiteY167" fmla="*/ 230 h 10000"/>
              <a:gd name="connsiteX168" fmla="*/ 6423 w 9972"/>
              <a:gd name="connsiteY168" fmla="*/ 230 h 10000"/>
              <a:gd name="connsiteX169" fmla="*/ 6423 w 9972"/>
              <a:gd name="connsiteY169" fmla="*/ 230 h 10000"/>
              <a:gd name="connsiteX170" fmla="*/ 6423 w 9972"/>
              <a:gd name="connsiteY170" fmla="*/ 230 h 10000"/>
              <a:gd name="connsiteX171" fmla="*/ 6423 w 9972"/>
              <a:gd name="connsiteY171" fmla="*/ 230 h 10000"/>
              <a:gd name="connsiteX172" fmla="*/ 6423 w 9972"/>
              <a:gd name="connsiteY172" fmla="*/ 230 h 10000"/>
              <a:gd name="connsiteX173" fmla="*/ 6423 w 9972"/>
              <a:gd name="connsiteY173" fmla="*/ 230 h 10000"/>
              <a:gd name="connsiteX174" fmla="*/ 6513 w 9972"/>
              <a:gd name="connsiteY174" fmla="*/ 249 h 10000"/>
              <a:gd name="connsiteX175" fmla="*/ 3297 w 9972"/>
              <a:gd name="connsiteY175" fmla="*/ 519 h 10000"/>
              <a:gd name="connsiteX176" fmla="*/ 3234 w 9972"/>
              <a:gd name="connsiteY176" fmla="*/ 384 h 10000"/>
              <a:gd name="connsiteX177" fmla="*/ 3234 w 9972"/>
              <a:gd name="connsiteY177" fmla="*/ 249 h 10000"/>
              <a:gd name="connsiteX178" fmla="*/ 3129 w 9972"/>
              <a:gd name="connsiteY178" fmla="*/ 108 h 10000"/>
              <a:gd name="connsiteX179" fmla="*/ 3112 w 9972"/>
              <a:gd name="connsiteY179" fmla="*/ 0 h 10000"/>
              <a:gd name="connsiteX0" fmla="*/ 3121 w 9951"/>
              <a:gd name="connsiteY0" fmla="*/ 0 h 10000"/>
              <a:gd name="connsiteX1" fmla="*/ 20 w 9951"/>
              <a:gd name="connsiteY1" fmla="*/ 408 h 10000"/>
              <a:gd name="connsiteX2" fmla="*/ 20 w 9951"/>
              <a:gd name="connsiteY2" fmla="*/ 492 h 10000"/>
              <a:gd name="connsiteX3" fmla="*/ 20 w 9951"/>
              <a:gd name="connsiteY3" fmla="*/ 547 h 10000"/>
              <a:gd name="connsiteX4" fmla="*/ 0 w 9951"/>
              <a:gd name="connsiteY4" fmla="*/ 575 h 10000"/>
              <a:gd name="connsiteX5" fmla="*/ 0 w 9951"/>
              <a:gd name="connsiteY5" fmla="*/ 711 h 10000"/>
              <a:gd name="connsiteX6" fmla="*/ 103 w 9951"/>
              <a:gd name="connsiteY6" fmla="*/ 902 h 10000"/>
              <a:gd name="connsiteX7" fmla="*/ 167 w 9951"/>
              <a:gd name="connsiteY7" fmla="*/ 988 h 10000"/>
              <a:gd name="connsiteX8" fmla="*/ 205 w 9951"/>
              <a:gd name="connsiteY8" fmla="*/ 988 h 10000"/>
              <a:gd name="connsiteX9" fmla="*/ 288 w 9951"/>
              <a:gd name="connsiteY9" fmla="*/ 1071 h 10000"/>
              <a:gd name="connsiteX10" fmla="*/ 309 w 9951"/>
              <a:gd name="connsiteY10" fmla="*/ 1155 h 10000"/>
              <a:gd name="connsiteX11" fmla="*/ 247 w 9951"/>
              <a:gd name="connsiteY11" fmla="*/ 1320 h 10000"/>
              <a:gd name="connsiteX12" fmla="*/ 247 w 9951"/>
              <a:gd name="connsiteY12" fmla="*/ 1376 h 10000"/>
              <a:gd name="connsiteX13" fmla="*/ 309 w 9951"/>
              <a:gd name="connsiteY13" fmla="*/ 1404 h 10000"/>
              <a:gd name="connsiteX14" fmla="*/ 326 w 9951"/>
              <a:gd name="connsiteY14" fmla="*/ 1459 h 10000"/>
              <a:gd name="connsiteX15" fmla="*/ 326 w 9951"/>
              <a:gd name="connsiteY15" fmla="*/ 1487 h 10000"/>
              <a:gd name="connsiteX16" fmla="*/ 268 w 9951"/>
              <a:gd name="connsiteY16" fmla="*/ 1568 h 10000"/>
              <a:gd name="connsiteX17" fmla="*/ 268 w 9951"/>
              <a:gd name="connsiteY17" fmla="*/ 1684 h 10000"/>
              <a:gd name="connsiteX18" fmla="*/ 309 w 9951"/>
              <a:gd name="connsiteY18" fmla="*/ 1707 h 10000"/>
              <a:gd name="connsiteX19" fmla="*/ 472 w 9951"/>
              <a:gd name="connsiteY19" fmla="*/ 1651 h 10000"/>
              <a:gd name="connsiteX20" fmla="*/ 557 w 9951"/>
              <a:gd name="connsiteY20" fmla="*/ 1600 h 10000"/>
              <a:gd name="connsiteX21" fmla="*/ 598 w 9951"/>
              <a:gd name="connsiteY21" fmla="*/ 1352 h 10000"/>
              <a:gd name="connsiteX22" fmla="*/ 637 w 9951"/>
              <a:gd name="connsiteY22" fmla="*/ 1296 h 10000"/>
              <a:gd name="connsiteX23" fmla="*/ 699 w 9951"/>
              <a:gd name="connsiteY23" fmla="*/ 1320 h 10000"/>
              <a:gd name="connsiteX24" fmla="*/ 757 w 9951"/>
              <a:gd name="connsiteY24" fmla="*/ 1320 h 10000"/>
              <a:gd name="connsiteX25" fmla="*/ 802 w 9951"/>
              <a:gd name="connsiteY25" fmla="*/ 1296 h 10000"/>
              <a:gd name="connsiteX26" fmla="*/ 862 w 9951"/>
              <a:gd name="connsiteY26" fmla="*/ 1296 h 10000"/>
              <a:gd name="connsiteX27" fmla="*/ 845 w 9951"/>
              <a:gd name="connsiteY27" fmla="*/ 1376 h 10000"/>
              <a:gd name="connsiteX28" fmla="*/ 719 w 9951"/>
              <a:gd name="connsiteY28" fmla="*/ 1516 h 10000"/>
              <a:gd name="connsiteX29" fmla="*/ 740 w 9951"/>
              <a:gd name="connsiteY29" fmla="*/ 1516 h 10000"/>
              <a:gd name="connsiteX30" fmla="*/ 845 w 9951"/>
              <a:gd name="connsiteY30" fmla="*/ 1459 h 10000"/>
              <a:gd name="connsiteX31" fmla="*/ 1005 w 9951"/>
              <a:gd name="connsiteY31" fmla="*/ 1459 h 10000"/>
              <a:gd name="connsiteX32" fmla="*/ 1539 w 9951"/>
              <a:gd name="connsiteY32" fmla="*/ 1212 h 10000"/>
              <a:gd name="connsiteX33" fmla="*/ 1624 w 9951"/>
              <a:gd name="connsiteY33" fmla="*/ 1212 h 10000"/>
              <a:gd name="connsiteX34" fmla="*/ 1624 w 9951"/>
              <a:gd name="connsiteY34" fmla="*/ 1267 h 10000"/>
              <a:gd name="connsiteX35" fmla="*/ 1518 w 9951"/>
              <a:gd name="connsiteY35" fmla="*/ 1376 h 10000"/>
              <a:gd name="connsiteX36" fmla="*/ 1581 w 9951"/>
              <a:gd name="connsiteY36" fmla="*/ 1404 h 10000"/>
              <a:gd name="connsiteX37" fmla="*/ 1808 w 9951"/>
              <a:gd name="connsiteY37" fmla="*/ 1436 h 10000"/>
              <a:gd name="connsiteX38" fmla="*/ 2054 w 9951"/>
              <a:gd name="connsiteY38" fmla="*/ 1544 h 10000"/>
              <a:gd name="connsiteX39" fmla="*/ 2301 w 9951"/>
              <a:gd name="connsiteY39" fmla="*/ 1707 h 10000"/>
              <a:gd name="connsiteX40" fmla="*/ 2364 w 9951"/>
              <a:gd name="connsiteY40" fmla="*/ 1764 h 10000"/>
              <a:gd name="connsiteX41" fmla="*/ 2364 w 9951"/>
              <a:gd name="connsiteY41" fmla="*/ 1651 h 10000"/>
              <a:gd name="connsiteX42" fmla="*/ 2406 w 9951"/>
              <a:gd name="connsiteY42" fmla="*/ 1600 h 10000"/>
              <a:gd name="connsiteX43" fmla="*/ 2464 w 9951"/>
              <a:gd name="connsiteY43" fmla="*/ 1684 h 10000"/>
              <a:gd name="connsiteX44" fmla="*/ 2607 w 9951"/>
              <a:gd name="connsiteY44" fmla="*/ 1735 h 10000"/>
              <a:gd name="connsiteX45" fmla="*/ 2651 w 9951"/>
              <a:gd name="connsiteY45" fmla="*/ 1764 h 10000"/>
              <a:gd name="connsiteX46" fmla="*/ 2651 w 9951"/>
              <a:gd name="connsiteY46" fmla="*/ 1792 h 10000"/>
              <a:gd name="connsiteX47" fmla="*/ 2590 w 9951"/>
              <a:gd name="connsiteY47" fmla="*/ 1847 h 10000"/>
              <a:gd name="connsiteX48" fmla="*/ 2607 w 9951"/>
              <a:gd name="connsiteY48" fmla="*/ 1899 h 10000"/>
              <a:gd name="connsiteX49" fmla="*/ 2936 w 9951"/>
              <a:gd name="connsiteY49" fmla="*/ 2208 h 10000"/>
              <a:gd name="connsiteX50" fmla="*/ 2954 w 9951"/>
              <a:gd name="connsiteY50" fmla="*/ 2316 h 10000"/>
              <a:gd name="connsiteX51" fmla="*/ 2936 w 9951"/>
              <a:gd name="connsiteY51" fmla="*/ 2427 h 10000"/>
              <a:gd name="connsiteX52" fmla="*/ 2915 w 9951"/>
              <a:gd name="connsiteY52" fmla="*/ 2480 h 10000"/>
              <a:gd name="connsiteX53" fmla="*/ 2875 w 9951"/>
              <a:gd name="connsiteY53" fmla="*/ 2455 h 10000"/>
              <a:gd name="connsiteX54" fmla="*/ 2854 w 9951"/>
              <a:gd name="connsiteY54" fmla="*/ 2349 h 10000"/>
              <a:gd name="connsiteX55" fmla="*/ 2812 w 9951"/>
              <a:gd name="connsiteY55" fmla="*/ 2455 h 10000"/>
              <a:gd name="connsiteX56" fmla="*/ 2854 w 9951"/>
              <a:gd name="connsiteY56" fmla="*/ 2540 h 10000"/>
              <a:gd name="connsiteX57" fmla="*/ 2895 w 9951"/>
              <a:gd name="connsiteY57" fmla="*/ 2564 h 10000"/>
              <a:gd name="connsiteX58" fmla="*/ 3347 w 9951"/>
              <a:gd name="connsiteY58" fmla="*/ 2399 h 10000"/>
              <a:gd name="connsiteX59" fmla="*/ 3367 w 9951"/>
              <a:gd name="connsiteY59" fmla="*/ 2316 h 10000"/>
              <a:gd name="connsiteX60" fmla="*/ 3511 w 9951"/>
              <a:gd name="connsiteY60" fmla="*/ 2316 h 10000"/>
              <a:gd name="connsiteX61" fmla="*/ 3862 w 9951"/>
              <a:gd name="connsiteY61" fmla="*/ 1933 h 10000"/>
              <a:gd name="connsiteX62" fmla="*/ 4109 w 9951"/>
              <a:gd name="connsiteY62" fmla="*/ 1933 h 10000"/>
              <a:gd name="connsiteX63" fmla="*/ 4109 w 9951"/>
              <a:gd name="connsiteY63" fmla="*/ 1847 h 10000"/>
              <a:gd name="connsiteX64" fmla="*/ 4067 w 9951"/>
              <a:gd name="connsiteY64" fmla="*/ 1764 h 10000"/>
              <a:gd name="connsiteX65" fmla="*/ 4126 w 9951"/>
              <a:gd name="connsiteY65" fmla="*/ 1568 h 10000"/>
              <a:gd name="connsiteX66" fmla="*/ 4498 w 9951"/>
              <a:gd name="connsiteY66" fmla="*/ 1516 h 10000"/>
              <a:gd name="connsiteX67" fmla="*/ 5050 w 9951"/>
              <a:gd name="connsiteY67" fmla="*/ 1876 h 10000"/>
              <a:gd name="connsiteX68" fmla="*/ 5071 w 9951"/>
              <a:gd name="connsiteY68" fmla="*/ 1984 h 10000"/>
              <a:gd name="connsiteX69" fmla="*/ 5218 w 9951"/>
              <a:gd name="connsiteY69" fmla="*/ 2152 h 10000"/>
              <a:gd name="connsiteX70" fmla="*/ 5338 w 9951"/>
              <a:gd name="connsiteY70" fmla="*/ 2399 h 10000"/>
              <a:gd name="connsiteX71" fmla="*/ 5687 w 9951"/>
              <a:gd name="connsiteY71" fmla="*/ 2732 h 10000"/>
              <a:gd name="connsiteX72" fmla="*/ 5728 w 9951"/>
              <a:gd name="connsiteY72" fmla="*/ 2872 h 10000"/>
              <a:gd name="connsiteX73" fmla="*/ 5832 w 9951"/>
              <a:gd name="connsiteY73" fmla="*/ 2980 h 10000"/>
              <a:gd name="connsiteX74" fmla="*/ 6100 w 9951"/>
              <a:gd name="connsiteY74" fmla="*/ 2980 h 10000"/>
              <a:gd name="connsiteX75" fmla="*/ 6305 w 9951"/>
              <a:gd name="connsiteY75" fmla="*/ 3395 h 10000"/>
              <a:gd name="connsiteX76" fmla="*/ 6365 w 9951"/>
              <a:gd name="connsiteY76" fmla="*/ 3452 h 10000"/>
              <a:gd name="connsiteX77" fmla="*/ 6346 w 9951"/>
              <a:gd name="connsiteY77" fmla="*/ 3586 h 10000"/>
              <a:gd name="connsiteX78" fmla="*/ 6427 w 9951"/>
              <a:gd name="connsiteY78" fmla="*/ 3999 h 10000"/>
              <a:gd name="connsiteX79" fmla="*/ 6386 w 9951"/>
              <a:gd name="connsiteY79" fmla="*/ 4449 h 10000"/>
              <a:gd name="connsiteX80" fmla="*/ 6305 w 9951"/>
              <a:gd name="connsiteY80" fmla="*/ 4944 h 10000"/>
              <a:gd name="connsiteX81" fmla="*/ 6322 w 9951"/>
              <a:gd name="connsiteY81" fmla="*/ 5357 h 10000"/>
              <a:gd name="connsiteX82" fmla="*/ 6365 w 9951"/>
              <a:gd name="connsiteY82" fmla="*/ 5491 h 10000"/>
              <a:gd name="connsiteX83" fmla="*/ 6569 w 9951"/>
              <a:gd name="connsiteY83" fmla="*/ 5659 h 10000"/>
              <a:gd name="connsiteX84" fmla="*/ 6632 w 9951"/>
              <a:gd name="connsiteY84" fmla="*/ 5491 h 10000"/>
              <a:gd name="connsiteX85" fmla="*/ 6569 w 9951"/>
              <a:gd name="connsiteY85" fmla="*/ 5435 h 10000"/>
              <a:gd name="connsiteX86" fmla="*/ 6506 w 9951"/>
              <a:gd name="connsiteY86" fmla="*/ 5187 h 10000"/>
              <a:gd name="connsiteX87" fmla="*/ 6531 w 9951"/>
              <a:gd name="connsiteY87" fmla="*/ 5136 h 10000"/>
              <a:gd name="connsiteX88" fmla="*/ 6653 w 9951"/>
              <a:gd name="connsiteY88" fmla="*/ 5079 h 10000"/>
              <a:gd name="connsiteX89" fmla="*/ 6736 w 9951"/>
              <a:gd name="connsiteY89" fmla="*/ 5357 h 10000"/>
              <a:gd name="connsiteX90" fmla="*/ 6777 w 9951"/>
              <a:gd name="connsiteY90" fmla="*/ 5328 h 10000"/>
              <a:gd name="connsiteX91" fmla="*/ 6815 w 9951"/>
              <a:gd name="connsiteY91" fmla="*/ 5221 h 10000"/>
              <a:gd name="connsiteX92" fmla="*/ 6841 w 9951"/>
              <a:gd name="connsiteY92" fmla="*/ 5187 h 10000"/>
              <a:gd name="connsiteX93" fmla="*/ 6900 w 9951"/>
              <a:gd name="connsiteY93" fmla="*/ 5244 h 10000"/>
              <a:gd name="connsiteX94" fmla="*/ 6900 w 9951"/>
              <a:gd name="connsiteY94" fmla="*/ 5357 h 10000"/>
              <a:gd name="connsiteX95" fmla="*/ 6841 w 9951"/>
              <a:gd name="connsiteY95" fmla="*/ 5491 h 10000"/>
              <a:gd name="connsiteX96" fmla="*/ 6777 w 9951"/>
              <a:gd name="connsiteY96" fmla="*/ 5604 h 10000"/>
              <a:gd name="connsiteX97" fmla="*/ 6695 w 9951"/>
              <a:gd name="connsiteY97" fmla="*/ 5937 h 10000"/>
              <a:gd name="connsiteX98" fmla="*/ 6632 w 9951"/>
              <a:gd name="connsiteY98" fmla="*/ 5964 h 10000"/>
              <a:gd name="connsiteX99" fmla="*/ 6632 w 9951"/>
              <a:gd name="connsiteY99" fmla="*/ 6133 h 10000"/>
              <a:gd name="connsiteX100" fmla="*/ 6716 w 9951"/>
              <a:gd name="connsiteY100" fmla="*/ 6239 h 10000"/>
              <a:gd name="connsiteX101" fmla="*/ 6841 w 9951"/>
              <a:gd name="connsiteY101" fmla="*/ 6380 h 10000"/>
              <a:gd name="connsiteX102" fmla="*/ 7025 w 9951"/>
              <a:gd name="connsiteY102" fmla="*/ 6960 h 10000"/>
              <a:gd name="connsiteX103" fmla="*/ 7309 w 9951"/>
              <a:gd name="connsiteY103" fmla="*/ 7207 h 10000"/>
              <a:gd name="connsiteX104" fmla="*/ 7352 w 9951"/>
              <a:gd name="connsiteY104" fmla="*/ 7207 h 10000"/>
              <a:gd name="connsiteX105" fmla="*/ 7373 w 9951"/>
              <a:gd name="connsiteY105" fmla="*/ 7069 h 10000"/>
              <a:gd name="connsiteX106" fmla="*/ 7456 w 9951"/>
              <a:gd name="connsiteY106" fmla="*/ 7069 h 10000"/>
              <a:gd name="connsiteX107" fmla="*/ 7517 w 9951"/>
              <a:gd name="connsiteY107" fmla="*/ 7293 h 10000"/>
              <a:gd name="connsiteX108" fmla="*/ 7535 w 9951"/>
              <a:gd name="connsiteY108" fmla="*/ 7428 h 10000"/>
              <a:gd name="connsiteX109" fmla="*/ 7640 w 9951"/>
              <a:gd name="connsiteY109" fmla="*/ 7731 h 10000"/>
              <a:gd name="connsiteX110" fmla="*/ 7766 w 9951"/>
              <a:gd name="connsiteY110" fmla="*/ 7817 h 10000"/>
              <a:gd name="connsiteX111" fmla="*/ 7886 w 9951"/>
              <a:gd name="connsiteY111" fmla="*/ 7868 h 10000"/>
              <a:gd name="connsiteX112" fmla="*/ 8109 w 9951"/>
              <a:gd name="connsiteY112" fmla="*/ 8671 h 10000"/>
              <a:gd name="connsiteX113" fmla="*/ 8171 w 9951"/>
              <a:gd name="connsiteY113" fmla="*/ 8728 h 10000"/>
              <a:gd name="connsiteX114" fmla="*/ 8460 w 9951"/>
              <a:gd name="connsiteY114" fmla="*/ 8813 h 10000"/>
              <a:gd name="connsiteX115" fmla="*/ 8585 w 9951"/>
              <a:gd name="connsiteY115" fmla="*/ 8895 h 10000"/>
              <a:gd name="connsiteX116" fmla="*/ 8912 w 9951"/>
              <a:gd name="connsiteY116" fmla="*/ 9443 h 10000"/>
              <a:gd name="connsiteX117" fmla="*/ 9055 w 9951"/>
              <a:gd name="connsiteY117" fmla="*/ 9583 h 10000"/>
              <a:gd name="connsiteX118" fmla="*/ 9117 w 9951"/>
              <a:gd name="connsiteY118" fmla="*/ 9612 h 10000"/>
              <a:gd name="connsiteX119" fmla="*/ 9176 w 9951"/>
              <a:gd name="connsiteY119" fmla="*/ 9640 h 10000"/>
              <a:gd name="connsiteX120" fmla="*/ 9221 w 9951"/>
              <a:gd name="connsiteY120" fmla="*/ 9775 h 10000"/>
              <a:gd name="connsiteX121" fmla="*/ 9159 w 9951"/>
              <a:gd name="connsiteY121" fmla="*/ 9775 h 10000"/>
              <a:gd name="connsiteX122" fmla="*/ 9096 w 9951"/>
              <a:gd name="connsiteY122" fmla="*/ 9748 h 10000"/>
              <a:gd name="connsiteX123" fmla="*/ 9055 w 9951"/>
              <a:gd name="connsiteY123" fmla="*/ 9748 h 10000"/>
              <a:gd name="connsiteX124" fmla="*/ 9016 w 9951"/>
              <a:gd name="connsiteY124" fmla="*/ 9775 h 10000"/>
              <a:gd name="connsiteX125" fmla="*/ 9016 w 9951"/>
              <a:gd name="connsiteY125" fmla="*/ 9860 h 10000"/>
              <a:gd name="connsiteX126" fmla="*/ 9055 w 9951"/>
              <a:gd name="connsiteY126" fmla="*/ 9939 h 10000"/>
              <a:gd name="connsiteX127" fmla="*/ 9221 w 9951"/>
              <a:gd name="connsiteY127" fmla="*/ 10000 h 10000"/>
              <a:gd name="connsiteX128" fmla="*/ 9302 w 9951"/>
              <a:gd name="connsiteY128" fmla="*/ 9917 h 10000"/>
              <a:gd name="connsiteX129" fmla="*/ 9422 w 9951"/>
              <a:gd name="connsiteY129" fmla="*/ 9882 h 10000"/>
              <a:gd name="connsiteX130" fmla="*/ 9916 w 9951"/>
              <a:gd name="connsiteY130" fmla="*/ 9640 h 10000"/>
              <a:gd name="connsiteX131" fmla="*/ 6441 w 9951"/>
              <a:gd name="connsiteY131" fmla="*/ 230 h 10000"/>
              <a:gd name="connsiteX132" fmla="*/ 6441 w 9951"/>
              <a:gd name="connsiteY132" fmla="*/ 230 h 10000"/>
              <a:gd name="connsiteX133" fmla="*/ 6441 w 9951"/>
              <a:gd name="connsiteY133" fmla="*/ 230 h 10000"/>
              <a:gd name="connsiteX134" fmla="*/ 6441 w 9951"/>
              <a:gd name="connsiteY134" fmla="*/ 230 h 10000"/>
              <a:gd name="connsiteX135" fmla="*/ 6441 w 9951"/>
              <a:gd name="connsiteY135" fmla="*/ 230 h 10000"/>
              <a:gd name="connsiteX136" fmla="*/ 6441 w 9951"/>
              <a:gd name="connsiteY136" fmla="*/ 230 h 10000"/>
              <a:gd name="connsiteX137" fmla="*/ 6441 w 9951"/>
              <a:gd name="connsiteY137" fmla="*/ 230 h 10000"/>
              <a:gd name="connsiteX138" fmla="*/ 6441 w 9951"/>
              <a:gd name="connsiteY138" fmla="*/ 230 h 10000"/>
              <a:gd name="connsiteX139" fmla="*/ 6441 w 9951"/>
              <a:gd name="connsiteY139" fmla="*/ 230 h 10000"/>
              <a:gd name="connsiteX140" fmla="*/ 6441 w 9951"/>
              <a:gd name="connsiteY140" fmla="*/ 230 h 10000"/>
              <a:gd name="connsiteX141" fmla="*/ 6441 w 9951"/>
              <a:gd name="connsiteY141" fmla="*/ 230 h 10000"/>
              <a:gd name="connsiteX142" fmla="*/ 6441 w 9951"/>
              <a:gd name="connsiteY142" fmla="*/ 230 h 10000"/>
              <a:gd name="connsiteX143" fmla="*/ 6441 w 9951"/>
              <a:gd name="connsiteY143" fmla="*/ 230 h 10000"/>
              <a:gd name="connsiteX144" fmla="*/ 6441 w 9951"/>
              <a:gd name="connsiteY144" fmla="*/ 230 h 10000"/>
              <a:gd name="connsiteX145" fmla="*/ 6441 w 9951"/>
              <a:gd name="connsiteY145" fmla="*/ 230 h 10000"/>
              <a:gd name="connsiteX146" fmla="*/ 6441 w 9951"/>
              <a:gd name="connsiteY146" fmla="*/ 230 h 10000"/>
              <a:gd name="connsiteX147" fmla="*/ 6441 w 9951"/>
              <a:gd name="connsiteY147" fmla="*/ 230 h 10000"/>
              <a:gd name="connsiteX148" fmla="*/ 6441 w 9951"/>
              <a:gd name="connsiteY148" fmla="*/ 230 h 10000"/>
              <a:gd name="connsiteX149" fmla="*/ 6441 w 9951"/>
              <a:gd name="connsiteY149" fmla="*/ 230 h 10000"/>
              <a:gd name="connsiteX150" fmla="*/ 6441 w 9951"/>
              <a:gd name="connsiteY150" fmla="*/ 230 h 10000"/>
              <a:gd name="connsiteX151" fmla="*/ 6441 w 9951"/>
              <a:gd name="connsiteY151" fmla="*/ 230 h 10000"/>
              <a:gd name="connsiteX152" fmla="*/ 6441 w 9951"/>
              <a:gd name="connsiteY152" fmla="*/ 230 h 10000"/>
              <a:gd name="connsiteX153" fmla="*/ 6441 w 9951"/>
              <a:gd name="connsiteY153" fmla="*/ 230 h 10000"/>
              <a:gd name="connsiteX154" fmla="*/ 6441 w 9951"/>
              <a:gd name="connsiteY154" fmla="*/ 230 h 10000"/>
              <a:gd name="connsiteX155" fmla="*/ 6441 w 9951"/>
              <a:gd name="connsiteY155" fmla="*/ 230 h 10000"/>
              <a:gd name="connsiteX156" fmla="*/ 6441 w 9951"/>
              <a:gd name="connsiteY156" fmla="*/ 230 h 10000"/>
              <a:gd name="connsiteX157" fmla="*/ 6441 w 9951"/>
              <a:gd name="connsiteY157" fmla="*/ 230 h 10000"/>
              <a:gd name="connsiteX158" fmla="*/ 6441 w 9951"/>
              <a:gd name="connsiteY158" fmla="*/ 230 h 10000"/>
              <a:gd name="connsiteX159" fmla="*/ 6441 w 9951"/>
              <a:gd name="connsiteY159" fmla="*/ 230 h 10000"/>
              <a:gd name="connsiteX160" fmla="*/ 6441 w 9951"/>
              <a:gd name="connsiteY160" fmla="*/ 230 h 10000"/>
              <a:gd name="connsiteX161" fmla="*/ 6441 w 9951"/>
              <a:gd name="connsiteY161" fmla="*/ 230 h 10000"/>
              <a:gd name="connsiteX162" fmla="*/ 6441 w 9951"/>
              <a:gd name="connsiteY162" fmla="*/ 230 h 10000"/>
              <a:gd name="connsiteX163" fmla="*/ 6441 w 9951"/>
              <a:gd name="connsiteY163" fmla="*/ 230 h 10000"/>
              <a:gd name="connsiteX164" fmla="*/ 6441 w 9951"/>
              <a:gd name="connsiteY164" fmla="*/ 230 h 10000"/>
              <a:gd name="connsiteX165" fmla="*/ 6441 w 9951"/>
              <a:gd name="connsiteY165" fmla="*/ 230 h 10000"/>
              <a:gd name="connsiteX166" fmla="*/ 6441 w 9951"/>
              <a:gd name="connsiteY166" fmla="*/ 230 h 10000"/>
              <a:gd name="connsiteX167" fmla="*/ 6441 w 9951"/>
              <a:gd name="connsiteY167" fmla="*/ 230 h 10000"/>
              <a:gd name="connsiteX168" fmla="*/ 6441 w 9951"/>
              <a:gd name="connsiteY168" fmla="*/ 230 h 10000"/>
              <a:gd name="connsiteX169" fmla="*/ 6441 w 9951"/>
              <a:gd name="connsiteY169" fmla="*/ 230 h 10000"/>
              <a:gd name="connsiteX170" fmla="*/ 6441 w 9951"/>
              <a:gd name="connsiteY170" fmla="*/ 230 h 10000"/>
              <a:gd name="connsiteX171" fmla="*/ 6441 w 9951"/>
              <a:gd name="connsiteY171" fmla="*/ 230 h 10000"/>
              <a:gd name="connsiteX172" fmla="*/ 6441 w 9951"/>
              <a:gd name="connsiteY172" fmla="*/ 230 h 10000"/>
              <a:gd name="connsiteX173" fmla="*/ 6441 w 9951"/>
              <a:gd name="connsiteY173" fmla="*/ 230 h 10000"/>
              <a:gd name="connsiteX174" fmla="*/ 6531 w 9951"/>
              <a:gd name="connsiteY174" fmla="*/ 249 h 10000"/>
              <a:gd name="connsiteX175" fmla="*/ 3306 w 9951"/>
              <a:gd name="connsiteY175" fmla="*/ 519 h 10000"/>
              <a:gd name="connsiteX176" fmla="*/ 3243 w 9951"/>
              <a:gd name="connsiteY176" fmla="*/ 384 h 10000"/>
              <a:gd name="connsiteX177" fmla="*/ 3243 w 9951"/>
              <a:gd name="connsiteY177" fmla="*/ 249 h 10000"/>
              <a:gd name="connsiteX178" fmla="*/ 3138 w 9951"/>
              <a:gd name="connsiteY178" fmla="*/ 108 h 10000"/>
              <a:gd name="connsiteX179" fmla="*/ 3121 w 9951"/>
              <a:gd name="connsiteY179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9951" h="10000">
                <a:moveTo>
                  <a:pt x="3121" y="0"/>
                </a:moveTo>
                <a:lnTo>
                  <a:pt x="20" y="408"/>
                </a:lnTo>
                <a:lnTo>
                  <a:pt x="20" y="492"/>
                </a:lnTo>
                <a:lnTo>
                  <a:pt x="20" y="547"/>
                </a:lnTo>
                <a:cubicBezTo>
                  <a:pt x="13" y="557"/>
                  <a:pt x="7" y="566"/>
                  <a:pt x="0" y="575"/>
                </a:cubicBezTo>
                <a:lnTo>
                  <a:pt x="0" y="711"/>
                </a:lnTo>
                <a:cubicBezTo>
                  <a:pt x="34" y="775"/>
                  <a:pt x="69" y="839"/>
                  <a:pt x="103" y="902"/>
                </a:cubicBezTo>
                <a:cubicBezTo>
                  <a:pt x="126" y="930"/>
                  <a:pt x="146" y="959"/>
                  <a:pt x="167" y="988"/>
                </a:cubicBezTo>
                <a:lnTo>
                  <a:pt x="205" y="988"/>
                </a:lnTo>
                <a:cubicBezTo>
                  <a:pt x="233" y="1015"/>
                  <a:pt x="261" y="1043"/>
                  <a:pt x="288" y="1071"/>
                </a:cubicBezTo>
                <a:cubicBezTo>
                  <a:pt x="295" y="1099"/>
                  <a:pt x="302" y="1128"/>
                  <a:pt x="309" y="1155"/>
                </a:cubicBezTo>
                <a:cubicBezTo>
                  <a:pt x="288" y="1210"/>
                  <a:pt x="268" y="1265"/>
                  <a:pt x="247" y="1320"/>
                </a:cubicBezTo>
                <a:lnTo>
                  <a:pt x="247" y="1376"/>
                </a:lnTo>
                <a:cubicBezTo>
                  <a:pt x="268" y="1385"/>
                  <a:pt x="288" y="1395"/>
                  <a:pt x="309" y="1404"/>
                </a:cubicBezTo>
                <a:cubicBezTo>
                  <a:pt x="315" y="1423"/>
                  <a:pt x="320" y="1441"/>
                  <a:pt x="326" y="1459"/>
                </a:cubicBezTo>
                <a:lnTo>
                  <a:pt x="326" y="1487"/>
                </a:lnTo>
                <a:cubicBezTo>
                  <a:pt x="307" y="1515"/>
                  <a:pt x="287" y="1541"/>
                  <a:pt x="268" y="1568"/>
                </a:cubicBezTo>
                <a:lnTo>
                  <a:pt x="268" y="1684"/>
                </a:lnTo>
                <a:cubicBezTo>
                  <a:pt x="282" y="1691"/>
                  <a:pt x="295" y="1700"/>
                  <a:pt x="309" y="1707"/>
                </a:cubicBezTo>
                <a:lnTo>
                  <a:pt x="472" y="1651"/>
                </a:lnTo>
                <a:cubicBezTo>
                  <a:pt x="499" y="1634"/>
                  <a:pt x="527" y="1617"/>
                  <a:pt x="557" y="1600"/>
                </a:cubicBezTo>
                <a:cubicBezTo>
                  <a:pt x="571" y="1517"/>
                  <a:pt x="584" y="1435"/>
                  <a:pt x="598" y="1352"/>
                </a:cubicBezTo>
                <a:cubicBezTo>
                  <a:pt x="612" y="1333"/>
                  <a:pt x="624" y="1315"/>
                  <a:pt x="637" y="1296"/>
                </a:cubicBezTo>
                <a:cubicBezTo>
                  <a:pt x="657" y="1304"/>
                  <a:pt x="678" y="1311"/>
                  <a:pt x="699" y="1320"/>
                </a:cubicBezTo>
                <a:lnTo>
                  <a:pt x="757" y="1320"/>
                </a:lnTo>
                <a:cubicBezTo>
                  <a:pt x="773" y="1311"/>
                  <a:pt x="787" y="1304"/>
                  <a:pt x="802" y="1296"/>
                </a:cubicBezTo>
                <a:lnTo>
                  <a:pt x="862" y="1296"/>
                </a:lnTo>
                <a:cubicBezTo>
                  <a:pt x="856" y="1323"/>
                  <a:pt x="851" y="1349"/>
                  <a:pt x="845" y="1376"/>
                </a:cubicBezTo>
                <a:cubicBezTo>
                  <a:pt x="803" y="1423"/>
                  <a:pt x="760" y="1469"/>
                  <a:pt x="719" y="1516"/>
                </a:cubicBezTo>
                <a:lnTo>
                  <a:pt x="740" y="1516"/>
                </a:lnTo>
                <a:cubicBezTo>
                  <a:pt x="775" y="1497"/>
                  <a:pt x="810" y="1479"/>
                  <a:pt x="845" y="1459"/>
                </a:cubicBezTo>
                <a:lnTo>
                  <a:pt x="1005" y="1459"/>
                </a:lnTo>
                <a:lnTo>
                  <a:pt x="1539" y="1212"/>
                </a:lnTo>
                <a:lnTo>
                  <a:pt x="1624" y="1212"/>
                </a:lnTo>
                <a:lnTo>
                  <a:pt x="1624" y="1267"/>
                </a:lnTo>
                <a:lnTo>
                  <a:pt x="1518" y="1376"/>
                </a:lnTo>
                <a:cubicBezTo>
                  <a:pt x="1539" y="1385"/>
                  <a:pt x="1560" y="1395"/>
                  <a:pt x="1581" y="1404"/>
                </a:cubicBezTo>
                <a:lnTo>
                  <a:pt x="1808" y="1436"/>
                </a:lnTo>
                <a:lnTo>
                  <a:pt x="2054" y="1544"/>
                </a:lnTo>
                <a:lnTo>
                  <a:pt x="2301" y="1707"/>
                </a:lnTo>
                <a:cubicBezTo>
                  <a:pt x="2323" y="1726"/>
                  <a:pt x="2343" y="1746"/>
                  <a:pt x="2364" y="1764"/>
                </a:cubicBezTo>
                <a:lnTo>
                  <a:pt x="2364" y="1651"/>
                </a:lnTo>
                <a:lnTo>
                  <a:pt x="2406" y="1600"/>
                </a:lnTo>
                <a:cubicBezTo>
                  <a:pt x="2425" y="1628"/>
                  <a:pt x="2445" y="1655"/>
                  <a:pt x="2464" y="1684"/>
                </a:cubicBezTo>
                <a:lnTo>
                  <a:pt x="2607" y="1735"/>
                </a:lnTo>
                <a:cubicBezTo>
                  <a:pt x="2622" y="1746"/>
                  <a:pt x="2636" y="1755"/>
                  <a:pt x="2651" y="1764"/>
                </a:cubicBezTo>
                <a:lnTo>
                  <a:pt x="2651" y="1792"/>
                </a:lnTo>
                <a:cubicBezTo>
                  <a:pt x="2631" y="1810"/>
                  <a:pt x="2610" y="1828"/>
                  <a:pt x="2590" y="1847"/>
                </a:cubicBezTo>
                <a:cubicBezTo>
                  <a:pt x="2596" y="1865"/>
                  <a:pt x="2601" y="1881"/>
                  <a:pt x="2607" y="1899"/>
                </a:cubicBezTo>
                <a:lnTo>
                  <a:pt x="2936" y="2208"/>
                </a:lnTo>
                <a:cubicBezTo>
                  <a:pt x="2942" y="2244"/>
                  <a:pt x="2948" y="2279"/>
                  <a:pt x="2954" y="2316"/>
                </a:cubicBezTo>
                <a:cubicBezTo>
                  <a:pt x="2948" y="2354"/>
                  <a:pt x="2942" y="2390"/>
                  <a:pt x="2936" y="2427"/>
                </a:cubicBezTo>
                <a:cubicBezTo>
                  <a:pt x="2929" y="2444"/>
                  <a:pt x="2922" y="2462"/>
                  <a:pt x="2915" y="2480"/>
                </a:cubicBezTo>
                <a:cubicBezTo>
                  <a:pt x="2902" y="2472"/>
                  <a:pt x="2888" y="2464"/>
                  <a:pt x="2875" y="2455"/>
                </a:cubicBezTo>
                <a:cubicBezTo>
                  <a:pt x="2868" y="2419"/>
                  <a:pt x="2861" y="2384"/>
                  <a:pt x="2854" y="2349"/>
                </a:cubicBezTo>
                <a:cubicBezTo>
                  <a:pt x="2840" y="2384"/>
                  <a:pt x="2826" y="2419"/>
                  <a:pt x="2812" y="2455"/>
                </a:cubicBezTo>
                <a:cubicBezTo>
                  <a:pt x="2826" y="2483"/>
                  <a:pt x="2840" y="2512"/>
                  <a:pt x="2854" y="2540"/>
                </a:cubicBezTo>
                <a:cubicBezTo>
                  <a:pt x="2868" y="2548"/>
                  <a:pt x="2881" y="2556"/>
                  <a:pt x="2895" y="2564"/>
                </a:cubicBezTo>
                <a:lnTo>
                  <a:pt x="3347" y="2399"/>
                </a:lnTo>
                <a:cubicBezTo>
                  <a:pt x="3354" y="2372"/>
                  <a:pt x="3360" y="2345"/>
                  <a:pt x="3367" y="2316"/>
                </a:cubicBezTo>
                <a:lnTo>
                  <a:pt x="3511" y="2316"/>
                </a:lnTo>
                <a:lnTo>
                  <a:pt x="3862" y="1933"/>
                </a:lnTo>
                <a:lnTo>
                  <a:pt x="4109" y="1933"/>
                </a:lnTo>
                <a:lnTo>
                  <a:pt x="4109" y="1847"/>
                </a:lnTo>
                <a:cubicBezTo>
                  <a:pt x="4094" y="1819"/>
                  <a:pt x="4081" y="1792"/>
                  <a:pt x="4067" y="1764"/>
                </a:cubicBezTo>
                <a:cubicBezTo>
                  <a:pt x="4086" y="1698"/>
                  <a:pt x="4106" y="1633"/>
                  <a:pt x="4126" y="1568"/>
                </a:cubicBezTo>
                <a:lnTo>
                  <a:pt x="4498" y="1516"/>
                </a:lnTo>
                <a:lnTo>
                  <a:pt x="5050" y="1876"/>
                </a:lnTo>
                <a:lnTo>
                  <a:pt x="5071" y="1984"/>
                </a:lnTo>
                <a:lnTo>
                  <a:pt x="5218" y="2152"/>
                </a:lnTo>
                <a:lnTo>
                  <a:pt x="5338" y="2399"/>
                </a:lnTo>
                <a:lnTo>
                  <a:pt x="5687" y="2732"/>
                </a:lnTo>
                <a:cubicBezTo>
                  <a:pt x="5701" y="2777"/>
                  <a:pt x="5714" y="2825"/>
                  <a:pt x="5728" y="2872"/>
                </a:cubicBezTo>
                <a:cubicBezTo>
                  <a:pt x="5762" y="2910"/>
                  <a:pt x="5798" y="2944"/>
                  <a:pt x="5832" y="2980"/>
                </a:cubicBezTo>
                <a:lnTo>
                  <a:pt x="6100" y="2980"/>
                </a:lnTo>
                <a:lnTo>
                  <a:pt x="6305" y="3395"/>
                </a:lnTo>
                <a:cubicBezTo>
                  <a:pt x="6324" y="3415"/>
                  <a:pt x="6344" y="3433"/>
                  <a:pt x="6365" y="3452"/>
                </a:cubicBezTo>
                <a:cubicBezTo>
                  <a:pt x="6358" y="3498"/>
                  <a:pt x="6352" y="3542"/>
                  <a:pt x="6346" y="3586"/>
                </a:cubicBezTo>
                <a:cubicBezTo>
                  <a:pt x="6374" y="3725"/>
                  <a:pt x="6401" y="3863"/>
                  <a:pt x="6427" y="3999"/>
                </a:cubicBezTo>
                <a:cubicBezTo>
                  <a:pt x="6413" y="4148"/>
                  <a:pt x="6400" y="4299"/>
                  <a:pt x="6386" y="4449"/>
                </a:cubicBezTo>
                <a:cubicBezTo>
                  <a:pt x="6359" y="4614"/>
                  <a:pt x="6331" y="4780"/>
                  <a:pt x="6305" y="4944"/>
                </a:cubicBezTo>
                <a:cubicBezTo>
                  <a:pt x="6311" y="5080"/>
                  <a:pt x="6316" y="5220"/>
                  <a:pt x="6322" y="5357"/>
                </a:cubicBezTo>
                <a:cubicBezTo>
                  <a:pt x="6336" y="5401"/>
                  <a:pt x="6349" y="5446"/>
                  <a:pt x="6365" y="5491"/>
                </a:cubicBezTo>
                <a:lnTo>
                  <a:pt x="6569" y="5659"/>
                </a:lnTo>
                <a:cubicBezTo>
                  <a:pt x="6589" y="5604"/>
                  <a:pt x="6612" y="5548"/>
                  <a:pt x="6632" y="5491"/>
                </a:cubicBezTo>
                <a:cubicBezTo>
                  <a:pt x="6612" y="5473"/>
                  <a:pt x="6589" y="5454"/>
                  <a:pt x="6569" y="5435"/>
                </a:cubicBezTo>
                <a:cubicBezTo>
                  <a:pt x="6548" y="5354"/>
                  <a:pt x="6528" y="5269"/>
                  <a:pt x="6506" y="5187"/>
                </a:cubicBezTo>
                <a:cubicBezTo>
                  <a:pt x="6515" y="5171"/>
                  <a:pt x="6523" y="5152"/>
                  <a:pt x="6531" y="5136"/>
                </a:cubicBezTo>
                <a:cubicBezTo>
                  <a:pt x="6571" y="5118"/>
                  <a:pt x="6612" y="5099"/>
                  <a:pt x="6653" y="5079"/>
                </a:cubicBezTo>
                <a:cubicBezTo>
                  <a:pt x="6681" y="5173"/>
                  <a:pt x="6709" y="5263"/>
                  <a:pt x="6736" y="5357"/>
                </a:cubicBezTo>
                <a:cubicBezTo>
                  <a:pt x="6750" y="5347"/>
                  <a:pt x="6763" y="5337"/>
                  <a:pt x="6777" y="5328"/>
                </a:cubicBezTo>
                <a:cubicBezTo>
                  <a:pt x="6790" y="5291"/>
                  <a:pt x="6802" y="5256"/>
                  <a:pt x="6815" y="5221"/>
                </a:cubicBezTo>
                <a:cubicBezTo>
                  <a:pt x="6824" y="5209"/>
                  <a:pt x="6832" y="5198"/>
                  <a:pt x="6841" y="5187"/>
                </a:cubicBezTo>
                <a:cubicBezTo>
                  <a:pt x="6860" y="5206"/>
                  <a:pt x="6881" y="5225"/>
                  <a:pt x="6900" y="5244"/>
                </a:cubicBezTo>
                <a:lnTo>
                  <a:pt x="6900" y="5357"/>
                </a:lnTo>
                <a:cubicBezTo>
                  <a:pt x="6881" y="5401"/>
                  <a:pt x="6860" y="5446"/>
                  <a:pt x="6841" y="5491"/>
                </a:cubicBezTo>
                <a:cubicBezTo>
                  <a:pt x="6818" y="5528"/>
                  <a:pt x="6798" y="5567"/>
                  <a:pt x="6777" y="5604"/>
                </a:cubicBezTo>
                <a:cubicBezTo>
                  <a:pt x="6750" y="5714"/>
                  <a:pt x="6722" y="5825"/>
                  <a:pt x="6695" y="5937"/>
                </a:cubicBezTo>
                <a:lnTo>
                  <a:pt x="6632" y="5964"/>
                </a:lnTo>
                <a:lnTo>
                  <a:pt x="6632" y="6133"/>
                </a:lnTo>
                <a:cubicBezTo>
                  <a:pt x="6660" y="6169"/>
                  <a:pt x="6689" y="6203"/>
                  <a:pt x="6716" y="6239"/>
                </a:cubicBezTo>
                <a:cubicBezTo>
                  <a:pt x="6757" y="6287"/>
                  <a:pt x="6799" y="6332"/>
                  <a:pt x="6841" y="6380"/>
                </a:cubicBezTo>
                <a:cubicBezTo>
                  <a:pt x="6902" y="6573"/>
                  <a:pt x="6964" y="6767"/>
                  <a:pt x="7025" y="6960"/>
                </a:cubicBezTo>
                <a:lnTo>
                  <a:pt x="7309" y="7207"/>
                </a:lnTo>
                <a:lnTo>
                  <a:pt x="7352" y="7207"/>
                </a:lnTo>
                <a:cubicBezTo>
                  <a:pt x="7359" y="7162"/>
                  <a:pt x="7366" y="7115"/>
                  <a:pt x="7373" y="7069"/>
                </a:cubicBezTo>
                <a:lnTo>
                  <a:pt x="7456" y="7069"/>
                </a:lnTo>
                <a:cubicBezTo>
                  <a:pt x="7476" y="7142"/>
                  <a:pt x="7497" y="7216"/>
                  <a:pt x="7517" y="7293"/>
                </a:cubicBezTo>
                <a:cubicBezTo>
                  <a:pt x="7524" y="7337"/>
                  <a:pt x="7529" y="7381"/>
                  <a:pt x="7535" y="7428"/>
                </a:cubicBezTo>
                <a:cubicBezTo>
                  <a:pt x="7570" y="7529"/>
                  <a:pt x="7606" y="7630"/>
                  <a:pt x="7640" y="7731"/>
                </a:cubicBezTo>
                <a:lnTo>
                  <a:pt x="7766" y="7817"/>
                </a:lnTo>
                <a:cubicBezTo>
                  <a:pt x="7807" y="7833"/>
                  <a:pt x="7846" y="7851"/>
                  <a:pt x="7886" y="7868"/>
                </a:cubicBezTo>
                <a:cubicBezTo>
                  <a:pt x="7961" y="8135"/>
                  <a:pt x="8033" y="8403"/>
                  <a:pt x="8109" y="8671"/>
                </a:cubicBezTo>
                <a:cubicBezTo>
                  <a:pt x="8130" y="8690"/>
                  <a:pt x="8150" y="8709"/>
                  <a:pt x="8171" y="8728"/>
                </a:cubicBezTo>
                <a:lnTo>
                  <a:pt x="8460" y="8813"/>
                </a:lnTo>
                <a:cubicBezTo>
                  <a:pt x="8502" y="8840"/>
                  <a:pt x="8543" y="8868"/>
                  <a:pt x="8585" y="8895"/>
                </a:cubicBezTo>
                <a:lnTo>
                  <a:pt x="8912" y="9443"/>
                </a:lnTo>
                <a:cubicBezTo>
                  <a:pt x="8959" y="9490"/>
                  <a:pt x="9007" y="9536"/>
                  <a:pt x="9055" y="9583"/>
                </a:cubicBezTo>
                <a:cubicBezTo>
                  <a:pt x="9075" y="9593"/>
                  <a:pt x="9096" y="9602"/>
                  <a:pt x="9117" y="9612"/>
                </a:cubicBezTo>
                <a:cubicBezTo>
                  <a:pt x="9137" y="9621"/>
                  <a:pt x="9156" y="9631"/>
                  <a:pt x="9176" y="9640"/>
                </a:cubicBezTo>
                <a:cubicBezTo>
                  <a:pt x="9191" y="9684"/>
                  <a:pt x="9206" y="9732"/>
                  <a:pt x="9221" y="9775"/>
                </a:cubicBezTo>
                <a:lnTo>
                  <a:pt x="9159" y="9775"/>
                </a:lnTo>
                <a:lnTo>
                  <a:pt x="9096" y="9748"/>
                </a:lnTo>
                <a:lnTo>
                  <a:pt x="9055" y="9748"/>
                </a:lnTo>
                <a:cubicBezTo>
                  <a:pt x="9041" y="9757"/>
                  <a:pt x="9029" y="9766"/>
                  <a:pt x="9016" y="9775"/>
                </a:cubicBezTo>
                <a:lnTo>
                  <a:pt x="9016" y="9860"/>
                </a:lnTo>
                <a:cubicBezTo>
                  <a:pt x="9029" y="9885"/>
                  <a:pt x="9041" y="9914"/>
                  <a:pt x="9055" y="9939"/>
                </a:cubicBezTo>
                <a:lnTo>
                  <a:pt x="9221" y="10000"/>
                </a:lnTo>
                <a:cubicBezTo>
                  <a:pt x="9248" y="9973"/>
                  <a:pt x="9276" y="9945"/>
                  <a:pt x="9302" y="9917"/>
                </a:cubicBezTo>
                <a:lnTo>
                  <a:pt x="9422" y="9882"/>
                </a:lnTo>
                <a:lnTo>
                  <a:pt x="9916" y="9640"/>
                </a:lnTo>
                <a:cubicBezTo>
                  <a:pt x="9951" y="9557"/>
                  <a:pt x="6407" y="313"/>
                  <a:pt x="6441" y="230"/>
                </a:cubicBezTo>
                <a:lnTo>
                  <a:pt x="6441" y="230"/>
                </a:lnTo>
                <a:lnTo>
                  <a:pt x="6441" y="230"/>
                </a:lnTo>
                <a:lnTo>
                  <a:pt x="6441" y="230"/>
                </a:lnTo>
                <a:lnTo>
                  <a:pt x="6441" y="230"/>
                </a:lnTo>
                <a:lnTo>
                  <a:pt x="6441" y="230"/>
                </a:lnTo>
                <a:lnTo>
                  <a:pt x="6441" y="230"/>
                </a:lnTo>
                <a:lnTo>
                  <a:pt x="6441" y="230"/>
                </a:lnTo>
                <a:lnTo>
                  <a:pt x="6441" y="230"/>
                </a:lnTo>
                <a:lnTo>
                  <a:pt x="6441" y="230"/>
                </a:lnTo>
                <a:lnTo>
                  <a:pt x="6441" y="230"/>
                </a:lnTo>
                <a:lnTo>
                  <a:pt x="6441" y="230"/>
                </a:lnTo>
                <a:lnTo>
                  <a:pt x="6441" y="230"/>
                </a:lnTo>
                <a:lnTo>
                  <a:pt x="6441" y="230"/>
                </a:lnTo>
                <a:lnTo>
                  <a:pt x="6441" y="230"/>
                </a:lnTo>
                <a:lnTo>
                  <a:pt x="6441" y="230"/>
                </a:lnTo>
                <a:lnTo>
                  <a:pt x="6441" y="230"/>
                </a:lnTo>
                <a:lnTo>
                  <a:pt x="6441" y="230"/>
                </a:lnTo>
                <a:lnTo>
                  <a:pt x="6441" y="230"/>
                </a:lnTo>
                <a:lnTo>
                  <a:pt x="6441" y="230"/>
                </a:lnTo>
                <a:lnTo>
                  <a:pt x="6441" y="230"/>
                </a:lnTo>
                <a:lnTo>
                  <a:pt x="6441" y="230"/>
                </a:lnTo>
                <a:lnTo>
                  <a:pt x="6441" y="230"/>
                </a:lnTo>
                <a:lnTo>
                  <a:pt x="6441" y="230"/>
                </a:lnTo>
                <a:lnTo>
                  <a:pt x="6441" y="230"/>
                </a:lnTo>
                <a:lnTo>
                  <a:pt x="6441" y="230"/>
                </a:lnTo>
                <a:lnTo>
                  <a:pt x="6441" y="230"/>
                </a:lnTo>
                <a:lnTo>
                  <a:pt x="6441" y="230"/>
                </a:lnTo>
                <a:lnTo>
                  <a:pt x="6441" y="230"/>
                </a:lnTo>
                <a:lnTo>
                  <a:pt x="6441" y="230"/>
                </a:lnTo>
                <a:lnTo>
                  <a:pt x="6441" y="230"/>
                </a:lnTo>
                <a:lnTo>
                  <a:pt x="6441" y="230"/>
                </a:lnTo>
                <a:lnTo>
                  <a:pt x="6441" y="230"/>
                </a:lnTo>
                <a:lnTo>
                  <a:pt x="6441" y="230"/>
                </a:lnTo>
                <a:lnTo>
                  <a:pt x="6441" y="230"/>
                </a:lnTo>
                <a:lnTo>
                  <a:pt x="6441" y="230"/>
                </a:lnTo>
                <a:lnTo>
                  <a:pt x="6441" y="230"/>
                </a:lnTo>
                <a:lnTo>
                  <a:pt x="6441" y="230"/>
                </a:lnTo>
                <a:lnTo>
                  <a:pt x="6441" y="230"/>
                </a:lnTo>
                <a:lnTo>
                  <a:pt x="6441" y="230"/>
                </a:lnTo>
                <a:lnTo>
                  <a:pt x="6441" y="230"/>
                </a:lnTo>
                <a:lnTo>
                  <a:pt x="6441" y="230"/>
                </a:lnTo>
                <a:lnTo>
                  <a:pt x="6441" y="230"/>
                </a:lnTo>
                <a:cubicBezTo>
                  <a:pt x="6427" y="159"/>
                  <a:pt x="6544" y="319"/>
                  <a:pt x="6531" y="249"/>
                </a:cubicBezTo>
                <a:lnTo>
                  <a:pt x="3306" y="519"/>
                </a:lnTo>
                <a:cubicBezTo>
                  <a:pt x="3284" y="475"/>
                  <a:pt x="3264" y="430"/>
                  <a:pt x="3243" y="384"/>
                </a:cubicBezTo>
                <a:lnTo>
                  <a:pt x="3243" y="249"/>
                </a:lnTo>
                <a:cubicBezTo>
                  <a:pt x="3208" y="201"/>
                  <a:pt x="3173" y="155"/>
                  <a:pt x="3138" y="108"/>
                </a:cubicBezTo>
                <a:cubicBezTo>
                  <a:pt x="3132" y="72"/>
                  <a:pt x="3127" y="38"/>
                  <a:pt x="3121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0" name="Flowchart: Connector 79"/>
          <p:cNvSpPr/>
          <p:nvPr/>
        </p:nvSpPr>
        <p:spPr>
          <a:xfrm>
            <a:off x="6781800" y="5772835"/>
            <a:ext cx="152400" cy="1524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6858000" y="5696635"/>
            <a:ext cx="2133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Miami</a:t>
            </a:r>
            <a:endParaRPr lang="en-US" sz="15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2" name="Flowchart: Connector 81"/>
          <p:cNvSpPr/>
          <p:nvPr/>
        </p:nvSpPr>
        <p:spPr>
          <a:xfrm>
            <a:off x="6477000" y="4858435"/>
            <a:ext cx="152400" cy="1524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6553200" y="4782235"/>
            <a:ext cx="2133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Savannah</a:t>
            </a:r>
            <a:endParaRPr lang="en-US" sz="15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4" name="Flowchart: Connector 83"/>
          <p:cNvSpPr/>
          <p:nvPr/>
        </p:nvSpPr>
        <p:spPr>
          <a:xfrm>
            <a:off x="6477000" y="5105400"/>
            <a:ext cx="152400" cy="1524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6553200" y="5029200"/>
            <a:ext cx="2133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Jacksonville</a:t>
            </a:r>
            <a:endParaRPr lang="en-US" sz="15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6" name="Flowchart: Connector 85"/>
          <p:cNvSpPr/>
          <p:nvPr/>
        </p:nvSpPr>
        <p:spPr>
          <a:xfrm>
            <a:off x="5562600" y="5105400"/>
            <a:ext cx="152400" cy="1524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5486400" y="5239435"/>
            <a:ext cx="2133600" cy="3231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Mobile</a:t>
            </a:r>
            <a:endParaRPr lang="en-US" sz="15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05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Panama Canal expansion’s impacts on construction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Ports:  investing in dredging, piers, cranes, land access</a:t>
            </a:r>
          </a:p>
          <a:p>
            <a:r>
              <a:rPr lang="en-US" dirty="0" smtClean="0"/>
              <a:t>Nearby: Storage, warehouse, trucking, rail facilities</a:t>
            </a:r>
          </a:p>
          <a:p>
            <a:r>
              <a:rPr lang="en-US" dirty="0" smtClean="0"/>
              <a:t>Possible bridge, tunnel, highway improvements</a:t>
            </a:r>
          </a:p>
          <a:p>
            <a:r>
              <a:rPr lang="en-US" dirty="0" smtClean="0"/>
              <a:t>Possible changes in inland distribution, manufacturing</a:t>
            </a:r>
          </a:p>
        </p:txBody>
      </p:sp>
      <p:sp>
        <p:nvSpPr>
          <p:cNvPr id="15" name="Footer Placeholder 7"/>
          <p:cNvSpPr txBox="1">
            <a:spLocks/>
          </p:cNvSpPr>
          <p:nvPr/>
        </p:nvSpPr>
        <p:spPr>
          <a:xfrm>
            <a:off x="7543800" y="6229350"/>
            <a:ext cx="1524000" cy="476250"/>
          </a:xfrm>
          <a:prstGeom prst="rect">
            <a:avLst/>
          </a:prstGeom>
          <a:ln/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8C37E3-EED5-44E8-9D16-2B24543F211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60001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6000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Footer Placeholder 7"/>
          <p:cNvSpPr txBox="1">
            <a:spLocks/>
          </p:cNvSpPr>
          <p:nvPr/>
        </p:nvSpPr>
        <p:spPr>
          <a:xfrm>
            <a:off x="0" y="6264275"/>
            <a:ext cx="6629400" cy="476250"/>
          </a:xfrm>
          <a:prstGeom prst="rect">
            <a:avLst/>
          </a:prstGeom>
          <a:ln/>
        </p:spPr>
        <p:txBody>
          <a:bodyPr anchor="ctr"/>
          <a:lstStyle/>
          <a:p>
            <a:pPr lvl="0"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60001"/>
                </a:solidFill>
                <a:effectLst/>
                <a:uLnTx/>
                <a:uFillTx/>
                <a:latin typeface="Calibri" pitchFamily="34" charset="0"/>
              </a:rPr>
              <a:t>Source: </a:t>
            </a:r>
            <a:r>
              <a:rPr lang="en-US" sz="1200" b="1" dirty="0" smtClean="0">
                <a:solidFill>
                  <a:srgbClr val="760001"/>
                </a:solidFill>
                <a:latin typeface="Calibri" pitchFamily="34" charset="0"/>
              </a:rPr>
              <a:t>AGC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6000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06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152400" y="1295400"/>
          <a:ext cx="4343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Construction spending </a:t>
            </a:r>
            <a:r>
              <a:rPr lang="en-US" b="0" dirty="0" smtClean="0"/>
              <a:t>(seasonally adjusted annual rate—SAAR )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847F-3725-4C4B-B7F6-5FE7370B3B77}" type="slidenum">
              <a:rPr lang="en-US" smtClean="0">
                <a:latin typeface="Calibri" pitchFamily="34" charset="0"/>
              </a:rPr>
              <a:pPr/>
              <a:t>28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24" name="Footer Placeholder 7"/>
          <p:cNvSpPr txBox="1">
            <a:spLocks/>
          </p:cNvSpPr>
          <p:nvPr/>
        </p:nvSpPr>
        <p:spPr>
          <a:xfrm>
            <a:off x="0" y="6305550"/>
            <a:ext cx="6629400" cy="476250"/>
          </a:xfrm>
          <a:prstGeom prst="rect">
            <a:avLst/>
          </a:prstGeom>
          <a:ln/>
        </p:spPr>
        <p:txBody>
          <a:bodyPr anchor="ctr" anchorCtr="0"/>
          <a:lstStyle/>
          <a:p>
            <a:pPr lvl="0"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60001"/>
                </a:solidFill>
                <a:effectLst/>
                <a:uLnTx/>
                <a:uFillTx/>
                <a:latin typeface="Calibri" pitchFamily="34" charset="0"/>
              </a:rPr>
              <a:t>Source: </a:t>
            </a:r>
            <a:r>
              <a:rPr lang="en-US" sz="1200" b="1" dirty="0" smtClean="0">
                <a:solidFill>
                  <a:srgbClr val="760001"/>
                </a:solidFill>
                <a:latin typeface="Calibri" pitchFamily="34" charset="0"/>
              </a:rPr>
              <a:t>Census Bureau construction spending reports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60001"/>
              </a:solidFill>
              <a:effectLst/>
              <a:uLnTx/>
              <a:uFillTx/>
              <a:latin typeface="Calibri" pitchFamily="34" charset="0"/>
            </a:endParaRPr>
          </a:p>
        </p:txBody>
      </p:sp>
      <p:graphicFrame>
        <p:nvGraphicFramePr>
          <p:cNvPr id="18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4572000" y="1295400"/>
          <a:ext cx="4343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152400" y="3733800"/>
          <a:ext cx="4343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572000" y="1295400"/>
            <a:ext cx="434340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n-US" sz="1680" b="1" dirty="0" smtClean="0">
                <a:solidFill>
                  <a:prstClr val="black"/>
                </a:solidFill>
                <a:latin typeface="Calibri" pitchFamily="34" charset="0"/>
              </a:rPr>
              <a:t>Public, private nonres &amp; private res, 1/08-8/12</a:t>
            </a:r>
            <a:endParaRPr lang="en-US" sz="1680" b="1" dirty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16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4572000" y="3733800"/>
          <a:ext cx="4343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52400" y="1295400"/>
            <a:ext cx="4343400" cy="4572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n-US" sz="1680" b="1" dirty="0" smtClean="0">
                <a:solidFill>
                  <a:prstClr val="black"/>
                </a:solidFill>
                <a:latin typeface="Calibri" pitchFamily="34" charset="0"/>
              </a:rPr>
              <a:t>Total construction, 1/08-8/12 (billion $)</a:t>
            </a:r>
            <a:endParaRPr lang="en-US" sz="168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3352800"/>
            <a:ext cx="4343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300" dirty="0" smtClean="0">
                <a:latin typeface="Calibri" pitchFamily="34" charset="0"/>
                <a:cs typeface="Arial" pitchFamily="34" charset="0"/>
              </a:rPr>
              <a:t>Latest 1-month change: -0.6%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00600" y="3380601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200" dirty="0" smtClean="0">
                <a:latin typeface="Calibri" pitchFamily="34" charset="0"/>
                <a:cs typeface="Arial" pitchFamily="34" charset="0"/>
              </a:rPr>
              <a:t>     (-1.7%)                            (-0.8%)                     (0.9%)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" y="5803612"/>
            <a:ext cx="4343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300" dirty="0" smtClean="0">
                <a:latin typeface="Calibri" pitchFamily="34" charset="0"/>
                <a:cs typeface="Arial" pitchFamily="34" charset="0"/>
              </a:rPr>
              <a:t>Latest 12-month change: 6.5%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00600" y="5867400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200" dirty="0" smtClean="0">
                <a:latin typeface="Calibri" pitchFamily="34" charset="0"/>
                <a:cs typeface="Arial" pitchFamily="34" charset="0"/>
              </a:rPr>
              <a:t>        (7.2%)                         (-3.5%)                (17.8%)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52400" y="1295400"/>
            <a:ext cx="8763000" cy="4800600"/>
            <a:chOff x="152400" y="1295400"/>
            <a:chExt cx="8763000" cy="4800600"/>
          </a:xfrm>
        </p:grpSpPr>
        <p:sp>
          <p:nvSpPr>
            <p:cNvPr id="29" name="Rectangle 28"/>
            <p:cNvSpPr/>
            <p:nvPr/>
          </p:nvSpPr>
          <p:spPr>
            <a:xfrm>
              <a:off x="152400" y="1295400"/>
              <a:ext cx="4343400" cy="2362200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52400" y="3733800"/>
              <a:ext cx="4343400" cy="2362200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572000" y="1295400"/>
              <a:ext cx="4343400" cy="2362200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572000" y="3733800"/>
              <a:ext cx="4343400" cy="2362200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52400" y="3733800"/>
            <a:ext cx="4343400" cy="4572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n-US" sz="1680" b="1" dirty="0" smtClean="0">
                <a:solidFill>
                  <a:prstClr val="black"/>
                </a:solidFill>
                <a:latin typeface="Calibri" pitchFamily="34" charset="0"/>
              </a:rPr>
              <a:t>12-month % change, 1/11-8/12</a:t>
            </a:r>
            <a:endParaRPr lang="en-US" sz="168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2000" y="3733800"/>
            <a:ext cx="4343400" cy="4572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n-US" sz="1680" b="1" dirty="0" smtClean="0">
                <a:solidFill>
                  <a:prstClr val="black"/>
                </a:solidFill>
                <a:latin typeface="Calibri" pitchFamily="34" charset="0"/>
              </a:rPr>
              <a:t>12-month % change, 1/11-8/12</a:t>
            </a:r>
            <a:endParaRPr lang="en-US" sz="168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44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Nonres</a:t>
            </a:r>
            <a:r>
              <a:rPr lang="en-US" sz="2800" dirty="0" smtClean="0"/>
              <a:t> totals </a:t>
            </a:r>
            <a:r>
              <a:rPr lang="en-US" sz="2800" b="0" dirty="0" smtClean="0"/>
              <a:t>(billion $, SAAR)</a:t>
            </a:r>
            <a:r>
              <a:rPr lang="en-US" sz="2800" dirty="0" smtClean="0"/>
              <a:t>, share &amp; 12-month change</a:t>
            </a:r>
          </a:p>
        </p:txBody>
      </p:sp>
      <p:graphicFrame>
        <p:nvGraphicFramePr>
          <p:cNvPr id="13470" name="Group 158"/>
          <p:cNvGraphicFramePr>
            <a:graphicFrameLocks noGrp="1"/>
          </p:cNvGraphicFramePr>
          <p:nvPr>
            <p:ph idx="1"/>
          </p:nvPr>
        </p:nvGraphicFramePr>
        <p:xfrm>
          <a:off x="152399" y="1371600"/>
          <a:ext cx="8839200" cy="4778049"/>
        </p:xfrm>
        <a:graphic>
          <a:graphicData uri="http://schemas.openxmlformats.org/drawingml/2006/table">
            <a:tbl>
              <a:tblPr/>
              <a:tblGrid>
                <a:gridCol w="4317326"/>
                <a:gridCol w="840175"/>
                <a:gridCol w="838383"/>
                <a:gridCol w="806138"/>
                <a:gridCol w="394060"/>
                <a:gridCol w="500119"/>
                <a:gridCol w="304799"/>
                <a:gridCol w="381000"/>
                <a:gridCol w="457200"/>
              </a:tblGrid>
              <a:tr h="422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0422" marR="10042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8/12 Total</a:t>
                      </a:r>
                      <a:endParaRPr kumimoji="0" lang="en-US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0422" marR="100422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Share</a:t>
                      </a:r>
                      <a:endParaRPr kumimoji="0" lang="en-US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0422" marR="100422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8/11-8/12</a:t>
                      </a:r>
                    </a:p>
                  </a:txBody>
                  <a:tcPr marL="100422" marR="100422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49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Nonresidential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(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priv.+</a:t>
                      </a:r>
                      <a:r>
                        <a:rPr lang="en-US" sz="2000" b="0" i="0" u="none" strike="noStrike" baseline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federal+state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/local)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$557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billion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461" marR="10461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%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461" marR="10461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461" marR="10461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461" marR="10461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  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Power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(incl. oil &amp; gas 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struc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., pipelines)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461" marR="10461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461" marR="10461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3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  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Educational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461" marR="10461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461" marR="10461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461" marR="10461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461" marR="10461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   Highway and street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461" marR="10461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   Manufacturing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48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461" marR="10461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2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  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Commercial (retail, warehouse, farm)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46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i="0" dirty="0"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461" marR="10461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461" marR="10461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461" marR="10461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461" marR="10461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2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   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Health care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461" marR="10461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461" marR="10461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2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   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Transportation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i="0" dirty="0"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461" marR="10461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461" marR="10461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10461" marR="10461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461" marR="10461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2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 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Office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461" marR="10461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461" marR="10461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461" marR="10461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461" marR="10461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   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Sewage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and waste disposal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461" marR="10461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461" marR="10461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1" i="0" u="none" strike="noStrike" dirty="0"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461" marR="10461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461" marR="10461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  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Communication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461" marR="10461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461" marR="10461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461" marR="10461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461" marR="10461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  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Amusement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and recreation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461" marR="10461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461" marR="10461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461" marR="10461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461" marR="10461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26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Other (water, lodging; public safety; conservation; religious): 8% of total</a:t>
                      </a:r>
                    </a:p>
                  </a:txBody>
                  <a:tcPr marL="10461" marR="10461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b="0" dirty="0">
                        <a:latin typeface="Calibri" pitchFamily="34" charset="0"/>
                      </a:endParaRPr>
                    </a:p>
                  </a:txBody>
                  <a:tcPr marL="10461" marR="10461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-5</a:t>
                      </a:r>
                    </a:p>
                  </a:txBody>
                  <a:tcPr marL="10461" marR="10461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461" marR="10461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Footer Placeholder 7"/>
          <p:cNvSpPr txBox="1">
            <a:spLocks/>
          </p:cNvSpPr>
          <p:nvPr/>
        </p:nvSpPr>
        <p:spPr>
          <a:xfrm>
            <a:off x="7543800" y="6248400"/>
            <a:ext cx="1524000" cy="476250"/>
          </a:xfrm>
          <a:prstGeom prst="rect">
            <a:avLst/>
          </a:prstGeom>
          <a:ln/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8C37E3-EED5-44E8-9D16-2B24543F211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6000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60001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Footer Placeholder 7"/>
          <p:cNvSpPr txBox="1">
            <a:spLocks/>
          </p:cNvSpPr>
          <p:nvPr/>
        </p:nvSpPr>
        <p:spPr>
          <a:xfrm>
            <a:off x="0" y="6324599"/>
            <a:ext cx="6629400" cy="415925"/>
          </a:xfrm>
          <a:prstGeom prst="rect">
            <a:avLst/>
          </a:prstGeom>
          <a:ln/>
        </p:spPr>
        <p:txBody>
          <a:bodyPr anchor="ctr"/>
          <a:lstStyle/>
          <a:p>
            <a:pPr lvl="0"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60001"/>
                </a:solidFill>
                <a:effectLst/>
                <a:uLnTx/>
                <a:uFillTx/>
                <a:latin typeface="Calibri" pitchFamily="34" charset="0"/>
              </a:rPr>
              <a:t>Source: </a:t>
            </a:r>
            <a:r>
              <a:rPr lang="en-US" sz="1200" b="1" dirty="0" smtClean="0">
                <a:solidFill>
                  <a:srgbClr val="760001"/>
                </a:solidFill>
                <a:latin typeface="Calibri" pitchFamily="34" charset="0"/>
              </a:rPr>
              <a:t>Census Bureau construction spending report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6000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charset="0"/>
              </a:rPr>
              <a:t>However, Signs of Optimism </a:t>
            </a:r>
            <a:r>
              <a:rPr lang="en-US" sz="2800" b="1" dirty="0" smtClean="0">
                <a:latin typeface="Arial" charset="0"/>
              </a:rPr>
              <a:t>Are Beginning to Emerge</a:t>
            </a:r>
            <a:endParaRPr lang="en-US" sz="2800" b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382000" cy="43434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sz="2000" dirty="0" smtClean="0">
                <a:latin typeface="Arial" charset="0"/>
              </a:rPr>
              <a:t>Corporate profits past two years at pre-recessionary levels, giving companies potential for capital investment; </a:t>
            </a:r>
            <a:br>
              <a:rPr lang="en-US" sz="2000" dirty="0" smtClean="0">
                <a:latin typeface="Arial" charset="0"/>
              </a:rPr>
            </a:br>
            <a:endParaRPr lang="en-US" sz="2000" dirty="0" smtClean="0">
              <a:latin typeface="Arial" charset="0"/>
            </a:endParaRPr>
          </a:p>
          <a:p>
            <a:pPr>
              <a:spcBef>
                <a:spcPct val="10000"/>
              </a:spcBef>
            </a:pPr>
            <a:r>
              <a:rPr lang="en-US" sz="2000" dirty="0" smtClean="0">
                <a:latin typeface="Arial" charset="0"/>
              </a:rPr>
              <a:t>Manufacturing sector of the economy surprisingly strong; beginning to bring some production back to U.S. soil;</a:t>
            </a:r>
          </a:p>
          <a:p>
            <a:pPr>
              <a:spcBef>
                <a:spcPct val="10000"/>
              </a:spcBef>
              <a:buNone/>
            </a:pPr>
            <a:endParaRPr lang="en-US" sz="2000" dirty="0" smtClean="0">
              <a:latin typeface="Arial" charset="0"/>
            </a:endParaRPr>
          </a:p>
          <a:p>
            <a:pPr>
              <a:spcBef>
                <a:spcPct val="10000"/>
              </a:spcBef>
            </a:pPr>
            <a:r>
              <a:rPr lang="en-US" sz="2000" dirty="0" smtClean="0">
                <a:latin typeface="Arial" charset="0"/>
              </a:rPr>
              <a:t>Construction market fundamentals (office vacancy rates, retail rents, hotel revenue per available room) are generally improving;</a:t>
            </a:r>
          </a:p>
          <a:p>
            <a:pPr>
              <a:spcBef>
                <a:spcPct val="10000"/>
              </a:spcBef>
            </a:pPr>
            <a:endParaRPr lang="en-US" sz="2000" dirty="0" smtClean="0">
              <a:latin typeface="Arial" charset="0"/>
            </a:endParaRPr>
          </a:p>
          <a:p>
            <a:pPr>
              <a:spcBef>
                <a:spcPct val="10000"/>
              </a:spcBef>
            </a:pPr>
            <a:r>
              <a:rPr lang="en-US" sz="2000" dirty="0" smtClean="0">
                <a:latin typeface="Arial" charset="0"/>
              </a:rPr>
              <a:t>Housing market finally seems to be recovering; </a:t>
            </a:r>
          </a:p>
          <a:p>
            <a:pPr>
              <a:spcBef>
                <a:spcPct val="10000"/>
              </a:spcBef>
              <a:buFontTx/>
              <a:buNone/>
            </a:pPr>
            <a:endParaRPr lang="en-US" sz="2000" dirty="0" smtClean="0"/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ts val="600"/>
              </a:spcAft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152400" y="1295400"/>
          <a:ext cx="4343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Construction spending: public works </a:t>
            </a:r>
            <a:r>
              <a:rPr lang="en-US" b="0" dirty="0" smtClean="0"/>
              <a:t>(billion $, SAAR)</a:t>
            </a: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13"/>
          </p:nvPr>
        </p:nvGraphicFramePr>
        <p:xfrm>
          <a:off x="152400" y="3733800"/>
          <a:ext cx="4343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half" idx="14"/>
          </p:nvPr>
        </p:nvGraphicFramePr>
        <p:xfrm>
          <a:off x="4572000" y="1295400"/>
          <a:ext cx="4343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ontent Placeholder 20"/>
          <p:cNvGraphicFramePr>
            <a:graphicFrameLocks noGrp="1"/>
          </p:cNvGraphicFramePr>
          <p:nvPr>
            <p:ph sz="half" idx="15"/>
          </p:nvPr>
        </p:nvGraphicFramePr>
        <p:xfrm>
          <a:off x="4572000" y="3733800"/>
          <a:ext cx="4343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847F-3725-4C4B-B7F6-5FE7370B3B77}" type="slidenum">
              <a:rPr lang="en-US" smtClean="0">
                <a:latin typeface="Calibri" pitchFamily="34" charset="0"/>
              </a:rPr>
              <a:pPr/>
              <a:t>30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352800"/>
            <a:ext cx="4267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300" dirty="0" smtClean="0">
                <a:latin typeface="Calibri" pitchFamily="34" charset="0"/>
                <a:cs typeface="Arial" pitchFamily="34" charset="0"/>
              </a:rPr>
              <a:t>Latest 1-mo. change: -0.7%, 12-mo.: 4%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3352800"/>
            <a:ext cx="4343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300" dirty="0" smtClean="0">
                <a:latin typeface="Calibri" pitchFamily="34" charset="0"/>
              </a:rPr>
              <a:t>Latest 1-mo. change: 2.4%, 12-mo.: 1%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1" y="5791200"/>
            <a:ext cx="4343399" cy="3048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300" dirty="0" smtClean="0">
                <a:latin typeface="Calibri" pitchFamily="34" charset="0"/>
              </a:rPr>
              <a:t>Latest 1-mo. change: -2.0%, 12-mo.: -4%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0" y="5791200"/>
            <a:ext cx="4343399" cy="3048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300" dirty="0" smtClean="0">
                <a:latin typeface="Calibri" pitchFamily="34" charset="0"/>
              </a:rPr>
              <a:t>Latest 1-mo. change: -0.1%, 12-mo.: -13%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 sz="1300" dirty="0" smtClean="0">
              <a:latin typeface="Calibri" pitchFamily="34" charset="0"/>
            </a:endParaRPr>
          </a:p>
        </p:txBody>
      </p:sp>
      <p:sp>
        <p:nvSpPr>
          <p:cNvPr id="24" name="Footer Placeholder 7"/>
          <p:cNvSpPr txBox="1">
            <a:spLocks/>
          </p:cNvSpPr>
          <p:nvPr/>
        </p:nvSpPr>
        <p:spPr>
          <a:xfrm>
            <a:off x="0" y="6305550"/>
            <a:ext cx="6629400" cy="476250"/>
          </a:xfrm>
          <a:prstGeom prst="rect">
            <a:avLst/>
          </a:prstGeom>
          <a:ln/>
        </p:spPr>
        <p:txBody>
          <a:bodyPr anchor="ctr" anchorCtr="0"/>
          <a:lstStyle/>
          <a:p>
            <a:pPr lvl="0"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60001"/>
                </a:solidFill>
                <a:effectLst/>
                <a:uLnTx/>
                <a:uFillTx/>
                <a:latin typeface="Calibri" pitchFamily="34" charset="0"/>
              </a:rPr>
              <a:t>Source: </a:t>
            </a:r>
            <a:r>
              <a:rPr lang="en-US" sz="1200" b="1" dirty="0" smtClean="0">
                <a:solidFill>
                  <a:srgbClr val="760001"/>
                </a:solidFill>
                <a:latin typeface="Calibri" pitchFamily="34" charset="0"/>
              </a:rPr>
              <a:t>Census Bureau construction spending reports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6000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3774707"/>
            <a:ext cx="434340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1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n-US" sz="1680" b="1" dirty="0" smtClean="0">
                <a:solidFill>
                  <a:prstClr val="black"/>
                </a:solidFill>
                <a:latin typeface="Calibri" pitchFamily="34" charset="0"/>
              </a:rPr>
              <a:t>Amusement &amp; recreation (57% public)</a:t>
            </a:r>
          </a:p>
        </p:txBody>
      </p:sp>
    </p:spTree>
    <p:extLst>
      <p:ext uri="{BB962C8B-B14F-4D97-AF65-F5344CB8AC3E}">
        <p14:creationId xmlns:p14="http://schemas.microsoft.com/office/powerpoint/2010/main" val="332561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152400" y="1295400"/>
          <a:ext cx="4343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Construction spending: industrial, heavy </a:t>
            </a:r>
            <a:r>
              <a:rPr lang="en-US" b="0" dirty="0" smtClean="0"/>
              <a:t>(billion $, SAAR)</a:t>
            </a: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13"/>
          </p:nvPr>
        </p:nvGraphicFramePr>
        <p:xfrm>
          <a:off x="152400" y="3733800"/>
          <a:ext cx="4343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half" idx="14"/>
          </p:nvPr>
        </p:nvGraphicFramePr>
        <p:xfrm>
          <a:off x="4572000" y="1295400"/>
          <a:ext cx="4343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ontent Placeholder 20"/>
          <p:cNvGraphicFramePr>
            <a:graphicFrameLocks noGrp="1"/>
          </p:cNvGraphicFramePr>
          <p:nvPr>
            <p:ph sz="half" idx="15"/>
          </p:nvPr>
        </p:nvGraphicFramePr>
        <p:xfrm>
          <a:off x="4572000" y="3733800"/>
          <a:ext cx="4343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847F-3725-4C4B-B7F6-5FE7370B3B77}" type="slidenum">
              <a:rPr lang="en-US" smtClean="0">
                <a:latin typeface="Calibri" pitchFamily="34" charset="0"/>
              </a:rPr>
              <a:pPr/>
              <a:t>31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352800"/>
            <a:ext cx="4343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300" dirty="0" smtClean="0">
                <a:latin typeface="Calibri" pitchFamily="34" charset="0"/>
                <a:cs typeface="Arial" pitchFamily="34" charset="0"/>
              </a:rPr>
              <a:t>Latest 1-mo. change: -3.0%, 12-mo.: 12%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8200" y="3352800"/>
            <a:ext cx="4267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300" dirty="0" smtClean="0">
                <a:latin typeface="Calibri" pitchFamily="34" charset="0"/>
              </a:rPr>
              <a:t>Latest 1-mo. change: -0.6%, 12-mo.: 6%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1" y="5791200"/>
            <a:ext cx="4343399" cy="3048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300" dirty="0" smtClean="0">
                <a:latin typeface="Calibri" pitchFamily="34" charset="0"/>
              </a:rPr>
              <a:t>Latest 1-mo. change: 0.2%, 12-mo.: 15%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0" y="5791200"/>
            <a:ext cx="4343399" cy="3048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300" dirty="0" smtClean="0">
                <a:latin typeface="Calibri" pitchFamily="34" charset="0"/>
              </a:rPr>
              <a:t>Latest 1-mo. change: -1.6%, 12-mo.: 0%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 sz="1300" dirty="0" smtClean="0">
              <a:latin typeface="Calibri" pitchFamily="34" charset="0"/>
            </a:endParaRPr>
          </a:p>
        </p:txBody>
      </p:sp>
      <p:sp>
        <p:nvSpPr>
          <p:cNvPr id="24" name="Footer Placeholder 7"/>
          <p:cNvSpPr txBox="1">
            <a:spLocks/>
          </p:cNvSpPr>
          <p:nvPr/>
        </p:nvSpPr>
        <p:spPr>
          <a:xfrm>
            <a:off x="0" y="6305550"/>
            <a:ext cx="6629400" cy="476250"/>
          </a:xfrm>
          <a:prstGeom prst="rect">
            <a:avLst/>
          </a:prstGeom>
          <a:ln/>
        </p:spPr>
        <p:txBody>
          <a:bodyPr anchor="ctr" anchorCtr="0"/>
          <a:lstStyle/>
          <a:p>
            <a:pPr lvl="0"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60001"/>
                </a:solidFill>
                <a:effectLst/>
                <a:uLnTx/>
                <a:uFillTx/>
                <a:latin typeface="Calibri" pitchFamily="34" charset="0"/>
              </a:rPr>
              <a:t>Source: </a:t>
            </a:r>
            <a:r>
              <a:rPr lang="en-US" sz="1200" b="1" dirty="0" smtClean="0">
                <a:solidFill>
                  <a:srgbClr val="760001"/>
                </a:solidFill>
                <a:latin typeface="Calibri" pitchFamily="34" charset="0"/>
              </a:rPr>
              <a:t>Census Bureau construction spending reports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6000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3774707"/>
            <a:ext cx="434340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1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n-US" sz="1680" b="1" dirty="0" smtClean="0">
                <a:solidFill>
                  <a:prstClr val="black"/>
                </a:solidFill>
                <a:latin typeface="Calibri" pitchFamily="34" charset="0"/>
              </a:rPr>
              <a:t>Public transportation facilities</a:t>
            </a:r>
          </a:p>
        </p:txBody>
      </p:sp>
    </p:spTree>
    <p:extLst>
      <p:ext uri="{BB962C8B-B14F-4D97-AF65-F5344CB8AC3E}">
        <p14:creationId xmlns:p14="http://schemas.microsoft.com/office/powerpoint/2010/main" val="85946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4572000" y="1295400"/>
          <a:ext cx="4343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Construction spending: institutional (private + state/local)</a:t>
            </a:r>
            <a:endParaRPr lang="en-US" b="0" dirty="0" smtClean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13"/>
          </p:nvPr>
        </p:nvGraphicFramePr>
        <p:xfrm>
          <a:off x="152400" y="3733800"/>
          <a:ext cx="4343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half" idx="14"/>
          </p:nvPr>
        </p:nvGraphicFramePr>
        <p:xfrm>
          <a:off x="152400" y="1295400"/>
          <a:ext cx="4343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ontent Placeholder 20"/>
          <p:cNvGraphicFramePr>
            <a:graphicFrameLocks noGrp="1"/>
          </p:cNvGraphicFramePr>
          <p:nvPr>
            <p:ph sz="half" idx="15"/>
          </p:nvPr>
        </p:nvGraphicFramePr>
        <p:xfrm>
          <a:off x="4572000" y="3733800"/>
          <a:ext cx="4343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847F-3725-4C4B-B7F6-5FE7370B3B77}" type="slidenum">
              <a:rPr lang="en-US" smtClean="0">
                <a:latin typeface="Calibri" pitchFamily="34" charset="0"/>
              </a:rPr>
              <a:pPr/>
              <a:t>32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3352800"/>
            <a:ext cx="4343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300" dirty="0" smtClean="0">
                <a:latin typeface="Calibri" pitchFamily="34" charset="0"/>
                <a:cs typeface="Arial" pitchFamily="34" charset="0"/>
              </a:rPr>
              <a:t>Latest 1-mo. change: -1.4%, 12-mo.: -9%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3352800"/>
            <a:ext cx="4343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300" dirty="0" smtClean="0">
                <a:latin typeface="Calibri" pitchFamily="34" charset="0"/>
              </a:rPr>
              <a:t>Latest 1-mo. change: -1.4%, 12-mo.: 31%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1" y="5791200"/>
            <a:ext cx="4343399" cy="3048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300" dirty="0" smtClean="0">
                <a:latin typeface="Calibri" pitchFamily="34" charset="0"/>
              </a:rPr>
              <a:t>Latest 1-mo. change: -0.7%, 12-mo.: 3%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0" y="5791200"/>
            <a:ext cx="4343399" cy="3048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300" dirty="0" smtClean="0">
                <a:latin typeface="Calibri" pitchFamily="34" charset="0"/>
              </a:rPr>
              <a:t>Latest 1-mo. change: -4.9%, 12-mo.: -6%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 sz="1300" dirty="0" smtClean="0">
              <a:latin typeface="Calibri" pitchFamily="34" charset="0"/>
            </a:endParaRPr>
          </a:p>
        </p:txBody>
      </p:sp>
      <p:sp>
        <p:nvSpPr>
          <p:cNvPr id="24" name="Footer Placeholder 7"/>
          <p:cNvSpPr txBox="1">
            <a:spLocks/>
          </p:cNvSpPr>
          <p:nvPr/>
        </p:nvSpPr>
        <p:spPr>
          <a:xfrm>
            <a:off x="0" y="6305550"/>
            <a:ext cx="6629400" cy="476250"/>
          </a:xfrm>
          <a:prstGeom prst="rect">
            <a:avLst/>
          </a:prstGeom>
          <a:ln/>
        </p:spPr>
        <p:txBody>
          <a:bodyPr anchor="ctr" anchorCtr="0"/>
          <a:lstStyle/>
          <a:p>
            <a:pPr lvl="0"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60001"/>
                </a:solidFill>
                <a:effectLst/>
                <a:uLnTx/>
                <a:uFillTx/>
                <a:latin typeface="Calibri" pitchFamily="34" charset="0"/>
              </a:rPr>
              <a:t>Source: </a:t>
            </a:r>
            <a:r>
              <a:rPr lang="en-US" sz="1200" b="1" dirty="0" smtClean="0">
                <a:solidFill>
                  <a:srgbClr val="760001"/>
                </a:solidFill>
                <a:latin typeface="Calibri" pitchFamily="34" charset="0"/>
              </a:rPr>
              <a:t>Census Bureau construction spending reports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6000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5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152400" y="1295400"/>
          <a:ext cx="4343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Construction spending: developer-financed </a:t>
            </a:r>
            <a:r>
              <a:rPr lang="en-US" b="0" dirty="0" smtClean="0"/>
              <a:t>(billion $, SAAR)</a:t>
            </a: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13"/>
          </p:nvPr>
        </p:nvGraphicFramePr>
        <p:xfrm>
          <a:off x="152400" y="3733800"/>
          <a:ext cx="4343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half" idx="14"/>
          </p:nvPr>
        </p:nvGraphicFramePr>
        <p:xfrm>
          <a:off x="4572000" y="1295400"/>
          <a:ext cx="4343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ontent Placeholder 20"/>
          <p:cNvGraphicFramePr>
            <a:graphicFrameLocks noGrp="1"/>
          </p:cNvGraphicFramePr>
          <p:nvPr>
            <p:ph sz="half" idx="15"/>
          </p:nvPr>
        </p:nvGraphicFramePr>
        <p:xfrm>
          <a:off x="4572000" y="3733800"/>
          <a:ext cx="4343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847F-3725-4C4B-B7F6-5FE7370B3B77}" type="slidenum">
              <a:rPr lang="en-US" smtClean="0">
                <a:latin typeface="Calibri" pitchFamily="34" charset="0"/>
              </a:rPr>
              <a:pPr/>
              <a:t>33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352800"/>
            <a:ext cx="4343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300" dirty="0" smtClean="0">
                <a:latin typeface="Calibri" pitchFamily="34" charset="0"/>
                <a:cs typeface="Arial" pitchFamily="34" charset="0"/>
              </a:rPr>
              <a:t>Latest 1-mo. change: -0.3%, 12-mo.: 4%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3352800"/>
            <a:ext cx="4343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300" dirty="0" smtClean="0">
                <a:latin typeface="Calibri" pitchFamily="34" charset="0"/>
              </a:rPr>
              <a:t>Latest 1-mo. change: -0.5%, 12-mo.: 10%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1" y="5791200"/>
            <a:ext cx="4343399" cy="3048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300" dirty="0" smtClean="0">
                <a:latin typeface="Calibri" pitchFamily="34" charset="0"/>
              </a:rPr>
              <a:t>Latest 1-mo. change: -2.1%, 12-mo.: -7%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0" y="5791200"/>
            <a:ext cx="4343399" cy="3048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300" dirty="0" smtClean="0">
                <a:latin typeface="Calibri" pitchFamily="34" charset="0"/>
              </a:rPr>
              <a:t>Latest 1-mo. change: -0.1%, 12-mo.: 34%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 sz="1300" dirty="0" smtClean="0">
              <a:latin typeface="Calibri" pitchFamily="34" charset="0"/>
            </a:endParaRPr>
          </a:p>
        </p:txBody>
      </p:sp>
      <p:sp>
        <p:nvSpPr>
          <p:cNvPr id="24" name="Footer Placeholder 7"/>
          <p:cNvSpPr txBox="1">
            <a:spLocks/>
          </p:cNvSpPr>
          <p:nvPr/>
        </p:nvSpPr>
        <p:spPr>
          <a:xfrm>
            <a:off x="0" y="6305550"/>
            <a:ext cx="6629400" cy="476250"/>
          </a:xfrm>
          <a:prstGeom prst="rect">
            <a:avLst/>
          </a:prstGeom>
          <a:ln/>
        </p:spPr>
        <p:txBody>
          <a:bodyPr anchor="ctr" anchorCtr="0"/>
          <a:lstStyle/>
          <a:p>
            <a:pPr lvl="0"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60001"/>
                </a:solidFill>
                <a:effectLst/>
                <a:uLnTx/>
                <a:uFillTx/>
                <a:latin typeface="Calibri" pitchFamily="34" charset="0"/>
              </a:rPr>
              <a:t>Source: </a:t>
            </a:r>
            <a:r>
              <a:rPr lang="en-US" sz="1200" b="1" dirty="0" smtClean="0">
                <a:solidFill>
                  <a:srgbClr val="760001"/>
                </a:solidFill>
                <a:latin typeface="Calibri" pitchFamily="34" charset="0"/>
              </a:rPr>
              <a:t>Census Bureau construction spending reports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6000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54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152400" y="1295400"/>
          <a:ext cx="4343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3352800"/>
            <a:ext cx="4343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300" dirty="0" smtClean="0">
                <a:latin typeface="Calibri" pitchFamily="34" charset="0"/>
                <a:cs typeface="Arial" pitchFamily="34" charset="0"/>
              </a:rPr>
              <a:t>Latest 1-mo. change: 3.7%, 12-mo.: 45%</a:t>
            </a:r>
            <a:endParaRPr lang="en-US" sz="13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smtClean="0"/>
              <a:t>Priv. residential spending, permits, starts: single- &amp; multi-family, 2008-12</a:t>
            </a:r>
            <a:endParaRPr lang="en-US" sz="2200" b="0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13"/>
          </p:nvPr>
        </p:nvGraphicFramePr>
        <p:xfrm>
          <a:off x="152400" y="3733800"/>
          <a:ext cx="4343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half" idx="14"/>
          </p:nvPr>
        </p:nvGraphicFramePr>
        <p:xfrm>
          <a:off x="4572000" y="1295400"/>
          <a:ext cx="4343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ontent Placeholder 20"/>
          <p:cNvGraphicFramePr>
            <a:graphicFrameLocks noGrp="1"/>
          </p:cNvGraphicFramePr>
          <p:nvPr>
            <p:ph sz="half" idx="15"/>
          </p:nvPr>
        </p:nvGraphicFramePr>
        <p:xfrm>
          <a:off x="4572000" y="3733800"/>
          <a:ext cx="4343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648200" y="1249335"/>
            <a:ext cx="426720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80" b="1" dirty="0" smtClean="0">
                <a:latin typeface="Calibri" pitchFamily="34" charset="0"/>
              </a:rPr>
              <a:t>Single-family </a:t>
            </a:r>
            <a:r>
              <a:rPr lang="en-US" sz="168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&amp; improvements </a:t>
            </a:r>
            <a:r>
              <a:rPr lang="en-US" sz="1680" b="1" dirty="0" smtClean="0">
                <a:latin typeface="Calibri" pitchFamily="34" charset="0"/>
              </a:rPr>
              <a:t>spending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3316866"/>
            <a:ext cx="4419600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b="1" dirty="0" smtClean="0">
                <a:latin typeface="Calibri" pitchFamily="34" charset="0"/>
              </a:rPr>
              <a:t>▬</a:t>
            </a:r>
            <a:r>
              <a:rPr lang="en-US" sz="1300" dirty="0" smtClean="0">
                <a:latin typeface="Calibri" pitchFamily="34" charset="0"/>
              </a:rPr>
              <a:t>SF: 1-mo  2.8%, 12-mo 21% </a:t>
            </a:r>
            <a:r>
              <a:rPr lang="en-US" b="1" dirty="0" smtClean="0">
                <a:solidFill>
                  <a:schemeClr val="accent3"/>
                </a:solidFill>
                <a:latin typeface="Calibri" pitchFamily="34" charset="0"/>
              </a:rPr>
              <a:t>▬</a:t>
            </a:r>
            <a:r>
              <a:rPr lang="en-US" sz="1200" b="1" dirty="0" smtClean="0">
                <a:latin typeface="Calibri" pitchFamily="34" charset="0"/>
              </a:rPr>
              <a:t> </a:t>
            </a:r>
            <a:r>
              <a:rPr lang="en-US" sz="1300" dirty="0" smtClean="0">
                <a:latin typeface="Calibri" pitchFamily="34" charset="0"/>
              </a:rPr>
              <a:t>Imp:1-mo -1.7%, 12-mo 11%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" y="3687735"/>
            <a:ext cx="426720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80" b="1" dirty="0" smtClean="0">
                <a:latin typeface="Calibri" pitchFamily="34" charset="0"/>
              </a:rPr>
              <a:t>Multi-family permits </a:t>
            </a:r>
            <a:r>
              <a:rPr lang="en-US" sz="1680" b="1" dirty="0" smtClean="0">
                <a:solidFill>
                  <a:schemeClr val="accent2"/>
                </a:solidFill>
                <a:latin typeface="Calibri" pitchFamily="34" charset="0"/>
              </a:rPr>
              <a:t>&amp; starts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1" y="5562600"/>
            <a:ext cx="4267199" cy="533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500" b="1" dirty="0" smtClean="0">
                <a:latin typeface="Calibri" pitchFamily="34" charset="0"/>
              </a:rPr>
              <a:t>▬</a:t>
            </a:r>
            <a:r>
              <a:rPr lang="en-US" sz="1300" b="1" dirty="0" smtClean="0">
                <a:latin typeface="Calibri" pitchFamily="34" charset="0"/>
              </a:rPr>
              <a:t> </a:t>
            </a:r>
            <a:r>
              <a:rPr lang="en-US" sz="1300" dirty="0" smtClean="0">
                <a:latin typeface="Calibri" pitchFamily="34" charset="0"/>
              </a:rPr>
              <a:t>Permits (1-mo -3.0%, 12-mo 35%)</a:t>
            </a:r>
            <a:endParaRPr lang="en-US" sz="200" dirty="0" smtClean="0"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 sz="200" dirty="0" smtClean="0"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500" b="1" dirty="0" smtClean="0">
                <a:solidFill>
                  <a:schemeClr val="accent2"/>
                </a:solidFill>
                <a:latin typeface="Calibri" pitchFamily="34" charset="0"/>
              </a:rPr>
              <a:t>▬</a:t>
            </a:r>
            <a:r>
              <a:rPr lang="en-US" sz="1300" b="1" dirty="0" smtClean="0">
                <a:latin typeface="Calibri" pitchFamily="34" charset="0"/>
              </a:rPr>
              <a:t>  </a:t>
            </a:r>
            <a:r>
              <a:rPr lang="en-US" sz="1300" dirty="0" smtClean="0">
                <a:latin typeface="Calibri" pitchFamily="34" charset="0"/>
              </a:rPr>
              <a:t>Starts (1-mo -4.9%, 12-mo 35%)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48200" y="3687735"/>
            <a:ext cx="426720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80" b="1" dirty="0" smtClean="0">
                <a:latin typeface="Calibri" pitchFamily="34" charset="0"/>
              </a:rPr>
              <a:t>Single-family permits </a:t>
            </a:r>
            <a:r>
              <a:rPr lang="en-US" sz="1680" b="1" dirty="0" smtClean="0">
                <a:solidFill>
                  <a:schemeClr val="accent2"/>
                </a:solidFill>
                <a:latin typeface="Calibri" pitchFamily="34" charset="0"/>
              </a:rPr>
              <a:t>&amp; starts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0" y="5562600"/>
            <a:ext cx="4343399" cy="533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500" b="1" dirty="0" smtClean="0">
                <a:latin typeface="Calibri" pitchFamily="34" charset="0"/>
              </a:rPr>
              <a:t>▬</a:t>
            </a:r>
            <a:r>
              <a:rPr lang="en-US" sz="1300" b="1" dirty="0" smtClean="0">
                <a:latin typeface="Calibri" pitchFamily="34" charset="0"/>
              </a:rPr>
              <a:t> </a:t>
            </a:r>
            <a:r>
              <a:rPr lang="en-US" sz="1300" dirty="0" smtClean="0">
                <a:latin typeface="Calibri" pitchFamily="34" charset="0"/>
              </a:rPr>
              <a:t>Permits (1-mo 0.2%, 12-mo 19%)</a:t>
            </a:r>
            <a:endParaRPr lang="en-US" sz="200" dirty="0" smtClean="0"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 sz="200" dirty="0" smtClean="0"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500" b="1" dirty="0" smtClean="0">
                <a:solidFill>
                  <a:schemeClr val="accent2"/>
                </a:solidFill>
                <a:latin typeface="Calibri" pitchFamily="34" charset="0"/>
              </a:rPr>
              <a:t>▬</a:t>
            </a:r>
            <a:r>
              <a:rPr lang="en-US" sz="1300" b="1" dirty="0" smtClean="0">
                <a:latin typeface="Calibri" pitchFamily="34" charset="0"/>
              </a:rPr>
              <a:t>  </a:t>
            </a:r>
            <a:r>
              <a:rPr lang="en-US" sz="1300" dirty="0" smtClean="0">
                <a:latin typeface="Calibri" pitchFamily="34" charset="0"/>
              </a:rPr>
              <a:t>Starts (1-mo 5.5%, 12-mo 27%) </a:t>
            </a:r>
          </a:p>
        </p:txBody>
      </p:sp>
      <p:sp>
        <p:nvSpPr>
          <p:cNvPr id="24" name="Footer Placeholder 7"/>
          <p:cNvSpPr txBox="1">
            <a:spLocks/>
          </p:cNvSpPr>
          <p:nvPr/>
        </p:nvSpPr>
        <p:spPr>
          <a:xfrm>
            <a:off x="0" y="6305550"/>
            <a:ext cx="6629400" cy="476250"/>
          </a:xfrm>
          <a:prstGeom prst="rect">
            <a:avLst/>
          </a:prstGeom>
          <a:ln/>
        </p:spPr>
        <p:txBody>
          <a:bodyPr anchor="ctr" anchorCtr="0"/>
          <a:lstStyle/>
          <a:p>
            <a:pPr lvl="0"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60001"/>
                </a:solidFill>
                <a:effectLst/>
                <a:uLnTx/>
                <a:uFillTx/>
                <a:latin typeface="Calibri" pitchFamily="34" charset="0"/>
              </a:rPr>
              <a:t>Source: </a:t>
            </a:r>
            <a:r>
              <a:rPr lang="en-US" sz="1200" b="1" dirty="0" smtClean="0">
                <a:solidFill>
                  <a:srgbClr val="760001"/>
                </a:solidFill>
                <a:latin typeface="Calibri" pitchFamily="34" charset="0"/>
              </a:rPr>
              <a:t>Census Bureau construction spending, housing starts reports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6000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6847F-3725-4C4B-B7F6-5FE7370B3B77}" type="slidenum">
              <a:rPr lang="en-US" smtClean="0">
                <a:latin typeface="Calibri" pitchFamily="34" charset="0"/>
              </a:rPr>
              <a:pPr>
                <a:defRPr/>
              </a:pPr>
              <a:t>34</a:t>
            </a:fld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04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 outlook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smtClean="0"/>
              <a:t>SF: </a:t>
            </a:r>
            <a:r>
              <a:rPr lang="en-US" b="0" dirty="0" smtClean="0"/>
              <a:t>improvement so far but distressed and ‘shadow’ inventory will depress prices, limit </a:t>
            </a:r>
            <a:r>
              <a:rPr lang="en-US" dirty="0" smtClean="0"/>
              <a:t>new construction</a:t>
            </a:r>
          </a:p>
          <a:p>
            <a:pPr>
              <a:defRPr/>
            </a:pPr>
            <a:r>
              <a:rPr lang="en-US" dirty="0" smtClean="0"/>
              <a:t>MF: Upturn should last throughout 2012 and 2013</a:t>
            </a:r>
          </a:p>
          <a:p>
            <a:pPr lvl="1">
              <a:buFont typeface="Arial" pitchFamily="34" charset="0"/>
              <a:buChar char="-"/>
              <a:defRPr/>
            </a:pPr>
            <a:r>
              <a:rPr lang="en-US" dirty="0" smtClean="0"/>
              <a:t>Vacancy rate is now at 10-year low; rents are up</a:t>
            </a:r>
          </a:p>
          <a:p>
            <a:pPr lvl="1">
              <a:buFont typeface="Arial" pitchFamily="34" charset="0"/>
              <a:buChar char="-"/>
              <a:defRPr/>
            </a:pPr>
            <a:r>
              <a:rPr lang="en-US" dirty="0" smtClean="0"/>
              <a:t>Rental demand should rise as more people get jobs</a:t>
            </a:r>
          </a:p>
          <a:p>
            <a:pPr lvl="1">
              <a:buFont typeface="Arial" pitchFamily="34" charset="0"/>
              <a:buChar char="-"/>
              <a:defRPr/>
            </a:pPr>
            <a:r>
              <a:rPr lang="en-US" dirty="0" smtClean="0"/>
              <a:t>But condo market continues to have large overhang</a:t>
            </a:r>
          </a:p>
          <a:p>
            <a:pPr lvl="1">
              <a:buFont typeface="Arial" pitchFamily="34" charset="0"/>
              <a:buChar char="-"/>
              <a:defRPr/>
            </a:pPr>
            <a:r>
              <a:rPr lang="en-US" dirty="0" smtClean="0"/>
              <a:t>And government-subsidized market likely to worsen</a:t>
            </a:r>
            <a:endParaRPr lang="en-US" b="0" dirty="0" smtClean="0"/>
          </a:p>
          <a:p>
            <a:pPr>
              <a:defRPr/>
            </a:pPr>
            <a:r>
              <a:rPr lang="en-US" dirty="0" smtClean="0"/>
              <a:t>The big mystery: Have preferences changed to favor renting, close-in locations (=&gt; more MF, less SF)?</a:t>
            </a:r>
            <a:endParaRPr lang="en-US" b="0" dirty="0" smtClean="0"/>
          </a:p>
        </p:txBody>
      </p:sp>
      <p:sp>
        <p:nvSpPr>
          <p:cNvPr id="7" name="Footer Placeholder 7"/>
          <p:cNvSpPr txBox="1">
            <a:spLocks/>
          </p:cNvSpPr>
          <p:nvPr/>
        </p:nvSpPr>
        <p:spPr>
          <a:xfrm>
            <a:off x="7543800" y="6229350"/>
            <a:ext cx="1524000" cy="476250"/>
          </a:xfrm>
          <a:prstGeom prst="rect">
            <a:avLst/>
          </a:prstGeom>
          <a:ln/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8C37E3-EED5-44E8-9D16-2B24543F211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6000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6000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7"/>
          <p:cNvSpPr txBox="1">
            <a:spLocks/>
          </p:cNvSpPr>
          <p:nvPr/>
        </p:nvSpPr>
        <p:spPr>
          <a:xfrm>
            <a:off x="0" y="6245225"/>
            <a:ext cx="6629400" cy="476250"/>
          </a:xfrm>
          <a:prstGeom prst="rect">
            <a:avLst/>
          </a:prstGeom>
          <a:ln/>
        </p:spPr>
        <p:txBody>
          <a:bodyPr anchor="ctr"/>
          <a:lstStyle/>
          <a:p>
            <a:pPr lvl="0"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6000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Source: </a:t>
            </a:r>
            <a:r>
              <a:rPr lang="en-US" sz="1200" b="1" dirty="0" smtClean="0">
                <a:solidFill>
                  <a:srgbClr val="760001"/>
                </a:solidFill>
              </a:rPr>
              <a:t>Author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6000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1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8763000" cy="2362200"/>
          </a:xfrm>
        </p:spPr>
        <p:txBody>
          <a:bodyPr/>
          <a:lstStyle/>
          <a:p>
            <a:r>
              <a:rPr lang="en-US" sz="2400" dirty="0" smtClean="0"/>
              <a:t>Private sector added jobs since 2010, construction only since 1/11</a:t>
            </a:r>
          </a:p>
          <a:p>
            <a:r>
              <a:rPr lang="en-US" sz="2400" dirty="0" smtClean="0"/>
              <a:t>Unemployment fell but construction added few jobs in 2 years</a:t>
            </a:r>
          </a:p>
          <a:p>
            <a:r>
              <a:rPr lang="en-US" sz="2400" dirty="0" smtClean="0"/>
              <a:t>Thus, workers are leaving for other sectors, school, retiring</a:t>
            </a:r>
          </a:p>
          <a:p>
            <a:endParaRPr lang="en-US" dirty="0"/>
          </a:p>
        </p:txBody>
      </p:sp>
      <p:graphicFrame>
        <p:nvGraphicFramePr>
          <p:cNvPr id="32" name="Content Placeholder 20"/>
          <p:cNvGraphicFramePr>
            <a:graphicFrameLocks noGrp="1"/>
          </p:cNvGraphicFramePr>
          <p:nvPr>
            <p:ph sz="half" idx="15"/>
          </p:nvPr>
        </p:nvGraphicFramePr>
        <p:xfrm>
          <a:off x="4572000" y="2895600"/>
          <a:ext cx="4343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572000" y="2895600"/>
            <a:ext cx="434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Unemployment rates</a:t>
            </a:r>
          </a:p>
          <a:p>
            <a:pPr algn="ctr"/>
            <a:r>
              <a:rPr lang="en-US" sz="1400" dirty="0" smtClean="0">
                <a:latin typeface="Calibri" pitchFamily="34" charset="0"/>
              </a:rPr>
              <a:t>(September 2010-September 2012)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 smtClean="0"/>
              <a:t>Construction vs. overall (un)employment, 9/10-9/12</a:t>
            </a:r>
            <a:endParaRPr lang="en-US" sz="3000" b="0" dirty="0" smtClean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847F-3725-4C4B-B7F6-5FE7370B3B77}" type="slidenum">
              <a:rPr lang="en-US" smtClean="0">
                <a:latin typeface="Calibri" pitchFamily="34" charset="0"/>
              </a:rPr>
              <a:pPr/>
              <a:t>36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24" name="Footer Placeholder 7"/>
          <p:cNvSpPr txBox="1">
            <a:spLocks/>
          </p:cNvSpPr>
          <p:nvPr/>
        </p:nvSpPr>
        <p:spPr>
          <a:xfrm>
            <a:off x="0" y="6305550"/>
            <a:ext cx="6629400" cy="476250"/>
          </a:xfrm>
          <a:prstGeom prst="rect">
            <a:avLst/>
          </a:prstGeom>
          <a:ln/>
        </p:spPr>
        <p:txBody>
          <a:bodyPr anchor="ctr" anchorCtr="0"/>
          <a:lstStyle/>
          <a:p>
            <a:pPr lvl="0"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60001"/>
                </a:solidFill>
                <a:effectLst/>
                <a:uLnTx/>
                <a:uFillTx/>
                <a:latin typeface="Calibri" pitchFamily="34" charset="0"/>
              </a:rPr>
              <a:t>Source: </a:t>
            </a:r>
            <a:r>
              <a:rPr lang="en-US" sz="1200" b="1" dirty="0" smtClean="0">
                <a:solidFill>
                  <a:srgbClr val="760001"/>
                </a:solidFill>
                <a:latin typeface="Calibri" pitchFamily="34" charset="0"/>
              </a:rPr>
              <a:t>BLS employment, unemployment reports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60001"/>
              </a:solidFill>
              <a:effectLst/>
              <a:uLnTx/>
              <a:uFillTx/>
              <a:latin typeface="Calibri" pitchFamily="34" charset="0"/>
            </a:endParaRPr>
          </a:p>
        </p:txBody>
      </p:sp>
      <p:graphicFrame>
        <p:nvGraphicFramePr>
          <p:cNvPr id="38" name="Content Placeholder 20"/>
          <p:cNvGraphicFramePr>
            <a:graphicFrameLocks noGrp="1"/>
          </p:cNvGraphicFramePr>
          <p:nvPr>
            <p:ph sz="half" idx="15"/>
          </p:nvPr>
        </p:nvGraphicFramePr>
        <p:xfrm>
          <a:off x="152400" y="2895600"/>
          <a:ext cx="4343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52400" y="2895600"/>
            <a:ext cx="434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Construction vs. private employment, 9/10-9/12</a:t>
            </a:r>
          </a:p>
          <a:p>
            <a:pPr algn="ctr"/>
            <a:r>
              <a:rPr lang="en-US" sz="1400" dirty="0" smtClean="0">
                <a:latin typeface="Calibri" pitchFamily="34" charset="0"/>
              </a:rPr>
              <a:t>(seasonally adjusted, cumulative % change since 9/10)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29000" y="4823936"/>
            <a:ext cx="11396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Construction</a:t>
            </a:r>
          </a:p>
          <a:p>
            <a:r>
              <a:rPr lang="en-US" sz="1400" dirty="0" smtClean="0">
                <a:latin typeface="Calibri" pitchFamily="34" charset="0"/>
              </a:rPr>
              <a:t>0.6%, </a:t>
            </a:r>
          </a:p>
          <a:p>
            <a:r>
              <a:rPr lang="en-US" sz="1400" dirty="0" smtClean="0">
                <a:latin typeface="Calibri" pitchFamily="34" charset="0"/>
              </a:rPr>
              <a:t>31,000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21700" y="3657600"/>
            <a:ext cx="821700" cy="73866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Private</a:t>
            </a:r>
          </a:p>
          <a:p>
            <a:r>
              <a:rPr lang="en-US" sz="1400" dirty="0" smtClean="0">
                <a:latin typeface="Calibri" pitchFamily="34" charset="0"/>
              </a:rPr>
              <a:t>3.6%</a:t>
            </a:r>
          </a:p>
          <a:p>
            <a:r>
              <a:rPr lang="en-US" sz="1400" dirty="0" smtClean="0">
                <a:latin typeface="Calibri" pitchFamily="34" charset="0"/>
              </a:rPr>
              <a:t>3,881,000</a:t>
            </a:r>
            <a:endParaRPr lang="en-U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02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Footer Placeholder 7"/>
          <p:cNvSpPr txBox="1">
            <a:spLocks/>
          </p:cNvSpPr>
          <p:nvPr/>
        </p:nvSpPr>
        <p:spPr>
          <a:xfrm>
            <a:off x="0" y="6245225"/>
            <a:ext cx="6629400" cy="476250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lvl="0"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6000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Source: </a:t>
            </a:r>
            <a:r>
              <a:rPr lang="en-US" sz="1200" b="1" dirty="0" smtClean="0">
                <a:solidFill>
                  <a:srgbClr val="760001"/>
                </a:solidFill>
                <a:latin typeface="Calibri" pitchFamily="34" charset="0"/>
                <a:cs typeface="Arial" pitchFamily="34" charset="0"/>
              </a:rPr>
              <a:t>BLS state and regional employment report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60001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2" name="Group 164"/>
          <p:cNvGrpSpPr>
            <a:grpSpLocks noChangeAspect="1"/>
          </p:cNvGrpSpPr>
          <p:nvPr/>
        </p:nvGrpSpPr>
        <p:grpSpPr>
          <a:xfrm>
            <a:off x="1066800" y="4953000"/>
            <a:ext cx="1441999" cy="925856"/>
            <a:chOff x="-377855" y="5841157"/>
            <a:chExt cx="3352490" cy="2232898"/>
          </a:xfrm>
          <a:solidFill>
            <a:schemeClr val="accent2">
              <a:lumMod val="50000"/>
            </a:schemeClr>
          </a:solidFill>
        </p:grpSpPr>
        <p:sp>
          <p:nvSpPr>
            <p:cNvPr id="19574" name="Freeform 118"/>
            <p:cNvSpPr>
              <a:spLocks/>
            </p:cNvSpPr>
            <p:nvPr/>
          </p:nvSpPr>
          <p:spPr bwMode="auto">
            <a:xfrm>
              <a:off x="625376" y="5841157"/>
              <a:ext cx="2349259" cy="1993883"/>
            </a:xfrm>
            <a:custGeom>
              <a:avLst/>
              <a:gdLst/>
              <a:ahLst/>
              <a:cxnLst>
                <a:cxn ang="0">
                  <a:pos x="342" y="720"/>
                </a:cxn>
                <a:cxn ang="0">
                  <a:pos x="608" y="951"/>
                </a:cxn>
                <a:cxn ang="0">
                  <a:pos x="419" y="1181"/>
                </a:cxn>
                <a:cxn ang="0">
                  <a:pos x="383" y="1027"/>
                </a:cxn>
                <a:cxn ang="0">
                  <a:pos x="117" y="1293"/>
                </a:cxn>
                <a:cxn ang="0">
                  <a:pos x="266" y="1524"/>
                </a:cxn>
                <a:cxn ang="0">
                  <a:pos x="644" y="1446"/>
                </a:cxn>
                <a:cxn ang="0">
                  <a:pos x="531" y="1748"/>
                </a:cxn>
                <a:cxn ang="0">
                  <a:pos x="419" y="1861"/>
                </a:cxn>
                <a:cxn ang="0">
                  <a:pos x="230" y="1937"/>
                </a:cxn>
                <a:cxn ang="0">
                  <a:pos x="153" y="2321"/>
                </a:cxn>
                <a:cxn ang="0">
                  <a:pos x="266" y="2546"/>
                </a:cxn>
                <a:cxn ang="0">
                  <a:pos x="531" y="2663"/>
                </a:cxn>
                <a:cxn ang="0">
                  <a:pos x="531" y="2853"/>
                </a:cxn>
                <a:cxn ang="0">
                  <a:pos x="839" y="2929"/>
                </a:cxn>
                <a:cxn ang="0">
                  <a:pos x="992" y="2965"/>
                </a:cxn>
                <a:cxn ang="0">
                  <a:pos x="685" y="3349"/>
                </a:cxn>
                <a:cxn ang="0">
                  <a:pos x="454" y="3497"/>
                </a:cxn>
                <a:cxn ang="0">
                  <a:pos x="76" y="3685"/>
                </a:cxn>
                <a:cxn ang="0">
                  <a:pos x="76" y="3804"/>
                </a:cxn>
                <a:cxn ang="0">
                  <a:pos x="685" y="3538"/>
                </a:cxn>
                <a:cxn ang="0">
                  <a:pos x="1482" y="2853"/>
                </a:cxn>
                <a:cxn ang="0">
                  <a:pos x="1412" y="2776"/>
                </a:cxn>
                <a:cxn ang="0">
                  <a:pos x="1826" y="2244"/>
                </a:cxn>
                <a:cxn ang="0">
                  <a:pos x="1712" y="2398"/>
                </a:cxn>
                <a:cxn ang="0">
                  <a:pos x="1748" y="2587"/>
                </a:cxn>
                <a:cxn ang="0">
                  <a:pos x="1712" y="2699"/>
                </a:cxn>
                <a:cxn ang="0">
                  <a:pos x="2055" y="2510"/>
                </a:cxn>
                <a:cxn ang="0">
                  <a:pos x="2055" y="2321"/>
                </a:cxn>
                <a:cxn ang="0">
                  <a:pos x="2546" y="2434"/>
                </a:cxn>
                <a:cxn ang="0">
                  <a:pos x="2889" y="2398"/>
                </a:cxn>
                <a:cxn ang="0">
                  <a:pos x="3462" y="2587"/>
                </a:cxn>
                <a:cxn ang="0">
                  <a:pos x="3650" y="2812"/>
                </a:cxn>
                <a:cxn ang="0">
                  <a:pos x="3957" y="3041"/>
                </a:cxn>
                <a:cxn ang="0">
                  <a:pos x="4484" y="3077"/>
                </a:cxn>
                <a:cxn ang="0">
                  <a:pos x="4413" y="2776"/>
                </a:cxn>
                <a:cxn ang="0">
                  <a:pos x="4182" y="2734"/>
                </a:cxn>
                <a:cxn ang="0">
                  <a:pos x="3875" y="2510"/>
                </a:cxn>
                <a:cxn ang="0">
                  <a:pos x="3497" y="2244"/>
                </a:cxn>
                <a:cxn ang="0">
                  <a:pos x="3343" y="2434"/>
                </a:cxn>
                <a:cxn ang="0">
                  <a:pos x="3077" y="2203"/>
                </a:cxn>
                <a:cxn ang="0">
                  <a:pos x="2777" y="1902"/>
                </a:cxn>
                <a:cxn ang="0">
                  <a:pos x="2434" y="495"/>
                </a:cxn>
                <a:cxn ang="0">
                  <a:pos x="2133" y="117"/>
                </a:cxn>
                <a:cxn ang="0">
                  <a:pos x="1636" y="117"/>
                </a:cxn>
                <a:cxn ang="0">
                  <a:pos x="1412" y="117"/>
                </a:cxn>
                <a:cxn ang="0">
                  <a:pos x="1063" y="0"/>
                </a:cxn>
                <a:cxn ang="0">
                  <a:pos x="839" y="76"/>
                </a:cxn>
                <a:cxn ang="0">
                  <a:pos x="573" y="307"/>
                </a:cxn>
                <a:cxn ang="0">
                  <a:pos x="454" y="495"/>
                </a:cxn>
                <a:cxn ang="0">
                  <a:pos x="230" y="608"/>
                </a:cxn>
              </a:cxnLst>
              <a:rect l="0" t="0" r="r" b="b"/>
              <a:pathLst>
                <a:path w="4484" h="3804">
                  <a:moveTo>
                    <a:pt x="230" y="608"/>
                  </a:moveTo>
                  <a:lnTo>
                    <a:pt x="342" y="720"/>
                  </a:lnTo>
                  <a:lnTo>
                    <a:pt x="454" y="915"/>
                  </a:lnTo>
                  <a:lnTo>
                    <a:pt x="608" y="951"/>
                  </a:lnTo>
                  <a:lnTo>
                    <a:pt x="608" y="1181"/>
                  </a:lnTo>
                  <a:lnTo>
                    <a:pt x="419" y="1181"/>
                  </a:lnTo>
                  <a:lnTo>
                    <a:pt x="419" y="1027"/>
                  </a:lnTo>
                  <a:lnTo>
                    <a:pt x="383" y="1027"/>
                  </a:lnTo>
                  <a:lnTo>
                    <a:pt x="0" y="1181"/>
                  </a:lnTo>
                  <a:lnTo>
                    <a:pt x="117" y="1293"/>
                  </a:lnTo>
                  <a:lnTo>
                    <a:pt x="117" y="1446"/>
                  </a:lnTo>
                  <a:lnTo>
                    <a:pt x="266" y="1524"/>
                  </a:lnTo>
                  <a:lnTo>
                    <a:pt x="495" y="1559"/>
                  </a:lnTo>
                  <a:lnTo>
                    <a:pt x="644" y="1446"/>
                  </a:lnTo>
                  <a:lnTo>
                    <a:pt x="685" y="1712"/>
                  </a:lnTo>
                  <a:lnTo>
                    <a:pt x="531" y="1748"/>
                  </a:lnTo>
                  <a:lnTo>
                    <a:pt x="495" y="1825"/>
                  </a:lnTo>
                  <a:lnTo>
                    <a:pt x="419" y="1861"/>
                  </a:lnTo>
                  <a:lnTo>
                    <a:pt x="307" y="1790"/>
                  </a:lnTo>
                  <a:lnTo>
                    <a:pt x="230" y="1937"/>
                  </a:lnTo>
                  <a:lnTo>
                    <a:pt x="41" y="2132"/>
                  </a:lnTo>
                  <a:lnTo>
                    <a:pt x="153" y="2321"/>
                  </a:lnTo>
                  <a:lnTo>
                    <a:pt x="117" y="2398"/>
                  </a:lnTo>
                  <a:lnTo>
                    <a:pt x="266" y="2546"/>
                  </a:lnTo>
                  <a:lnTo>
                    <a:pt x="454" y="2546"/>
                  </a:lnTo>
                  <a:lnTo>
                    <a:pt x="531" y="2663"/>
                  </a:lnTo>
                  <a:lnTo>
                    <a:pt x="495" y="2734"/>
                  </a:lnTo>
                  <a:lnTo>
                    <a:pt x="531" y="2853"/>
                  </a:lnTo>
                  <a:lnTo>
                    <a:pt x="685" y="2776"/>
                  </a:lnTo>
                  <a:lnTo>
                    <a:pt x="839" y="2929"/>
                  </a:lnTo>
                  <a:lnTo>
                    <a:pt x="1063" y="2812"/>
                  </a:lnTo>
                  <a:lnTo>
                    <a:pt x="992" y="2965"/>
                  </a:lnTo>
                  <a:lnTo>
                    <a:pt x="992" y="3119"/>
                  </a:lnTo>
                  <a:lnTo>
                    <a:pt x="685" y="3349"/>
                  </a:lnTo>
                  <a:lnTo>
                    <a:pt x="573" y="3497"/>
                  </a:lnTo>
                  <a:lnTo>
                    <a:pt x="454" y="3497"/>
                  </a:lnTo>
                  <a:lnTo>
                    <a:pt x="266" y="3650"/>
                  </a:lnTo>
                  <a:lnTo>
                    <a:pt x="76" y="3685"/>
                  </a:lnTo>
                  <a:lnTo>
                    <a:pt x="0" y="3763"/>
                  </a:lnTo>
                  <a:lnTo>
                    <a:pt x="76" y="3804"/>
                  </a:lnTo>
                  <a:lnTo>
                    <a:pt x="454" y="3650"/>
                  </a:lnTo>
                  <a:lnTo>
                    <a:pt x="685" y="3538"/>
                  </a:lnTo>
                  <a:lnTo>
                    <a:pt x="1139" y="3231"/>
                  </a:lnTo>
                  <a:lnTo>
                    <a:pt x="1482" y="2853"/>
                  </a:lnTo>
                  <a:lnTo>
                    <a:pt x="1517" y="2776"/>
                  </a:lnTo>
                  <a:lnTo>
                    <a:pt x="1412" y="2776"/>
                  </a:lnTo>
                  <a:lnTo>
                    <a:pt x="1748" y="2280"/>
                  </a:lnTo>
                  <a:lnTo>
                    <a:pt x="1826" y="2244"/>
                  </a:lnTo>
                  <a:lnTo>
                    <a:pt x="1826" y="2321"/>
                  </a:lnTo>
                  <a:lnTo>
                    <a:pt x="1712" y="2398"/>
                  </a:lnTo>
                  <a:lnTo>
                    <a:pt x="1671" y="2622"/>
                  </a:lnTo>
                  <a:lnTo>
                    <a:pt x="1748" y="2587"/>
                  </a:lnTo>
                  <a:lnTo>
                    <a:pt x="1671" y="2663"/>
                  </a:lnTo>
                  <a:lnTo>
                    <a:pt x="1712" y="2699"/>
                  </a:lnTo>
                  <a:lnTo>
                    <a:pt x="1943" y="2546"/>
                  </a:lnTo>
                  <a:lnTo>
                    <a:pt x="2055" y="2510"/>
                  </a:lnTo>
                  <a:lnTo>
                    <a:pt x="2090" y="2398"/>
                  </a:lnTo>
                  <a:lnTo>
                    <a:pt x="2055" y="2321"/>
                  </a:lnTo>
                  <a:lnTo>
                    <a:pt x="2280" y="2280"/>
                  </a:lnTo>
                  <a:lnTo>
                    <a:pt x="2546" y="2434"/>
                  </a:lnTo>
                  <a:lnTo>
                    <a:pt x="2777" y="2356"/>
                  </a:lnTo>
                  <a:lnTo>
                    <a:pt x="2889" y="2398"/>
                  </a:lnTo>
                  <a:lnTo>
                    <a:pt x="3042" y="2398"/>
                  </a:lnTo>
                  <a:lnTo>
                    <a:pt x="3462" y="2587"/>
                  </a:lnTo>
                  <a:lnTo>
                    <a:pt x="3538" y="2663"/>
                  </a:lnTo>
                  <a:lnTo>
                    <a:pt x="3650" y="2812"/>
                  </a:lnTo>
                  <a:lnTo>
                    <a:pt x="3875" y="2965"/>
                  </a:lnTo>
                  <a:lnTo>
                    <a:pt x="3957" y="3041"/>
                  </a:lnTo>
                  <a:lnTo>
                    <a:pt x="4223" y="3195"/>
                  </a:lnTo>
                  <a:lnTo>
                    <a:pt x="4484" y="3077"/>
                  </a:lnTo>
                  <a:lnTo>
                    <a:pt x="4484" y="2929"/>
                  </a:lnTo>
                  <a:lnTo>
                    <a:pt x="4413" y="2776"/>
                  </a:lnTo>
                  <a:lnTo>
                    <a:pt x="4294" y="2734"/>
                  </a:lnTo>
                  <a:lnTo>
                    <a:pt x="4182" y="2734"/>
                  </a:lnTo>
                  <a:lnTo>
                    <a:pt x="4028" y="2622"/>
                  </a:lnTo>
                  <a:lnTo>
                    <a:pt x="3875" y="2510"/>
                  </a:lnTo>
                  <a:lnTo>
                    <a:pt x="3574" y="2203"/>
                  </a:lnTo>
                  <a:lnTo>
                    <a:pt x="3497" y="2244"/>
                  </a:lnTo>
                  <a:lnTo>
                    <a:pt x="3421" y="2356"/>
                  </a:lnTo>
                  <a:lnTo>
                    <a:pt x="3343" y="2434"/>
                  </a:lnTo>
                  <a:lnTo>
                    <a:pt x="3077" y="2280"/>
                  </a:lnTo>
                  <a:lnTo>
                    <a:pt x="3077" y="2203"/>
                  </a:lnTo>
                  <a:lnTo>
                    <a:pt x="2853" y="2280"/>
                  </a:lnTo>
                  <a:lnTo>
                    <a:pt x="2777" y="1902"/>
                  </a:lnTo>
                  <a:lnTo>
                    <a:pt x="2587" y="1063"/>
                  </a:lnTo>
                  <a:lnTo>
                    <a:pt x="2434" y="495"/>
                  </a:lnTo>
                  <a:lnTo>
                    <a:pt x="2356" y="230"/>
                  </a:lnTo>
                  <a:lnTo>
                    <a:pt x="2133" y="117"/>
                  </a:lnTo>
                  <a:lnTo>
                    <a:pt x="2014" y="188"/>
                  </a:lnTo>
                  <a:lnTo>
                    <a:pt x="1636" y="117"/>
                  </a:lnTo>
                  <a:lnTo>
                    <a:pt x="1517" y="153"/>
                  </a:lnTo>
                  <a:lnTo>
                    <a:pt x="1412" y="117"/>
                  </a:lnTo>
                  <a:lnTo>
                    <a:pt x="1412" y="76"/>
                  </a:lnTo>
                  <a:lnTo>
                    <a:pt x="1063" y="0"/>
                  </a:lnTo>
                  <a:lnTo>
                    <a:pt x="1027" y="76"/>
                  </a:lnTo>
                  <a:lnTo>
                    <a:pt x="839" y="76"/>
                  </a:lnTo>
                  <a:lnTo>
                    <a:pt x="685" y="188"/>
                  </a:lnTo>
                  <a:lnTo>
                    <a:pt x="573" y="307"/>
                  </a:lnTo>
                  <a:lnTo>
                    <a:pt x="531" y="419"/>
                  </a:lnTo>
                  <a:lnTo>
                    <a:pt x="454" y="495"/>
                  </a:lnTo>
                  <a:lnTo>
                    <a:pt x="307" y="495"/>
                  </a:lnTo>
                  <a:lnTo>
                    <a:pt x="230" y="608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    -14%</a:t>
              </a:r>
              <a:endPara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endParaRPr>
            </a:p>
          </p:txBody>
        </p:sp>
        <p:grpSp>
          <p:nvGrpSpPr>
            <p:cNvPr id="3" name="Group 162"/>
            <p:cNvGrpSpPr/>
            <p:nvPr/>
          </p:nvGrpSpPr>
          <p:grpSpPr>
            <a:xfrm>
              <a:off x="-377855" y="7838186"/>
              <a:ext cx="912028" cy="235869"/>
              <a:chOff x="-377855" y="7838186"/>
              <a:chExt cx="912028" cy="235869"/>
            </a:xfrm>
            <a:grpFill/>
          </p:grpSpPr>
          <p:sp>
            <p:nvSpPr>
              <p:cNvPr id="19576" name="Freeform 120"/>
              <p:cNvSpPr>
                <a:spLocks/>
              </p:cNvSpPr>
              <p:nvPr/>
            </p:nvSpPr>
            <p:spPr bwMode="auto">
              <a:xfrm>
                <a:off x="420956" y="7847620"/>
                <a:ext cx="113217" cy="75478"/>
              </a:xfrm>
              <a:custGeom>
                <a:avLst/>
                <a:gdLst/>
                <a:ahLst/>
                <a:cxnLst>
                  <a:cxn ang="0">
                    <a:pos x="187" y="8"/>
                  </a:cxn>
                  <a:cxn ang="0">
                    <a:pos x="157" y="6"/>
                  </a:cxn>
                  <a:cxn ang="0">
                    <a:pos x="126" y="5"/>
                  </a:cxn>
                  <a:cxn ang="0">
                    <a:pos x="104" y="6"/>
                  </a:cxn>
                  <a:cxn ang="0">
                    <a:pos x="89" y="9"/>
                  </a:cxn>
                  <a:cxn ang="0">
                    <a:pos x="77" y="17"/>
                  </a:cxn>
                  <a:cxn ang="0">
                    <a:pos x="72" y="28"/>
                  </a:cxn>
                  <a:cxn ang="0">
                    <a:pos x="73" y="47"/>
                  </a:cxn>
                  <a:cxn ang="0">
                    <a:pos x="69" y="57"/>
                  </a:cxn>
                  <a:cxn ang="0">
                    <a:pos x="57" y="56"/>
                  </a:cxn>
                  <a:cxn ang="0">
                    <a:pos x="45" y="61"/>
                  </a:cxn>
                  <a:cxn ang="0">
                    <a:pos x="34" y="71"/>
                  </a:cxn>
                  <a:cxn ang="0">
                    <a:pos x="26" y="90"/>
                  </a:cxn>
                  <a:cxn ang="0">
                    <a:pos x="22" y="111"/>
                  </a:cxn>
                  <a:cxn ang="0">
                    <a:pos x="16" y="114"/>
                  </a:cxn>
                  <a:cxn ang="0">
                    <a:pos x="7" y="119"/>
                  </a:cxn>
                  <a:cxn ang="0">
                    <a:pos x="1" y="124"/>
                  </a:cxn>
                  <a:cxn ang="0">
                    <a:pos x="3" y="131"/>
                  </a:cxn>
                  <a:cxn ang="0">
                    <a:pos x="6" y="132"/>
                  </a:cxn>
                  <a:cxn ang="0">
                    <a:pos x="6" y="135"/>
                  </a:cxn>
                  <a:cxn ang="0">
                    <a:pos x="12" y="137"/>
                  </a:cxn>
                  <a:cxn ang="0">
                    <a:pos x="14" y="137"/>
                  </a:cxn>
                  <a:cxn ang="0">
                    <a:pos x="12" y="139"/>
                  </a:cxn>
                  <a:cxn ang="0">
                    <a:pos x="21" y="142"/>
                  </a:cxn>
                  <a:cxn ang="0">
                    <a:pos x="36" y="141"/>
                  </a:cxn>
                  <a:cxn ang="0">
                    <a:pos x="44" y="139"/>
                  </a:cxn>
                  <a:cxn ang="0">
                    <a:pos x="56" y="128"/>
                  </a:cxn>
                  <a:cxn ang="0">
                    <a:pos x="75" y="114"/>
                  </a:cxn>
                  <a:cxn ang="0">
                    <a:pos x="105" y="95"/>
                  </a:cxn>
                  <a:cxn ang="0">
                    <a:pos x="130" y="80"/>
                  </a:cxn>
                  <a:cxn ang="0">
                    <a:pos x="142" y="72"/>
                  </a:cxn>
                  <a:cxn ang="0">
                    <a:pos x="156" y="58"/>
                  </a:cxn>
                  <a:cxn ang="0">
                    <a:pos x="174" y="45"/>
                  </a:cxn>
                  <a:cxn ang="0">
                    <a:pos x="191" y="39"/>
                  </a:cxn>
                  <a:cxn ang="0">
                    <a:pos x="205" y="33"/>
                  </a:cxn>
                  <a:cxn ang="0">
                    <a:pos x="211" y="28"/>
                  </a:cxn>
                  <a:cxn ang="0">
                    <a:pos x="215" y="21"/>
                  </a:cxn>
                  <a:cxn ang="0">
                    <a:pos x="214" y="15"/>
                  </a:cxn>
                  <a:cxn ang="0">
                    <a:pos x="212" y="8"/>
                  </a:cxn>
                  <a:cxn ang="0">
                    <a:pos x="209" y="2"/>
                  </a:cxn>
                  <a:cxn ang="0">
                    <a:pos x="205" y="1"/>
                  </a:cxn>
                  <a:cxn ang="0">
                    <a:pos x="200" y="3"/>
                  </a:cxn>
                </a:cxnLst>
                <a:rect l="0" t="0" r="r" b="b"/>
                <a:pathLst>
                  <a:path w="215" h="142">
                    <a:moveTo>
                      <a:pt x="200" y="7"/>
                    </a:moveTo>
                    <a:lnTo>
                      <a:pt x="187" y="8"/>
                    </a:lnTo>
                    <a:lnTo>
                      <a:pt x="173" y="7"/>
                    </a:lnTo>
                    <a:lnTo>
                      <a:pt x="157" y="6"/>
                    </a:lnTo>
                    <a:lnTo>
                      <a:pt x="142" y="5"/>
                    </a:lnTo>
                    <a:lnTo>
                      <a:pt x="126" y="5"/>
                    </a:lnTo>
                    <a:lnTo>
                      <a:pt x="110" y="5"/>
                    </a:lnTo>
                    <a:lnTo>
                      <a:pt x="104" y="6"/>
                    </a:lnTo>
                    <a:lnTo>
                      <a:pt x="96" y="7"/>
                    </a:lnTo>
                    <a:lnTo>
                      <a:pt x="89" y="9"/>
                    </a:lnTo>
                    <a:lnTo>
                      <a:pt x="83" y="12"/>
                    </a:lnTo>
                    <a:lnTo>
                      <a:pt x="77" y="17"/>
                    </a:lnTo>
                    <a:lnTo>
                      <a:pt x="73" y="22"/>
                    </a:lnTo>
                    <a:lnTo>
                      <a:pt x="72" y="28"/>
                    </a:lnTo>
                    <a:lnTo>
                      <a:pt x="71" y="33"/>
                    </a:lnTo>
                    <a:lnTo>
                      <a:pt x="73" y="47"/>
                    </a:lnTo>
                    <a:lnTo>
                      <a:pt x="76" y="60"/>
                    </a:lnTo>
                    <a:lnTo>
                      <a:pt x="69" y="57"/>
                    </a:lnTo>
                    <a:lnTo>
                      <a:pt x="63" y="54"/>
                    </a:lnTo>
                    <a:lnTo>
                      <a:pt x="57" y="56"/>
                    </a:lnTo>
                    <a:lnTo>
                      <a:pt x="51" y="58"/>
                    </a:lnTo>
                    <a:lnTo>
                      <a:pt x="45" y="61"/>
                    </a:lnTo>
                    <a:lnTo>
                      <a:pt x="40" y="66"/>
                    </a:lnTo>
                    <a:lnTo>
                      <a:pt x="34" y="71"/>
                    </a:lnTo>
                    <a:lnTo>
                      <a:pt x="30" y="78"/>
                    </a:lnTo>
                    <a:lnTo>
                      <a:pt x="26" y="90"/>
                    </a:lnTo>
                    <a:lnTo>
                      <a:pt x="23" y="107"/>
                    </a:lnTo>
                    <a:lnTo>
                      <a:pt x="22" y="111"/>
                    </a:lnTo>
                    <a:lnTo>
                      <a:pt x="20" y="113"/>
                    </a:lnTo>
                    <a:lnTo>
                      <a:pt x="16" y="114"/>
                    </a:lnTo>
                    <a:lnTo>
                      <a:pt x="12" y="117"/>
                    </a:lnTo>
                    <a:lnTo>
                      <a:pt x="7" y="119"/>
                    </a:lnTo>
                    <a:lnTo>
                      <a:pt x="3" y="121"/>
                    </a:lnTo>
                    <a:lnTo>
                      <a:pt x="1" y="124"/>
                    </a:lnTo>
                    <a:lnTo>
                      <a:pt x="0" y="131"/>
                    </a:lnTo>
                    <a:lnTo>
                      <a:pt x="3" y="131"/>
                    </a:lnTo>
                    <a:lnTo>
                      <a:pt x="5" y="131"/>
                    </a:lnTo>
                    <a:lnTo>
                      <a:pt x="6" y="132"/>
                    </a:lnTo>
                    <a:lnTo>
                      <a:pt x="7" y="133"/>
                    </a:lnTo>
                    <a:lnTo>
                      <a:pt x="6" y="135"/>
                    </a:lnTo>
                    <a:lnTo>
                      <a:pt x="5" y="137"/>
                    </a:lnTo>
                    <a:lnTo>
                      <a:pt x="12" y="137"/>
                    </a:lnTo>
                    <a:lnTo>
                      <a:pt x="17" y="137"/>
                    </a:lnTo>
                    <a:lnTo>
                      <a:pt x="14" y="137"/>
                    </a:lnTo>
                    <a:lnTo>
                      <a:pt x="12" y="138"/>
                    </a:lnTo>
                    <a:lnTo>
                      <a:pt x="12" y="139"/>
                    </a:lnTo>
                    <a:lnTo>
                      <a:pt x="12" y="142"/>
                    </a:lnTo>
                    <a:lnTo>
                      <a:pt x="21" y="142"/>
                    </a:lnTo>
                    <a:lnTo>
                      <a:pt x="32" y="142"/>
                    </a:lnTo>
                    <a:lnTo>
                      <a:pt x="36" y="141"/>
                    </a:lnTo>
                    <a:lnTo>
                      <a:pt x="41" y="140"/>
                    </a:lnTo>
                    <a:lnTo>
                      <a:pt x="44" y="139"/>
                    </a:lnTo>
                    <a:lnTo>
                      <a:pt x="47" y="137"/>
                    </a:lnTo>
                    <a:lnTo>
                      <a:pt x="56" y="128"/>
                    </a:lnTo>
                    <a:lnTo>
                      <a:pt x="66" y="121"/>
                    </a:lnTo>
                    <a:lnTo>
                      <a:pt x="75" y="114"/>
                    </a:lnTo>
                    <a:lnTo>
                      <a:pt x="85" y="108"/>
                    </a:lnTo>
                    <a:lnTo>
                      <a:pt x="105" y="95"/>
                    </a:lnTo>
                    <a:lnTo>
                      <a:pt x="124" y="83"/>
                    </a:lnTo>
                    <a:lnTo>
                      <a:pt x="130" y="80"/>
                    </a:lnTo>
                    <a:lnTo>
                      <a:pt x="136" y="77"/>
                    </a:lnTo>
                    <a:lnTo>
                      <a:pt x="142" y="72"/>
                    </a:lnTo>
                    <a:lnTo>
                      <a:pt x="147" y="68"/>
                    </a:lnTo>
                    <a:lnTo>
                      <a:pt x="156" y="58"/>
                    </a:lnTo>
                    <a:lnTo>
                      <a:pt x="165" y="48"/>
                    </a:lnTo>
                    <a:lnTo>
                      <a:pt x="174" y="45"/>
                    </a:lnTo>
                    <a:lnTo>
                      <a:pt x="183" y="42"/>
                    </a:lnTo>
                    <a:lnTo>
                      <a:pt x="191" y="39"/>
                    </a:lnTo>
                    <a:lnTo>
                      <a:pt x="200" y="36"/>
                    </a:lnTo>
                    <a:lnTo>
                      <a:pt x="205" y="33"/>
                    </a:lnTo>
                    <a:lnTo>
                      <a:pt x="208" y="30"/>
                    </a:lnTo>
                    <a:lnTo>
                      <a:pt x="211" y="28"/>
                    </a:lnTo>
                    <a:lnTo>
                      <a:pt x="214" y="25"/>
                    </a:lnTo>
                    <a:lnTo>
                      <a:pt x="215" y="21"/>
                    </a:lnTo>
                    <a:lnTo>
                      <a:pt x="215" y="18"/>
                    </a:lnTo>
                    <a:lnTo>
                      <a:pt x="214" y="15"/>
                    </a:lnTo>
                    <a:lnTo>
                      <a:pt x="212" y="12"/>
                    </a:lnTo>
                    <a:lnTo>
                      <a:pt x="212" y="8"/>
                    </a:lnTo>
                    <a:lnTo>
                      <a:pt x="211" y="5"/>
                    </a:lnTo>
                    <a:lnTo>
                      <a:pt x="209" y="2"/>
                    </a:lnTo>
                    <a:lnTo>
                      <a:pt x="207" y="1"/>
                    </a:lnTo>
                    <a:lnTo>
                      <a:pt x="205" y="1"/>
                    </a:lnTo>
                    <a:lnTo>
                      <a:pt x="200" y="0"/>
                    </a:lnTo>
                    <a:lnTo>
                      <a:pt x="200" y="3"/>
                    </a:lnTo>
                    <a:lnTo>
                      <a:pt x="200" y="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78" name="Freeform 122"/>
              <p:cNvSpPr>
                <a:spLocks/>
              </p:cNvSpPr>
              <p:nvPr/>
            </p:nvSpPr>
            <p:spPr bwMode="auto">
              <a:xfrm>
                <a:off x="317173" y="7891649"/>
                <a:ext cx="100638" cy="75478"/>
              </a:xfrm>
              <a:custGeom>
                <a:avLst/>
                <a:gdLst/>
                <a:ahLst/>
                <a:cxnLst>
                  <a:cxn ang="0">
                    <a:pos x="178" y="44"/>
                  </a:cxn>
                  <a:cxn ang="0">
                    <a:pos x="187" y="31"/>
                  </a:cxn>
                  <a:cxn ang="0">
                    <a:pos x="192" y="17"/>
                  </a:cxn>
                  <a:cxn ang="0">
                    <a:pos x="191" y="8"/>
                  </a:cxn>
                  <a:cxn ang="0">
                    <a:pos x="188" y="3"/>
                  </a:cxn>
                  <a:cxn ang="0">
                    <a:pos x="178" y="0"/>
                  </a:cxn>
                  <a:cxn ang="0">
                    <a:pos x="166" y="0"/>
                  </a:cxn>
                  <a:cxn ang="0">
                    <a:pos x="153" y="2"/>
                  </a:cxn>
                  <a:cxn ang="0">
                    <a:pos x="142" y="7"/>
                  </a:cxn>
                  <a:cxn ang="0">
                    <a:pos x="127" y="17"/>
                  </a:cxn>
                  <a:cxn ang="0">
                    <a:pos x="109" y="34"/>
                  </a:cxn>
                  <a:cxn ang="0">
                    <a:pos x="99" y="49"/>
                  </a:cxn>
                  <a:cxn ang="0">
                    <a:pos x="97" y="64"/>
                  </a:cxn>
                  <a:cxn ang="0">
                    <a:pos x="91" y="78"/>
                  </a:cxn>
                  <a:cxn ang="0">
                    <a:pos x="80" y="87"/>
                  </a:cxn>
                  <a:cxn ang="0">
                    <a:pos x="68" y="94"/>
                  </a:cxn>
                  <a:cxn ang="0">
                    <a:pos x="57" y="97"/>
                  </a:cxn>
                  <a:cxn ang="0">
                    <a:pos x="44" y="99"/>
                  </a:cxn>
                  <a:cxn ang="0">
                    <a:pos x="35" y="105"/>
                  </a:cxn>
                  <a:cxn ang="0">
                    <a:pos x="27" y="115"/>
                  </a:cxn>
                  <a:cxn ang="0">
                    <a:pos x="14" y="125"/>
                  </a:cxn>
                  <a:cxn ang="0">
                    <a:pos x="3" y="132"/>
                  </a:cxn>
                  <a:cxn ang="0">
                    <a:pos x="0" y="135"/>
                  </a:cxn>
                  <a:cxn ang="0">
                    <a:pos x="5" y="142"/>
                  </a:cxn>
                  <a:cxn ang="0">
                    <a:pos x="13" y="145"/>
                  </a:cxn>
                  <a:cxn ang="0">
                    <a:pos x="20" y="144"/>
                  </a:cxn>
                  <a:cxn ang="0">
                    <a:pos x="28" y="140"/>
                  </a:cxn>
                  <a:cxn ang="0">
                    <a:pos x="38" y="135"/>
                  </a:cxn>
                  <a:cxn ang="0">
                    <a:pos x="49" y="128"/>
                  </a:cxn>
                  <a:cxn ang="0">
                    <a:pos x="64" y="115"/>
                  </a:cxn>
                  <a:cxn ang="0">
                    <a:pos x="89" y="101"/>
                  </a:cxn>
                  <a:cxn ang="0">
                    <a:pos x="112" y="93"/>
                  </a:cxn>
                  <a:cxn ang="0">
                    <a:pos x="129" y="85"/>
                  </a:cxn>
                  <a:cxn ang="0">
                    <a:pos x="143" y="77"/>
                  </a:cxn>
                  <a:cxn ang="0">
                    <a:pos x="153" y="69"/>
                  </a:cxn>
                  <a:cxn ang="0">
                    <a:pos x="162" y="60"/>
                  </a:cxn>
                  <a:cxn ang="0">
                    <a:pos x="173" y="52"/>
                  </a:cxn>
                  <a:cxn ang="0">
                    <a:pos x="176" y="50"/>
                  </a:cxn>
                </a:cxnLst>
                <a:rect l="0" t="0" r="r" b="b"/>
                <a:pathLst>
                  <a:path w="192" h="145">
                    <a:moveTo>
                      <a:pt x="173" y="50"/>
                    </a:moveTo>
                    <a:lnTo>
                      <a:pt x="178" y="44"/>
                    </a:lnTo>
                    <a:lnTo>
                      <a:pt x="182" y="38"/>
                    </a:lnTo>
                    <a:lnTo>
                      <a:pt x="187" y="31"/>
                    </a:lnTo>
                    <a:lnTo>
                      <a:pt x="190" y="23"/>
                    </a:lnTo>
                    <a:lnTo>
                      <a:pt x="192" y="17"/>
                    </a:lnTo>
                    <a:lnTo>
                      <a:pt x="192" y="10"/>
                    </a:lnTo>
                    <a:lnTo>
                      <a:pt x="191" y="8"/>
                    </a:lnTo>
                    <a:lnTo>
                      <a:pt x="190" y="6"/>
                    </a:lnTo>
                    <a:lnTo>
                      <a:pt x="188" y="3"/>
                    </a:lnTo>
                    <a:lnTo>
                      <a:pt x="184" y="2"/>
                    </a:lnTo>
                    <a:lnTo>
                      <a:pt x="178" y="0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0"/>
                    </a:lnTo>
                    <a:lnTo>
                      <a:pt x="153" y="2"/>
                    </a:lnTo>
                    <a:lnTo>
                      <a:pt x="148" y="3"/>
                    </a:lnTo>
                    <a:lnTo>
                      <a:pt x="142" y="7"/>
                    </a:lnTo>
                    <a:lnTo>
                      <a:pt x="137" y="10"/>
                    </a:lnTo>
                    <a:lnTo>
                      <a:pt x="127" y="17"/>
                    </a:lnTo>
                    <a:lnTo>
                      <a:pt x="118" y="26"/>
                    </a:lnTo>
                    <a:lnTo>
                      <a:pt x="109" y="34"/>
                    </a:lnTo>
                    <a:lnTo>
                      <a:pt x="102" y="43"/>
                    </a:lnTo>
                    <a:lnTo>
                      <a:pt x="99" y="49"/>
                    </a:lnTo>
                    <a:lnTo>
                      <a:pt x="97" y="57"/>
                    </a:lnTo>
                    <a:lnTo>
                      <a:pt x="97" y="64"/>
                    </a:lnTo>
                    <a:lnTo>
                      <a:pt x="96" y="73"/>
                    </a:lnTo>
                    <a:lnTo>
                      <a:pt x="91" y="78"/>
                    </a:lnTo>
                    <a:lnTo>
                      <a:pt x="87" y="82"/>
                    </a:lnTo>
                    <a:lnTo>
                      <a:pt x="80" y="87"/>
                    </a:lnTo>
                    <a:lnTo>
                      <a:pt x="72" y="91"/>
                    </a:lnTo>
                    <a:lnTo>
                      <a:pt x="68" y="94"/>
                    </a:lnTo>
                    <a:lnTo>
                      <a:pt x="62" y="97"/>
                    </a:lnTo>
                    <a:lnTo>
                      <a:pt x="57" y="97"/>
                    </a:lnTo>
                    <a:lnTo>
                      <a:pt x="49" y="97"/>
                    </a:lnTo>
                    <a:lnTo>
                      <a:pt x="44" y="99"/>
                    </a:lnTo>
                    <a:lnTo>
                      <a:pt x="38" y="102"/>
                    </a:lnTo>
                    <a:lnTo>
                      <a:pt x="35" y="105"/>
                    </a:lnTo>
                    <a:lnTo>
                      <a:pt x="33" y="109"/>
                    </a:lnTo>
                    <a:lnTo>
                      <a:pt x="27" y="115"/>
                    </a:lnTo>
                    <a:lnTo>
                      <a:pt x="19" y="120"/>
                    </a:lnTo>
                    <a:lnTo>
                      <a:pt x="14" y="125"/>
                    </a:lnTo>
                    <a:lnTo>
                      <a:pt x="6" y="129"/>
                    </a:lnTo>
                    <a:lnTo>
                      <a:pt x="3" y="132"/>
                    </a:lnTo>
                    <a:lnTo>
                      <a:pt x="2" y="134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5" y="142"/>
                    </a:lnTo>
                    <a:lnTo>
                      <a:pt x="8" y="144"/>
                    </a:lnTo>
                    <a:lnTo>
                      <a:pt x="13" y="145"/>
                    </a:lnTo>
                    <a:lnTo>
                      <a:pt x="17" y="144"/>
                    </a:lnTo>
                    <a:lnTo>
                      <a:pt x="20" y="144"/>
                    </a:lnTo>
                    <a:lnTo>
                      <a:pt x="25" y="142"/>
                    </a:lnTo>
                    <a:lnTo>
                      <a:pt x="28" y="140"/>
                    </a:lnTo>
                    <a:lnTo>
                      <a:pt x="31" y="138"/>
                    </a:lnTo>
                    <a:lnTo>
                      <a:pt x="38" y="135"/>
                    </a:lnTo>
                    <a:lnTo>
                      <a:pt x="44" y="132"/>
                    </a:lnTo>
                    <a:lnTo>
                      <a:pt x="49" y="128"/>
                    </a:lnTo>
                    <a:lnTo>
                      <a:pt x="55" y="123"/>
                    </a:lnTo>
                    <a:lnTo>
                      <a:pt x="64" y="115"/>
                    </a:lnTo>
                    <a:lnTo>
                      <a:pt x="72" y="109"/>
                    </a:lnTo>
                    <a:lnTo>
                      <a:pt x="89" y="101"/>
                    </a:lnTo>
                    <a:lnTo>
                      <a:pt x="105" y="97"/>
                    </a:lnTo>
                    <a:lnTo>
                      <a:pt x="112" y="93"/>
                    </a:lnTo>
                    <a:lnTo>
                      <a:pt x="121" y="90"/>
                    </a:lnTo>
                    <a:lnTo>
                      <a:pt x="129" y="85"/>
                    </a:lnTo>
                    <a:lnTo>
                      <a:pt x="138" y="79"/>
                    </a:lnTo>
                    <a:lnTo>
                      <a:pt x="143" y="77"/>
                    </a:lnTo>
                    <a:lnTo>
                      <a:pt x="149" y="73"/>
                    </a:lnTo>
                    <a:lnTo>
                      <a:pt x="153" y="69"/>
                    </a:lnTo>
                    <a:lnTo>
                      <a:pt x="158" y="64"/>
                    </a:lnTo>
                    <a:lnTo>
                      <a:pt x="162" y="60"/>
                    </a:lnTo>
                    <a:lnTo>
                      <a:pt x="168" y="56"/>
                    </a:lnTo>
                    <a:lnTo>
                      <a:pt x="173" y="52"/>
                    </a:lnTo>
                    <a:lnTo>
                      <a:pt x="179" y="50"/>
                    </a:lnTo>
                    <a:lnTo>
                      <a:pt x="176" y="50"/>
                    </a:lnTo>
                    <a:lnTo>
                      <a:pt x="173" y="5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79" name="Freeform 123"/>
              <p:cNvSpPr>
                <a:spLocks/>
              </p:cNvSpPr>
              <p:nvPr/>
            </p:nvSpPr>
            <p:spPr bwMode="auto">
              <a:xfrm>
                <a:off x="317173" y="7891649"/>
                <a:ext cx="100638" cy="75478"/>
              </a:xfrm>
              <a:custGeom>
                <a:avLst/>
                <a:gdLst/>
                <a:ahLst/>
                <a:cxnLst>
                  <a:cxn ang="0">
                    <a:pos x="178" y="44"/>
                  </a:cxn>
                  <a:cxn ang="0">
                    <a:pos x="187" y="31"/>
                  </a:cxn>
                  <a:cxn ang="0">
                    <a:pos x="192" y="17"/>
                  </a:cxn>
                  <a:cxn ang="0">
                    <a:pos x="191" y="8"/>
                  </a:cxn>
                  <a:cxn ang="0">
                    <a:pos x="188" y="3"/>
                  </a:cxn>
                  <a:cxn ang="0">
                    <a:pos x="178" y="0"/>
                  </a:cxn>
                  <a:cxn ang="0">
                    <a:pos x="166" y="0"/>
                  </a:cxn>
                  <a:cxn ang="0">
                    <a:pos x="153" y="2"/>
                  </a:cxn>
                  <a:cxn ang="0">
                    <a:pos x="142" y="7"/>
                  </a:cxn>
                  <a:cxn ang="0">
                    <a:pos x="127" y="17"/>
                  </a:cxn>
                  <a:cxn ang="0">
                    <a:pos x="109" y="34"/>
                  </a:cxn>
                  <a:cxn ang="0">
                    <a:pos x="99" y="49"/>
                  </a:cxn>
                  <a:cxn ang="0">
                    <a:pos x="97" y="64"/>
                  </a:cxn>
                  <a:cxn ang="0">
                    <a:pos x="91" y="78"/>
                  </a:cxn>
                  <a:cxn ang="0">
                    <a:pos x="80" y="87"/>
                  </a:cxn>
                  <a:cxn ang="0">
                    <a:pos x="68" y="94"/>
                  </a:cxn>
                  <a:cxn ang="0">
                    <a:pos x="57" y="97"/>
                  </a:cxn>
                  <a:cxn ang="0">
                    <a:pos x="44" y="99"/>
                  </a:cxn>
                  <a:cxn ang="0">
                    <a:pos x="35" y="105"/>
                  </a:cxn>
                  <a:cxn ang="0">
                    <a:pos x="27" y="115"/>
                  </a:cxn>
                  <a:cxn ang="0">
                    <a:pos x="14" y="125"/>
                  </a:cxn>
                  <a:cxn ang="0">
                    <a:pos x="3" y="132"/>
                  </a:cxn>
                  <a:cxn ang="0">
                    <a:pos x="0" y="135"/>
                  </a:cxn>
                  <a:cxn ang="0">
                    <a:pos x="5" y="142"/>
                  </a:cxn>
                  <a:cxn ang="0">
                    <a:pos x="13" y="145"/>
                  </a:cxn>
                  <a:cxn ang="0">
                    <a:pos x="20" y="144"/>
                  </a:cxn>
                  <a:cxn ang="0">
                    <a:pos x="28" y="140"/>
                  </a:cxn>
                  <a:cxn ang="0">
                    <a:pos x="38" y="135"/>
                  </a:cxn>
                  <a:cxn ang="0">
                    <a:pos x="49" y="128"/>
                  </a:cxn>
                  <a:cxn ang="0">
                    <a:pos x="64" y="115"/>
                  </a:cxn>
                  <a:cxn ang="0">
                    <a:pos x="89" y="101"/>
                  </a:cxn>
                  <a:cxn ang="0">
                    <a:pos x="112" y="93"/>
                  </a:cxn>
                  <a:cxn ang="0">
                    <a:pos x="129" y="85"/>
                  </a:cxn>
                  <a:cxn ang="0">
                    <a:pos x="143" y="77"/>
                  </a:cxn>
                  <a:cxn ang="0">
                    <a:pos x="153" y="69"/>
                  </a:cxn>
                  <a:cxn ang="0">
                    <a:pos x="162" y="60"/>
                  </a:cxn>
                  <a:cxn ang="0">
                    <a:pos x="173" y="52"/>
                  </a:cxn>
                  <a:cxn ang="0">
                    <a:pos x="176" y="50"/>
                  </a:cxn>
                </a:cxnLst>
                <a:rect l="0" t="0" r="r" b="b"/>
                <a:pathLst>
                  <a:path w="192" h="145">
                    <a:moveTo>
                      <a:pt x="173" y="50"/>
                    </a:moveTo>
                    <a:lnTo>
                      <a:pt x="178" y="44"/>
                    </a:lnTo>
                    <a:lnTo>
                      <a:pt x="182" y="38"/>
                    </a:lnTo>
                    <a:lnTo>
                      <a:pt x="187" y="31"/>
                    </a:lnTo>
                    <a:lnTo>
                      <a:pt x="190" y="23"/>
                    </a:lnTo>
                    <a:lnTo>
                      <a:pt x="192" y="17"/>
                    </a:lnTo>
                    <a:lnTo>
                      <a:pt x="192" y="10"/>
                    </a:lnTo>
                    <a:lnTo>
                      <a:pt x="191" y="8"/>
                    </a:lnTo>
                    <a:lnTo>
                      <a:pt x="190" y="6"/>
                    </a:lnTo>
                    <a:lnTo>
                      <a:pt x="188" y="3"/>
                    </a:lnTo>
                    <a:lnTo>
                      <a:pt x="184" y="2"/>
                    </a:lnTo>
                    <a:lnTo>
                      <a:pt x="178" y="0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0"/>
                    </a:lnTo>
                    <a:lnTo>
                      <a:pt x="153" y="2"/>
                    </a:lnTo>
                    <a:lnTo>
                      <a:pt x="148" y="3"/>
                    </a:lnTo>
                    <a:lnTo>
                      <a:pt x="142" y="7"/>
                    </a:lnTo>
                    <a:lnTo>
                      <a:pt x="137" y="10"/>
                    </a:lnTo>
                    <a:lnTo>
                      <a:pt x="127" y="17"/>
                    </a:lnTo>
                    <a:lnTo>
                      <a:pt x="118" y="26"/>
                    </a:lnTo>
                    <a:lnTo>
                      <a:pt x="109" y="34"/>
                    </a:lnTo>
                    <a:lnTo>
                      <a:pt x="102" y="43"/>
                    </a:lnTo>
                    <a:lnTo>
                      <a:pt x="99" y="49"/>
                    </a:lnTo>
                    <a:lnTo>
                      <a:pt x="97" y="57"/>
                    </a:lnTo>
                    <a:lnTo>
                      <a:pt x="97" y="64"/>
                    </a:lnTo>
                    <a:lnTo>
                      <a:pt x="96" y="73"/>
                    </a:lnTo>
                    <a:lnTo>
                      <a:pt x="91" y="78"/>
                    </a:lnTo>
                    <a:lnTo>
                      <a:pt x="87" y="82"/>
                    </a:lnTo>
                    <a:lnTo>
                      <a:pt x="80" y="87"/>
                    </a:lnTo>
                    <a:lnTo>
                      <a:pt x="72" y="91"/>
                    </a:lnTo>
                    <a:lnTo>
                      <a:pt x="68" y="94"/>
                    </a:lnTo>
                    <a:lnTo>
                      <a:pt x="62" y="97"/>
                    </a:lnTo>
                    <a:lnTo>
                      <a:pt x="57" y="97"/>
                    </a:lnTo>
                    <a:lnTo>
                      <a:pt x="49" y="97"/>
                    </a:lnTo>
                    <a:lnTo>
                      <a:pt x="44" y="99"/>
                    </a:lnTo>
                    <a:lnTo>
                      <a:pt x="38" y="102"/>
                    </a:lnTo>
                    <a:lnTo>
                      <a:pt x="35" y="105"/>
                    </a:lnTo>
                    <a:lnTo>
                      <a:pt x="33" y="109"/>
                    </a:lnTo>
                    <a:lnTo>
                      <a:pt x="27" y="115"/>
                    </a:lnTo>
                    <a:lnTo>
                      <a:pt x="19" y="120"/>
                    </a:lnTo>
                    <a:lnTo>
                      <a:pt x="14" y="125"/>
                    </a:lnTo>
                    <a:lnTo>
                      <a:pt x="6" y="129"/>
                    </a:lnTo>
                    <a:lnTo>
                      <a:pt x="3" y="132"/>
                    </a:lnTo>
                    <a:lnTo>
                      <a:pt x="2" y="134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5" y="142"/>
                    </a:lnTo>
                    <a:lnTo>
                      <a:pt x="8" y="144"/>
                    </a:lnTo>
                    <a:lnTo>
                      <a:pt x="13" y="145"/>
                    </a:lnTo>
                    <a:lnTo>
                      <a:pt x="17" y="144"/>
                    </a:lnTo>
                    <a:lnTo>
                      <a:pt x="20" y="144"/>
                    </a:lnTo>
                    <a:lnTo>
                      <a:pt x="25" y="142"/>
                    </a:lnTo>
                    <a:lnTo>
                      <a:pt x="28" y="140"/>
                    </a:lnTo>
                    <a:lnTo>
                      <a:pt x="31" y="138"/>
                    </a:lnTo>
                    <a:lnTo>
                      <a:pt x="38" y="135"/>
                    </a:lnTo>
                    <a:lnTo>
                      <a:pt x="44" y="132"/>
                    </a:lnTo>
                    <a:lnTo>
                      <a:pt x="49" y="128"/>
                    </a:lnTo>
                    <a:lnTo>
                      <a:pt x="55" y="123"/>
                    </a:lnTo>
                    <a:lnTo>
                      <a:pt x="64" y="115"/>
                    </a:lnTo>
                    <a:lnTo>
                      <a:pt x="72" y="109"/>
                    </a:lnTo>
                    <a:lnTo>
                      <a:pt x="89" y="101"/>
                    </a:lnTo>
                    <a:lnTo>
                      <a:pt x="105" y="97"/>
                    </a:lnTo>
                    <a:lnTo>
                      <a:pt x="112" y="93"/>
                    </a:lnTo>
                    <a:lnTo>
                      <a:pt x="121" y="90"/>
                    </a:lnTo>
                    <a:lnTo>
                      <a:pt x="129" y="85"/>
                    </a:lnTo>
                    <a:lnTo>
                      <a:pt x="138" y="79"/>
                    </a:lnTo>
                    <a:lnTo>
                      <a:pt x="143" y="77"/>
                    </a:lnTo>
                    <a:lnTo>
                      <a:pt x="149" y="73"/>
                    </a:lnTo>
                    <a:lnTo>
                      <a:pt x="153" y="69"/>
                    </a:lnTo>
                    <a:lnTo>
                      <a:pt x="158" y="64"/>
                    </a:lnTo>
                    <a:lnTo>
                      <a:pt x="162" y="60"/>
                    </a:lnTo>
                    <a:lnTo>
                      <a:pt x="168" y="56"/>
                    </a:lnTo>
                    <a:lnTo>
                      <a:pt x="173" y="52"/>
                    </a:lnTo>
                    <a:lnTo>
                      <a:pt x="179" y="50"/>
                    </a:lnTo>
                    <a:lnTo>
                      <a:pt x="176" y="50"/>
                    </a:lnTo>
                    <a:lnTo>
                      <a:pt x="173" y="50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80" name="Freeform 124"/>
              <p:cNvSpPr>
                <a:spLocks/>
              </p:cNvSpPr>
              <p:nvPr/>
            </p:nvSpPr>
            <p:spPr bwMode="auto">
              <a:xfrm>
                <a:off x="276289" y="7973417"/>
                <a:ext cx="22014" cy="943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2"/>
                  </a:cxn>
                  <a:cxn ang="0">
                    <a:pos x="14" y="4"/>
                  </a:cxn>
                  <a:cxn ang="0">
                    <a:pos x="8" y="5"/>
                  </a:cxn>
                  <a:cxn ang="0">
                    <a:pos x="4" y="8"/>
                  </a:cxn>
                  <a:cxn ang="0">
                    <a:pos x="3" y="10"/>
                  </a:cxn>
                  <a:cxn ang="0">
                    <a:pos x="2" y="12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13" y="18"/>
                  </a:cxn>
                  <a:cxn ang="0">
                    <a:pos x="26" y="18"/>
                  </a:cxn>
                  <a:cxn ang="0">
                    <a:pos x="32" y="18"/>
                  </a:cxn>
                  <a:cxn ang="0">
                    <a:pos x="37" y="15"/>
                  </a:cxn>
                  <a:cxn ang="0">
                    <a:pos x="43" y="11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47" h="18">
                    <a:moveTo>
                      <a:pt x="36" y="0"/>
                    </a:moveTo>
                    <a:lnTo>
                      <a:pt x="25" y="2"/>
                    </a:lnTo>
                    <a:lnTo>
                      <a:pt x="14" y="4"/>
                    </a:lnTo>
                    <a:lnTo>
                      <a:pt x="8" y="5"/>
                    </a:lnTo>
                    <a:lnTo>
                      <a:pt x="4" y="8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3" y="18"/>
                    </a:lnTo>
                    <a:lnTo>
                      <a:pt x="26" y="18"/>
                    </a:lnTo>
                    <a:lnTo>
                      <a:pt x="32" y="18"/>
                    </a:lnTo>
                    <a:lnTo>
                      <a:pt x="37" y="15"/>
                    </a:lnTo>
                    <a:lnTo>
                      <a:pt x="43" y="11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81" name="Freeform 125"/>
              <p:cNvSpPr>
                <a:spLocks/>
              </p:cNvSpPr>
              <p:nvPr/>
            </p:nvSpPr>
            <p:spPr bwMode="auto">
              <a:xfrm>
                <a:off x="276289" y="7973417"/>
                <a:ext cx="22014" cy="943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2"/>
                  </a:cxn>
                  <a:cxn ang="0">
                    <a:pos x="14" y="4"/>
                  </a:cxn>
                  <a:cxn ang="0">
                    <a:pos x="8" y="5"/>
                  </a:cxn>
                  <a:cxn ang="0">
                    <a:pos x="4" y="8"/>
                  </a:cxn>
                  <a:cxn ang="0">
                    <a:pos x="3" y="10"/>
                  </a:cxn>
                  <a:cxn ang="0">
                    <a:pos x="2" y="12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13" y="18"/>
                  </a:cxn>
                  <a:cxn ang="0">
                    <a:pos x="26" y="18"/>
                  </a:cxn>
                  <a:cxn ang="0">
                    <a:pos x="32" y="18"/>
                  </a:cxn>
                  <a:cxn ang="0">
                    <a:pos x="37" y="15"/>
                  </a:cxn>
                  <a:cxn ang="0">
                    <a:pos x="43" y="11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47" h="18">
                    <a:moveTo>
                      <a:pt x="36" y="0"/>
                    </a:moveTo>
                    <a:lnTo>
                      <a:pt x="25" y="2"/>
                    </a:lnTo>
                    <a:lnTo>
                      <a:pt x="14" y="4"/>
                    </a:lnTo>
                    <a:lnTo>
                      <a:pt x="8" y="5"/>
                    </a:lnTo>
                    <a:lnTo>
                      <a:pt x="4" y="8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3" y="18"/>
                    </a:lnTo>
                    <a:lnTo>
                      <a:pt x="26" y="18"/>
                    </a:lnTo>
                    <a:lnTo>
                      <a:pt x="32" y="18"/>
                    </a:lnTo>
                    <a:lnTo>
                      <a:pt x="37" y="15"/>
                    </a:lnTo>
                    <a:lnTo>
                      <a:pt x="43" y="11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6" y="0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82" name="Freeform 126"/>
              <p:cNvSpPr>
                <a:spLocks/>
              </p:cNvSpPr>
              <p:nvPr/>
            </p:nvSpPr>
            <p:spPr bwMode="auto">
              <a:xfrm>
                <a:off x="251130" y="7995432"/>
                <a:ext cx="12580" cy="6290"/>
              </a:xfrm>
              <a:custGeom>
                <a:avLst/>
                <a:gdLst/>
                <a:ahLst/>
                <a:cxnLst>
                  <a:cxn ang="0">
                    <a:pos x="23" y="5"/>
                  </a:cxn>
                  <a:cxn ang="0">
                    <a:pos x="21" y="3"/>
                  </a:cxn>
                  <a:cxn ang="0">
                    <a:pos x="18" y="2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5" y="2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10" y="17"/>
                  </a:cxn>
                  <a:cxn ang="0">
                    <a:pos x="19" y="15"/>
                  </a:cxn>
                  <a:cxn ang="0">
                    <a:pos x="22" y="14"/>
                  </a:cxn>
                  <a:cxn ang="0">
                    <a:pos x="24" y="12"/>
                  </a:cxn>
                  <a:cxn ang="0">
                    <a:pos x="24" y="9"/>
                  </a:cxn>
                  <a:cxn ang="0">
                    <a:pos x="23" y="5"/>
                  </a:cxn>
                </a:cxnLst>
                <a:rect l="0" t="0" r="r" b="b"/>
                <a:pathLst>
                  <a:path w="24" h="17">
                    <a:moveTo>
                      <a:pt x="23" y="5"/>
                    </a:moveTo>
                    <a:lnTo>
                      <a:pt x="21" y="3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0" y="17"/>
                    </a:lnTo>
                    <a:lnTo>
                      <a:pt x="19" y="15"/>
                    </a:lnTo>
                    <a:lnTo>
                      <a:pt x="22" y="14"/>
                    </a:lnTo>
                    <a:lnTo>
                      <a:pt x="24" y="12"/>
                    </a:lnTo>
                    <a:lnTo>
                      <a:pt x="24" y="9"/>
                    </a:lnTo>
                    <a:lnTo>
                      <a:pt x="23" y="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83" name="Freeform 127"/>
              <p:cNvSpPr>
                <a:spLocks/>
              </p:cNvSpPr>
              <p:nvPr/>
            </p:nvSpPr>
            <p:spPr bwMode="auto">
              <a:xfrm>
                <a:off x="251130" y="7995432"/>
                <a:ext cx="12580" cy="6290"/>
              </a:xfrm>
              <a:custGeom>
                <a:avLst/>
                <a:gdLst/>
                <a:ahLst/>
                <a:cxnLst>
                  <a:cxn ang="0">
                    <a:pos x="23" y="5"/>
                  </a:cxn>
                  <a:cxn ang="0">
                    <a:pos x="21" y="3"/>
                  </a:cxn>
                  <a:cxn ang="0">
                    <a:pos x="18" y="2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5" y="2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10" y="17"/>
                  </a:cxn>
                  <a:cxn ang="0">
                    <a:pos x="19" y="15"/>
                  </a:cxn>
                  <a:cxn ang="0">
                    <a:pos x="22" y="14"/>
                  </a:cxn>
                  <a:cxn ang="0">
                    <a:pos x="24" y="12"/>
                  </a:cxn>
                  <a:cxn ang="0">
                    <a:pos x="24" y="9"/>
                  </a:cxn>
                  <a:cxn ang="0">
                    <a:pos x="23" y="5"/>
                  </a:cxn>
                </a:cxnLst>
                <a:rect l="0" t="0" r="r" b="b"/>
                <a:pathLst>
                  <a:path w="24" h="17">
                    <a:moveTo>
                      <a:pt x="23" y="5"/>
                    </a:moveTo>
                    <a:lnTo>
                      <a:pt x="21" y="3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0" y="17"/>
                    </a:lnTo>
                    <a:lnTo>
                      <a:pt x="19" y="15"/>
                    </a:lnTo>
                    <a:lnTo>
                      <a:pt x="22" y="14"/>
                    </a:lnTo>
                    <a:lnTo>
                      <a:pt x="24" y="12"/>
                    </a:lnTo>
                    <a:lnTo>
                      <a:pt x="24" y="9"/>
                    </a:lnTo>
                    <a:lnTo>
                      <a:pt x="23" y="5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84" name="Freeform 128"/>
              <p:cNvSpPr>
                <a:spLocks/>
              </p:cNvSpPr>
              <p:nvPr/>
            </p:nvSpPr>
            <p:spPr bwMode="auto">
              <a:xfrm>
                <a:off x="225971" y="8011157"/>
                <a:ext cx="3145" cy="314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3" y="5"/>
                  </a:cxn>
                  <a:cxn ang="0">
                    <a:pos x="7" y="5"/>
                  </a:cxn>
                  <a:cxn ang="0">
                    <a:pos x="7" y="2"/>
                  </a:cxn>
                  <a:cxn ang="0">
                    <a:pos x="7" y="0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85" name="Freeform 129"/>
              <p:cNvSpPr>
                <a:spLocks/>
              </p:cNvSpPr>
              <p:nvPr/>
            </p:nvSpPr>
            <p:spPr bwMode="auto">
              <a:xfrm>
                <a:off x="225971" y="8011157"/>
                <a:ext cx="3145" cy="314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3" y="5"/>
                  </a:cxn>
                  <a:cxn ang="0">
                    <a:pos x="7" y="5"/>
                  </a:cxn>
                  <a:cxn ang="0">
                    <a:pos x="7" y="2"/>
                  </a:cxn>
                  <a:cxn ang="0">
                    <a:pos x="7" y="0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7" y="0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86" name="Freeform 130"/>
              <p:cNvSpPr>
                <a:spLocks/>
              </p:cNvSpPr>
              <p:nvPr/>
            </p:nvSpPr>
            <p:spPr bwMode="auto">
              <a:xfrm>
                <a:off x="210246" y="8017446"/>
                <a:ext cx="6290" cy="629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1" y="12"/>
                  </a:cxn>
                  <a:cxn ang="0">
                    <a:pos x="11" y="8"/>
                  </a:cxn>
                  <a:cxn ang="0">
                    <a:pos x="11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6" y="0"/>
                  </a:cxn>
                </a:cxnLst>
                <a:rect l="0" t="0" r="r" b="b"/>
                <a:pathLst>
                  <a:path w="11" h="12">
                    <a:moveTo>
                      <a:pt x="6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1" y="12"/>
                    </a:lnTo>
                    <a:lnTo>
                      <a:pt x="11" y="8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87" name="Freeform 131"/>
              <p:cNvSpPr>
                <a:spLocks/>
              </p:cNvSpPr>
              <p:nvPr/>
            </p:nvSpPr>
            <p:spPr bwMode="auto">
              <a:xfrm>
                <a:off x="210246" y="8017446"/>
                <a:ext cx="6290" cy="629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1" y="12"/>
                  </a:cxn>
                  <a:cxn ang="0">
                    <a:pos x="11" y="8"/>
                  </a:cxn>
                  <a:cxn ang="0">
                    <a:pos x="11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6" y="0"/>
                  </a:cxn>
                </a:cxnLst>
                <a:rect l="0" t="0" r="r" b="b"/>
                <a:pathLst>
                  <a:path w="11" h="12">
                    <a:moveTo>
                      <a:pt x="6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1" y="12"/>
                    </a:lnTo>
                    <a:lnTo>
                      <a:pt x="11" y="8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88" name="Freeform 132"/>
              <p:cNvSpPr>
                <a:spLocks/>
              </p:cNvSpPr>
              <p:nvPr/>
            </p:nvSpPr>
            <p:spPr bwMode="auto">
              <a:xfrm>
                <a:off x="169362" y="8023736"/>
                <a:ext cx="22014" cy="629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4" y="1"/>
                  </a:cxn>
                  <a:cxn ang="0">
                    <a:pos x="11" y="2"/>
                  </a:cxn>
                  <a:cxn ang="0">
                    <a:pos x="9" y="3"/>
                  </a:cxn>
                  <a:cxn ang="0">
                    <a:pos x="6" y="6"/>
                  </a:cxn>
                  <a:cxn ang="0">
                    <a:pos x="5" y="7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12"/>
                  </a:cxn>
                  <a:cxn ang="0">
                    <a:pos x="10" y="12"/>
                  </a:cxn>
                  <a:cxn ang="0">
                    <a:pos x="21" y="12"/>
                  </a:cxn>
                  <a:cxn ang="0">
                    <a:pos x="32" y="12"/>
                  </a:cxn>
                  <a:cxn ang="0">
                    <a:pos x="42" y="12"/>
                  </a:cxn>
                  <a:cxn ang="0">
                    <a:pos x="42" y="11"/>
                  </a:cxn>
                  <a:cxn ang="0">
                    <a:pos x="42" y="6"/>
                  </a:cxn>
                  <a:cxn ang="0">
                    <a:pos x="39" y="8"/>
                  </a:cxn>
                  <a:cxn ang="0">
                    <a:pos x="36" y="8"/>
                  </a:cxn>
                  <a:cxn ang="0">
                    <a:pos x="33" y="7"/>
                  </a:cxn>
                  <a:cxn ang="0">
                    <a:pos x="30" y="6"/>
                  </a:cxn>
                  <a:cxn ang="0">
                    <a:pos x="23" y="2"/>
                  </a:cxn>
                  <a:cxn ang="0">
                    <a:pos x="17" y="0"/>
                  </a:cxn>
                </a:cxnLst>
                <a:rect l="0" t="0" r="r" b="b"/>
                <a:pathLst>
                  <a:path w="42" h="12">
                    <a:moveTo>
                      <a:pt x="17" y="0"/>
                    </a:moveTo>
                    <a:lnTo>
                      <a:pt x="14" y="1"/>
                    </a:lnTo>
                    <a:lnTo>
                      <a:pt x="11" y="2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1" y="12"/>
                    </a:lnTo>
                    <a:lnTo>
                      <a:pt x="32" y="12"/>
                    </a:lnTo>
                    <a:lnTo>
                      <a:pt x="42" y="12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39" y="8"/>
                    </a:lnTo>
                    <a:lnTo>
                      <a:pt x="36" y="8"/>
                    </a:lnTo>
                    <a:lnTo>
                      <a:pt x="33" y="7"/>
                    </a:lnTo>
                    <a:lnTo>
                      <a:pt x="30" y="6"/>
                    </a:lnTo>
                    <a:lnTo>
                      <a:pt x="23" y="2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89" name="Freeform 133"/>
              <p:cNvSpPr>
                <a:spLocks/>
              </p:cNvSpPr>
              <p:nvPr/>
            </p:nvSpPr>
            <p:spPr bwMode="auto">
              <a:xfrm>
                <a:off x="169362" y="8023736"/>
                <a:ext cx="22014" cy="629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4" y="1"/>
                  </a:cxn>
                  <a:cxn ang="0">
                    <a:pos x="11" y="2"/>
                  </a:cxn>
                  <a:cxn ang="0">
                    <a:pos x="9" y="3"/>
                  </a:cxn>
                  <a:cxn ang="0">
                    <a:pos x="6" y="6"/>
                  </a:cxn>
                  <a:cxn ang="0">
                    <a:pos x="5" y="7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12"/>
                  </a:cxn>
                  <a:cxn ang="0">
                    <a:pos x="10" y="12"/>
                  </a:cxn>
                  <a:cxn ang="0">
                    <a:pos x="21" y="12"/>
                  </a:cxn>
                  <a:cxn ang="0">
                    <a:pos x="32" y="12"/>
                  </a:cxn>
                  <a:cxn ang="0">
                    <a:pos x="42" y="12"/>
                  </a:cxn>
                  <a:cxn ang="0">
                    <a:pos x="42" y="11"/>
                  </a:cxn>
                  <a:cxn ang="0">
                    <a:pos x="42" y="6"/>
                  </a:cxn>
                  <a:cxn ang="0">
                    <a:pos x="39" y="8"/>
                  </a:cxn>
                  <a:cxn ang="0">
                    <a:pos x="36" y="8"/>
                  </a:cxn>
                  <a:cxn ang="0">
                    <a:pos x="33" y="7"/>
                  </a:cxn>
                  <a:cxn ang="0">
                    <a:pos x="30" y="6"/>
                  </a:cxn>
                  <a:cxn ang="0">
                    <a:pos x="23" y="2"/>
                  </a:cxn>
                  <a:cxn ang="0">
                    <a:pos x="17" y="0"/>
                  </a:cxn>
                </a:cxnLst>
                <a:rect l="0" t="0" r="r" b="b"/>
                <a:pathLst>
                  <a:path w="42" h="12">
                    <a:moveTo>
                      <a:pt x="17" y="0"/>
                    </a:moveTo>
                    <a:lnTo>
                      <a:pt x="14" y="1"/>
                    </a:lnTo>
                    <a:lnTo>
                      <a:pt x="11" y="2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1" y="12"/>
                    </a:lnTo>
                    <a:lnTo>
                      <a:pt x="32" y="12"/>
                    </a:lnTo>
                    <a:lnTo>
                      <a:pt x="42" y="12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39" y="8"/>
                    </a:lnTo>
                    <a:lnTo>
                      <a:pt x="36" y="8"/>
                    </a:lnTo>
                    <a:lnTo>
                      <a:pt x="33" y="7"/>
                    </a:lnTo>
                    <a:lnTo>
                      <a:pt x="30" y="6"/>
                    </a:lnTo>
                    <a:lnTo>
                      <a:pt x="23" y="2"/>
                    </a:lnTo>
                    <a:lnTo>
                      <a:pt x="17" y="0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90" name="Freeform 134"/>
              <p:cNvSpPr>
                <a:spLocks/>
              </p:cNvSpPr>
              <p:nvPr/>
            </p:nvSpPr>
            <p:spPr bwMode="auto">
              <a:xfrm>
                <a:off x="125333" y="8014301"/>
                <a:ext cx="37739" cy="28304"/>
              </a:xfrm>
              <a:custGeom>
                <a:avLst/>
                <a:gdLst/>
                <a:ahLst/>
                <a:cxnLst>
                  <a:cxn ang="0">
                    <a:pos x="35" y="7"/>
                  </a:cxn>
                  <a:cxn ang="0">
                    <a:pos x="40" y="4"/>
                  </a:cxn>
                  <a:cxn ang="0">
                    <a:pos x="46" y="1"/>
                  </a:cxn>
                  <a:cxn ang="0">
                    <a:pos x="53" y="0"/>
                  </a:cxn>
                  <a:cxn ang="0">
                    <a:pos x="60" y="0"/>
                  </a:cxn>
                  <a:cxn ang="0">
                    <a:pos x="62" y="0"/>
                  </a:cxn>
                  <a:cxn ang="0">
                    <a:pos x="65" y="3"/>
                  </a:cxn>
                  <a:cxn ang="0">
                    <a:pos x="67" y="4"/>
                  </a:cxn>
                  <a:cxn ang="0">
                    <a:pos x="68" y="6"/>
                  </a:cxn>
                  <a:cxn ang="0">
                    <a:pos x="71" y="8"/>
                  </a:cxn>
                  <a:cxn ang="0">
                    <a:pos x="71" y="11"/>
                  </a:cxn>
                  <a:cxn ang="0">
                    <a:pos x="71" y="15"/>
                  </a:cxn>
                  <a:cxn ang="0">
                    <a:pos x="71" y="19"/>
                  </a:cxn>
                  <a:cxn ang="0">
                    <a:pos x="62" y="19"/>
                  </a:cxn>
                  <a:cxn ang="0">
                    <a:pos x="53" y="19"/>
                  </a:cxn>
                  <a:cxn ang="0">
                    <a:pos x="61" y="25"/>
                  </a:cxn>
                  <a:cxn ang="0">
                    <a:pos x="64" y="25"/>
                  </a:cxn>
                  <a:cxn ang="0">
                    <a:pos x="64" y="27"/>
                  </a:cxn>
                  <a:cxn ang="0">
                    <a:pos x="63" y="29"/>
                  </a:cxn>
                  <a:cxn ang="0">
                    <a:pos x="61" y="30"/>
                  </a:cxn>
                  <a:cxn ang="0">
                    <a:pos x="57" y="31"/>
                  </a:cxn>
                  <a:cxn ang="0">
                    <a:pos x="52" y="34"/>
                  </a:cxn>
                  <a:cxn ang="0">
                    <a:pos x="46" y="37"/>
                  </a:cxn>
                  <a:cxn ang="0">
                    <a:pos x="42" y="38"/>
                  </a:cxn>
                  <a:cxn ang="0">
                    <a:pos x="39" y="40"/>
                  </a:cxn>
                  <a:cxn ang="0">
                    <a:pos x="36" y="45"/>
                  </a:cxn>
                  <a:cxn ang="0">
                    <a:pos x="35" y="49"/>
                  </a:cxn>
                  <a:cxn ang="0">
                    <a:pos x="26" y="52"/>
                  </a:cxn>
                  <a:cxn ang="0">
                    <a:pos x="17" y="53"/>
                  </a:cxn>
                  <a:cxn ang="0">
                    <a:pos x="9" y="55"/>
                  </a:cxn>
                  <a:cxn ang="0">
                    <a:pos x="0" y="55"/>
                  </a:cxn>
                  <a:cxn ang="0">
                    <a:pos x="2" y="49"/>
                  </a:cxn>
                  <a:cxn ang="0">
                    <a:pos x="6" y="44"/>
                  </a:cxn>
                  <a:cxn ang="0">
                    <a:pos x="10" y="39"/>
                  </a:cxn>
                  <a:cxn ang="0">
                    <a:pos x="15" y="35"/>
                  </a:cxn>
                  <a:cxn ang="0">
                    <a:pos x="25" y="27"/>
                  </a:cxn>
                  <a:cxn ang="0">
                    <a:pos x="35" y="19"/>
                  </a:cxn>
                  <a:cxn ang="0">
                    <a:pos x="36" y="18"/>
                  </a:cxn>
                  <a:cxn ang="0">
                    <a:pos x="40" y="16"/>
                  </a:cxn>
                  <a:cxn ang="0">
                    <a:pos x="40" y="14"/>
                  </a:cxn>
                  <a:cxn ang="0">
                    <a:pos x="40" y="11"/>
                  </a:cxn>
                  <a:cxn ang="0">
                    <a:pos x="39" y="9"/>
                  </a:cxn>
                  <a:cxn ang="0">
                    <a:pos x="35" y="7"/>
                  </a:cxn>
                </a:cxnLst>
                <a:rect l="0" t="0" r="r" b="b"/>
                <a:pathLst>
                  <a:path w="71" h="55">
                    <a:moveTo>
                      <a:pt x="35" y="7"/>
                    </a:moveTo>
                    <a:lnTo>
                      <a:pt x="40" y="4"/>
                    </a:lnTo>
                    <a:lnTo>
                      <a:pt x="46" y="1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5" y="3"/>
                    </a:lnTo>
                    <a:lnTo>
                      <a:pt x="67" y="4"/>
                    </a:lnTo>
                    <a:lnTo>
                      <a:pt x="68" y="6"/>
                    </a:lnTo>
                    <a:lnTo>
                      <a:pt x="71" y="8"/>
                    </a:lnTo>
                    <a:lnTo>
                      <a:pt x="71" y="11"/>
                    </a:lnTo>
                    <a:lnTo>
                      <a:pt x="71" y="15"/>
                    </a:lnTo>
                    <a:lnTo>
                      <a:pt x="71" y="19"/>
                    </a:lnTo>
                    <a:lnTo>
                      <a:pt x="62" y="19"/>
                    </a:lnTo>
                    <a:lnTo>
                      <a:pt x="53" y="19"/>
                    </a:lnTo>
                    <a:lnTo>
                      <a:pt x="61" y="25"/>
                    </a:lnTo>
                    <a:lnTo>
                      <a:pt x="64" y="25"/>
                    </a:lnTo>
                    <a:lnTo>
                      <a:pt x="64" y="27"/>
                    </a:lnTo>
                    <a:lnTo>
                      <a:pt x="63" y="29"/>
                    </a:lnTo>
                    <a:lnTo>
                      <a:pt x="61" y="30"/>
                    </a:lnTo>
                    <a:lnTo>
                      <a:pt x="57" y="31"/>
                    </a:lnTo>
                    <a:lnTo>
                      <a:pt x="52" y="34"/>
                    </a:lnTo>
                    <a:lnTo>
                      <a:pt x="46" y="37"/>
                    </a:lnTo>
                    <a:lnTo>
                      <a:pt x="42" y="38"/>
                    </a:lnTo>
                    <a:lnTo>
                      <a:pt x="39" y="40"/>
                    </a:lnTo>
                    <a:lnTo>
                      <a:pt x="36" y="45"/>
                    </a:lnTo>
                    <a:lnTo>
                      <a:pt x="35" y="49"/>
                    </a:lnTo>
                    <a:lnTo>
                      <a:pt x="26" y="52"/>
                    </a:lnTo>
                    <a:lnTo>
                      <a:pt x="17" y="53"/>
                    </a:lnTo>
                    <a:lnTo>
                      <a:pt x="9" y="55"/>
                    </a:lnTo>
                    <a:lnTo>
                      <a:pt x="0" y="55"/>
                    </a:lnTo>
                    <a:lnTo>
                      <a:pt x="2" y="49"/>
                    </a:lnTo>
                    <a:lnTo>
                      <a:pt x="6" y="44"/>
                    </a:lnTo>
                    <a:lnTo>
                      <a:pt x="10" y="39"/>
                    </a:lnTo>
                    <a:lnTo>
                      <a:pt x="15" y="35"/>
                    </a:lnTo>
                    <a:lnTo>
                      <a:pt x="25" y="27"/>
                    </a:lnTo>
                    <a:lnTo>
                      <a:pt x="35" y="19"/>
                    </a:lnTo>
                    <a:lnTo>
                      <a:pt x="36" y="18"/>
                    </a:lnTo>
                    <a:lnTo>
                      <a:pt x="40" y="16"/>
                    </a:lnTo>
                    <a:lnTo>
                      <a:pt x="40" y="14"/>
                    </a:lnTo>
                    <a:lnTo>
                      <a:pt x="40" y="11"/>
                    </a:lnTo>
                    <a:lnTo>
                      <a:pt x="39" y="9"/>
                    </a:lnTo>
                    <a:lnTo>
                      <a:pt x="35" y="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91" name="Freeform 135"/>
              <p:cNvSpPr>
                <a:spLocks/>
              </p:cNvSpPr>
              <p:nvPr/>
            </p:nvSpPr>
            <p:spPr bwMode="auto">
              <a:xfrm>
                <a:off x="125333" y="8014301"/>
                <a:ext cx="37739" cy="28304"/>
              </a:xfrm>
              <a:custGeom>
                <a:avLst/>
                <a:gdLst/>
                <a:ahLst/>
                <a:cxnLst>
                  <a:cxn ang="0">
                    <a:pos x="35" y="7"/>
                  </a:cxn>
                  <a:cxn ang="0">
                    <a:pos x="40" y="4"/>
                  </a:cxn>
                  <a:cxn ang="0">
                    <a:pos x="46" y="1"/>
                  </a:cxn>
                  <a:cxn ang="0">
                    <a:pos x="53" y="0"/>
                  </a:cxn>
                  <a:cxn ang="0">
                    <a:pos x="60" y="0"/>
                  </a:cxn>
                  <a:cxn ang="0">
                    <a:pos x="62" y="0"/>
                  </a:cxn>
                  <a:cxn ang="0">
                    <a:pos x="65" y="3"/>
                  </a:cxn>
                  <a:cxn ang="0">
                    <a:pos x="67" y="4"/>
                  </a:cxn>
                  <a:cxn ang="0">
                    <a:pos x="68" y="6"/>
                  </a:cxn>
                  <a:cxn ang="0">
                    <a:pos x="71" y="8"/>
                  </a:cxn>
                  <a:cxn ang="0">
                    <a:pos x="71" y="11"/>
                  </a:cxn>
                  <a:cxn ang="0">
                    <a:pos x="71" y="15"/>
                  </a:cxn>
                  <a:cxn ang="0">
                    <a:pos x="71" y="19"/>
                  </a:cxn>
                  <a:cxn ang="0">
                    <a:pos x="62" y="19"/>
                  </a:cxn>
                  <a:cxn ang="0">
                    <a:pos x="53" y="19"/>
                  </a:cxn>
                  <a:cxn ang="0">
                    <a:pos x="61" y="25"/>
                  </a:cxn>
                  <a:cxn ang="0">
                    <a:pos x="64" y="25"/>
                  </a:cxn>
                  <a:cxn ang="0">
                    <a:pos x="64" y="27"/>
                  </a:cxn>
                  <a:cxn ang="0">
                    <a:pos x="63" y="29"/>
                  </a:cxn>
                  <a:cxn ang="0">
                    <a:pos x="61" y="30"/>
                  </a:cxn>
                  <a:cxn ang="0">
                    <a:pos x="57" y="31"/>
                  </a:cxn>
                  <a:cxn ang="0">
                    <a:pos x="52" y="34"/>
                  </a:cxn>
                  <a:cxn ang="0">
                    <a:pos x="46" y="37"/>
                  </a:cxn>
                  <a:cxn ang="0">
                    <a:pos x="42" y="38"/>
                  </a:cxn>
                  <a:cxn ang="0">
                    <a:pos x="39" y="40"/>
                  </a:cxn>
                  <a:cxn ang="0">
                    <a:pos x="36" y="45"/>
                  </a:cxn>
                  <a:cxn ang="0">
                    <a:pos x="35" y="49"/>
                  </a:cxn>
                  <a:cxn ang="0">
                    <a:pos x="26" y="52"/>
                  </a:cxn>
                  <a:cxn ang="0">
                    <a:pos x="17" y="53"/>
                  </a:cxn>
                  <a:cxn ang="0">
                    <a:pos x="9" y="55"/>
                  </a:cxn>
                  <a:cxn ang="0">
                    <a:pos x="0" y="55"/>
                  </a:cxn>
                  <a:cxn ang="0">
                    <a:pos x="2" y="49"/>
                  </a:cxn>
                  <a:cxn ang="0">
                    <a:pos x="6" y="44"/>
                  </a:cxn>
                  <a:cxn ang="0">
                    <a:pos x="10" y="39"/>
                  </a:cxn>
                  <a:cxn ang="0">
                    <a:pos x="15" y="35"/>
                  </a:cxn>
                  <a:cxn ang="0">
                    <a:pos x="25" y="27"/>
                  </a:cxn>
                  <a:cxn ang="0">
                    <a:pos x="35" y="19"/>
                  </a:cxn>
                  <a:cxn ang="0">
                    <a:pos x="36" y="18"/>
                  </a:cxn>
                  <a:cxn ang="0">
                    <a:pos x="40" y="16"/>
                  </a:cxn>
                  <a:cxn ang="0">
                    <a:pos x="40" y="14"/>
                  </a:cxn>
                  <a:cxn ang="0">
                    <a:pos x="40" y="11"/>
                  </a:cxn>
                  <a:cxn ang="0">
                    <a:pos x="39" y="9"/>
                  </a:cxn>
                  <a:cxn ang="0">
                    <a:pos x="35" y="7"/>
                  </a:cxn>
                </a:cxnLst>
                <a:rect l="0" t="0" r="r" b="b"/>
                <a:pathLst>
                  <a:path w="71" h="55">
                    <a:moveTo>
                      <a:pt x="35" y="7"/>
                    </a:moveTo>
                    <a:lnTo>
                      <a:pt x="40" y="4"/>
                    </a:lnTo>
                    <a:lnTo>
                      <a:pt x="46" y="1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5" y="3"/>
                    </a:lnTo>
                    <a:lnTo>
                      <a:pt x="67" y="4"/>
                    </a:lnTo>
                    <a:lnTo>
                      <a:pt x="68" y="6"/>
                    </a:lnTo>
                    <a:lnTo>
                      <a:pt x="71" y="8"/>
                    </a:lnTo>
                    <a:lnTo>
                      <a:pt x="71" y="11"/>
                    </a:lnTo>
                    <a:lnTo>
                      <a:pt x="71" y="15"/>
                    </a:lnTo>
                    <a:lnTo>
                      <a:pt x="71" y="19"/>
                    </a:lnTo>
                    <a:lnTo>
                      <a:pt x="62" y="19"/>
                    </a:lnTo>
                    <a:lnTo>
                      <a:pt x="53" y="19"/>
                    </a:lnTo>
                    <a:lnTo>
                      <a:pt x="61" y="25"/>
                    </a:lnTo>
                    <a:lnTo>
                      <a:pt x="64" y="25"/>
                    </a:lnTo>
                    <a:lnTo>
                      <a:pt x="64" y="27"/>
                    </a:lnTo>
                    <a:lnTo>
                      <a:pt x="63" y="29"/>
                    </a:lnTo>
                    <a:lnTo>
                      <a:pt x="61" y="30"/>
                    </a:lnTo>
                    <a:lnTo>
                      <a:pt x="57" y="31"/>
                    </a:lnTo>
                    <a:lnTo>
                      <a:pt x="52" y="34"/>
                    </a:lnTo>
                    <a:lnTo>
                      <a:pt x="46" y="37"/>
                    </a:lnTo>
                    <a:lnTo>
                      <a:pt x="42" y="38"/>
                    </a:lnTo>
                    <a:lnTo>
                      <a:pt x="39" y="40"/>
                    </a:lnTo>
                    <a:lnTo>
                      <a:pt x="36" y="45"/>
                    </a:lnTo>
                    <a:lnTo>
                      <a:pt x="35" y="49"/>
                    </a:lnTo>
                    <a:lnTo>
                      <a:pt x="26" y="52"/>
                    </a:lnTo>
                    <a:lnTo>
                      <a:pt x="17" y="53"/>
                    </a:lnTo>
                    <a:lnTo>
                      <a:pt x="9" y="55"/>
                    </a:lnTo>
                    <a:lnTo>
                      <a:pt x="0" y="55"/>
                    </a:lnTo>
                    <a:lnTo>
                      <a:pt x="2" y="49"/>
                    </a:lnTo>
                    <a:lnTo>
                      <a:pt x="6" y="44"/>
                    </a:lnTo>
                    <a:lnTo>
                      <a:pt x="10" y="39"/>
                    </a:lnTo>
                    <a:lnTo>
                      <a:pt x="15" y="35"/>
                    </a:lnTo>
                    <a:lnTo>
                      <a:pt x="25" y="27"/>
                    </a:lnTo>
                    <a:lnTo>
                      <a:pt x="35" y="19"/>
                    </a:lnTo>
                    <a:lnTo>
                      <a:pt x="36" y="18"/>
                    </a:lnTo>
                    <a:lnTo>
                      <a:pt x="40" y="16"/>
                    </a:lnTo>
                    <a:lnTo>
                      <a:pt x="40" y="14"/>
                    </a:lnTo>
                    <a:lnTo>
                      <a:pt x="40" y="11"/>
                    </a:lnTo>
                    <a:lnTo>
                      <a:pt x="39" y="9"/>
                    </a:lnTo>
                    <a:lnTo>
                      <a:pt x="35" y="7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92" name="Freeform 136"/>
              <p:cNvSpPr>
                <a:spLocks/>
              </p:cNvSpPr>
              <p:nvPr/>
            </p:nvSpPr>
            <p:spPr bwMode="auto">
              <a:xfrm>
                <a:off x="78159" y="8026881"/>
                <a:ext cx="28304" cy="34594"/>
              </a:xfrm>
              <a:custGeom>
                <a:avLst/>
                <a:gdLst/>
                <a:ahLst/>
                <a:cxnLst>
                  <a:cxn ang="0">
                    <a:pos x="42" y="24"/>
                  </a:cxn>
                  <a:cxn ang="0">
                    <a:pos x="38" y="22"/>
                  </a:cxn>
                  <a:cxn ang="0">
                    <a:pos x="35" y="20"/>
                  </a:cxn>
                  <a:cxn ang="0">
                    <a:pos x="34" y="17"/>
                  </a:cxn>
                  <a:cxn ang="0">
                    <a:pos x="33" y="15"/>
                  </a:cxn>
                  <a:cxn ang="0">
                    <a:pos x="33" y="11"/>
                  </a:cxn>
                  <a:cxn ang="0">
                    <a:pos x="29" y="6"/>
                  </a:cxn>
                  <a:cxn ang="0">
                    <a:pos x="27" y="2"/>
                  </a:cxn>
                  <a:cxn ang="0">
                    <a:pos x="24" y="1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2" y="9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3" y="22"/>
                  </a:cxn>
                  <a:cxn ang="0">
                    <a:pos x="8" y="24"/>
                  </a:cxn>
                  <a:cxn ang="0">
                    <a:pos x="14" y="26"/>
                  </a:cxn>
                  <a:cxn ang="0">
                    <a:pos x="19" y="27"/>
                  </a:cxn>
                  <a:cxn ang="0">
                    <a:pos x="24" y="30"/>
                  </a:cxn>
                  <a:cxn ang="0">
                    <a:pos x="28" y="32"/>
                  </a:cxn>
                  <a:cxn ang="0">
                    <a:pos x="29" y="34"/>
                  </a:cxn>
                  <a:cxn ang="0">
                    <a:pos x="30" y="36"/>
                  </a:cxn>
                  <a:cxn ang="0">
                    <a:pos x="30" y="38"/>
                  </a:cxn>
                  <a:cxn ang="0">
                    <a:pos x="29" y="42"/>
                  </a:cxn>
                  <a:cxn ang="0">
                    <a:pos x="24" y="45"/>
                  </a:cxn>
                  <a:cxn ang="0">
                    <a:pos x="18" y="47"/>
                  </a:cxn>
                  <a:cxn ang="0">
                    <a:pos x="16" y="48"/>
                  </a:cxn>
                  <a:cxn ang="0">
                    <a:pos x="14" y="50"/>
                  </a:cxn>
                  <a:cxn ang="0">
                    <a:pos x="13" y="52"/>
                  </a:cxn>
                  <a:cxn ang="0">
                    <a:pos x="12" y="53"/>
                  </a:cxn>
                  <a:cxn ang="0">
                    <a:pos x="13" y="55"/>
                  </a:cxn>
                  <a:cxn ang="0">
                    <a:pos x="14" y="57"/>
                  </a:cxn>
                  <a:cxn ang="0">
                    <a:pos x="16" y="60"/>
                  </a:cxn>
                  <a:cxn ang="0">
                    <a:pos x="18" y="62"/>
                  </a:cxn>
                  <a:cxn ang="0">
                    <a:pos x="24" y="64"/>
                  </a:cxn>
                  <a:cxn ang="0">
                    <a:pos x="29" y="65"/>
                  </a:cxn>
                  <a:cxn ang="0">
                    <a:pos x="42" y="60"/>
                  </a:cxn>
                  <a:cxn ang="0">
                    <a:pos x="53" y="53"/>
                  </a:cxn>
                  <a:cxn ang="0">
                    <a:pos x="57" y="51"/>
                  </a:cxn>
                  <a:cxn ang="0">
                    <a:pos x="59" y="47"/>
                  </a:cxn>
                  <a:cxn ang="0">
                    <a:pos x="59" y="43"/>
                  </a:cxn>
                  <a:cxn ang="0">
                    <a:pos x="58" y="38"/>
                  </a:cxn>
                  <a:cxn ang="0">
                    <a:pos x="56" y="34"/>
                  </a:cxn>
                  <a:cxn ang="0">
                    <a:pos x="53" y="30"/>
                  </a:cxn>
                  <a:cxn ang="0">
                    <a:pos x="47" y="26"/>
                  </a:cxn>
                  <a:cxn ang="0">
                    <a:pos x="42" y="24"/>
                  </a:cxn>
                </a:cxnLst>
                <a:rect l="0" t="0" r="r" b="b"/>
                <a:pathLst>
                  <a:path w="59" h="65">
                    <a:moveTo>
                      <a:pt x="42" y="24"/>
                    </a:moveTo>
                    <a:lnTo>
                      <a:pt x="38" y="22"/>
                    </a:lnTo>
                    <a:lnTo>
                      <a:pt x="35" y="20"/>
                    </a:lnTo>
                    <a:lnTo>
                      <a:pt x="34" y="17"/>
                    </a:lnTo>
                    <a:lnTo>
                      <a:pt x="33" y="15"/>
                    </a:lnTo>
                    <a:lnTo>
                      <a:pt x="33" y="11"/>
                    </a:lnTo>
                    <a:lnTo>
                      <a:pt x="29" y="6"/>
                    </a:lnTo>
                    <a:lnTo>
                      <a:pt x="27" y="2"/>
                    </a:lnTo>
                    <a:lnTo>
                      <a:pt x="24" y="1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3" y="22"/>
                    </a:lnTo>
                    <a:lnTo>
                      <a:pt x="8" y="24"/>
                    </a:lnTo>
                    <a:lnTo>
                      <a:pt x="14" y="26"/>
                    </a:lnTo>
                    <a:lnTo>
                      <a:pt x="19" y="27"/>
                    </a:lnTo>
                    <a:lnTo>
                      <a:pt x="24" y="30"/>
                    </a:lnTo>
                    <a:lnTo>
                      <a:pt x="28" y="32"/>
                    </a:lnTo>
                    <a:lnTo>
                      <a:pt x="29" y="34"/>
                    </a:lnTo>
                    <a:lnTo>
                      <a:pt x="30" y="36"/>
                    </a:lnTo>
                    <a:lnTo>
                      <a:pt x="30" y="38"/>
                    </a:lnTo>
                    <a:lnTo>
                      <a:pt x="29" y="42"/>
                    </a:lnTo>
                    <a:lnTo>
                      <a:pt x="24" y="45"/>
                    </a:lnTo>
                    <a:lnTo>
                      <a:pt x="18" y="47"/>
                    </a:lnTo>
                    <a:lnTo>
                      <a:pt x="16" y="48"/>
                    </a:lnTo>
                    <a:lnTo>
                      <a:pt x="14" y="50"/>
                    </a:lnTo>
                    <a:lnTo>
                      <a:pt x="13" y="52"/>
                    </a:lnTo>
                    <a:lnTo>
                      <a:pt x="12" y="53"/>
                    </a:lnTo>
                    <a:lnTo>
                      <a:pt x="13" y="55"/>
                    </a:lnTo>
                    <a:lnTo>
                      <a:pt x="14" y="57"/>
                    </a:lnTo>
                    <a:lnTo>
                      <a:pt x="16" y="60"/>
                    </a:lnTo>
                    <a:lnTo>
                      <a:pt x="18" y="62"/>
                    </a:lnTo>
                    <a:lnTo>
                      <a:pt x="24" y="64"/>
                    </a:lnTo>
                    <a:lnTo>
                      <a:pt x="29" y="65"/>
                    </a:lnTo>
                    <a:lnTo>
                      <a:pt x="42" y="60"/>
                    </a:lnTo>
                    <a:lnTo>
                      <a:pt x="53" y="53"/>
                    </a:lnTo>
                    <a:lnTo>
                      <a:pt x="57" y="51"/>
                    </a:lnTo>
                    <a:lnTo>
                      <a:pt x="59" y="47"/>
                    </a:lnTo>
                    <a:lnTo>
                      <a:pt x="59" y="43"/>
                    </a:lnTo>
                    <a:lnTo>
                      <a:pt x="58" y="38"/>
                    </a:lnTo>
                    <a:lnTo>
                      <a:pt x="56" y="34"/>
                    </a:lnTo>
                    <a:lnTo>
                      <a:pt x="53" y="30"/>
                    </a:lnTo>
                    <a:lnTo>
                      <a:pt x="47" y="26"/>
                    </a:lnTo>
                    <a:lnTo>
                      <a:pt x="42" y="2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93" name="Freeform 137"/>
              <p:cNvSpPr>
                <a:spLocks/>
              </p:cNvSpPr>
              <p:nvPr/>
            </p:nvSpPr>
            <p:spPr bwMode="auto">
              <a:xfrm>
                <a:off x="78159" y="8026881"/>
                <a:ext cx="28304" cy="34594"/>
              </a:xfrm>
              <a:custGeom>
                <a:avLst/>
                <a:gdLst/>
                <a:ahLst/>
                <a:cxnLst>
                  <a:cxn ang="0">
                    <a:pos x="42" y="24"/>
                  </a:cxn>
                  <a:cxn ang="0">
                    <a:pos x="38" y="22"/>
                  </a:cxn>
                  <a:cxn ang="0">
                    <a:pos x="35" y="20"/>
                  </a:cxn>
                  <a:cxn ang="0">
                    <a:pos x="34" y="17"/>
                  </a:cxn>
                  <a:cxn ang="0">
                    <a:pos x="33" y="15"/>
                  </a:cxn>
                  <a:cxn ang="0">
                    <a:pos x="33" y="11"/>
                  </a:cxn>
                  <a:cxn ang="0">
                    <a:pos x="29" y="6"/>
                  </a:cxn>
                  <a:cxn ang="0">
                    <a:pos x="27" y="2"/>
                  </a:cxn>
                  <a:cxn ang="0">
                    <a:pos x="24" y="1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2" y="9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3" y="22"/>
                  </a:cxn>
                  <a:cxn ang="0">
                    <a:pos x="8" y="24"/>
                  </a:cxn>
                  <a:cxn ang="0">
                    <a:pos x="14" y="26"/>
                  </a:cxn>
                  <a:cxn ang="0">
                    <a:pos x="19" y="27"/>
                  </a:cxn>
                  <a:cxn ang="0">
                    <a:pos x="24" y="30"/>
                  </a:cxn>
                  <a:cxn ang="0">
                    <a:pos x="28" y="32"/>
                  </a:cxn>
                  <a:cxn ang="0">
                    <a:pos x="29" y="34"/>
                  </a:cxn>
                  <a:cxn ang="0">
                    <a:pos x="30" y="36"/>
                  </a:cxn>
                  <a:cxn ang="0">
                    <a:pos x="30" y="38"/>
                  </a:cxn>
                  <a:cxn ang="0">
                    <a:pos x="29" y="42"/>
                  </a:cxn>
                  <a:cxn ang="0">
                    <a:pos x="24" y="45"/>
                  </a:cxn>
                  <a:cxn ang="0">
                    <a:pos x="18" y="47"/>
                  </a:cxn>
                  <a:cxn ang="0">
                    <a:pos x="16" y="48"/>
                  </a:cxn>
                  <a:cxn ang="0">
                    <a:pos x="14" y="50"/>
                  </a:cxn>
                  <a:cxn ang="0">
                    <a:pos x="13" y="52"/>
                  </a:cxn>
                  <a:cxn ang="0">
                    <a:pos x="12" y="53"/>
                  </a:cxn>
                  <a:cxn ang="0">
                    <a:pos x="13" y="55"/>
                  </a:cxn>
                  <a:cxn ang="0">
                    <a:pos x="14" y="57"/>
                  </a:cxn>
                  <a:cxn ang="0">
                    <a:pos x="16" y="60"/>
                  </a:cxn>
                  <a:cxn ang="0">
                    <a:pos x="18" y="62"/>
                  </a:cxn>
                  <a:cxn ang="0">
                    <a:pos x="24" y="64"/>
                  </a:cxn>
                  <a:cxn ang="0">
                    <a:pos x="29" y="65"/>
                  </a:cxn>
                  <a:cxn ang="0">
                    <a:pos x="42" y="60"/>
                  </a:cxn>
                  <a:cxn ang="0">
                    <a:pos x="53" y="53"/>
                  </a:cxn>
                  <a:cxn ang="0">
                    <a:pos x="57" y="51"/>
                  </a:cxn>
                  <a:cxn ang="0">
                    <a:pos x="59" y="47"/>
                  </a:cxn>
                  <a:cxn ang="0">
                    <a:pos x="59" y="43"/>
                  </a:cxn>
                  <a:cxn ang="0">
                    <a:pos x="58" y="38"/>
                  </a:cxn>
                  <a:cxn ang="0">
                    <a:pos x="56" y="34"/>
                  </a:cxn>
                  <a:cxn ang="0">
                    <a:pos x="53" y="30"/>
                  </a:cxn>
                  <a:cxn ang="0">
                    <a:pos x="47" y="26"/>
                  </a:cxn>
                  <a:cxn ang="0">
                    <a:pos x="42" y="24"/>
                  </a:cxn>
                </a:cxnLst>
                <a:rect l="0" t="0" r="r" b="b"/>
                <a:pathLst>
                  <a:path w="59" h="65">
                    <a:moveTo>
                      <a:pt x="42" y="24"/>
                    </a:moveTo>
                    <a:lnTo>
                      <a:pt x="38" y="22"/>
                    </a:lnTo>
                    <a:lnTo>
                      <a:pt x="35" y="20"/>
                    </a:lnTo>
                    <a:lnTo>
                      <a:pt x="34" y="17"/>
                    </a:lnTo>
                    <a:lnTo>
                      <a:pt x="33" y="15"/>
                    </a:lnTo>
                    <a:lnTo>
                      <a:pt x="33" y="11"/>
                    </a:lnTo>
                    <a:lnTo>
                      <a:pt x="29" y="6"/>
                    </a:lnTo>
                    <a:lnTo>
                      <a:pt x="27" y="2"/>
                    </a:lnTo>
                    <a:lnTo>
                      <a:pt x="24" y="1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3" y="22"/>
                    </a:lnTo>
                    <a:lnTo>
                      <a:pt x="8" y="24"/>
                    </a:lnTo>
                    <a:lnTo>
                      <a:pt x="14" y="26"/>
                    </a:lnTo>
                    <a:lnTo>
                      <a:pt x="19" y="27"/>
                    </a:lnTo>
                    <a:lnTo>
                      <a:pt x="24" y="30"/>
                    </a:lnTo>
                    <a:lnTo>
                      <a:pt x="28" y="32"/>
                    </a:lnTo>
                    <a:lnTo>
                      <a:pt x="29" y="34"/>
                    </a:lnTo>
                    <a:lnTo>
                      <a:pt x="30" y="36"/>
                    </a:lnTo>
                    <a:lnTo>
                      <a:pt x="30" y="38"/>
                    </a:lnTo>
                    <a:lnTo>
                      <a:pt x="29" y="42"/>
                    </a:lnTo>
                    <a:lnTo>
                      <a:pt x="24" y="45"/>
                    </a:lnTo>
                    <a:lnTo>
                      <a:pt x="18" y="47"/>
                    </a:lnTo>
                    <a:lnTo>
                      <a:pt x="16" y="48"/>
                    </a:lnTo>
                    <a:lnTo>
                      <a:pt x="14" y="50"/>
                    </a:lnTo>
                    <a:lnTo>
                      <a:pt x="13" y="52"/>
                    </a:lnTo>
                    <a:lnTo>
                      <a:pt x="12" y="53"/>
                    </a:lnTo>
                    <a:lnTo>
                      <a:pt x="13" y="55"/>
                    </a:lnTo>
                    <a:lnTo>
                      <a:pt x="14" y="57"/>
                    </a:lnTo>
                    <a:lnTo>
                      <a:pt x="16" y="60"/>
                    </a:lnTo>
                    <a:lnTo>
                      <a:pt x="18" y="62"/>
                    </a:lnTo>
                    <a:lnTo>
                      <a:pt x="24" y="64"/>
                    </a:lnTo>
                    <a:lnTo>
                      <a:pt x="29" y="65"/>
                    </a:lnTo>
                    <a:lnTo>
                      <a:pt x="42" y="60"/>
                    </a:lnTo>
                    <a:lnTo>
                      <a:pt x="53" y="53"/>
                    </a:lnTo>
                    <a:lnTo>
                      <a:pt x="57" y="51"/>
                    </a:lnTo>
                    <a:lnTo>
                      <a:pt x="59" y="47"/>
                    </a:lnTo>
                    <a:lnTo>
                      <a:pt x="59" y="43"/>
                    </a:lnTo>
                    <a:lnTo>
                      <a:pt x="58" y="38"/>
                    </a:lnTo>
                    <a:lnTo>
                      <a:pt x="56" y="34"/>
                    </a:lnTo>
                    <a:lnTo>
                      <a:pt x="53" y="30"/>
                    </a:lnTo>
                    <a:lnTo>
                      <a:pt x="47" y="26"/>
                    </a:lnTo>
                    <a:lnTo>
                      <a:pt x="42" y="24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94" name="Freeform 138"/>
              <p:cNvSpPr>
                <a:spLocks/>
              </p:cNvSpPr>
              <p:nvPr/>
            </p:nvSpPr>
            <p:spPr bwMode="auto">
              <a:xfrm>
                <a:off x="24695" y="8030026"/>
                <a:ext cx="44029" cy="31449"/>
              </a:xfrm>
              <a:custGeom>
                <a:avLst/>
                <a:gdLst/>
                <a:ahLst/>
                <a:cxnLst>
                  <a:cxn ang="0">
                    <a:pos x="59" y="23"/>
                  </a:cxn>
                  <a:cxn ang="0">
                    <a:pos x="58" y="17"/>
                  </a:cxn>
                  <a:cxn ang="0">
                    <a:pos x="55" y="12"/>
                  </a:cxn>
                  <a:cxn ang="0">
                    <a:pos x="53" y="9"/>
                  </a:cxn>
                  <a:cxn ang="0">
                    <a:pos x="52" y="7"/>
                  </a:cxn>
                  <a:cxn ang="0">
                    <a:pos x="53" y="6"/>
                  </a:cxn>
                  <a:cxn ang="0">
                    <a:pos x="54" y="5"/>
                  </a:cxn>
                  <a:cxn ang="0">
                    <a:pos x="62" y="2"/>
                  </a:cxn>
                  <a:cxn ang="0">
                    <a:pos x="68" y="0"/>
                  </a:cxn>
                  <a:cxn ang="0">
                    <a:pos x="70" y="0"/>
                  </a:cxn>
                  <a:cxn ang="0">
                    <a:pos x="73" y="2"/>
                  </a:cxn>
                  <a:cxn ang="0">
                    <a:pos x="75" y="3"/>
                  </a:cxn>
                  <a:cxn ang="0">
                    <a:pos x="77" y="5"/>
                  </a:cxn>
                  <a:cxn ang="0">
                    <a:pos x="82" y="15"/>
                  </a:cxn>
                  <a:cxn ang="0">
                    <a:pos x="84" y="24"/>
                  </a:cxn>
                  <a:cxn ang="0">
                    <a:pos x="84" y="28"/>
                  </a:cxn>
                  <a:cxn ang="0">
                    <a:pos x="83" y="31"/>
                  </a:cxn>
                  <a:cxn ang="0">
                    <a:pos x="80" y="34"/>
                  </a:cxn>
                  <a:cxn ang="0">
                    <a:pos x="77" y="35"/>
                  </a:cxn>
                  <a:cxn ang="0">
                    <a:pos x="59" y="44"/>
                  </a:cxn>
                  <a:cxn ang="0">
                    <a:pos x="42" y="50"/>
                  </a:cxn>
                  <a:cxn ang="0">
                    <a:pos x="32" y="54"/>
                  </a:cxn>
                  <a:cxn ang="0">
                    <a:pos x="22" y="56"/>
                  </a:cxn>
                  <a:cxn ang="0">
                    <a:pos x="12" y="58"/>
                  </a:cxn>
                  <a:cxn ang="0">
                    <a:pos x="1" y="58"/>
                  </a:cxn>
                  <a:cxn ang="0">
                    <a:pos x="0" y="54"/>
                  </a:cxn>
                  <a:cxn ang="0">
                    <a:pos x="0" y="50"/>
                  </a:cxn>
                  <a:cxn ang="0">
                    <a:pos x="1" y="48"/>
                  </a:cxn>
                  <a:cxn ang="0">
                    <a:pos x="3" y="45"/>
                  </a:cxn>
                  <a:cxn ang="0">
                    <a:pos x="11" y="41"/>
                  </a:cxn>
                  <a:cxn ang="0">
                    <a:pos x="22" y="38"/>
                  </a:cxn>
                  <a:cxn ang="0">
                    <a:pos x="33" y="36"/>
                  </a:cxn>
                  <a:cxn ang="0">
                    <a:pos x="44" y="33"/>
                  </a:cxn>
                  <a:cxn ang="0">
                    <a:pos x="48" y="30"/>
                  </a:cxn>
                  <a:cxn ang="0">
                    <a:pos x="53" y="28"/>
                  </a:cxn>
                  <a:cxn ang="0">
                    <a:pos x="57" y="26"/>
                  </a:cxn>
                  <a:cxn ang="0">
                    <a:pos x="59" y="23"/>
                  </a:cxn>
                </a:cxnLst>
                <a:rect l="0" t="0" r="r" b="b"/>
                <a:pathLst>
                  <a:path w="84" h="58">
                    <a:moveTo>
                      <a:pt x="59" y="23"/>
                    </a:moveTo>
                    <a:lnTo>
                      <a:pt x="58" y="17"/>
                    </a:lnTo>
                    <a:lnTo>
                      <a:pt x="55" y="12"/>
                    </a:lnTo>
                    <a:lnTo>
                      <a:pt x="53" y="9"/>
                    </a:lnTo>
                    <a:lnTo>
                      <a:pt x="52" y="7"/>
                    </a:lnTo>
                    <a:lnTo>
                      <a:pt x="53" y="6"/>
                    </a:lnTo>
                    <a:lnTo>
                      <a:pt x="54" y="5"/>
                    </a:lnTo>
                    <a:lnTo>
                      <a:pt x="62" y="2"/>
                    </a:lnTo>
                    <a:lnTo>
                      <a:pt x="68" y="0"/>
                    </a:lnTo>
                    <a:lnTo>
                      <a:pt x="70" y="0"/>
                    </a:lnTo>
                    <a:lnTo>
                      <a:pt x="73" y="2"/>
                    </a:lnTo>
                    <a:lnTo>
                      <a:pt x="75" y="3"/>
                    </a:lnTo>
                    <a:lnTo>
                      <a:pt x="77" y="5"/>
                    </a:lnTo>
                    <a:lnTo>
                      <a:pt x="82" y="15"/>
                    </a:lnTo>
                    <a:lnTo>
                      <a:pt x="84" y="24"/>
                    </a:lnTo>
                    <a:lnTo>
                      <a:pt x="84" y="28"/>
                    </a:lnTo>
                    <a:lnTo>
                      <a:pt x="83" y="31"/>
                    </a:lnTo>
                    <a:lnTo>
                      <a:pt x="80" y="34"/>
                    </a:lnTo>
                    <a:lnTo>
                      <a:pt x="77" y="35"/>
                    </a:lnTo>
                    <a:lnTo>
                      <a:pt x="59" y="44"/>
                    </a:lnTo>
                    <a:lnTo>
                      <a:pt x="42" y="50"/>
                    </a:lnTo>
                    <a:lnTo>
                      <a:pt x="32" y="54"/>
                    </a:lnTo>
                    <a:lnTo>
                      <a:pt x="22" y="56"/>
                    </a:lnTo>
                    <a:lnTo>
                      <a:pt x="12" y="58"/>
                    </a:lnTo>
                    <a:lnTo>
                      <a:pt x="1" y="58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1" y="48"/>
                    </a:lnTo>
                    <a:lnTo>
                      <a:pt x="3" y="45"/>
                    </a:lnTo>
                    <a:lnTo>
                      <a:pt x="11" y="41"/>
                    </a:lnTo>
                    <a:lnTo>
                      <a:pt x="22" y="38"/>
                    </a:lnTo>
                    <a:lnTo>
                      <a:pt x="33" y="36"/>
                    </a:lnTo>
                    <a:lnTo>
                      <a:pt x="44" y="33"/>
                    </a:lnTo>
                    <a:lnTo>
                      <a:pt x="48" y="30"/>
                    </a:lnTo>
                    <a:lnTo>
                      <a:pt x="53" y="28"/>
                    </a:lnTo>
                    <a:lnTo>
                      <a:pt x="57" y="26"/>
                    </a:lnTo>
                    <a:lnTo>
                      <a:pt x="59" y="2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95" name="Freeform 139"/>
              <p:cNvSpPr>
                <a:spLocks/>
              </p:cNvSpPr>
              <p:nvPr/>
            </p:nvSpPr>
            <p:spPr bwMode="auto">
              <a:xfrm>
                <a:off x="24695" y="8030026"/>
                <a:ext cx="44029" cy="31449"/>
              </a:xfrm>
              <a:custGeom>
                <a:avLst/>
                <a:gdLst/>
                <a:ahLst/>
                <a:cxnLst>
                  <a:cxn ang="0">
                    <a:pos x="59" y="23"/>
                  </a:cxn>
                  <a:cxn ang="0">
                    <a:pos x="58" y="17"/>
                  </a:cxn>
                  <a:cxn ang="0">
                    <a:pos x="55" y="12"/>
                  </a:cxn>
                  <a:cxn ang="0">
                    <a:pos x="53" y="9"/>
                  </a:cxn>
                  <a:cxn ang="0">
                    <a:pos x="52" y="7"/>
                  </a:cxn>
                  <a:cxn ang="0">
                    <a:pos x="53" y="6"/>
                  </a:cxn>
                  <a:cxn ang="0">
                    <a:pos x="54" y="5"/>
                  </a:cxn>
                  <a:cxn ang="0">
                    <a:pos x="62" y="2"/>
                  </a:cxn>
                  <a:cxn ang="0">
                    <a:pos x="68" y="0"/>
                  </a:cxn>
                  <a:cxn ang="0">
                    <a:pos x="70" y="0"/>
                  </a:cxn>
                  <a:cxn ang="0">
                    <a:pos x="73" y="2"/>
                  </a:cxn>
                  <a:cxn ang="0">
                    <a:pos x="75" y="3"/>
                  </a:cxn>
                  <a:cxn ang="0">
                    <a:pos x="77" y="5"/>
                  </a:cxn>
                  <a:cxn ang="0">
                    <a:pos x="82" y="15"/>
                  </a:cxn>
                  <a:cxn ang="0">
                    <a:pos x="84" y="24"/>
                  </a:cxn>
                  <a:cxn ang="0">
                    <a:pos x="84" y="28"/>
                  </a:cxn>
                  <a:cxn ang="0">
                    <a:pos x="83" y="31"/>
                  </a:cxn>
                  <a:cxn ang="0">
                    <a:pos x="80" y="34"/>
                  </a:cxn>
                  <a:cxn ang="0">
                    <a:pos x="77" y="35"/>
                  </a:cxn>
                  <a:cxn ang="0">
                    <a:pos x="59" y="44"/>
                  </a:cxn>
                  <a:cxn ang="0">
                    <a:pos x="42" y="50"/>
                  </a:cxn>
                  <a:cxn ang="0">
                    <a:pos x="32" y="54"/>
                  </a:cxn>
                  <a:cxn ang="0">
                    <a:pos x="22" y="56"/>
                  </a:cxn>
                  <a:cxn ang="0">
                    <a:pos x="12" y="58"/>
                  </a:cxn>
                  <a:cxn ang="0">
                    <a:pos x="1" y="58"/>
                  </a:cxn>
                  <a:cxn ang="0">
                    <a:pos x="0" y="54"/>
                  </a:cxn>
                  <a:cxn ang="0">
                    <a:pos x="0" y="50"/>
                  </a:cxn>
                  <a:cxn ang="0">
                    <a:pos x="1" y="48"/>
                  </a:cxn>
                  <a:cxn ang="0">
                    <a:pos x="3" y="45"/>
                  </a:cxn>
                  <a:cxn ang="0">
                    <a:pos x="11" y="41"/>
                  </a:cxn>
                  <a:cxn ang="0">
                    <a:pos x="22" y="38"/>
                  </a:cxn>
                  <a:cxn ang="0">
                    <a:pos x="33" y="36"/>
                  </a:cxn>
                  <a:cxn ang="0">
                    <a:pos x="44" y="33"/>
                  </a:cxn>
                  <a:cxn ang="0">
                    <a:pos x="48" y="30"/>
                  </a:cxn>
                  <a:cxn ang="0">
                    <a:pos x="53" y="28"/>
                  </a:cxn>
                  <a:cxn ang="0">
                    <a:pos x="57" y="26"/>
                  </a:cxn>
                  <a:cxn ang="0">
                    <a:pos x="59" y="23"/>
                  </a:cxn>
                </a:cxnLst>
                <a:rect l="0" t="0" r="r" b="b"/>
                <a:pathLst>
                  <a:path w="84" h="58">
                    <a:moveTo>
                      <a:pt x="59" y="23"/>
                    </a:moveTo>
                    <a:lnTo>
                      <a:pt x="58" y="17"/>
                    </a:lnTo>
                    <a:lnTo>
                      <a:pt x="55" y="12"/>
                    </a:lnTo>
                    <a:lnTo>
                      <a:pt x="53" y="9"/>
                    </a:lnTo>
                    <a:lnTo>
                      <a:pt x="52" y="7"/>
                    </a:lnTo>
                    <a:lnTo>
                      <a:pt x="53" y="6"/>
                    </a:lnTo>
                    <a:lnTo>
                      <a:pt x="54" y="5"/>
                    </a:lnTo>
                    <a:lnTo>
                      <a:pt x="62" y="2"/>
                    </a:lnTo>
                    <a:lnTo>
                      <a:pt x="68" y="0"/>
                    </a:lnTo>
                    <a:lnTo>
                      <a:pt x="70" y="0"/>
                    </a:lnTo>
                    <a:lnTo>
                      <a:pt x="73" y="2"/>
                    </a:lnTo>
                    <a:lnTo>
                      <a:pt x="75" y="3"/>
                    </a:lnTo>
                    <a:lnTo>
                      <a:pt x="77" y="5"/>
                    </a:lnTo>
                    <a:lnTo>
                      <a:pt x="82" y="15"/>
                    </a:lnTo>
                    <a:lnTo>
                      <a:pt x="84" y="24"/>
                    </a:lnTo>
                    <a:lnTo>
                      <a:pt x="84" y="28"/>
                    </a:lnTo>
                    <a:lnTo>
                      <a:pt x="83" y="31"/>
                    </a:lnTo>
                    <a:lnTo>
                      <a:pt x="80" y="34"/>
                    </a:lnTo>
                    <a:lnTo>
                      <a:pt x="77" y="35"/>
                    </a:lnTo>
                    <a:lnTo>
                      <a:pt x="59" y="44"/>
                    </a:lnTo>
                    <a:lnTo>
                      <a:pt x="42" y="50"/>
                    </a:lnTo>
                    <a:lnTo>
                      <a:pt x="32" y="54"/>
                    </a:lnTo>
                    <a:lnTo>
                      <a:pt x="22" y="56"/>
                    </a:lnTo>
                    <a:lnTo>
                      <a:pt x="12" y="58"/>
                    </a:lnTo>
                    <a:lnTo>
                      <a:pt x="1" y="58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1" y="48"/>
                    </a:lnTo>
                    <a:lnTo>
                      <a:pt x="3" y="45"/>
                    </a:lnTo>
                    <a:lnTo>
                      <a:pt x="11" y="41"/>
                    </a:lnTo>
                    <a:lnTo>
                      <a:pt x="22" y="38"/>
                    </a:lnTo>
                    <a:lnTo>
                      <a:pt x="33" y="36"/>
                    </a:lnTo>
                    <a:lnTo>
                      <a:pt x="44" y="33"/>
                    </a:lnTo>
                    <a:lnTo>
                      <a:pt x="48" y="30"/>
                    </a:lnTo>
                    <a:lnTo>
                      <a:pt x="53" y="28"/>
                    </a:lnTo>
                    <a:lnTo>
                      <a:pt x="57" y="26"/>
                    </a:lnTo>
                    <a:lnTo>
                      <a:pt x="59" y="23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96" name="Freeform 140"/>
              <p:cNvSpPr>
                <a:spLocks/>
              </p:cNvSpPr>
              <p:nvPr/>
            </p:nvSpPr>
            <p:spPr bwMode="auto">
              <a:xfrm>
                <a:off x="-13044" y="8030026"/>
                <a:ext cx="31449" cy="40884"/>
              </a:xfrm>
              <a:custGeom>
                <a:avLst/>
                <a:gdLst/>
                <a:ahLst/>
                <a:cxnLst>
                  <a:cxn ang="0">
                    <a:pos x="37" y="14"/>
                  </a:cxn>
                  <a:cxn ang="0">
                    <a:pos x="34" y="7"/>
                  </a:cxn>
                  <a:cxn ang="0">
                    <a:pos x="26" y="3"/>
                  </a:cxn>
                  <a:cxn ang="0">
                    <a:pos x="17" y="0"/>
                  </a:cxn>
                  <a:cxn ang="0">
                    <a:pos x="10" y="6"/>
                  </a:cxn>
                  <a:cxn ang="0">
                    <a:pos x="11" y="15"/>
                  </a:cxn>
                  <a:cxn ang="0">
                    <a:pos x="18" y="20"/>
                  </a:cxn>
                  <a:cxn ang="0">
                    <a:pos x="23" y="27"/>
                  </a:cxn>
                  <a:cxn ang="0">
                    <a:pos x="22" y="32"/>
                  </a:cxn>
                  <a:cxn ang="0">
                    <a:pos x="17" y="37"/>
                  </a:cxn>
                  <a:cxn ang="0">
                    <a:pos x="14" y="40"/>
                  </a:cxn>
                  <a:cxn ang="0">
                    <a:pos x="6" y="44"/>
                  </a:cxn>
                  <a:cxn ang="0">
                    <a:pos x="0" y="49"/>
                  </a:cxn>
                  <a:cxn ang="0">
                    <a:pos x="1" y="52"/>
                  </a:cxn>
                  <a:cxn ang="0">
                    <a:pos x="7" y="56"/>
                  </a:cxn>
                  <a:cxn ang="0">
                    <a:pos x="13" y="62"/>
                  </a:cxn>
                  <a:cxn ang="0">
                    <a:pos x="17" y="66"/>
                  </a:cxn>
                  <a:cxn ang="0">
                    <a:pos x="24" y="68"/>
                  </a:cxn>
                  <a:cxn ang="0">
                    <a:pos x="28" y="67"/>
                  </a:cxn>
                  <a:cxn ang="0">
                    <a:pos x="33" y="69"/>
                  </a:cxn>
                  <a:cxn ang="0">
                    <a:pos x="31" y="73"/>
                  </a:cxn>
                  <a:cxn ang="0">
                    <a:pos x="35" y="77"/>
                  </a:cxn>
                  <a:cxn ang="0">
                    <a:pos x="39" y="76"/>
                  </a:cxn>
                  <a:cxn ang="0">
                    <a:pos x="42" y="72"/>
                  </a:cxn>
                  <a:cxn ang="0">
                    <a:pos x="44" y="66"/>
                  </a:cxn>
                  <a:cxn ang="0">
                    <a:pos x="45" y="56"/>
                  </a:cxn>
                  <a:cxn ang="0">
                    <a:pos x="43" y="41"/>
                  </a:cxn>
                  <a:cxn ang="0">
                    <a:pos x="43" y="31"/>
                  </a:cxn>
                  <a:cxn ang="0">
                    <a:pos x="47" y="25"/>
                  </a:cxn>
                  <a:cxn ang="0">
                    <a:pos x="57" y="16"/>
                  </a:cxn>
                  <a:cxn ang="0">
                    <a:pos x="59" y="10"/>
                  </a:cxn>
                  <a:cxn ang="0">
                    <a:pos x="54" y="7"/>
                  </a:cxn>
                  <a:cxn ang="0">
                    <a:pos x="43" y="6"/>
                  </a:cxn>
                  <a:cxn ang="0">
                    <a:pos x="36" y="11"/>
                  </a:cxn>
                </a:cxnLst>
                <a:rect l="0" t="0" r="r" b="b"/>
                <a:pathLst>
                  <a:path w="59" h="77">
                    <a:moveTo>
                      <a:pt x="36" y="18"/>
                    </a:moveTo>
                    <a:lnTo>
                      <a:pt x="37" y="14"/>
                    </a:lnTo>
                    <a:lnTo>
                      <a:pt x="36" y="10"/>
                    </a:lnTo>
                    <a:lnTo>
                      <a:pt x="34" y="7"/>
                    </a:lnTo>
                    <a:lnTo>
                      <a:pt x="31" y="5"/>
                    </a:lnTo>
                    <a:lnTo>
                      <a:pt x="26" y="3"/>
                    </a:lnTo>
                    <a:lnTo>
                      <a:pt x="22" y="1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0" y="6"/>
                    </a:lnTo>
                    <a:lnTo>
                      <a:pt x="6" y="11"/>
                    </a:lnTo>
                    <a:lnTo>
                      <a:pt x="11" y="15"/>
                    </a:lnTo>
                    <a:lnTo>
                      <a:pt x="15" y="17"/>
                    </a:lnTo>
                    <a:lnTo>
                      <a:pt x="18" y="20"/>
                    </a:lnTo>
                    <a:lnTo>
                      <a:pt x="22" y="24"/>
                    </a:lnTo>
                    <a:lnTo>
                      <a:pt x="23" y="27"/>
                    </a:lnTo>
                    <a:lnTo>
                      <a:pt x="23" y="30"/>
                    </a:lnTo>
                    <a:lnTo>
                      <a:pt x="22" y="32"/>
                    </a:lnTo>
                    <a:lnTo>
                      <a:pt x="18" y="36"/>
                    </a:lnTo>
                    <a:lnTo>
                      <a:pt x="17" y="37"/>
                    </a:lnTo>
                    <a:lnTo>
                      <a:pt x="16" y="3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6" y="44"/>
                    </a:lnTo>
                    <a:lnTo>
                      <a:pt x="1" y="47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1" y="52"/>
                    </a:lnTo>
                    <a:lnTo>
                      <a:pt x="2" y="54"/>
                    </a:lnTo>
                    <a:lnTo>
                      <a:pt x="7" y="56"/>
                    </a:lnTo>
                    <a:lnTo>
                      <a:pt x="13" y="59"/>
                    </a:lnTo>
                    <a:lnTo>
                      <a:pt x="13" y="62"/>
                    </a:lnTo>
                    <a:lnTo>
                      <a:pt x="13" y="65"/>
                    </a:lnTo>
                    <a:lnTo>
                      <a:pt x="17" y="66"/>
                    </a:lnTo>
                    <a:lnTo>
                      <a:pt x="22" y="67"/>
                    </a:lnTo>
                    <a:lnTo>
                      <a:pt x="24" y="68"/>
                    </a:lnTo>
                    <a:lnTo>
                      <a:pt x="26" y="68"/>
                    </a:lnTo>
                    <a:lnTo>
                      <a:pt x="28" y="67"/>
                    </a:lnTo>
                    <a:lnTo>
                      <a:pt x="31" y="65"/>
                    </a:lnTo>
                    <a:lnTo>
                      <a:pt x="33" y="69"/>
                    </a:lnTo>
                    <a:lnTo>
                      <a:pt x="33" y="71"/>
                    </a:lnTo>
                    <a:lnTo>
                      <a:pt x="31" y="73"/>
                    </a:lnTo>
                    <a:lnTo>
                      <a:pt x="31" y="77"/>
                    </a:lnTo>
                    <a:lnTo>
                      <a:pt x="35" y="77"/>
                    </a:lnTo>
                    <a:lnTo>
                      <a:pt x="38" y="76"/>
                    </a:lnTo>
                    <a:lnTo>
                      <a:pt x="39" y="76"/>
                    </a:lnTo>
                    <a:lnTo>
                      <a:pt x="41" y="75"/>
                    </a:lnTo>
                    <a:lnTo>
                      <a:pt x="42" y="72"/>
                    </a:lnTo>
                    <a:lnTo>
                      <a:pt x="42" y="71"/>
                    </a:lnTo>
                    <a:lnTo>
                      <a:pt x="44" y="66"/>
                    </a:lnTo>
                    <a:lnTo>
                      <a:pt x="45" y="61"/>
                    </a:lnTo>
                    <a:lnTo>
                      <a:pt x="45" y="56"/>
                    </a:lnTo>
                    <a:lnTo>
                      <a:pt x="44" y="51"/>
                    </a:lnTo>
                    <a:lnTo>
                      <a:pt x="43" y="41"/>
                    </a:lnTo>
                    <a:lnTo>
                      <a:pt x="42" y="36"/>
                    </a:lnTo>
                    <a:lnTo>
                      <a:pt x="43" y="31"/>
                    </a:lnTo>
                    <a:lnTo>
                      <a:pt x="45" y="28"/>
                    </a:lnTo>
                    <a:lnTo>
                      <a:pt x="47" y="25"/>
                    </a:lnTo>
                    <a:lnTo>
                      <a:pt x="51" y="21"/>
                    </a:lnTo>
                    <a:lnTo>
                      <a:pt x="57" y="16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57" y="8"/>
                    </a:lnTo>
                    <a:lnTo>
                      <a:pt x="54" y="7"/>
                    </a:lnTo>
                    <a:lnTo>
                      <a:pt x="51" y="7"/>
                    </a:lnTo>
                    <a:lnTo>
                      <a:pt x="43" y="6"/>
                    </a:lnTo>
                    <a:lnTo>
                      <a:pt x="36" y="6"/>
                    </a:lnTo>
                    <a:lnTo>
                      <a:pt x="36" y="11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97" name="Freeform 141"/>
              <p:cNvSpPr>
                <a:spLocks/>
              </p:cNvSpPr>
              <p:nvPr/>
            </p:nvSpPr>
            <p:spPr bwMode="auto">
              <a:xfrm>
                <a:off x="-13044" y="8030026"/>
                <a:ext cx="31449" cy="40884"/>
              </a:xfrm>
              <a:custGeom>
                <a:avLst/>
                <a:gdLst/>
                <a:ahLst/>
                <a:cxnLst>
                  <a:cxn ang="0">
                    <a:pos x="37" y="14"/>
                  </a:cxn>
                  <a:cxn ang="0">
                    <a:pos x="34" y="7"/>
                  </a:cxn>
                  <a:cxn ang="0">
                    <a:pos x="26" y="3"/>
                  </a:cxn>
                  <a:cxn ang="0">
                    <a:pos x="17" y="0"/>
                  </a:cxn>
                  <a:cxn ang="0">
                    <a:pos x="10" y="6"/>
                  </a:cxn>
                  <a:cxn ang="0">
                    <a:pos x="11" y="15"/>
                  </a:cxn>
                  <a:cxn ang="0">
                    <a:pos x="18" y="20"/>
                  </a:cxn>
                  <a:cxn ang="0">
                    <a:pos x="23" y="27"/>
                  </a:cxn>
                  <a:cxn ang="0">
                    <a:pos x="22" y="32"/>
                  </a:cxn>
                  <a:cxn ang="0">
                    <a:pos x="17" y="37"/>
                  </a:cxn>
                  <a:cxn ang="0">
                    <a:pos x="14" y="40"/>
                  </a:cxn>
                  <a:cxn ang="0">
                    <a:pos x="6" y="44"/>
                  </a:cxn>
                  <a:cxn ang="0">
                    <a:pos x="0" y="49"/>
                  </a:cxn>
                  <a:cxn ang="0">
                    <a:pos x="1" y="52"/>
                  </a:cxn>
                  <a:cxn ang="0">
                    <a:pos x="7" y="56"/>
                  </a:cxn>
                  <a:cxn ang="0">
                    <a:pos x="13" y="62"/>
                  </a:cxn>
                  <a:cxn ang="0">
                    <a:pos x="17" y="66"/>
                  </a:cxn>
                  <a:cxn ang="0">
                    <a:pos x="24" y="68"/>
                  </a:cxn>
                  <a:cxn ang="0">
                    <a:pos x="28" y="67"/>
                  </a:cxn>
                  <a:cxn ang="0">
                    <a:pos x="33" y="69"/>
                  </a:cxn>
                  <a:cxn ang="0">
                    <a:pos x="31" y="73"/>
                  </a:cxn>
                  <a:cxn ang="0">
                    <a:pos x="35" y="77"/>
                  </a:cxn>
                  <a:cxn ang="0">
                    <a:pos x="39" y="76"/>
                  </a:cxn>
                  <a:cxn ang="0">
                    <a:pos x="42" y="72"/>
                  </a:cxn>
                  <a:cxn ang="0">
                    <a:pos x="44" y="66"/>
                  </a:cxn>
                  <a:cxn ang="0">
                    <a:pos x="45" y="56"/>
                  </a:cxn>
                  <a:cxn ang="0">
                    <a:pos x="43" y="41"/>
                  </a:cxn>
                  <a:cxn ang="0">
                    <a:pos x="43" y="31"/>
                  </a:cxn>
                  <a:cxn ang="0">
                    <a:pos x="47" y="25"/>
                  </a:cxn>
                  <a:cxn ang="0">
                    <a:pos x="57" y="16"/>
                  </a:cxn>
                  <a:cxn ang="0">
                    <a:pos x="59" y="10"/>
                  </a:cxn>
                  <a:cxn ang="0">
                    <a:pos x="54" y="7"/>
                  </a:cxn>
                  <a:cxn ang="0">
                    <a:pos x="43" y="6"/>
                  </a:cxn>
                  <a:cxn ang="0">
                    <a:pos x="36" y="11"/>
                  </a:cxn>
                </a:cxnLst>
                <a:rect l="0" t="0" r="r" b="b"/>
                <a:pathLst>
                  <a:path w="59" h="77">
                    <a:moveTo>
                      <a:pt x="36" y="18"/>
                    </a:moveTo>
                    <a:lnTo>
                      <a:pt x="37" y="14"/>
                    </a:lnTo>
                    <a:lnTo>
                      <a:pt x="36" y="10"/>
                    </a:lnTo>
                    <a:lnTo>
                      <a:pt x="34" y="7"/>
                    </a:lnTo>
                    <a:lnTo>
                      <a:pt x="31" y="5"/>
                    </a:lnTo>
                    <a:lnTo>
                      <a:pt x="26" y="3"/>
                    </a:lnTo>
                    <a:lnTo>
                      <a:pt x="22" y="1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0" y="6"/>
                    </a:lnTo>
                    <a:lnTo>
                      <a:pt x="6" y="11"/>
                    </a:lnTo>
                    <a:lnTo>
                      <a:pt x="11" y="15"/>
                    </a:lnTo>
                    <a:lnTo>
                      <a:pt x="15" y="17"/>
                    </a:lnTo>
                    <a:lnTo>
                      <a:pt x="18" y="20"/>
                    </a:lnTo>
                    <a:lnTo>
                      <a:pt x="22" y="24"/>
                    </a:lnTo>
                    <a:lnTo>
                      <a:pt x="23" y="27"/>
                    </a:lnTo>
                    <a:lnTo>
                      <a:pt x="23" y="30"/>
                    </a:lnTo>
                    <a:lnTo>
                      <a:pt x="22" y="32"/>
                    </a:lnTo>
                    <a:lnTo>
                      <a:pt x="18" y="36"/>
                    </a:lnTo>
                    <a:lnTo>
                      <a:pt x="17" y="37"/>
                    </a:lnTo>
                    <a:lnTo>
                      <a:pt x="16" y="3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6" y="44"/>
                    </a:lnTo>
                    <a:lnTo>
                      <a:pt x="1" y="47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1" y="52"/>
                    </a:lnTo>
                    <a:lnTo>
                      <a:pt x="2" y="54"/>
                    </a:lnTo>
                    <a:lnTo>
                      <a:pt x="7" y="56"/>
                    </a:lnTo>
                    <a:lnTo>
                      <a:pt x="13" y="59"/>
                    </a:lnTo>
                    <a:lnTo>
                      <a:pt x="13" y="62"/>
                    </a:lnTo>
                    <a:lnTo>
                      <a:pt x="13" y="65"/>
                    </a:lnTo>
                    <a:lnTo>
                      <a:pt x="17" y="66"/>
                    </a:lnTo>
                    <a:lnTo>
                      <a:pt x="22" y="67"/>
                    </a:lnTo>
                    <a:lnTo>
                      <a:pt x="24" y="68"/>
                    </a:lnTo>
                    <a:lnTo>
                      <a:pt x="26" y="68"/>
                    </a:lnTo>
                    <a:lnTo>
                      <a:pt x="28" y="67"/>
                    </a:lnTo>
                    <a:lnTo>
                      <a:pt x="31" y="65"/>
                    </a:lnTo>
                    <a:lnTo>
                      <a:pt x="33" y="69"/>
                    </a:lnTo>
                    <a:lnTo>
                      <a:pt x="33" y="71"/>
                    </a:lnTo>
                    <a:lnTo>
                      <a:pt x="31" y="73"/>
                    </a:lnTo>
                    <a:lnTo>
                      <a:pt x="31" y="77"/>
                    </a:lnTo>
                    <a:lnTo>
                      <a:pt x="35" y="77"/>
                    </a:lnTo>
                    <a:lnTo>
                      <a:pt x="38" y="76"/>
                    </a:lnTo>
                    <a:lnTo>
                      <a:pt x="39" y="76"/>
                    </a:lnTo>
                    <a:lnTo>
                      <a:pt x="41" y="75"/>
                    </a:lnTo>
                    <a:lnTo>
                      <a:pt x="42" y="72"/>
                    </a:lnTo>
                    <a:lnTo>
                      <a:pt x="42" y="71"/>
                    </a:lnTo>
                    <a:lnTo>
                      <a:pt x="44" y="66"/>
                    </a:lnTo>
                    <a:lnTo>
                      <a:pt x="45" y="61"/>
                    </a:lnTo>
                    <a:lnTo>
                      <a:pt x="45" y="56"/>
                    </a:lnTo>
                    <a:lnTo>
                      <a:pt x="44" y="51"/>
                    </a:lnTo>
                    <a:lnTo>
                      <a:pt x="43" y="41"/>
                    </a:lnTo>
                    <a:lnTo>
                      <a:pt x="42" y="36"/>
                    </a:lnTo>
                    <a:lnTo>
                      <a:pt x="43" y="31"/>
                    </a:lnTo>
                    <a:lnTo>
                      <a:pt x="45" y="28"/>
                    </a:lnTo>
                    <a:lnTo>
                      <a:pt x="47" y="25"/>
                    </a:lnTo>
                    <a:lnTo>
                      <a:pt x="51" y="21"/>
                    </a:lnTo>
                    <a:lnTo>
                      <a:pt x="57" y="16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57" y="8"/>
                    </a:lnTo>
                    <a:lnTo>
                      <a:pt x="54" y="7"/>
                    </a:lnTo>
                    <a:lnTo>
                      <a:pt x="51" y="7"/>
                    </a:lnTo>
                    <a:lnTo>
                      <a:pt x="43" y="6"/>
                    </a:lnTo>
                    <a:lnTo>
                      <a:pt x="36" y="6"/>
                    </a:lnTo>
                    <a:lnTo>
                      <a:pt x="36" y="11"/>
                    </a:lnTo>
                    <a:lnTo>
                      <a:pt x="36" y="18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98" name="Freeform 142"/>
              <p:cNvSpPr>
                <a:spLocks/>
              </p:cNvSpPr>
              <p:nvPr/>
            </p:nvSpPr>
            <p:spPr bwMode="auto">
              <a:xfrm>
                <a:off x="-31913" y="8045751"/>
                <a:ext cx="6290" cy="314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1" y="6"/>
                  </a:cxn>
                  <a:cxn ang="0">
                    <a:pos x="5" y="7"/>
                  </a:cxn>
                  <a:cxn ang="0">
                    <a:pos x="6" y="7"/>
                  </a:cxn>
                  <a:cxn ang="0">
                    <a:pos x="11" y="7"/>
                  </a:cxn>
                  <a:cxn ang="0">
                    <a:pos x="11" y="3"/>
                  </a:cxn>
                  <a:cxn ang="0">
                    <a:pos x="11" y="0"/>
                  </a:cxn>
                </a:cxnLst>
                <a:rect l="0" t="0" r="r" b="b"/>
                <a:pathLst>
                  <a:path w="11" h="7">
                    <a:moveTo>
                      <a:pt x="11" y="0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11" y="7"/>
                    </a:lnTo>
                    <a:lnTo>
                      <a:pt x="11" y="3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99" name="Freeform 143"/>
              <p:cNvSpPr>
                <a:spLocks/>
              </p:cNvSpPr>
              <p:nvPr/>
            </p:nvSpPr>
            <p:spPr bwMode="auto">
              <a:xfrm>
                <a:off x="-31913" y="8045751"/>
                <a:ext cx="6290" cy="314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1" y="6"/>
                  </a:cxn>
                  <a:cxn ang="0">
                    <a:pos x="5" y="7"/>
                  </a:cxn>
                  <a:cxn ang="0">
                    <a:pos x="6" y="7"/>
                  </a:cxn>
                  <a:cxn ang="0">
                    <a:pos x="11" y="7"/>
                  </a:cxn>
                  <a:cxn ang="0">
                    <a:pos x="11" y="3"/>
                  </a:cxn>
                  <a:cxn ang="0">
                    <a:pos x="11" y="0"/>
                  </a:cxn>
                </a:cxnLst>
                <a:rect l="0" t="0" r="r" b="b"/>
                <a:pathLst>
                  <a:path w="11" h="7">
                    <a:moveTo>
                      <a:pt x="11" y="0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11" y="7"/>
                    </a:lnTo>
                    <a:lnTo>
                      <a:pt x="11" y="3"/>
                    </a:lnTo>
                    <a:lnTo>
                      <a:pt x="11" y="0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600" name="Freeform 144"/>
              <p:cNvSpPr>
                <a:spLocks/>
              </p:cNvSpPr>
              <p:nvPr/>
            </p:nvSpPr>
            <p:spPr bwMode="auto">
              <a:xfrm>
                <a:off x="-60218" y="8036316"/>
                <a:ext cx="15725" cy="9435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6" y="2"/>
                  </a:cxn>
                  <a:cxn ang="0">
                    <a:pos x="23" y="0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3" y="1"/>
                  </a:cxn>
                  <a:cxn ang="0">
                    <a:pos x="10" y="3"/>
                  </a:cxn>
                  <a:cxn ang="0">
                    <a:pos x="8" y="6"/>
                  </a:cxn>
                  <a:cxn ang="0">
                    <a:pos x="5" y="10"/>
                  </a:cxn>
                  <a:cxn ang="0">
                    <a:pos x="3" y="10"/>
                  </a:cxn>
                  <a:cxn ang="0">
                    <a:pos x="1" y="11"/>
                  </a:cxn>
                  <a:cxn ang="0">
                    <a:pos x="1" y="13"/>
                  </a:cxn>
                  <a:cxn ang="0">
                    <a:pos x="0" y="16"/>
                  </a:cxn>
                  <a:cxn ang="0">
                    <a:pos x="1" y="18"/>
                  </a:cxn>
                  <a:cxn ang="0">
                    <a:pos x="1" y="20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10" y="21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3" y="17"/>
                  </a:cxn>
                  <a:cxn ang="0">
                    <a:pos x="27" y="14"/>
                  </a:cxn>
                  <a:cxn ang="0">
                    <a:pos x="29" y="11"/>
                  </a:cxn>
                  <a:cxn ang="0">
                    <a:pos x="30" y="8"/>
                  </a:cxn>
                  <a:cxn ang="0">
                    <a:pos x="29" y="3"/>
                  </a:cxn>
                </a:cxnLst>
                <a:rect l="0" t="0" r="r" b="b"/>
                <a:pathLst>
                  <a:path w="30" h="21">
                    <a:moveTo>
                      <a:pt x="29" y="3"/>
                    </a:moveTo>
                    <a:lnTo>
                      <a:pt x="26" y="2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3" y="1"/>
                    </a:lnTo>
                    <a:lnTo>
                      <a:pt x="10" y="3"/>
                    </a:lnTo>
                    <a:lnTo>
                      <a:pt x="8" y="6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10" y="21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3" y="17"/>
                    </a:lnTo>
                    <a:lnTo>
                      <a:pt x="27" y="14"/>
                    </a:lnTo>
                    <a:lnTo>
                      <a:pt x="29" y="11"/>
                    </a:lnTo>
                    <a:lnTo>
                      <a:pt x="30" y="8"/>
                    </a:lnTo>
                    <a:lnTo>
                      <a:pt x="29" y="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601" name="Freeform 145"/>
              <p:cNvSpPr>
                <a:spLocks/>
              </p:cNvSpPr>
              <p:nvPr/>
            </p:nvSpPr>
            <p:spPr bwMode="auto">
              <a:xfrm>
                <a:off x="-60218" y="8036316"/>
                <a:ext cx="15725" cy="9435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6" y="2"/>
                  </a:cxn>
                  <a:cxn ang="0">
                    <a:pos x="23" y="0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3" y="1"/>
                  </a:cxn>
                  <a:cxn ang="0">
                    <a:pos x="10" y="3"/>
                  </a:cxn>
                  <a:cxn ang="0">
                    <a:pos x="8" y="6"/>
                  </a:cxn>
                  <a:cxn ang="0">
                    <a:pos x="5" y="10"/>
                  </a:cxn>
                  <a:cxn ang="0">
                    <a:pos x="3" y="10"/>
                  </a:cxn>
                  <a:cxn ang="0">
                    <a:pos x="1" y="11"/>
                  </a:cxn>
                  <a:cxn ang="0">
                    <a:pos x="1" y="13"/>
                  </a:cxn>
                  <a:cxn ang="0">
                    <a:pos x="0" y="16"/>
                  </a:cxn>
                  <a:cxn ang="0">
                    <a:pos x="1" y="18"/>
                  </a:cxn>
                  <a:cxn ang="0">
                    <a:pos x="1" y="20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10" y="21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3" y="17"/>
                  </a:cxn>
                  <a:cxn ang="0">
                    <a:pos x="27" y="14"/>
                  </a:cxn>
                  <a:cxn ang="0">
                    <a:pos x="29" y="11"/>
                  </a:cxn>
                  <a:cxn ang="0">
                    <a:pos x="30" y="8"/>
                  </a:cxn>
                  <a:cxn ang="0">
                    <a:pos x="29" y="3"/>
                  </a:cxn>
                </a:cxnLst>
                <a:rect l="0" t="0" r="r" b="b"/>
                <a:pathLst>
                  <a:path w="30" h="21">
                    <a:moveTo>
                      <a:pt x="29" y="3"/>
                    </a:moveTo>
                    <a:lnTo>
                      <a:pt x="26" y="2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3" y="1"/>
                    </a:lnTo>
                    <a:lnTo>
                      <a:pt x="10" y="3"/>
                    </a:lnTo>
                    <a:lnTo>
                      <a:pt x="8" y="6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10" y="21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3" y="17"/>
                    </a:lnTo>
                    <a:lnTo>
                      <a:pt x="27" y="14"/>
                    </a:lnTo>
                    <a:lnTo>
                      <a:pt x="29" y="11"/>
                    </a:lnTo>
                    <a:lnTo>
                      <a:pt x="30" y="8"/>
                    </a:lnTo>
                    <a:lnTo>
                      <a:pt x="29" y="3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602" name="Freeform 146"/>
              <p:cNvSpPr>
                <a:spLocks/>
              </p:cNvSpPr>
              <p:nvPr/>
            </p:nvSpPr>
            <p:spPr bwMode="auto">
              <a:xfrm>
                <a:off x="-104247" y="8030026"/>
                <a:ext cx="50319" cy="44029"/>
              </a:xfrm>
              <a:custGeom>
                <a:avLst/>
                <a:gdLst/>
                <a:ahLst/>
                <a:cxnLst>
                  <a:cxn ang="0">
                    <a:pos x="83" y="83"/>
                  </a:cxn>
                  <a:cxn ang="0">
                    <a:pos x="87" y="80"/>
                  </a:cxn>
                  <a:cxn ang="0">
                    <a:pos x="91" y="79"/>
                  </a:cxn>
                  <a:cxn ang="0">
                    <a:pos x="92" y="78"/>
                  </a:cxn>
                  <a:cxn ang="0">
                    <a:pos x="89" y="78"/>
                  </a:cxn>
                  <a:cxn ang="0">
                    <a:pos x="81" y="72"/>
                  </a:cxn>
                  <a:cxn ang="0">
                    <a:pos x="73" y="66"/>
                  </a:cxn>
                  <a:cxn ang="0">
                    <a:pos x="66" y="59"/>
                  </a:cxn>
                  <a:cxn ang="0">
                    <a:pos x="60" y="50"/>
                  </a:cxn>
                  <a:cxn ang="0">
                    <a:pos x="49" y="33"/>
                  </a:cxn>
                  <a:cxn ang="0">
                    <a:pos x="35" y="19"/>
                  </a:cxn>
                  <a:cxn ang="0">
                    <a:pos x="41" y="25"/>
                  </a:cxn>
                  <a:cxn ang="0">
                    <a:pos x="40" y="23"/>
                  </a:cxn>
                  <a:cxn ang="0">
                    <a:pos x="33" y="18"/>
                  </a:cxn>
                  <a:cxn ang="0">
                    <a:pos x="24" y="10"/>
                  </a:cxn>
                  <a:cxn ang="0">
                    <a:pos x="20" y="6"/>
                  </a:cxn>
                  <a:cxn ang="0">
                    <a:pos x="15" y="4"/>
                  </a:cxn>
                  <a:cxn ang="0">
                    <a:pos x="11" y="1"/>
                  </a:cxn>
                  <a:cxn ang="0">
                    <a:pos x="7" y="0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5"/>
                  </a:cxn>
                  <a:cxn ang="0">
                    <a:pos x="0" y="10"/>
                  </a:cxn>
                  <a:cxn ang="0">
                    <a:pos x="0" y="19"/>
                  </a:cxn>
                  <a:cxn ang="0">
                    <a:pos x="1" y="21"/>
                  </a:cxn>
                  <a:cxn ang="0">
                    <a:pos x="4" y="25"/>
                  </a:cxn>
                  <a:cxn ang="0">
                    <a:pos x="8" y="27"/>
                  </a:cxn>
                  <a:cxn ang="0">
                    <a:pos x="13" y="30"/>
                  </a:cxn>
                  <a:cxn ang="0">
                    <a:pos x="23" y="37"/>
                  </a:cxn>
                  <a:cxn ang="0">
                    <a:pos x="30" y="42"/>
                  </a:cxn>
                  <a:cxn ang="0">
                    <a:pos x="42" y="57"/>
                  </a:cxn>
                  <a:cxn ang="0">
                    <a:pos x="53" y="72"/>
                  </a:cxn>
                  <a:cxn ang="0">
                    <a:pos x="63" y="76"/>
                  </a:cxn>
                  <a:cxn ang="0">
                    <a:pos x="73" y="78"/>
                  </a:cxn>
                  <a:cxn ang="0">
                    <a:pos x="76" y="79"/>
                  </a:cxn>
                  <a:cxn ang="0">
                    <a:pos x="80" y="80"/>
                  </a:cxn>
                  <a:cxn ang="0">
                    <a:pos x="82" y="82"/>
                  </a:cxn>
                  <a:cxn ang="0">
                    <a:pos x="83" y="83"/>
                  </a:cxn>
                </a:cxnLst>
                <a:rect l="0" t="0" r="r" b="b"/>
                <a:pathLst>
                  <a:path w="92" h="83">
                    <a:moveTo>
                      <a:pt x="83" y="83"/>
                    </a:moveTo>
                    <a:lnTo>
                      <a:pt x="87" y="80"/>
                    </a:lnTo>
                    <a:lnTo>
                      <a:pt x="91" y="79"/>
                    </a:lnTo>
                    <a:lnTo>
                      <a:pt x="92" y="78"/>
                    </a:lnTo>
                    <a:lnTo>
                      <a:pt x="89" y="78"/>
                    </a:lnTo>
                    <a:lnTo>
                      <a:pt x="81" y="72"/>
                    </a:lnTo>
                    <a:lnTo>
                      <a:pt x="73" y="66"/>
                    </a:lnTo>
                    <a:lnTo>
                      <a:pt x="66" y="59"/>
                    </a:lnTo>
                    <a:lnTo>
                      <a:pt x="60" y="50"/>
                    </a:lnTo>
                    <a:lnTo>
                      <a:pt x="49" y="33"/>
                    </a:lnTo>
                    <a:lnTo>
                      <a:pt x="35" y="19"/>
                    </a:lnTo>
                    <a:lnTo>
                      <a:pt x="41" y="25"/>
                    </a:lnTo>
                    <a:lnTo>
                      <a:pt x="40" y="23"/>
                    </a:lnTo>
                    <a:lnTo>
                      <a:pt x="33" y="18"/>
                    </a:lnTo>
                    <a:lnTo>
                      <a:pt x="24" y="10"/>
                    </a:lnTo>
                    <a:lnTo>
                      <a:pt x="20" y="6"/>
                    </a:lnTo>
                    <a:lnTo>
                      <a:pt x="15" y="4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4" y="25"/>
                    </a:lnTo>
                    <a:lnTo>
                      <a:pt x="8" y="27"/>
                    </a:lnTo>
                    <a:lnTo>
                      <a:pt x="13" y="30"/>
                    </a:lnTo>
                    <a:lnTo>
                      <a:pt x="23" y="37"/>
                    </a:lnTo>
                    <a:lnTo>
                      <a:pt x="30" y="42"/>
                    </a:lnTo>
                    <a:lnTo>
                      <a:pt x="42" y="57"/>
                    </a:lnTo>
                    <a:lnTo>
                      <a:pt x="53" y="72"/>
                    </a:lnTo>
                    <a:lnTo>
                      <a:pt x="63" y="76"/>
                    </a:lnTo>
                    <a:lnTo>
                      <a:pt x="73" y="78"/>
                    </a:lnTo>
                    <a:lnTo>
                      <a:pt x="76" y="79"/>
                    </a:lnTo>
                    <a:lnTo>
                      <a:pt x="80" y="80"/>
                    </a:lnTo>
                    <a:lnTo>
                      <a:pt x="82" y="82"/>
                    </a:lnTo>
                    <a:lnTo>
                      <a:pt x="83" y="8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603" name="Freeform 147"/>
              <p:cNvSpPr>
                <a:spLocks/>
              </p:cNvSpPr>
              <p:nvPr/>
            </p:nvSpPr>
            <p:spPr bwMode="auto">
              <a:xfrm>
                <a:off x="-104247" y="8030026"/>
                <a:ext cx="50319" cy="44029"/>
              </a:xfrm>
              <a:custGeom>
                <a:avLst/>
                <a:gdLst/>
                <a:ahLst/>
                <a:cxnLst>
                  <a:cxn ang="0">
                    <a:pos x="83" y="83"/>
                  </a:cxn>
                  <a:cxn ang="0">
                    <a:pos x="87" y="80"/>
                  </a:cxn>
                  <a:cxn ang="0">
                    <a:pos x="91" y="79"/>
                  </a:cxn>
                  <a:cxn ang="0">
                    <a:pos x="92" y="78"/>
                  </a:cxn>
                  <a:cxn ang="0">
                    <a:pos x="89" y="78"/>
                  </a:cxn>
                  <a:cxn ang="0">
                    <a:pos x="81" y="72"/>
                  </a:cxn>
                  <a:cxn ang="0">
                    <a:pos x="73" y="66"/>
                  </a:cxn>
                  <a:cxn ang="0">
                    <a:pos x="66" y="59"/>
                  </a:cxn>
                  <a:cxn ang="0">
                    <a:pos x="60" y="50"/>
                  </a:cxn>
                  <a:cxn ang="0">
                    <a:pos x="49" y="33"/>
                  </a:cxn>
                  <a:cxn ang="0">
                    <a:pos x="35" y="19"/>
                  </a:cxn>
                  <a:cxn ang="0">
                    <a:pos x="41" y="25"/>
                  </a:cxn>
                  <a:cxn ang="0">
                    <a:pos x="40" y="23"/>
                  </a:cxn>
                  <a:cxn ang="0">
                    <a:pos x="33" y="18"/>
                  </a:cxn>
                  <a:cxn ang="0">
                    <a:pos x="24" y="10"/>
                  </a:cxn>
                  <a:cxn ang="0">
                    <a:pos x="20" y="6"/>
                  </a:cxn>
                  <a:cxn ang="0">
                    <a:pos x="15" y="4"/>
                  </a:cxn>
                  <a:cxn ang="0">
                    <a:pos x="11" y="1"/>
                  </a:cxn>
                  <a:cxn ang="0">
                    <a:pos x="7" y="0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5"/>
                  </a:cxn>
                  <a:cxn ang="0">
                    <a:pos x="0" y="10"/>
                  </a:cxn>
                  <a:cxn ang="0">
                    <a:pos x="0" y="19"/>
                  </a:cxn>
                  <a:cxn ang="0">
                    <a:pos x="1" y="21"/>
                  </a:cxn>
                  <a:cxn ang="0">
                    <a:pos x="4" y="25"/>
                  </a:cxn>
                  <a:cxn ang="0">
                    <a:pos x="8" y="27"/>
                  </a:cxn>
                  <a:cxn ang="0">
                    <a:pos x="13" y="30"/>
                  </a:cxn>
                  <a:cxn ang="0">
                    <a:pos x="23" y="37"/>
                  </a:cxn>
                  <a:cxn ang="0">
                    <a:pos x="30" y="42"/>
                  </a:cxn>
                  <a:cxn ang="0">
                    <a:pos x="42" y="57"/>
                  </a:cxn>
                  <a:cxn ang="0">
                    <a:pos x="53" y="72"/>
                  </a:cxn>
                  <a:cxn ang="0">
                    <a:pos x="63" y="76"/>
                  </a:cxn>
                  <a:cxn ang="0">
                    <a:pos x="73" y="78"/>
                  </a:cxn>
                  <a:cxn ang="0">
                    <a:pos x="76" y="79"/>
                  </a:cxn>
                  <a:cxn ang="0">
                    <a:pos x="80" y="80"/>
                  </a:cxn>
                  <a:cxn ang="0">
                    <a:pos x="82" y="82"/>
                  </a:cxn>
                  <a:cxn ang="0">
                    <a:pos x="83" y="83"/>
                  </a:cxn>
                </a:cxnLst>
                <a:rect l="0" t="0" r="r" b="b"/>
                <a:pathLst>
                  <a:path w="92" h="83">
                    <a:moveTo>
                      <a:pt x="83" y="83"/>
                    </a:moveTo>
                    <a:lnTo>
                      <a:pt x="87" y="80"/>
                    </a:lnTo>
                    <a:lnTo>
                      <a:pt x="91" y="79"/>
                    </a:lnTo>
                    <a:lnTo>
                      <a:pt x="92" y="78"/>
                    </a:lnTo>
                    <a:lnTo>
                      <a:pt x="89" y="78"/>
                    </a:lnTo>
                    <a:lnTo>
                      <a:pt x="81" y="72"/>
                    </a:lnTo>
                    <a:lnTo>
                      <a:pt x="73" y="66"/>
                    </a:lnTo>
                    <a:lnTo>
                      <a:pt x="66" y="59"/>
                    </a:lnTo>
                    <a:lnTo>
                      <a:pt x="60" y="50"/>
                    </a:lnTo>
                    <a:lnTo>
                      <a:pt x="49" y="33"/>
                    </a:lnTo>
                    <a:lnTo>
                      <a:pt x="35" y="19"/>
                    </a:lnTo>
                    <a:lnTo>
                      <a:pt x="41" y="25"/>
                    </a:lnTo>
                    <a:lnTo>
                      <a:pt x="40" y="23"/>
                    </a:lnTo>
                    <a:lnTo>
                      <a:pt x="33" y="18"/>
                    </a:lnTo>
                    <a:lnTo>
                      <a:pt x="24" y="10"/>
                    </a:lnTo>
                    <a:lnTo>
                      <a:pt x="20" y="6"/>
                    </a:lnTo>
                    <a:lnTo>
                      <a:pt x="15" y="4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4" y="25"/>
                    </a:lnTo>
                    <a:lnTo>
                      <a:pt x="8" y="27"/>
                    </a:lnTo>
                    <a:lnTo>
                      <a:pt x="13" y="30"/>
                    </a:lnTo>
                    <a:lnTo>
                      <a:pt x="23" y="37"/>
                    </a:lnTo>
                    <a:lnTo>
                      <a:pt x="30" y="42"/>
                    </a:lnTo>
                    <a:lnTo>
                      <a:pt x="42" y="57"/>
                    </a:lnTo>
                    <a:lnTo>
                      <a:pt x="53" y="72"/>
                    </a:lnTo>
                    <a:lnTo>
                      <a:pt x="63" y="76"/>
                    </a:lnTo>
                    <a:lnTo>
                      <a:pt x="73" y="78"/>
                    </a:lnTo>
                    <a:lnTo>
                      <a:pt x="76" y="79"/>
                    </a:lnTo>
                    <a:lnTo>
                      <a:pt x="80" y="80"/>
                    </a:lnTo>
                    <a:lnTo>
                      <a:pt x="82" y="82"/>
                    </a:lnTo>
                    <a:lnTo>
                      <a:pt x="83" y="83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604" name="Freeform 148"/>
              <p:cNvSpPr>
                <a:spLocks/>
              </p:cNvSpPr>
              <p:nvPr/>
            </p:nvSpPr>
            <p:spPr bwMode="auto">
              <a:xfrm>
                <a:off x="-126261" y="8030026"/>
                <a:ext cx="3145" cy="314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3" y="6"/>
                  </a:cxn>
                  <a:cxn ang="0">
                    <a:pos x="6" y="6"/>
                  </a:cxn>
                  <a:cxn ang="0">
                    <a:pos x="6" y="3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605" name="Freeform 149"/>
              <p:cNvSpPr>
                <a:spLocks/>
              </p:cNvSpPr>
              <p:nvPr/>
            </p:nvSpPr>
            <p:spPr bwMode="auto">
              <a:xfrm>
                <a:off x="-126261" y="8030026"/>
                <a:ext cx="3145" cy="314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3" y="6"/>
                  </a:cxn>
                  <a:cxn ang="0">
                    <a:pos x="6" y="6"/>
                  </a:cxn>
                  <a:cxn ang="0">
                    <a:pos x="6" y="3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6" y="0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606" name="Freeform 150"/>
              <p:cNvSpPr>
                <a:spLocks/>
              </p:cNvSpPr>
              <p:nvPr/>
            </p:nvSpPr>
            <p:spPr bwMode="auto">
              <a:xfrm>
                <a:off x="-176580" y="7995432"/>
                <a:ext cx="31449" cy="37739"/>
              </a:xfrm>
              <a:custGeom>
                <a:avLst/>
                <a:gdLst/>
                <a:ahLst/>
                <a:cxnLst>
                  <a:cxn ang="0">
                    <a:pos x="23" y="35"/>
                  </a:cxn>
                  <a:cxn ang="0">
                    <a:pos x="29" y="27"/>
                  </a:cxn>
                  <a:cxn ang="0">
                    <a:pos x="37" y="18"/>
                  </a:cxn>
                  <a:cxn ang="0">
                    <a:pos x="47" y="9"/>
                  </a:cxn>
                  <a:cxn ang="0">
                    <a:pos x="59" y="0"/>
                  </a:cxn>
                  <a:cxn ang="0">
                    <a:pos x="60" y="4"/>
                  </a:cxn>
                  <a:cxn ang="0">
                    <a:pos x="61" y="8"/>
                  </a:cxn>
                  <a:cxn ang="0">
                    <a:pos x="61" y="12"/>
                  </a:cxn>
                  <a:cxn ang="0">
                    <a:pos x="61" y="14"/>
                  </a:cxn>
                  <a:cxn ang="0">
                    <a:pos x="58" y="20"/>
                  </a:cxn>
                  <a:cxn ang="0">
                    <a:pos x="53" y="25"/>
                  </a:cxn>
                  <a:cxn ang="0">
                    <a:pos x="43" y="33"/>
                  </a:cxn>
                  <a:cxn ang="0">
                    <a:pos x="34" y="41"/>
                  </a:cxn>
                  <a:cxn ang="0">
                    <a:pos x="38" y="50"/>
                  </a:cxn>
                  <a:cxn ang="0">
                    <a:pos x="41" y="53"/>
                  </a:cxn>
                  <a:cxn ang="0">
                    <a:pos x="39" y="58"/>
                  </a:cxn>
                  <a:cxn ang="0">
                    <a:pos x="36" y="61"/>
                  </a:cxn>
                  <a:cxn ang="0">
                    <a:pos x="32" y="64"/>
                  </a:cxn>
                  <a:cxn ang="0">
                    <a:pos x="29" y="66"/>
                  </a:cxn>
                  <a:cxn ang="0">
                    <a:pos x="22" y="70"/>
                  </a:cxn>
                  <a:cxn ang="0">
                    <a:pos x="18" y="71"/>
                  </a:cxn>
                  <a:cxn ang="0">
                    <a:pos x="12" y="68"/>
                  </a:cxn>
                  <a:cxn ang="0">
                    <a:pos x="9" y="64"/>
                  </a:cxn>
                  <a:cxn ang="0">
                    <a:pos x="3" y="60"/>
                  </a:cxn>
                  <a:cxn ang="0">
                    <a:pos x="0" y="53"/>
                  </a:cxn>
                  <a:cxn ang="0">
                    <a:pos x="6" y="53"/>
                  </a:cxn>
                  <a:cxn ang="0">
                    <a:pos x="9" y="51"/>
                  </a:cxn>
                  <a:cxn ang="0">
                    <a:pos x="11" y="49"/>
                  </a:cxn>
                  <a:cxn ang="0">
                    <a:pos x="13" y="46"/>
                  </a:cxn>
                  <a:cxn ang="0">
                    <a:pos x="16" y="44"/>
                  </a:cxn>
                  <a:cxn ang="0">
                    <a:pos x="17" y="41"/>
                  </a:cxn>
                  <a:cxn ang="0">
                    <a:pos x="19" y="38"/>
                  </a:cxn>
                  <a:cxn ang="0">
                    <a:pos x="23" y="35"/>
                  </a:cxn>
                </a:cxnLst>
                <a:rect l="0" t="0" r="r" b="b"/>
                <a:pathLst>
                  <a:path w="61" h="71">
                    <a:moveTo>
                      <a:pt x="23" y="35"/>
                    </a:moveTo>
                    <a:lnTo>
                      <a:pt x="29" y="27"/>
                    </a:lnTo>
                    <a:lnTo>
                      <a:pt x="37" y="18"/>
                    </a:lnTo>
                    <a:lnTo>
                      <a:pt x="47" y="9"/>
                    </a:lnTo>
                    <a:lnTo>
                      <a:pt x="59" y="0"/>
                    </a:lnTo>
                    <a:lnTo>
                      <a:pt x="60" y="4"/>
                    </a:lnTo>
                    <a:lnTo>
                      <a:pt x="61" y="8"/>
                    </a:lnTo>
                    <a:lnTo>
                      <a:pt x="61" y="12"/>
                    </a:lnTo>
                    <a:lnTo>
                      <a:pt x="61" y="14"/>
                    </a:lnTo>
                    <a:lnTo>
                      <a:pt x="58" y="20"/>
                    </a:lnTo>
                    <a:lnTo>
                      <a:pt x="53" y="25"/>
                    </a:lnTo>
                    <a:lnTo>
                      <a:pt x="43" y="33"/>
                    </a:lnTo>
                    <a:lnTo>
                      <a:pt x="34" y="41"/>
                    </a:lnTo>
                    <a:lnTo>
                      <a:pt x="38" y="50"/>
                    </a:lnTo>
                    <a:lnTo>
                      <a:pt x="41" y="53"/>
                    </a:lnTo>
                    <a:lnTo>
                      <a:pt x="39" y="58"/>
                    </a:lnTo>
                    <a:lnTo>
                      <a:pt x="36" y="61"/>
                    </a:lnTo>
                    <a:lnTo>
                      <a:pt x="32" y="64"/>
                    </a:lnTo>
                    <a:lnTo>
                      <a:pt x="29" y="66"/>
                    </a:lnTo>
                    <a:lnTo>
                      <a:pt x="22" y="70"/>
                    </a:lnTo>
                    <a:lnTo>
                      <a:pt x="18" y="71"/>
                    </a:lnTo>
                    <a:lnTo>
                      <a:pt x="12" y="68"/>
                    </a:lnTo>
                    <a:lnTo>
                      <a:pt x="9" y="64"/>
                    </a:lnTo>
                    <a:lnTo>
                      <a:pt x="3" y="60"/>
                    </a:lnTo>
                    <a:lnTo>
                      <a:pt x="0" y="53"/>
                    </a:lnTo>
                    <a:lnTo>
                      <a:pt x="6" y="53"/>
                    </a:lnTo>
                    <a:lnTo>
                      <a:pt x="9" y="51"/>
                    </a:lnTo>
                    <a:lnTo>
                      <a:pt x="11" y="49"/>
                    </a:lnTo>
                    <a:lnTo>
                      <a:pt x="13" y="46"/>
                    </a:lnTo>
                    <a:lnTo>
                      <a:pt x="16" y="44"/>
                    </a:lnTo>
                    <a:lnTo>
                      <a:pt x="17" y="41"/>
                    </a:lnTo>
                    <a:lnTo>
                      <a:pt x="19" y="38"/>
                    </a:lnTo>
                    <a:lnTo>
                      <a:pt x="23" y="3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607" name="Freeform 151"/>
              <p:cNvSpPr>
                <a:spLocks/>
              </p:cNvSpPr>
              <p:nvPr/>
            </p:nvSpPr>
            <p:spPr bwMode="auto">
              <a:xfrm>
                <a:off x="-176580" y="7995432"/>
                <a:ext cx="31449" cy="37739"/>
              </a:xfrm>
              <a:custGeom>
                <a:avLst/>
                <a:gdLst/>
                <a:ahLst/>
                <a:cxnLst>
                  <a:cxn ang="0">
                    <a:pos x="23" y="35"/>
                  </a:cxn>
                  <a:cxn ang="0">
                    <a:pos x="29" y="27"/>
                  </a:cxn>
                  <a:cxn ang="0">
                    <a:pos x="37" y="18"/>
                  </a:cxn>
                  <a:cxn ang="0">
                    <a:pos x="47" y="9"/>
                  </a:cxn>
                  <a:cxn ang="0">
                    <a:pos x="59" y="0"/>
                  </a:cxn>
                  <a:cxn ang="0">
                    <a:pos x="60" y="4"/>
                  </a:cxn>
                  <a:cxn ang="0">
                    <a:pos x="61" y="8"/>
                  </a:cxn>
                  <a:cxn ang="0">
                    <a:pos x="61" y="12"/>
                  </a:cxn>
                  <a:cxn ang="0">
                    <a:pos x="61" y="14"/>
                  </a:cxn>
                  <a:cxn ang="0">
                    <a:pos x="58" y="20"/>
                  </a:cxn>
                  <a:cxn ang="0">
                    <a:pos x="53" y="25"/>
                  </a:cxn>
                  <a:cxn ang="0">
                    <a:pos x="43" y="33"/>
                  </a:cxn>
                  <a:cxn ang="0">
                    <a:pos x="34" y="41"/>
                  </a:cxn>
                  <a:cxn ang="0">
                    <a:pos x="38" y="50"/>
                  </a:cxn>
                  <a:cxn ang="0">
                    <a:pos x="41" y="53"/>
                  </a:cxn>
                  <a:cxn ang="0">
                    <a:pos x="39" y="58"/>
                  </a:cxn>
                  <a:cxn ang="0">
                    <a:pos x="36" y="61"/>
                  </a:cxn>
                  <a:cxn ang="0">
                    <a:pos x="32" y="64"/>
                  </a:cxn>
                  <a:cxn ang="0">
                    <a:pos x="29" y="66"/>
                  </a:cxn>
                  <a:cxn ang="0">
                    <a:pos x="22" y="70"/>
                  </a:cxn>
                  <a:cxn ang="0">
                    <a:pos x="18" y="71"/>
                  </a:cxn>
                  <a:cxn ang="0">
                    <a:pos x="12" y="68"/>
                  </a:cxn>
                  <a:cxn ang="0">
                    <a:pos x="9" y="64"/>
                  </a:cxn>
                  <a:cxn ang="0">
                    <a:pos x="3" y="60"/>
                  </a:cxn>
                  <a:cxn ang="0">
                    <a:pos x="0" y="53"/>
                  </a:cxn>
                  <a:cxn ang="0">
                    <a:pos x="6" y="53"/>
                  </a:cxn>
                  <a:cxn ang="0">
                    <a:pos x="9" y="51"/>
                  </a:cxn>
                  <a:cxn ang="0">
                    <a:pos x="11" y="49"/>
                  </a:cxn>
                  <a:cxn ang="0">
                    <a:pos x="13" y="46"/>
                  </a:cxn>
                  <a:cxn ang="0">
                    <a:pos x="16" y="44"/>
                  </a:cxn>
                  <a:cxn ang="0">
                    <a:pos x="17" y="41"/>
                  </a:cxn>
                  <a:cxn ang="0">
                    <a:pos x="19" y="38"/>
                  </a:cxn>
                  <a:cxn ang="0">
                    <a:pos x="23" y="35"/>
                  </a:cxn>
                </a:cxnLst>
                <a:rect l="0" t="0" r="r" b="b"/>
                <a:pathLst>
                  <a:path w="61" h="71">
                    <a:moveTo>
                      <a:pt x="23" y="35"/>
                    </a:moveTo>
                    <a:lnTo>
                      <a:pt x="29" y="27"/>
                    </a:lnTo>
                    <a:lnTo>
                      <a:pt x="37" y="18"/>
                    </a:lnTo>
                    <a:lnTo>
                      <a:pt x="47" y="9"/>
                    </a:lnTo>
                    <a:lnTo>
                      <a:pt x="59" y="0"/>
                    </a:lnTo>
                    <a:lnTo>
                      <a:pt x="60" y="4"/>
                    </a:lnTo>
                    <a:lnTo>
                      <a:pt x="61" y="8"/>
                    </a:lnTo>
                    <a:lnTo>
                      <a:pt x="61" y="12"/>
                    </a:lnTo>
                    <a:lnTo>
                      <a:pt x="61" y="14"/>
                    </a:lnTo>
                    <a:lnTo>
                      <a:pt x="58" y="20"/>
                    </a:lnTo>
                    <a:lnTo>
                      <a:pt x="53" y="25"/>
                    </a:lnTo>
                    <a:lnTo>
                      <a:pt x="43" y="33"/>
                    </a:lnTo>
                    <a:lnTo>
                      <a:pt x="34" y="41"/>
                    </a:lnTo>
                    <a:lnTo>
                      <a:pt x="38" y="50"/>
                    </a:lnTo>
                    <a:lnTo>
                      <a:pt x="41" y="53"/>
                    </a:lnTo>
                    <a:lnTo>
                      <a:pt x="39" y="58"/>
                    </a:lnTo>
                    <a:lnTo>
                      <a:pt x="36" y="61"/>
                    </a:lnTo>
                    <a:lnTo>
                      <a:pt x="32" y="64"/>
                    </a:lnTo>
                    <a:lnTo>
                      <a:pt x="29" y="66"/>
                    </a:lnTo>
                    <a:lnTo>
                      <a:pt x="22" y="70"/>
                    </a:lnTo>
                    <a:lnTo>
                      <a:pt x="18" y="71"/>
                    </a:lnTo>
                    <a:lnTo>
                      <a:pt x="12" y="68"/>
                    </a:lnTo>
                    <a:lnTo>
                      <a:pt x="9" y="64"/>
                    </a:lnTo>
                    <a:lnTo>
                      <a:pt x="3" y="60"/>
                    </a:lnTo>
                    <a:lnTo>
                      <a:pt x="0" y="53"/>
                    </a:lnTo>
                    <a:lnTo>
                      <a:pt x="6" y="53"/>
                    </a:lnTo>
                    <a:lnTo>
                      <a:pt x="9" y="51"/>
                    </a:lnTo>
                    <a:lnTo>
                      <a:pt x="11" y="49"/>
                    </a:lnTo>
                    <a:lnTo>
                      <a:pt x="13" y="46"/>
                    </a:lnTo>
                    <a:lnTo>
                      <a:pt x="16" y="44"/>
                    </a:lnTo>
                    <a:lnTo>
                      <a:pt x="17" y="41"/>
                    </a:lnTo>
                    <a:lnTo>
                      <a:pt x="19" y="38"/>
                    </a:lnTo>
                    <a:lnTo>
                      <a:pt x="23" y="35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608" name="Freeform 152"/>
              <p:cNvSpPr>
                <a:spLocks/>
              </p:cNvSpPr>
              <p:nvPr/>
            </p:nvSpPr>
            <p:spPr bwMode="auto">
              <a:xfrm>
                <a:off x="-333826" y="7888504"/>
                <a:ext cx="31449" cy="25159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14" y="26"/>
                  </a:cxn>
                  <a:cxn ang="0">
                    <a:pos x="28" y="20"/>
                  </a:cxn>
                  <a:cxn ang="0">
                    <a:pos x="36" y="15"/>
                  </a:cxn>
                  <a:cxn ang="0">
                    <a:pos x="44" y="11"/>
                  </a:cxn>
                  <a:cxn ang="0">
                    <a:pos x="52" y="5"/>
                  </a:cxn>
                  <a:cxn ang="0">
                    <a:pos x="58" y="0"/>
                  </a:cxn>
                  <a:cxn ang="0">
                    <a:pos x="59" y="3"/>
                  </a:cxn>
                  <a:cxn ang="0">
                    <a:pos x="59" y="8"/>
                  </a:cxn>
                  <a:cxn ang="0">
                    <a:pos x="58" y="11"/>
                  </a:cxn>
                  <a:cxn ang="0">
                    <a:pos x="57" y="13"/>
                  </a:cxn>
                  <a:cxn ang="0">
                    <a:pos x="54" y="19"/>
                  </a:cxn>
                  <a:cxn ang="0">
                    <a:pos x="51" y="23"/>
                  </a:cxn>
                  <a:cxn ang="0">
                    <a:pos x="46" y="27"/>
                  </a:cxn>
                  <a:cxn ang="0">
                    <a:pos x="44" y="33"/>
                  </a:cxn>
                  <a:cxn ang="0">
                    <a:pos x="44" y="35"/>
                  </a:cxn>
                  <a:cxn ang="0">
                    <a:pos x="44" y="39"/>
                  </a:cxn>
                  <a:cxn ang="0">
                    <a:pos x="45" y="42"/>
                  </a:cxn>
                  <a:cxn ang="0">
                    <a:pos x="46" y="46"/>
                  </a:cxn>
                  <a:cxn ang="0">
                    <a:pos x="41" y="46"/>
                  </a:cxn>
                  <a:cxn ang="0">
                    <a:pos x="35" y="46"/>
                  </a:cxn>
                  <a:cxn ang="0">
                    <a:pos x="31" y="43"/>
                  </a:cxn>
                  <a:cxn ang="0">
                    <a:pos x="26" y="41"/>
                  </a:cxn>
                  <a:cxn ang="0">
                    <a:pos x="22" y="40"/>
                  </a:cxn>
                  <a:cxn ang="0">
                    <a:pos x="17" y="39"/>
                  </a:cxn>
                  <a:cxn ang="0">
                    <a:pos x="8" y="37"/>
                  </a:cxn>
                  <a:cxn ang="0">
                    <a:pos x="0" y="35"/>
                  </a:cxn>
                </a:cxnLst>
                <a:rect l="0" t="0" r="r" b="b"/>
                <a:pathLst>
                  <a:path w="59" h="46">
                    <a:moveTo>
                      <a:pt x="0" y="35"/>
                    </a:moveTo>
                    <a:lnTo>
                      <a:pt x="14" y="26"/>
                    </a:lnTo>
                    <a:lnTo>
                      <a:pt x="28" y="20"/>
                    </a:lnTo>
                    <a:lnTo>
                      <a:pt x="36" y="15"/>
                    </a:lnTo>
                    <a:lnTo>
                      <a:pt x="44" y="11"/>
                    </a:lnTo>
                    <a:lnTo>
                      <a:pt x="52" y="5"/>
                    </a:lnTo>
                    <a:lnTo>
                      <a:pt x="58" y="0"/>
                    </a:lnTo>
                    <a:lnTo>
                      <a:pt x="59" y="3"/>
                    </a:lnTo>
                    <a:lnTo>
                      <a:pt x="59" y="8"/>
                    </a:lnTo>
                    <a:lnTo>
                      <a:pt x="58" y="11"/>
                    </a:lnTo>
                    <a:lnTo>
                      <a:pt x="57" y="13"/>
                    </a:lnTo>
                    <a:lnTo>
                      <a:pt x="54" y="19"/>
                    </a:lnTo>
                    <a:lnTo>
                      <a:pt x="51" y="23"/>
                    </a:lnTo>
                    <a:lnTo>
                      <a:pt x="46" y="27"/>
                    </a:lnTo>
                    <a:lnTo>
                      <a:pt x="44" y="33"/>
                    </a:lnTo>
                    <a:lnTo>
                      <a:pt x="44" y="35"/>
                    </a:lnTo>
                    <a:lnTo>
                      <a:pt x="44" y="39"/>
                    </a:lnTo>
                    <a:lnTo>
                      <a:pt x="45" y="42"/>
                    </a:lnTo>
                    <a:lnTo>
                      <a:pt x="46" y="46"/>
                    </a:lnTo>
                    <a:lnTo>
                      <a:pt x="41" y="46"/>
                    </a:lnTo>
                    <a:lnTo>
                      <a:pt x="35" y="46"/>
                    </a:lnTo>
                    <a:lnTo>
                      <a:pt x="31" y="43"/>
                    </a:lnTo>
                    <a:lnTo>
                      <a:pt x="26" y="41"/>
                    </a:lnTo>
                    <a:lnTo>
                      <a:pt x="22" y="40"/>
                    </a:lnTo>
                    <a:lnTo>
                      <a:pt x="17" y="39"/>
                    </a:lnTo>
                    <a:lnTo>
                      <a:pt x="8" y="37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609" name="Freeform 153"/>
              <p:cNvSpPr>
                <a:spLocks/>
              </p:cNvSpPr>
              <p:nvPr/>
            </p:nvSpPr>
            <p:spPr bwMode="auto">
              <a:xfrm>
                <a:off x="-333826" y="7888504"/>
                <a:ext cx="31449" cy="25159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14" y="26"/>
                  </a:cxn>
                  <a:cxn ang="0">
                    <a:pos x="28" y="20"/>
                  </a:cxn>
                  <a:cxn ang="0">
                    <a:pos x="36" y="15"/>
                  </a:cxn>
                  <a:cxn ang="0">
                    <a:pos x="44" y="11"/>
                  </a:cxn>
                  <a:cxn ang="0">
                    <a:pos x="52" y="5"/>
                  </a:cxn>
                  <a:cxn ang="0">
                    <a:pos x="58" y="0"/>
                  </a:cxn>
                  <a:cxn ang="0">
                    <a:pos x="59" y="3"/>
                  </a:cxn>
                  <a:cxn ang="0">
                    <a:pos x="59" y="8"/>
                  </a:cxn>
                  <a:cxn ang="0">
                    <a:pos x="58" y="11"/>
                  </a:cxn>
                  <a:cxn ang="0">
                    <a:pos x="57" y="13"/>
                  </a:cxn>
                  <a:cxn ang="0">
                    <a:pos x="54" y="19"/>
                  </a:cxn>
                  <a:cxn ang="0">
                    <a:pos x="51" y="23"/>
                  </a:cxn>
                  <a:cxn ang="0">
                    <a:pos x="46" y="27"/>
                  </a:cxn>
                  <a:cxn ang="0">
                    <a:pos x="44" y="33"/>
                  </a:cxn>
                  <a:cxn ang="0">
                    <a:pos x="44" y="35"/>
                  </a:cxn>
                  <a:cxn ang="0">
                    <a:pos x="44" y="39"/>
                  </a:cxn>
                  <a:cxn ang="0">
                    <a:pos x="45" y="42"/>
                  </a:cxn>
                  <a:cxn ang="0">
                    <a:pos x="46" y="46"/>
                  </a:cxn>
                  <a:cxn ang="0">
                    <a:pos x="41" y="46"/>
                  </a:cxn>
                  <a:cxn ang="0">
                    <a:pos x="35" y="46"/>
                  </a:cxn>
                  <a:cxn ang="0">
                    <a:pos x="31" y="43"/>
                  </a:cxn>
                  <a:cxn ang="0">
                    <a:pos x="26" y="41"/>
                  </a:cxn>
                  <a:cxn ang="0">
                    <a:pos x="22" y="40"/>
                  </a:cxn>
                  <a:cxn ang="0">
                    <a:pos x="17" y="39"/>
                  </a:cxn>
                  <a:cxn ang="0">
                    <a:pos x="8" y="37"/>
                  </a:cxn>
                  <a:cxn ang="0">
                    <a:pos x="0" y="35"/>
                  </a:cxn>
                </a:cxnLst>
                <a:rect l="0" t="0" r="r" b="b"/>
                <a:pathLst>
                  <a:path w="59" h="46">
                    <a:moveTo>
                      <a:pt x="0" y="35"/>
                    </a:moveTo>
                    <a:lnTo>
                      <a:pt x="14" y="26"/>
                    </a:lnTo>
                    <a:lnTo>
                      <a:pt x="28" y="20"/>
                    </a:lnTo>
                    <a:lnTo>
                      <a:pt x="36" y="15"/>
                    </a:lnTo>
                    <a:lnTo>
                      <a:pt x="44" y="11"/>
                    </a:lnTo>
                    <a:lnTo>
                      <a:pt x="52" y="5"/>
                    </a:lnTo>
                    <a:lnTo>
                      <a:pt x="58" y="0"/>
                    </a:lnTo>
                    <a:lnTo>
                      <a:pt x="59" y="3"/>
                    </a:lnTo>
                    <a:lnTo>
                      <a:pt x="59" y="8"/>
                    </a:lnTo>
                    <a:lnTo>
                      <a:pt x="58" y="11"/>
                    </a:lnTo>
                    <a:lnTo>
                      <a:pt x="57" y="13"/>
                    </a:lnTo>
                    <a:lnTo>
                      <a:pt x="54" y="19"/>
                    </a:lnTo>
                    <a:lnTo>
                      <a:pt x="51" y="23"/>
                    </a:lnTo>
                    <a:lnTo>
                      <a:pt x="46" y="27"/>
                    </a:lnTo>
                    <a:lnTo>
                      <a:pt x="44" y="33"/>
                    </a:lnTo>
                    <a:lnTo>
                      <a:pt x="44" y="35"/>
                    </a:lnTo>
                    <a:lnTo>
                      <a:pt x="44" y="39"/>
                    </a:lnTo>
                    <a:lnTo>
                      <a:pt x="45" y="42"/>
                    </a:lnTo>
                    <a:lnTo>
                      <a:pt x="46" y="46"/>
                    </a:lnTo>
                    <a:lnTo>
                      <a:pt x="41" y="46"/>
                    </a:lnTo>
                    <a:lnTo>
                      <a:pt x="35" y="46"/>
                    </a:lnTo>
                    <a:lnTo>
                      <a:pt x="31" y="43"/>
                    </a:lnTo>
                    <a:lnTo>
                      <a:pt x="26" y="41"/>
                    </a:lnTo>
                    <a:lnTo>
                      <a:pt x="22" y="40"/>
                    </a:lnTo>
                    <a:lnTo>
                      <a:pt x="17" y="39"/>
                    </a:lnTo>
                    <a:lnTo>
                      <a:pt x="8" y="37"/>
                    </a:lnTo>
                    <a:lnTo>
                      <a:pt x="0" y="35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610" name="Freeform 154"/>
              <p:cNvSpPr>
                <a:spLocks/>
              </p:cNvSpPr>
              <p:nvPr/>
            </p:nvSpPr>
            <p:spPr bwMode="auto">
              <a:xfrm>
                <a:off x="-377855" y="7838186"/>
                <a:ext cx="59754" cy="22014"/>
              </a:xfrm>
              <a:custGeom>
                <a:avLst/>
                <a:gdLst/>
                <a:ahLst/>
                <a:cxnLst>
                  <a:cxn ang="0">
                    <a:pos x="1" y="16"/>
                  </a:cxn>
                  <a:cxn ang="0">
                    <a:pos x="11" y="10"/>
                  </a:cxn>
                  <a:cxn ang="0">
                    <a:pos x="20" y="6"/>
                  </a:cxn>
                  <a:cxn ang="0">
                    <a:pos x="30" y="2"/>
                  </a:cxn>
                  <a:cxn ang="0">
                    <a:pos x="40" y="1"/>
                  </a:cxn>
                  <a:cxn ang="0">
                    <a:pos x="50" y="0"/>
                  </a:cxn>
                  <a:cxn ang="0">
                    <a:pos x="60" y="0"/>
                  </a:cxn>
                  <a:cxn ang="0">
                    <a:pos x="69" y="2"/>
                  </a:cxn>
                  <a:cxn ang="0">
                    <a:pos x="79" y="3"/>
                  </a:cxn>
                  <a:cxn ang="0">
                    <a:pos x="81" y="3"/>
                  </a:cxn>
                  <a:cxn ang="0">
                    <a:pos x="79" y="3"/>
                  </a:cxn>
                  <a:cxn ang="0">
                    <a:pos x="85" y="5"/>
                  </a:cxn>
                  <a:cxn ang="0">
                    <a:pos x="91" y="6"/>
                  </a:cxn>
                  <a:cxn ang="0">
                    <a:pos x="97" y="8"/>
                  </a:cxn>
                  <a:cxn ang="0">
                    <a:pos x="102" y="11"/>
                  </a:cxn>
                  <a:cxn ang="0">
                    <a:pos x="105" y="15"/>
                  </a:cxn>
                  <a:cxn ang="0">
                    <a:pos x="109" y="19"/>
                  </a:cxn>
                  <a:cxn ang="0">
                    <a:pos x="109" y="23"/>
                  </a:cxn>
                  <a:cxn ang="0">
                    <a:pos x="107" y="28"/>
                  </a:cxn>
                  <a:cxn ang="0">
                    <a:pos x="104" y="29"/>
                  </a:cxn>
                  <a:cxn ang="0">
                    <a:pos x="100" y="30"/>
                  </a:cxn>
                  <a:cxn ang="0">
                    <a:pos x="96" y="30"/>
                  </a:cxn>
                  <a:cxn ang="0">
                    <a:pos x="92" y="30"/>
                  </a:cxn>
                  <a:cxn ang="0">
                    <a:pos x="84" y="28"/>
                  </a:cxn>
                  <a:cxn ang="0">
                    <a:pos x="72" y="28"/>
                  </a:cxn>
                  <a:cxn ang="0">
                    <a:pos x="70" y="37"/>
                  </a:cxn>
                  <a:cxn ang="0">
                    <a:pos x="66" y="46"/>
                  </a:cxn>
                  <a:cxn ang="0">
                    <a:pos x="54" y="46"/>
                  </a:cxn>
                  <a:cxn ang="0">
                    <a:pos x="43" y="46"/>
                  </a:cxn>
                  <a:cxn ang="0">
                    <a:pos x="40" y="41"/>
                  </a:cxn>
                  <a:cxn ang="0">
                    <a:pos x="39" y="37"/>
                  </a:cxn>
                  <a:cxn ang="0">
                    <a:pos x="39" y="34"/>
                  </a:cxn>
                  <a:cxn ang="0">
                    <a:pos x="36" y="32"/>
                  </a:cxn>
                  <a:cxn ang="0">
                    <a:pos x="34" y="30"/>
                  </a:cxn>
                  <a:cxn ang="0">
                    <a:pos x="31" y="28"/>
                  </a:cxn>
                  <a:cxn ang="0">
                    <a:pos x="30" y="26"/>
                  </a:cxn>
                  <a:cxn ang="0">
                    <a:pos x="29" y="23"/>
                  </a:cxn>
                  <a:cxn ang="0">
                    <a:pos x="29" y="21"/>
                  </a:cxn>
                  <a:cxn ang="0">
                    <a:pos x="29" y="19"/>
                  </a:cxn>
                  <a:cxn ang="0">
                    <a:pos x="30" y="17"/>
                  </a:cxn>
                  <a:cxn ang="0">
                    <a:pos x="31" y="16"/>
                  </a:cxn>
                  <a:cxn ang="0">
                    <a:pos x="20" y="23"/>
                  </a:cxn>
                  <a:cxn ang="0">
                    <a:pos x="13" y="28"/>
                  </a:cxn>
                  <a:cxn ang="0">
                    <a:pos x="13" y="19"/>
                  </a:cxn>
                  <a:cxn ang="0">
                    <a:pos x="13" y="16"/>
                  </a:cxn>
                  <a:cxn ang="0">
                    <a:pos x="11" y="13"/>
                  </a:cxn>
                  <a:cxn ang="0">
                    <a:pos x="8" y="13"/>
                  </a:cxn>
                  <a:cxn ang="0">
                    <a:pos x="5" y="13"/>
                  </a:cxn>
                  <a:cxn ang="0">
                    <a:pos x="3" y="13"/>
                  </a:cxn>
                  <a:cxn ang="0">
                    <a:pos x="1" y="15"/>
                  </a:cxn>
                  <a:cxn ang="0">
                    <a:pos x="0" y="15"/>
                  </a:cxn>
                  <a:cxn ang="0">
                    <a:pos x="0" y="16"/>
                  </a:cxn>
                  <a:cxn ang="0">
                    <a:pos x="1" y="16"/>
                  </a:cxn>
                </a:cxnLst>
                <a:rect l="0" t="0" r="r" b="b"/>
                <a:pathLst>
                  <a:path w="109" h="46">
                    <a:moveTo>
                      <a:pt x="1" y="16"/>
                    </a:moveTo>
                    <a:lnTo>
                      <a:pt x="11" y="10"/>
                    </a:lnTo>
                    <a:lnTo>
                      <a:pt x="20" y="6"/>
                    </a:lnTo>
                    <a:lnTo>
                      <a:pt x="30" y="2"/>
                    </a:lnTo>
                    <a:lnTo>
                      <a:pt x="40" y="1"/>
                    </a:lnTo>
                    <a:lnTo>
                      <a:pt x="50" y="0"/>
                    </a:lnTo>
                    <a:lnTo>
                      <a:pt x="60" y="0"/>
                    </a:lnTo>
                    <a:lnTo>
                      <a:pt x="69" y="2"/>
                    </a:lnTo>
                    <a:lnTo>
                      <a:pt x="79" y="3"/>
                    </a:lnTo>
                    <a:lnTo>
                      <a:pt x="81" y="3"/>
                    </a:lnTo>
                    <a:lnTo>
                      <a:pt x="79" y="3"/>
                    </a:lnTo>
                    <a:lnTo>
                      <a:pt x="85" y="5"/>
                    </a:lnTo>
                    <a:lnTo>
                      <a:pt x="91" y="6"/>
                    </a:lnTo>
                    <a:lnTo>
                      <a:pt x="97" y="8"/>
                    </a:lnTo>
                    <a:lnTo>
                      <a:pt x="102" y="11"/>
                    </a:lnTo>
                    <a:lnTo>
                      <a:pt x="105" y="15"/>
                    </a:lnTo>
                    <a:lnTo>
                      <a:pt x="109" y="19"/>
                    </a:lnTo>
                    <a:lnTo>
                      <a:pt x="109" y="23"/>
                    </a:lnTo>
                    <a:lnTo>
                      <a:pt x="107" y="28"/>
                    </a:lnTo>
                    <a:lnTo>
                      <a:pt x="104" y="29"/>
                    </a:lnTo>
                    <a:lnTo>
                      <a:pt x="100" y="30"/>
                    </a:lnTo>
                    <a:lnTo>
                      <a:pt x="96" y="30"/>
                    </a:lnTo>
                    <a:lnTo>
                      <a:pt x="92" y="30"/>
                    </a:lnTo>
                    <a:lnTo>
                      <a:pt x="84" y="28"/>
                    </a:lnTo>
                    <a:lnTo>
                      <a:pt x="72" y="28"/>
                    </a:lnTo>
                    <a:lnTo>
                      <a:pt x="70" y="37"/>
                    </a:lnTo>
                    <a:lnTo>
                      <a:pt x="66" y="46"/>
                    </a:lnTo>
                    <a:lnTo>
                      <a:pt x="54" y="46"/>
                    </a:lnTo>
                    <a:lnTo>
                      <a:pt x="43" y="46"/>
                    </a:lnTo>
                    <a:lnTo>
                      <a:pt x="40" y="41"/>
                    </a:lnTo>
                    <a:lnTo>
                      <a:pt x="39" y="37"/>
                    </a:lnTo>
                    <a:lnTo>
                      <a:pt x="39" y="34"/>
                    </a:lnTo>
                    <a:lnTo>
                      <a:pt x="36" y="32"/>
                    </a:lnTo>
                    <a:lnTo>
                      <a:pt x="34" y="30"/>
                    </a:lnTo>
                    <a:lnTo>
                      <a:pt x="31" y="28"/>
                    </a:lnTo>
                    <a:lnTo>
                      <a:pt x="30" y="26"/>
                    </a:lnTo>
                    <a:lnTo>
                      <a:pt x="29" y="23"/>
                    </a:lnTo>
                    <a:lnTo>
                      <a:pt x="29" y="21"/>
                    </a:lnTo>
                    <a:lnTo>
                      <a:pt x="29" y="19"/>
                    </a:lnTo>
                    <a:lnTo>
                      <a:pt x="30" y="17"/>
                    </a:lnTo>
                    <a:lnTo>
                      <a:pt x="31" y="16"/>
                    </a:lnTo>
                    <a:lnTo>
                      <a:pt x="20" y="23"/>
                    </a:lnTo>
                    <a:lnTo>
                      <a:pt x="13" y="28"/>
                    </a:lnTo>
                    <a:lnTo>
                      <a:pt x="13" y="19"/>
                    </a:lnTo>
                    <a:lnTo>
                      <a:pt x="13" y="16"/>
                    </a:lnTo>
                    <a:lnTo>
                      <a:pt x="11" y="13"/>
                    </a:lnTo>
                    <a:lnTo>
                      <a:pt x="8" y="13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1" y="1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611" name="Freeform 155"/>
              <p:cNvSpPr>
                <a:spLocks/>
              </p:cNvSpPr>
              <p:nvPr/>
            </p:nvSpPr>
            <p:spPr bwMode="auto">
              <a:xfrm>
                <a:off x="-377855" y="7838186"/>
                <a:ext cx="59754" cy="22014"/>
              </a:xfrm>
              <a:custGeom>
                <a:avLst/>
                <a:gdLst/>
                <a:ahLst/>
                <a:cxnLst>
                  <a:cxn ang="0">
                    <a:pos x="1" y="16"/>
                  </a:cxn>
                  <a:cxn ang="0">
                    <a:pos x="11" y="10"/>
                  </a:cxn>
                  <a:cxn ang="0">
                    <a:pos x="20" y="6"/>
                  </a:cxn>
                  <a:cxn ang="0">
                    <a:pos x="30" y="2"/>
                  </a:cxn>
                  <a:cxn ang="0">
                    <a:pos x="40" y="1"/>
                  </a:cxn>
                  <a:cxn ang="0">
                    <a:pos x="50" y="0"/>
                  </a:cxn>
                  <a:cxn ang="0">
                    <a:pos x="60" y="0"/>
                  </a:cxn>
                  <a:cxn ang="0">
                    <a:pos x="69" y="2"/>
                  </a:cxn>
                  <a:cxn ang="0">
                    <a:pos x="79" y="3"/>
                  </a:cxn>
                  <a:cxn ang="0">
                    <a:pos x="81" y="3"/>
                  </a:cxn>
                  <a:cxn ang="0">
                    <a:pos x="79" y="3"/>
                  </a:cxn>
                  <a:cxn ang="0">
                    <a:pos x="85" y="5"/>
                  </a:cxn>
                  <a:cxn ang="0">
                    <a:pos x="91" y="6"/>
                  </a:cxn>
                  <a:cxn ang="0">
                    <a:pos x="97" y="8"/>
                  </a:cxn>
                  <a:cxn ang="0">
                    <a:pos x="102" y="11"/>
                  </a:cxn>
                  <a:cxn ang="0">
                    <a:pos x="105" y="15"/>
                  </a:cxn>
                  <a:cxn ang="0">
                    <a:pos x="109" y="19"/>
                  </a:cxn>
                  <a:cxn ang="0">
                    <a:pos x="109" y="23"/>
                  </a:cxn>
                  <a:cxn ang="0">
                    <a:pos x="107" y="28"/>
                  </a:cxn>
                  <a:cxn ang="0">
                    <a:pos x="104" y="29"/>
                  </a:cxn>
                  <a:cxn ang="0">
                    <a:pos x="100" y="30"/>
                  </a:cxn>
                  <a:cxn ang="0">
                    <a:pos x="96" y="30"/>
                  </a:cxn>
                  <a:cxn ang="0">
                    <a:pos x="92" y="30"/>
                  </a:cxn>
                  <a:cxn ang="0">
                    <a:pos x="84" y="28"/>
                  </a:cxn>
                  <a:cxn ang="0">
                    <a:pos x="72" y="28"/>
                  </a:cxn>
                  <a:cxn ang="0">
                    <a:pos x="70" y="37"/>
                  </a:cxn>
                  <a:cxn ang="0">
                    <a:pos x="66" y="46"/>
                  </a:cxn>
                  <a:cxn ang="0">
                    <a:pos x="54" y="46"/>
                  </a:cxn>
                  <a:cxn ang="0">
                    <a:pos x="43" y="46"/>
                  </a:cxn>
                  <a:cxn ang="0">
                    <a:pos x="40" y="41"/>
                  </a:cxn>
                  <a:cxn ang="0">
                    <a:pos x="39" y="37"/>
                  </a:cxn>
                  <a:cxn ang="0">
                    <a:pos x="39" y="34"/>
                  </a:cxn>
                  <a:cxn ang="0">
                    <a:pos x="36" y="32"/>
                  </a:cxn>
                  <a:cxn ang="0">
                    <a:pos x="34" y="30"/>
                  </a:cxn>
                  <a:cxn ang="0">
                    <a:pos x="31" y="28"/>
                  </a:cxn>
                  <a:cxn ang="0">
                    <a:pos x="30" y="26"/>
                  </a:cxn>
                  <a:cxn ang="0">
                    <a:pos x="29" y="23"/>
                  </a:cxn>
                  <a:cxn ang="0">
                    <a:pos x="29" y="21"/>
                  </a:cxn>
                  <a:cxn ang="0">
                    <a:pos x="29" y="19"/>
                  </a:cxn>
                  <a:cxn ang="0">
                    <a:pos x="30" y="17"/>
                  </a:cxn>
                  <a:cxn ang="0">
                    <a:pos x="31" y="16"/>
                  </a:cxn>
                  <a:cxn ang="0">
                    <a:pos x="20" y="23"/>
                  </a:cxn>
                  <a:cxn ang="0">
                    <a:pos x="13" y="28"/>
                  </a:cxn>
                  <a:cxn ang="0">
                    <a:pos x="13" y="19"/>
                  </a:cxn>
                  <a:cxn ang="0">
                    <a:pos x="13" y="16"/>
                  </a:cxn>
                  <a:cxn ang="0">
                    <a:pos x="11" y="13"/>
                  </a:cxn>
                  <a:cxn ang="0">
                    <a:pos x="8" y="13"/>
                  </a:cxn>
                  <a:cxn ang="0">
                    <a:pos x="5" y="13"/>
                  </a:cxn>
                  <a:cxn ang="0">
                    <a:pos x="3" y="13"/>
                  </a:cxn>
                  <a:cxn ang="0">
                    <a:pos x="1" y="15"/>
                  </a:cxn>
                  <a:cxn ang="0">
                    <a:pos x="0" y="15"/>
                  </a:cxn>
                  <a:cxn ang="0">
                    <a:pos x="0" y="16"/>
                  </a:cxn>
                  <a:cxn ang="0">
                    <a:pos x="1" y="16"/>
                  </a:cxn>
                </a:cxnLst>
                <a:rect l="0" t="0" r="r" b="b"/>
                <a:pathLst>
                  <a:path w="109" h="46">
                    <a:moveTo>
                      <a:pt x="1" y="16"/>
                    </a:moveTo>
                    <a:lnTo>
                      <a:pt x="11" y="10"/>
                    </a:lnTo>
                    <a:lnTo>
                      <a:pt x="20" y="6"/>
                    </a:lnTo>
                    <a:lnTo>
                      <a:pt x="30" y="2"/>
                    </a:lnTo>
                    <a:lnTo>
                      <a:pt x="40" y="1"/>
                    </a:lnTo>
                    <a:lnTo>
                      <a:pt x="50" y="0"/>
                    </a:lnTo>
                    <a:lnTo>
                      <a:pt x="60" y="0"/>
                    </a:lnTo>
                    <a:lnTo>
                      <a:pt x="69" y="2"/>
                    </a:lnTo>
                    <a:lnTo>
                      <a:pt x="79" y="3"/>
                    </a:lnTo>
                    <a:lnTo>
                      <a:pt x="81" y="3"/>
                    </a:lnTo>
                    <a:lnTo>
                      <a:pt x="79" y="3"/>
                    </a:lnTo>
                    <a:lnTo>
                      <a:pt x="85" y="5"/>
                    </a:lnTo>
                    <a:lnTo>
                      <a:pt x="91" y="6"/>
                    </a:lnTo>
                    <a:lnTo>
                      <a:pt x="97" y="8"/>
                    </a:lnTo>
                    <a:lnTo>
                      <a:pt x="102" y="11"/>
                    </a:lnTo>
                    <a:lnTo>
                      <a:pt x="105" y="15"/>
                    </a:lnTo>
                    <a:lnTo>
                      <a:pt x="109" y="19"/>
                    </a:lnTo>
                    <a:lnTo>
                      <a:pt x="109" y="23"/>
                    </a:lnTo>
                    <a:lnTo>
                      <a:pt x="107" y="28"/>
                    </a:lnTo>
                    <a:lnTo>
                      <a:pt x="104" y="29"/>
                    </a:lnTo>
                    <a:lnTo>
                      <a:pt x="100" y="30"/>
                    </a:lnTo>
                    <a:lnTo>
                      <a:pt x="96" y="30"/>
                    </a:lnTo>
                    <a:lnTo>
                      <a:pt x="92" y="30"/>
                    </a:lnTo>
                    <a:lnTo>
                      <a:pt x="84" y="28"/>
                    </a:lnTo>
                    <a:lnTo>
                      <a:pt x="72" y="28"/>
                    </a:lnTo>
                    <a:lnTo>
                      <a:pt x="70" y="37"/>
                    </a:lnTo>
                    <a:lnTo>
                      <a:pt x="66" y="46"/>
                    </a:lnTo>
                    <a:lnTo>
                      <a:pt x="54" y="46"/>
                    </a:lnTo>
                    <a:lnTo>
                      <a:pt x="43" y="46"/>
                    </a:lnTo>
                    <a:lnTo>
                      <a:pt x="40" y="41"/>
                    </a:lnTo>
                    <a:lnTo>
                      <a:pt x="39" y="37"/>
                    </a:lnTo>
                    <a:lnTo>
                      <a:pt x="39" y="34"/>
                    </a:lnTo>
                    <a:lnTo>
                      <a:pt x="36" y="32"/>
                    </a:lnTo>
                    <a:lnTo>
                      <a:pt x="34" y="30"/>
                    </a:lnTo>
                    <a:lnTo>
                      <a:pt x="31" y="28"/>
                    </a:lnTo>
                    <a:lnTo>
                      <a:pt x="30" y="26"/>
                    </a:lnTo>
                    <a:lnTo>
                      <a:pt x="29" y="23"/>
                    </a:lnTo>
                    <a:lnTo>
                      <a:pt x="29" y="21"/>
                    </a:lnTo>
                    <a:lnTo>
                      <a:pt x="29" y="19"/>
                    </a:lnTo>
                    <a:lnTo>
                      <a:pt x="30" y="17"/>
                    </a:lnTo>
                    <a:lnTo>
                      <a:pt x="31" y="16"/>
                    </a:lnTo>
                    <a:lnTo>
                      <a:pt x="20" y="23"/>
                    </a:lnTo>
                    <a:lnTo>
                      <a:pt x="13" y="28"/>
                    </a:lnTo>
                    <a:lnTo>
                      <a:pt x="13" y="19"/>
                    </a:lnTo>
                    <a:lnTo>
                      <a:pt x="13" y="16"/>
                    </a:lnTo>
                    <a:lnTo>
                      <a:pt x="11" y="13"/>
                    </a:lnTo>
                    <a:lnTo>
                      <a:pt x="8" y="13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1" y="16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612" name="Freeform 156"/>
              <p:cNvSpPr>
                <a:spLocks/>
              </p:cNvSpPr>
              <p:nvPr/>
            </p:nvSpPr>
            <p:spPr bwMode="auto">
              <a:xfrm>
                <a:off x="-245768" y="7951403"/>
                <a:ext cx="6290" cy="629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5" y="6"/>
                  </a:cxn>
                  <a:cxn ang="0">
                    <a:pos x="12" y="6"/>
                  </a:cxn>
                  <a:cxn ang="0">
                    <a:pos x="12" y="3"/>
                  </a:cxn>
                  <a:cxn ang="0">
                    <a:pos x="12" y="0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613" name="Freeform 157"/>
              <p:cNvSpPr>
                <a:spLocks/>
              </p:cNvSpPr>
              <p:nvPr/>
            </p:nvSpPr>
            <p:spPr bwMode="auto">
              <a:xfrm>
                <a:off x="-245768" y="7951403"/>
                <a:ext cx="6290" cy="629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5" y="6"/>
                  </a:cxn>
                  <a:cxn ang="0">
                    <a:pos x="12" y="6"/>
                  </a:cxn>
                  <a:cxn ang="0">
                    <a:pos x="12" y="3"/>
                  </a:cxn>
                  <a:cxn ang="0">
                    <a:pos x="12" y="0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12" y="0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9462" name="Freeform 6"/>
          <p:cNvSpPr>
            <a:spLocks/>
          </p:cNvSpPr>
          <p:nvPr/>
        </p:nvSpPr>
        <p:spPr bwMode="auto">
          <a:xfrm>
            <a:off x="1400123" y="1981200"/>
            <a:ext cx="857001" cy="602207"/>
          </a:xfrm>
          <a:custGeom>
            <a:avLst/>
            <a:gdLst/>
            <a:ahLst/>
            <a:cxnLst>
              <a:cxn ang="0">
                <a:pos x="30" y="951"/>
              </a:cxn>
              <a:cxn ang="0">
                <a:pos x="0" y="940"/>
              </a:cxn>
              <a:cxn ang="0">
                <a:pos x="18" y="881"/>
              </a:cxn>
              <a:cxn ang="0">
                <a:pos x="24" y="839"/>
              </a:cxn>
              <a:cxn ang="0">
                <a:pos x="35" y="821"/>
              </a:cxn>
              <a:cxn ang="0">
                <a:pos x="48" y="851"/>
              </a:cxn>
              <a:cxn ang="0">
                <a:pos x="35" y="881"/>
              </a:cxn>
              <a:cxn ang="0">
                <a:pos x="78" y="857"/>
              </a:cxn>
              <a:cxn ang="0">
                <a:pos x="71" y="828"/>
              </a:cxn>
              <a:cxn ang="0">
                <a:pos x="78" y="780"/>
              </a:cxn>
              <a:cxn ang="0">
                <a:pos x="53" y="715"/>
              </a:cxn>
              <a:cxn ang="0">
                <a:pos x="83" y="715"/>
              </a:cxn>
              <a:cxn ang="0">
                <a:pos x="131" y="697"/>
              </a:cxn>
              <a:cxn ang="0">
                <a:pos x="101" y="662"/>
              </a:cxn>
              <a:cxn ang="0">
                <a:pos x="65" y="674"/>
              </a:cxn>
              <a:cxn ang="0">
                <a:pos x="65" y="603"/>
              </a:cxn>
              <a:cxn ang="0">
                <a:pos x="71" y="520"/>
              </a:cxn>
              <a:cxn ang="0">
                <a:pos x="71" y="397"/>
              </a:cxn>
              <a:cxn ang="0">
                <a:pos x="48" y="255"/>
              </a:cxn>
              <a:cxn ang="0">
                <a:pos x="60" y="136"/>
              </a:cxn>
              <a:cxn ang="0">
                <a:pos x="272" y="220"/>
              </a:cxn>
              <a:cxn ang="0">
                <a:pos x="456" y="296"/>
              </a:cxn>
              <a:cxn ang="0">
                <a:pos x="544" y="332"/>
              </a:cxn>
              <a:cxn ang="0">
                <a:pos x="580" y="361"/>
              </a:cxn>
              <a:cxn ang="0">
                <a:pos x="580" y="484"/>
              </a:cxn>
              <a:cxn ang="0">
                <a:pos x="532" y="550"/>
              </a:cxn>
              <a:cxn ang="0">
                <a:pos x="538" y="603"/>
              </a:cxn>
              <a:cxn ang="0">
                <a:pos x="527" y="639"/>
              </a:cxn>
              <a:cxn ang="0">
                <a:pos x="544" y="674"/>
              </a:cxn>
              <a:cxn ang="0">
                <a:pos x="603" y="562"/>
              </a:cxn>
              <a:cxn ang="0">
                <a:pos x="638" y="502"/>
              </a:cxn>
              <a:cxn ang="0">
                <a:pos x="697" y="431"/>
              </a:cxn>
              <a:cxn ang="0">
                <a:pos x="633" y="237"/>
              </a:cxn>
              <a:cxn ang="0">
                <a:pos x="644" y="213"/>
              </a:cxn>
              <a:cxn ang="0">
                <a:pos x="692" y="166"/>
              </a:cxn>
              <a:cxn ang="0">
                <a:pos x="656" y="106"/>
              </a:cxn>
              <a:cxn ang="0">
                <a:pos x="644" y="0"/>
              </a:cxn>
              <a:cxn ang="0">
                <a:pos x="1478" y="220"/>
              </a:cxn>
              <a:cxn ang="0">
                <a:pos x="2145" y="373"/>
              </a:cxn>
              <a:cxn ang="0">
                <a:pos x="1902" y="1407"/>
              </a:cxn>
              <a:cxn ang="0">
                <a:pos x="1902" y="1442"/>
              </a:cxn>
              <a:cxn ang="0">
                <a:pos x="1927" y="1478"/>
              </a:cxn>
              <a:cxn ang="0">
                <a:pos x="1914" y="1495"/>
              </a:cxn>
              <a:cxn ang="0">
                <a:pos x="1902" y="1542"/>
              </a:cxn>
              <a:cxn ang="0">
                <a:pos x="1341" y="1435"/>
              </a:cxn>
              <a:cxn ang="0">
                <a:pos x="1270" y="1448"/>
              </a:cxn>
              <a:cxn ang="0">
                <a:pos x="1205" y="1435"/>
              </a:cxn>
              <a:cxn ang="0">
                <a:pos x="1152" y="1424"/>
              </a:cxn>
              <a:cxn ang="0">
                <a:pos x="1082" y="1424"/>
              </a:cxn>
              <a:cxn ang="0">
                <a:pos x="1004" y="1448"/>
              </a:cxn>
              <a:cxn ang="0">
                <a:pos x="905" y="1442"/>
              </a:cxn>
              <a:cxn ang="0">
                <a:pos x="845" y="1412"/>
              </a:cxn>
              <a:cxn ang="0">
                <a:pos x="692" y="1394"/>
              </a:cxn>
              <a:cxn ang="0">
                <a:pos x="532" y="1353"/>
              </a:cxn>
              <a:cxn ang="0">
                <a:pos x="367" y="1353"/>
              </a:cxn>
              <a:cxn ang="0">
                <a:pos x="272" y="1283"/>
              </a:cxn>
              <a:cxn ang="0">
                <a:pos x="284" y="1158"/>
              </a:cxn>
              <a:cxn ang="0">
                <a:pos x="213" y="1052"/>
              </a:cxn>
              <a:cxn ang="0">
                <a:pos x="160" y="1034"/>
              </a:cxn>
              <a:cxn ang="0">
                <a:pos x="83" y="987"/>
              </a:cxn>
            </a:cxnLst>
            <a:rect l="0" t="0" r="r" b="b"/>
            <a:pathLst>
              <a:path w="2145" h="1566">
                <a:moveTo>
                  <a:pt x="83" y="987"/>
                </a:moveTo>
                <a:lnTo>
                  <a:pt x="30" y="951"/>
                </a:lnTo>
                <a:lnTo>
                  <a:pt x="12" y="946"/>
                </a:lnTo>
                <a:lnTo>
                  <a:pt x="0" y="940"/>
                </a:lnTo>
                <a:lnTo>
                  <a:pt x="0" y="928"/>
                </a:lnTo>
                <a:lnTo>
                  <a:pt x="18" y="881"/>
                </a:lnTo>
                <a:lnTo>
                  <a:pt x="24" y="857"/>
                </a:lnTo>
                <a:lnTo>
                  <a:pt x="24" y="839"/>
                </a:lnTo>
                <a:lnTo>
                  <a:pt x="24" y="828"/>
                </a:lnTo>
                <a:lnTo>
                  <a:pt x="35" y="821"/>
                </a:lnTo>
                <a:lnTo>
                  <a:pt x="42" y="828"/>
                </a:lnTo>
                <a:lnTo>
                  <a:pt x="48" y="851"/>
                </a:lnTo>
                <a:lnTo>
                  <a:pt x="42" y="869"/>
                </a:lnTo>
                <a:lnTo>
                  <a:pt x="35" y="881"/>
                </a:lnTo>
                <a:lnTo>
                  <a:pt x="42" y="892"/>
                </a:lnTo>
                <a:lnTo>
                  <a:pt x="78" y="857"/>
                </a:lnTo>
                <a:lnTo>
                  <a:pt x="71" y="846"/>
                </a:lnTo>
                <a:lnTo>
                  <a:pt x="71" y="828"/>
                </a:lnTo>
                <a:lnTo>
                  <a:pt x="89" y="804"/>
                </a:lnTo>
                <a:lnTo>
                  <a:pt x="78" y="780"/>
                </a:lnTo>
                <a:lnTo>
                  <a:pt x="53" y="775"/>
                </a:lnTo>
                <a:lnTo>
                  <a:pt x="53" y="715"/>
                </a:lnTo>
                <a:lnTo>
                  <a:pt x="65" y="709"/>
                </a:lnTo>
                <a:lnTo>
                  <a:pt x="83" y="715"/>
                </a:lnTo>
                <a:lnTo>
                  <a:pt x="95" y="709"/>
                </a:lnTo>
                <a:lnTo>
                  <a:pt x="131" y="697"/>
                </a:lnTo>
                <a:lnTo>
                  <a:pt x="101" y="668"/>
                </a:lnTo>
                <a:lnTo>
                  <a:pt x="101" y="662"/>
                </a:lnTo>
                <a:lnTo>
                  <a:pt x="95" y="656"/>
                </a:lnTo>
                <a:lnTo>
                  <a:pt x="65" y="674"/>
                </a:lnTo>
                <a:lnTo>
                  <a:pt x="65" y="633"/>
                </a:lnTo>
                <a:lnTo>
                  <a:pt x="65" y="603"/>
                </a:lnTo>
                <a:lnTo>
                  <a:pt x="71" y="555"/>
                </a:lnTo>
                <a:lnTo>
                  <a:pt x="71" y="520"/>
                </a:lnTo>
                <a:lnTo>
                  <a:pt x="65" y="484"/>
                </a:lnTo>
                <a:lnTo>
                  <a:pt x="71" y="397"/>
                </a:lnTo>
                <a:lnTo>
                  <a:pt x="83" y="367"/>
                </a:lnTo>
                <a:lnTo>
                  <a:pt x="48" y="255"/>
                </a:lnTo>
                <a:lnTo>
                  <a:pt x="48" y="177"/>
                </a:lnTo>
                <a:lnTo>
                  <a:pt x="60" y="136"/>
                </a:lnTo>
                <a:lnTo>
                  <a:pt x="71" y="78"/>
                </a:lnTo>
                <a:lnTo>
                  <a:pt x="272" y="220"/>
                </a:lnTo>
                <a:lnTo>
                  <a:pt x="378" y="278"/>
                </a:lnTo>
                <a:lnTo>
                  <a:pt x="456" y="296"/>
                </a:lnTo>
                <a:lnTo>
                  <a:pt x="502" y="332"/>
                </a:lnTo>
                <a:lnTo>
                  <a:pt x="544" y="332"/>
                </a:lnTo>
                <a:lnTo>
                  <a:pt x="568" y="337"/>
                </a:lnTo>
                <a:lnTo>
                  <a:pt x="580" y="361"/>
                </a:lnTo>
                <a:lnTo>
                  <a:pt x="585" y="461"/>
                </a:lnTo>
                <a:lnTo>
                  <a:pt x="580" y="484"/>
                </a:lnTo>
                <a:lnTo>
                  <a:pt x="544" y="509"/>
                </a:lnTo>
                <a:lnTo>
                  <a:pt x="532" y="550"/>
                </a:lnTo>
                <a:lnTo>
                  <a:pt x="532" y="585"/>
                </a:lnTo>
                <a:lnTo>
                  <a:pt x="538" y="603"/>
                </a:lnTo>
                <a:lnTo>
                  <a:pt x="532" y="621"/>
                </a:lnTo>
                <a:lnTo>
                  <a:pt x="527" y="639"/>
                </a:lnTo>
                <a:lnTo>
                  <a:pt x="527" y="656"/>
                </a:lnTo>
                <a:lnTo>
                  <a:pt x="544" y="674"/>
                </a:lnTo>
                <a:lnTo>
                  <a:pt x="585" y="651"/>
                </a:lnTo>
                <a:lnTo>
                  <a:pt x="603" y="562"/>
                </a:lnTo>
                <a:lnTo>
                  <a:pt x="626" y="544"/>
                </a:lnTo>
                <a:lnTo>
                  <a:pt x="638" y="502"/>
                </a:lnTo>
                <a:lnTo>
                  <a:pt x="692" y="449"/>
                </a:lnTo>
                <a:lnTo>
                  <a:pt x="697" y="431"/>
                </a:lnTo>
                <a:lnTo>
                  <a:pt x="674" y="349"/>
                </a:lnTo>
                <a:lnTo>
                  <a:pt x="633" y="237"/>
                </a:lnTo>
                <a:lnTo>
                  <a:pt x="626" y="220"/>
                </a:lnTo>
                <a:lnTo>
                  <a:pt x="644" y="213"/>
                </a:lnTo>
                <a:lnTo>
                  <a:pt x="667" y="220"/>
                </a:lnTo>
                <a:lnTo>
                  <a:pt x="692" y="166"/>
                </a:lnTo>
                <a:lnTo>
                  <a:pt x="685" y="113"/>
                </a:lnTo>
                <a:lnTo>
                  <a:pt x="656" y="106"/>
                </a:lnTo>
                <a:lnTo>
                  <a:pt x="644" y="71"/>
                </a:lnTo>
                <a:lnTo>
                  <a:pt x="644" y="0"/>
                </a:lnTo>
                <a:lnTo>
                  <a:pt x="1070" y="119"/>
                </a:lnTo>
                <a:lnTo>
                  <a:pt x="1478" y="220"/>
                </a:lnTo>
                <a:lnTo>
                  <a:pt x="2138" y="373"/>
                </a:lnTo>
                <a:lnTo>
                  <a:pt x="2145" y="373"/>
                </a:lnTo>
                <a:lnTo>
                  <a:pt x="1914" y="1394"/>
                </a:lnTo>
                <a:lnTo>
                  <a:pt x="1902" y="1407"/>
                </a:lnTo>
                <a:lnTo>
                  <a:pt x="1902" y="1424"/>
                </a:lnTo>
                <a:lnTo>
                  <a:pt x="1902" y="1442"/>
                </a:lnTo>
                <a:lnTo>
                  <a:pt x="1914" y="1453"/>
                </a:lnTo>
                <a:lnTo>
                  <a:pt x="1927" y="1478"/>
                </a:lnTo>
                <a:lnTo>
                  <a:pt x="1920" y="1489"/>
                </a:lnTo>
                <a:lnTo>
                  <a:pt x="1914" y="1495"/>
                </a:lnTo>
                <a:lnTo>
                  <a:pt x="1902" y="1513"/>
                </a:lnTo>
                <a:lnTo>
                  <a:pt x="1902" y="1542"/>
                </a:lnTo>
                <a:lnTo>
                  <a:pt x="1909" y="1566"/>
                </a:lnTo>
                <a:lnTo>
                  <a:pt x="1341" y="1435"/>
                </a:lnTo>
                <a:lnTo>
                  <a:pt x="1300" y="1448"/>
                </a:lnTo>
                <a:lnTo>
                  <a:pt x="1270" y="1448"/>
                </a:lnTo>
                <a:lnTo>
                  <a:pt x="1240" y="1435"/>
                </a:lnTo>
                <a:lnTo>
                  <a:pt x="1205" y="1435"/>
                </a:lnTo>
                <a:lnTo>
                  <a:pt x="1187" y="1424"/>
                </a:lnTo>
                <a:lnTo>
                  <a:pt x="1152" y="1424"/>
                </a:lnTo>
                <a:lnTo>
                  <a:pt x="1123" y="1435"/>
                </a:lnTo>
                <a:lnTo>
                  <a:pt x="1082" y="1424"/>
                </a:lnTo>
                <a:lnTo>
                  <a:pt x="1046" y="1424"/>
                </a:lnTo>
                <a:lnTo>
                  <a:pt x="1004" y="1448"/>
                </a:lnTo>
                <a:lnTo>
                  <a:pt x="975" y="1453"/>
                </a:lnTo>
                <a:lnTo>
                  <a:pt x="905" y="1442"/>
                </a:lnTo>
                <a:lnTo>
                  <a:pt x="887" y="1435"/>
                </a:lnTo>
                <a:lnTo>
                  <a:pt x="845" y="1412"/>
                </a:lnTo>
                <a:lnTo>
                  <a:pt x="715" y="1430"/>
                </a:lnTo>
                <a:lnTo>
                  <a:pt x="692" y="1394"/>
                </a:lnTo>
                <a:lnTo>
                  <a:pt x="585" y="1366"/>
                </a:lnTo>
                <a:lnTo>
                  <a:pt x="532" y="1353"/>
                </a:lnTo>
                <a:lnTo>
                  <a:pt x="467" y="1366"/>
                </a:lnTo>
                <a:lnTo>
                  <a:pt x="367" y="1353"/>
                </a:lnTo>
                <a:lnTo>
                  <a:pt x="284" y="1318"/>
                </a:lnTo>
                <a:lnTo>
                  <a:pt x="272" y="1283"/>
                </a:lnTo>
                <a:lnTo>
                  <a:pt x="272" y="1182"/>
                </a:lnTo>
                <a:lnTo>
                  <a:pt x="284" y="1158"/>
                </a:lnTo>
                <a:lnTo>
                  <a:pt x="272" y="1105"/>
                </a:lnTo>
                <a:lnTo>
                  <a:pt x="213" y="1052"/>
                </a:lnTo>
                <a:lnTo>
                  <a:pt x="165" y="1052"/>
                </a:lnTo>
                <a:lnTo>
                  <a:pt x="160" y="1034"/>
                </a:lnTo>
                <a:lnTo>
                  <a:pt x="136" y="1011"/>
                </a:lnTo>
                <a:lnTo>
                  <a:pt x="83" y="987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 smtClean="0">
                <a:latin typeface="Calibri" pitchFamily="34" charset="0"/>
                <a:cs typeface="Arial" pitchFamily="34" charset="0"/>
              </a:rPr>
              <a:t>2%</a:t>
            </a: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64" name="Freeform 8"/>
          <p:cNvSpPr>
            <a:spLocks/>
          </p:cNvSpPr>
          <p:nvPr/>
        </p:nvSpPr>
        <p:spPr bwMode="auto">
          <a:xfrm>
            <a:off x="1170225" y="2359465"/>
            <a:ext cx="1029124" cy="830791"/>
          </a:xfrm>
          <a:custGeom>
            <a:avLst/>
            <a:gdLst/>
            <a:ahLst/>
            <a:cxnLst>
              <a:cxn ang="0">
                <a:pos x="18" y="1601"/>
              </a:cxn>
              <a:cxn ang="0">
                <a:pos x="18" y="1477"/>
              </a:cxn>
              <a:cxn ang="0">
                <a:pos x="41" y="1376"/>
              </a:cxn>
              <a:cxn ang="0">
                <a:pos x="48" y="1223"/>
              </a:cxn>
              <a:cxn ang="0">
                <a:pos x="89" y="1188"/>
              </a:cxn>
              <a:cxn ang="0">
                <a:pos x="119" y="1135"/>
              </a:cxn>
              <a:cxn ang="0">
                <a:pos x="142" y="1069"/>
              </a:cxn>
              <a:cxn ang="0">
                <a:pos x="254" y="892"/>
              </a:cxn>
              <a:cxn ang="0">
                <a:pos x="396" y="549"/>
              </a:cxn>
              <a:cxn ang="0">
                <a:pos x="497" y="313"/>
              </a:cxn>
              <a:cxn ang="0">
                <a:pos x="573" y="77"/>
              </a:cxn>
              <a:cxn ang="0">
                <a:pos x="586" y="6"/>
              </a:cxn>
              <a:cxn ang="0">
                <a:pos x="644" y="6"/>
              </a:cxn>
              <a:cxn ang="0">
                <a:pos x="715" y="24"/>
              </a:cxn>
              <a:cxn ang="0">
                <a:pos x="744" y="65"/>
              </a:cxn>
              <a:cxn ang="0">
                <a:pos x="851" y="118"/>
              </a:cxn>
              <a:cxn ang="0">
                <a:pos x="851" y="195"/>
              </a:cxn>
              <a:cxn ang="0">
                <a:pos x="863" y="331"/>
              </a:cxn>
              <a:cxn ang="0">
                <a:pos x="1046" y="379"/>
              </a:cxn>
              <a:cxn ang="0">
                <a:pos x="1164" y="379"/>
              </a:cxn>
              <a:cxn ang="0">
                <a:pos x="1294" y="443"/>
              </a:cxn>
              <a:cxn ang="0">
                <a:pos x="1466" y="448"/>
              </a:cxn>
              <a:cxn ang="0">
                <a:pos x="1554" y="466"/>
              </a:cxn>
              <a:cxn ang="0">
                <a:pos x="1625" y="437"/>
              </a:cxn>
              <a:cxn ang="0">
                <a:pos x="1702" y="448"/>
              </a:cxn>
              <a:cxn ang="0">
                <a:pos x="1766" y="437"/>
              </a:cxn>
              <a:cxn ang="0">
                <a:pos x="1819" y="448"/>
              </a:cxn>
              <a:cxn ang="0">
                <a:pos x="1879" y="461"/>
              </a:cxn>
              <a:cxn ang="0">
                <a:pos x="2488" y="579"/>
              </a:cxn>
              <a:cxn ang="0">
                <a:pos x="2517" y="650"/>
              </a:cxn>
              <a:cxn ang="0">
                <a:pos x="2577" y="686"/>
              </a:cxn>
              <a:cxn ang="0">
                <a:pos x="2446" y="952"/>
              </a:cxn>
              <a:cxn ang="0">
                <a:pos x="2417" y="1004"/>
              </a:cxn>
              <a:cxn ang="0">
                <a:pos x="2339" y="1057"/>
              </a:cxn>
              <a:cxn ang="0">
                <a:pos x="2257" y="1217"/>
              </a:cxn>
              <a:cxn ang="0">
                <a:pos x="2310" y="1264"/>
              </a:cxn>
              <a:cxn ang="0">
                <a:pos x="2322" y="1317"/>
              </a:cxn>
              <a:cxn ang="0">
                <a:pos x="2304" y="1335"/>
              </a:cxn>
              <a:cxn ang="0">
                <a:pos x="2263" y="1436"/>
              </a:cxn>
              <a:cxn ang="0">
                <a:pos x="1241" y="1949"/>
              </a:cxn>
            </a:cxnLst>
            <a:rect l="0" t="0" r="r" b="b"/>
            <a:pathLst>
              <a:path w="2582" h="2157">
                <a:moveTo>
                  <a:pt x="36" y="1619"/>
                </a:moveTo>
                <a:lnTo>
                  <a:pt x="18" y="1601"/>
                </a:lnTo>
                <a:lnTo>
                  <a:pt x="0" y="1518"/>
                </a:lnTo>
                <a:lnTo>
                  <a:pt x="18" y="1477"/>
                </a:lnTo>
                <a:lnTo>
                  <a:pt x="18" y="1442"/>
                </a:lnTo>
                <a:lnTo>
                  <a:pt x="41" y="1376"/>
                </a:lnTo>
                <a:lnTo>
                  <a:pt x="30" y="1252"/>
                </a:lnTo>
                <a:lnTo>
                  <a:pt x="48" y="1223"/>
                </a:lnTo>
                <a:lnTo>
                  <a:pt x="77" y="1211"/>
                </a:lnTo>
                <a:lnTo>
                  <a:pt x="89" y="1188"/>
                </a:lnTo>
                <a:lnTo>
                  <a:pt x="107" y="1146"/>
                </a:lnTo>
                <a:lnTo>
                  <a:pt x="119" y="1135"/>
                </a:lnTo>
                <a:lnTo>
                  <a:pt x="130" y="1075"/>
                </a:lnTo>
                <a:lnTo>
                  <a:pt x="142" y="1069"/>
                </a:lnTo>
                <a:lnTo>
                  <a:pt x="219" y="981"/>
                </a:lnTo>
                <a:lnTo>
                  <a:pt x="254" y="892"/>
                </a:lnTo>
                <a:lnTo>
                  <a:pt x="320" y="768"/>
                </a:lnTo>
                <a:lnTo>
                  <a:pt x="396" y="549"/>
                </a:lnTo>
                <a:lnTo>
                  <a:pt x="449" y="448"/>
                </a:lnTo>
                <a:lnTo>
                  <a:pt x="497" y="313"/>
                </a:lnTo>
                <a:lnTo>
                  <a:pt x="550" y="136"/>
                </a:lnTo>
                <a:lnTo>
                  <a:pt x="573" y="77"/>
                </a:lnTo>
                <a:lnTo>
                  <a:pt x="586" y="24"/>
                </a:lnTo>
                <a:lnTo>
                  <a:pt x="586" y="6"/>
                </a:lnTo>
                <a:lnTo>
                  <a:pt x="609" y="0"/>
                </a:lnTo>
                <a:lnTo>
                  <a:pt x="644" y="6"/>
                </a:lnTo>
                <a:lnTo>
                  <a:pt x="662" y="0"/>
                </a:lnTo>
                <a:lnTo>
                  <a:pt x="715" y="24"/>
                </a:lnTo>
                <a:lnTo>
                  <a:pt x="739" y="47"/>
                </a:lnTo>
                <a:lnTo>
                  <a:pt x="744" y="65"/>
                </a:lnTo>
                <a:lnTo>
                  <a:pt x="792" y="65"/>
                </a:lnTo>
                <a:lnTo>
                  <a:pt x="851" y="118"/>
                </a:lnTo>
                <a:lnTo>
                  <a:pt x="863" y="171"/>
                </a:lnTo>
                <a:lnTo>
                  <a:pt x="851" y="195"/>
                </a:lnTo>
                <a:lnTo>
                  <a:pt x="851" y="296"/>
                </a:lnTo>
                <a:lnTo>
                  <a:pt x="863" y="331"/>
                </a:lnTo>
                <a:lnTo>
                  <a:pt x="946" y="366"/>
                </a:lnTo>
                <a:lnTo>
                  <a:pt x="1046" y="379"/>
                </a:lnTo>
                <a:lnTo>
                  <a:pt x="1111" y="366"/>
                </a:lnTo>
                <a:lnTo>
                  <a:pt x="1164" y="379"/>
                </a:lnTo>
                <a:lnTo>
                  <a:pt x="1271" y="407"/>
                </a:lnTo>
                <a:lnTo>
                  <a:pt x="1294" y="443"/>
                </a:lnTo>
                <a:lnTo>
                  <a:pt x="1424" y="425"/>
                </a:lnTo>
                <a:lnTo>
                  <a:pt x="1466" y="448"/>
                </a:lnTo>
                <a:lnTo>
                  <a:pt x="1484" y="455"/>
                </a:lnTo>
                <a:lnTo>
                  <a:pt x="1554" y="466"/>
                </a:lnTo>
                <a:lnTo>
                  <a:pt x="1583" y="461"/>
                </a:lnTo>
                <a:lnTo>
                  <a:pt x="1625" y="437"/>
                </a:lnTo>
                <a:lnTo>
                  <a:pt x="1661" y="437"/>
                </a:lnTo>
                <a:lnTo>
                  <a:pt x="1702" y="448"/>
                </a:lnTo>
                <a:lnTo>
                  <a:pt x="1731" y="437"/>
                </a:lnTo>
                <a:lnTo>
                  <a:pt x="1766" y="437"/>
                </a:lnTo>
                <a:lnTo>
                  <a:pt x="1784" y="448"/>
                </a:lnTo>
                <a:lnTo>
                  <a:pt x="1819" y="448"/>
                </a:lnTo>
                <a:lnTo>
                  <a:pt x="1849" y="461"/>
                </a:lnTo>
                <a:lnTo>
                  <a:pt x="1879" y="461"/>
                </a:lnTo>
                <a:lnTo>
                  <a:pt x="1920" y="448"/>
                </a:lnTo>
                <a:lnTo>
                  <a:pt x="2488" y="579"/>
                </a:lnTo>
                <a:lnTo>
                  <a:pt x="2493" y="615"/>
                </a:lnTo>
                <a:lnTo>
                  <a:pt x="2517" y="650"/>
                </a:lnTo>
                <a:lnTo>
                  <a:pt x="2547" y="661"/>
                </a:lnTo>
                <a:lnTo>
                  <a:pt x="2577" y="686"/>
                </a:lnTo>
                <a:lnTo>
                  <a:pt x="2582" y="739"/>
                </a:lnTo>
                <a:lnTo>
                  <a:pt x="2446" y="952"/>
                </a:lnTo>
                <a:lnTo>
                  <a:pt x="2422" y="981"/>
                </a:lnTo>
                <a:lnTo>
                  <a:pt x="2417" y="1004"/>
                </a:lnTo>
                <a:lnTo>
                  <a:pt x="2387" y="1039"/>
                </a:lnTo>
                <a:lnTo>
                  <a:pt x="2339" y="1057"/>
                </a:lnTo>
                <a:lnTo>
                  <a:pt x="2268" y="1170"/>
                </a:lnTo>
                <a:lnTo>
                  <a:pt x="2257" y="1217"/>
                </a:lnTo>
                <a:lnTo>
                  <a:pt x="2268" y="1241"/>
                </a:lnTo>
                <a:lnTo>
                  <a:pt x="2310" y="1264"/>
                </a:lnTo>
                <a:lnTo>
                  <a:pt x="2334" y="1294"/>
                </a:lnTo>
                <a:lnTo>
                  <a:pt x="2322" y="1317"/>
                </a:lnTo>
                <a:lnTo>
                  <a:pt x="2316" y="1335"/>
                </a:lnTo>
                <a:lnTo>
                  <a:pt x="2304" y="1335"/>
                </a:lnTo>
                <a:lnTo>
                  <a:pt x="2304" y="1383"/>
                </a:lnTo>
                <a:lnTo>
                  <a:pt x="2263" y="1436"/>
                </a:lnTo>
                <a:lnTo>
                  <a:pt x="2103" y="2157"/>
                </a:lnTo>
                <a:lnTo>
                  <a:pt x="1241" y="1949"/>
                </a:lnTo>
                <a:lnTo>
                  <a:pt x="36" y="1619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 smtClean="0">
                <a:latin typeface="Calibri" pitchFamily="34" charset="0"/>
                <a:cs typeface="Arial" pitchFamily="34" charset="0"/>
              </a:rPr>
              <a:t>2%</a:t>
            </a: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66" name="Freeform 10"/>
          <p:cNvSpPr>
            <a:spLocks/>
          </p:cNvSpPr>
          <p:nvPr/>
        </p:nvSpPr>
        <p:spPr bwMode="auto">
          <a:xfrm>
            <a:off x="1083562" y="2982558"/>
            <a:ext cx="1024309" cy="1684787"/>
          </a:xfrm>
          <a:custGeom>
            <a:avLst/>
            <a:gdLst/>
            <a:ahLst/>
            <a:cxnLst>
              <a:cxn ang="0">
                <a:pos x="1447" y="4276"/>
              </a:cxn>
              <a:cxn ang="0">
                <a:pos x="1458" y="4212"/>
              </a:cxn>
              <a:cxn ang="0">
                <a:pos x="1429" y="4164"/>
              </a:cxn>
              <a:cxn ang="0">
                <a:pos x="1359" y="3887"/>
              </a:cxn>
              <a:cxn ang="0">
                <a:pos x="1211" y="3721"/>
              </a:cxn>
              <a:cxn ang="0">
                <a:pos x="1151" y="3657"/>
              </a:cxn>
              <a:cxn ang="0">
                <a:pos x="1116" y="3579"/>
              </a:cxn>
              <a:cxn ang="0">
                <a:pos x="927" y="3497"/>
              </a:cxn>
              <a:cxn ang="0">
                <a:pos x="791" y="3355"/>
              </a:cxn>
              <a:cxn ang="0">
                <a:pos x="537" y="3254"/>
              </a:cxn>
              <a:cxn ang="0">
                <a:pos x="525" y="3155"/>
              </a:cxn>
              <a:cxn ang="0">
                <a:pos x="555" y="3024"/>
              </a:cxn>
              <a:cxn ang="0">
                <a:pos x="502" y="2906"/>
              </a:cxn>
              <a:cxn ang="0">
                <a:pos x="525" y="2853"/>
              </a:cxn>
              <a:cxn ang="0">
                <a:pos x="384" y="2605"/>
              </a:cxn>
              <a:cxn ang="0">
                <a:pos x="289" y="2427"/>
              </a:cxn>
              <a:cxn ang="0">
                <a:pos x="331" y="2298"/>
              </a:cxn>
              <a:cxn ang="0">
                <a:pos x="349" y="2168"/>
              </a:cxn>
              <a:cxn ang="0">
                <a:pos x="230" y="2049"/>
              </a:cxn>
              <a:cxn ang="0">
                <a:pos x="236" y="1867"/>
              </a:cxn>
              <a:cxn ang="0">
                <a:pos x="271" y="1790"/>
              </a:cxn>
              <a:cxn ang="0">
                <a:pos x="295" y="1879"/>
              </a:cxn>
              <a:cxn ang="0">
                <a:pos x="354" y="1867"/>
              </a:cxn>
              <a:cxn ang="0">
                <a:pos x="331" y="1689"/>
              </a:cxn>
              <a:cxn ang="0">
                <a:pos x="283" y="1742"/>
              </a:cxn>
              <a:cxn ang="0">
                <a:pos x="182" y="1677"/>
              </a:cxn>
              <a:cxn ang="0">
                <a:pos x="159" y="1464"/>
              </a:cxn>
              <a:cxn ang="0">
                <a:pos x="23" y="1223"/>
              </a:cxn>
              <a:cxn ang="0">
                <a:pos x="35" y="1111"/>
              </a:cxn>
              <a:cxn ang="0">
                <a:pos x="94" y="957"/>
              </a:cxn>
              <a:cxn ang="0">
                <a:pos x="47" y="768"/>
              </a:cxn>
              <a:cxn ang="0">
                <a:pos x="5" y="685"/>
              </a:cxn>
              <a:cxn ang="0">
                <a:pos x="5" y="579"/>
              </a:cxn>
              <a:cxn ang="0">
                <a:pos x="159" y="360"/>
              </a:cxn>
              <a:cxn ang="0">
                <a:pos x="218" y="236"/>
              </a:cxn>
              <a:cxn ang="0">
                <a:pos x="230" y="23"/>
              </a:cxn>
              <a:cxn ang="0">
                <a:pos x="1146" y="1524"/>
              </a:cxn>
              <a:cxn ang="0">
                <a:pos x="2475" y="3556"/>
              </a:cxn>
              <a:cxn ang="0">
                <a:pos x="2498" y="3662"/>
              </a:cxn>
              <a:cxn ang="0">
                <a:pos x="2540" y="3751"/>
              </a:cxn>
              <a:cxn ang="0">
                <a:pos x="2563" y="3827"/>
              </a:cxn>
              <a:cxn ang="0">
                <a:pos x="2463" y="3869"/>
              </a:cxn>
              <a:cxn ang="0">
                <a:pos x="2333" y="4099"/>
              </a:cxn>
              <a:cxn ang="0">
                <a:pos x="2310" y="4152"/>
              </a:cxn>
              <a:cxn ang="0">
                <a:pos x="2297" y="4247"/>
              </a:cxn>
              <a:cxn ang="0">
                <a:pos x="2340" y="4324"/>
              </a:cxn>
              <a:cxn ang="0">
                <a:pos x="2292" y="4372"/>
              </a:cxn>
            </a:cxnLst>
            <a:rect l="0" t="0" r="r" b="b"/>
            <a:pathLst>
              <a:path w="2563" h="4377">
                <a:moveTo>
                  <a:pt x="2239" y="4365"/>
                </a:moveTo>
                <a:lnTo>
                  <a:pt x="1458" y="4288"/>
                </a:lnTo>
                <a:lnTo>
                  <a:pt x="1447" y="4276"/>
                </a:lnTo>
                <a:lnTo>
                  <a:pt x="1441" y="4235"/>
                </a:lnTo>
                <a:lnTo>
                  <a:pt x="1447" y="4218"/>
                </a:lnTo>
                <a:lnTo>
                  <a:pt x="1458" y="4212"/>
                </a:lnTo>
                <a:lnTo>
                  <a:pt x="1447" y="4200"/>
                </a:lnTo>
                <a:lnTo>
                  <a:pt x="1435" y="4200"/>
                </a:lnTo>
                <a:lnTo>
                  <a:pt x="1429" y="4164"/>
                </a:lnTo>
                <a:lnTo>
                  <a:pt x="1429" y="4152"/>
                </a:lnTo>
                <a:lnTo>
                  <a:pt x="1429" y="4022"/>
                </a:lnTo>
                <a:lnTo>
                  <a:pt x="1359" y="3887"/>
                </a:lnTo>
                <a:lnTo>
                  <a:pt x="1318" y="3845"/>
                </a:lnTo>
                <a:lnTo>
                  <a:pt x="1288" y="3792"/>
                </a:lnTo>
                <a:lnTo>
                  <a:pt x="1211" y="3721"/>
                </a:lnTo>
                <a:lnTo>
                  <a:pt x="1163" y="3721"/>
                </a:lnTo>
                <a:lnTo>
                  <a:pt x="1134" y="3692"/>
                </a:lnTo>
                <a:lnTo>
                  <a:pt x="1151" y="3657"/>
                </a:lnTo>
                <a:lnTo>
                  <a:pt x="1140" y="3632"/>
                </a:lnTo>
                <a:lnTo>
                  <a:pt x="1140" y="3609"/>
                </a:lnTo>
                <a:lnTo>
                  <a:pt x="1116" y="3579"/>
                </a:lnTo>
                <a:lnTo>
                  <a:pt x="1034" y="3568"/>
                </a:lnTo>
                <a:lnTo>
                  <a:pt x="986" y="3550"/>
                </a:lnTo>
                <a:lnTo>
                  <a:pt x="927" y="3497"/>
                </a:lnTo>
                <a:lnTo>
                  <a:pt x="892" y="3408"/>
                </a:lnTo>
                <a:lnTo>
                  <a:pt x="844" y="3367"/>
                </a:lnTo>
                <a:lnTo>
                  <a:pt x="791" y="3355"/>
                </a:lnTo>
                <a:lnTo>
                  <a:pt x="649" y="3290"/>
                </a:lnTo>
                <a:lnTo>
                  <a:pt x="603" y="3290"/>
                </a:lnTo>
                <a:lnTo>
                  <a:pt x="537" y="3254"/>
                </a:lnTo>
                <a:lnTo>
                  <a:pt x="502" y="3219"/>
                </a:lnTo>
                <a:lnTo>
                  <a:pt x="502" y="3183"/>
                </a:lnTo>
                <a:lnTo>
                  <a:pt x="525" y="3155"/>
                </a:lnTo>
                <a:lnTo>
                  <a:pt x="537" y="3084"/>
                </a:lnTo>
                <a:lnTo>
                  <a:pt x="549" y="3042"/>
                </a:lnTo>
                <a:lnTo>
                  <a:pt x="555" y="3024"/>
                </a:lnTo>
                <a:lnTo>
                  <a:pt x="543" y="2971"/>
                </a:lnTo>
                <a:lnTo>
                  <a:pt x="507" y="2954"/>
                </a:lnTo>
                <a:lnTo>
                  <a:pt x="502" y="2906"/>
                </a:lnTo>
                <a:lnTo>
                  <a:pt x="514" y="2894"/>
                </a:lnTo>
                <a:lnTo>
                  <a:pt x="519" y="2894"/>
                </a:lnTo>
                <a:lnTo>
                  <a:pt x="525" y="2853"/>
                </a:lnTo>
                <a:lnTo>
                  <a:pt x="484" y="2823"/>
                </a:lnTo>
                <a:lnTo>
                  <a:pt x="390" y="2652"/>
                </a:lnTo>
                <a:lnTo>
                  <a:pt x="384" y="2605"/>
                </a:lnTo>
                <a:lnTo>
                  <a:pt x="366" y="2564"/>
                </a:lnTo>
                <a:lnTo>
                  <a:pt x="360" y="2528"/>
                </a:lnTo>
                <a:lnTo>
                  <a:pt x="289" y="2427"/>
                </a:lnTo>
                <a:lnTo>
                  <a:pt x="295" y="2321"/>
                </a:lnTo>
                <a:lnTo>
                  <a:pt x="313" y="2298"/>
                </a:lnTo>
                <a:lnTo>
                  <a:pt x="331" y="2298"/>
                </a:lnTo>
                <a:lnTo>
                  <a:pt x="366" y="2262"/>
                </a:lnTo>
                <a:lnTo>
                  <a:pt x="372" y="2191"/>
                </a:lnTo>
                <a:lnTo>
                  <a:pt x="349" y="2168"/>
                </a:lnTo>
                <a:lnTo>
                  <a:pt x="301" y="2144"/>
                </a:lnTo>
                <a:lnTo>
                  <a:pt x="248" y="2097"/>
                </a:lnTo>
                <a:lnTo>
                  <a:pt x="230" y="2049"/>
                </a:lnTo>
                <a:lnTo>
                  <a:pt x="230" y="1920"/>
                </a:lnTo>
                <a:lnTo>
                  <a:pt x="242" y="1897"/>
                </a:lnTo>
                <a:lnTo>
                  <a:pt x="236" y="1867"/>
                </a:lnTo>
                <a:lnTo>
                  <a:pt x="248" y="1861"/>
                </a:lnTo>
                <a:lnTo>
                  <a:pt x="260" y="1790"/>
                </a:lnTo>
                <a:lnTo>
                  <a:pt x="271" y="1790"/>
                </a:lnTo>
                <a:lnTo>
                  <a:pt x="289" y="1808"/>
                </a:lnTo>
                <a:lnTo>
                  <a:pt x="283" y="1861"/>
                </a:lnTo>
                <a:lnTo>
                  <a:pt x="295" y="1879"/>
                </a:lnTo>
                <a:lnTo>
                  <a:pt x="342" y="1914"/>
                </a:lnTo>
                <a:lnTo>
                  <a:pt x="349" y="1897"/>
                </a:lnTo>
                <a:lnTo>
                  <a:pt x="354" y="1867"/>
                </a:lnTo>
                <a:lnTo>
                  <a:pt x="331" y="1790"/>
                </a:lnTo>
                <a:lnTo>
                  <a:pt x="324" y="1748"/>
                </a:lnTo>
                <a:lnTo>
                  <a:pt x="331" y="1689"/>
                </a:lnTo>
                <a:lnTo>
                  <a:pt x="319" y="1684"/>
                </a:lnTo>
                <a:lnTo>
                  <a:pt x="289" y="1719"/>
                </a:lnTo>
                <a:lnTo>
                  <a:pt x="283" y="1742"/>
                </a:lnTo>
                <a:lnTo>
                  <a:pt x="271" y="1766"/>
                </a:lnTo>
                <a:lnTo>
                  <a:pt x="230" y="1748"/>
                </a:lnTo>
                <a:lnTo>
                  <a:pt x="182" y="1677"/>
                </a:lnTo>
                <a:lnTo>
                  <a:pt x="136" y="1659"/>
                </a:lnTo>
                <a:lnTo>
                  <a:pt x="159" y="1618"/>
                </a:lnTo>
                <a:lnTo>
                  <a:pt x="159" y="1464"/>
                </a:lnTo>
                <a:lnTo>
                  <a:pt x="100" y="1400"/>
                </a:lnTo>
                <a:lnTo>
                  <a:pt x="70" y="1347"/>
                </a:lnTo>
                <a:lnTo>
                  <a:pt x="23" y="1223"/>
                </a:lnTo>
                <a:lnTo>
                  <a:pt x="47" y="1182"/>
                </a:lnTo>
                <a:lnTo>
                  <a:pt x="35" y="1146"/>
                </a:lnTo>
                <a:lnTo>
                  <a:pt x="35" y="1111"/>
                </a:lnTo>
                <a:lnTo>
                  <a:pt x="58" y="1022"/>
                </a:lnTo>
                <a:lnTo>
                  <a:pt x="88" y="980"/>
                </a:lnTo>
                <a:lnTo>
                  <a:pt x="94" y="957"/>
                </a:lnTo>
                <a:lnTo>
                  <a:pt x="88" y="875"/>
                </a:lnTo>
                <a:lnTo>
                  <a:pt x="47" y="791"/>
                </a:lnTo>
                <a:lnTo>
                  <a:pt x="47" y="768"/>
                </a:lnTo>
                <a:lnTo>
                  <a:pt x="35" y="738"/>
                </a:lnTo>
                <a:lnTo>
                  <a:pt x="17" y="720"/>
                </a:lnTo>
                <a:lnTo>
                  <a:pt x="5" y="685"/>
                </a:lnTo>
                <a:lnTo>
                  <a:pt x="0" y="632"/>
                </a:lnTo>
                <a:lnTo>
                  <a:pt x="5" y="620"/>
                </a:lnTo>
                <a:lnTo>
                  <a:pt x="5" y="579"/>
                </a:lnTo>
                <a:lnTo>
                  <a:pt x="47" y="508"/>
                </a:lnTo>
                <a:lnTo>
                  <a:pt x="159" y="384"/>
                </a:lnTo>
                <a:lnTo>
                  <a:pt x="159" y="360"/>
                </a:lnTo>
                <a:lnTo>
                  <a:pt x="171" y="307"/>
                </a:lnTo>
                <a:lnTo>
                  <a:pt x="195" y="289"/>
                </a:lnTo>
                <a:lnTo>
                  <a:pt x="218" y="236"/>
                </a:lnTo>
                <a:lnTo>
                  <a:pt x="230" y="130"/>
                </a:lnTo>
                <a:lnTo>
                  <a:pt x="207" y="76"/>
                </a:lnTo>
                <a:lnTo>
                  <a:pt x="230" y="23"/>
                </a:lnTo>
                <a:lnTo>
                  <a:pt x="248" y="0"/>
                </a:lnTo>
                <a:lnTo>
                  <a:pt x="1453" y="330"/>
                </a:lnTo>
                <a:lnTo>
                  <a:pt x="1146" y="1524"/>
                </a:lnTo>
                <a:lnTo>
                  <a:pt x="2475" y="3479"/>
                </a:lnTo>
                <a:lnTo>
                  <a:pt x="2475" y="3538"/>
                </a:lnTo>
                <a:lnTo>
                  <a:pt x="2475" y="3556"/>
                </a:lnTo>
                <a:lnTo>
                  <a:pt x="2475" y="3574"/>
                </a:lnTo>
                <a:lnTo>
                  <a:pt x="2498" y="3621"/>
                </a:lnTo>
                <a:lnTo>
                  <a:pt x="2498" y="3662"/>
                </a:lnTo>
                <a:lnTo>
                  <a:pt x="2510" y="3692"/>
                </a:lnTo>
                <a:lnTo>
                  <a:pt x="2522" y="3739"/>
                </a:lnTo>
                <a:lnTo>
                  <a:pt x="2540" y="3751"/>
                </a:lnTo>
                <a:lnTo>
                  <a:pt x="2563" y="3774"/>
                </a:lnTo>
                <a:lnTo>
                  <a:pt x="2563" y="3816"/>
                </a:lnTo>
                <a:lnTo>
                  <a:pt x="2563" y="3827"/>
                </a:lnTo>
                <a:lnTo>
                  <a:pt x="2546" y="3816"/>
                </a:lnTo>
                <a:lnTo>
                  <a:pt x="2510" y="3852"/>
                </a:lnTo>
                <a:lnTo>
                  <a:pt x="2463" y="3869"/>
                </a:lnTo>
                <a:lnTo>
                  <a:pt x="2422" y="3911"/>
                </a:lnTo>
                <a:lnTo>
                  <a:pt x="2398" y="4017"/>
                </a:lnTo>
                <a:lnTo>
                  <a:pt x="2333" y="4099"/>
                </a:lnTo>
                <a:lnTo>
                  <a:pt x="2304" y="4099"/>
                </a:lnTo>
                <a:lnTo>
                  <a:pt x="2297" y="4123"/>
                </a:lnTo>
                <a:lnTo>
                  <a:pt x="2310" y="4152"/>
                </a:lnTo>
                <a:lnTo>
                  <a:pt x="2304" y="4177"/>
                </a:lnTo>
                <a:lnTo>
                  <a:pt x="2292" y="4230"/>
                </a:lnTo>
                <a:lnTo>
                  <a:pt x="2297" y="4247"/>
                </a:lnTo>
                <a:lnTo>
                  <a:pt x="2345" y="4288"/>
                </a:lnTo>
                <a:lnTo>
                  <a:pt x="2351" y="4306"/>
                </a:lnTo>
                <a:lnTo>
                  <a:pt x="2340" y="4324"/>
                </a:lnTo>
                <a:lnTo>
                  <a:pt x="2333" y="4347"/>
                </a:lnTo>
                <a:lnTo>
                  <a:pt x="2304" y="4377"/>
                </a:lnTo>
                <a:lnTo>
                  <a:pt x="2292" y="4372"/>
                </a:lnTo>
                <a:lnTo>
                  <a:pt x="2239" y="4365"/>
                </a:lnTo>
              </a:path>
            </a:pathLst>
          </a:custGeom>
          <a:solidFill>
            <a:schemeClr val="accent3">
              <a:lumMod val="75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   6%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68" name="Freeform 12"/>
          <p:cNvSpPr>
            <a:spLocks/>
          </p:cNvSpPr>
          <p:nvPr/>
        </p:nvSpPr>
        <p:spPr bwMode="auto">
          <a:xfrm>
            <a:off x="2007968" y="2123920"/>
            <a:ext cx="765524" cy="1195131"/>
          </a:xfrm>
          <a:custGeom>
            <a:avLst/>
            <a:gdLst/>
            <a:ahLst/>
            <a:cxnLst>
              <a:cxn ang="0">
                <a:pos x="160" y="2050"/>
              </a:cxn>
              <a:cxn ang="0">
                <a:pos x="201" y="1949"/>
              </a:cxn>
              <a:cxn ang="0">
                <a:pos x="219" y="1931"/>
              </a:cxn>
              <a:cxn ang="0">
                <a:pos x="207" y="1878"/>
              </a:cxn>
              <a:cxn ang="0">
                <a:pos x="154" y="1831"/>
              </a:cxn>
              <a:cxn ang="0">
                <a:pos x="236" y="1671"/>
              </a:cxn>
              <a:cxn ang="0">
                <a:pos x="314" y="1618"/>
              </a:cxn>
              <a:cxn ang="0">
                <a:pos x="343" y="1566"/>
              </a:cxn>
              <a:cxn ang="0">
                <a:pos x="474" y="1300"/>
              </a:cxn>
              <a:cxn ang="0">
                <a:pos x="414" y="1264"/>
              </a:cxn>
              <a:cxn ang="0">
                <a:pos x="385" y="1193"/>
              </a:cxn>
              <a:cxn ang="0">
                <a:pos x="390" y="1122"/>
              </a:cxn>
              <a:cxn ang="0">
                <a:pos x="378" y="1069"/>
              </a:cxn>
              <a:cxn ang="0">
                <a:pos x="390" y="1021"/>
              </a:cxn>
              <a:cxn ang="0">
                <a:pos x="614" y="0"/>
              </a:cxn>
              <a:cxn ang="0">
                <a:pos x="804" y="455"/>
              </a:cxn>
              <a:cxn ang="0">
                <a:pos x="863" y="626"/>
              </a:cxn>
              <a:cxn ang="0">
                <a:pos x="827" y="685"/>
              </a:cxn>
              <a:cxn ang="0">
                <a:pos x="880" y="750"/>
              </a:cxn>
              <a:cxn ang="0">
                <a:pos x="999" y="927"/>
              </a:cxn>
              <a:cxn ang="0">
                <a:pos x="1034" y="1028"/>
              </a:cxn>
              <a:cxn ang="0">
                <a:pos x="1075" y="1062"/>
              </a:cxn>
              <a:cxn ang="0">
                <a:pos x="1159" y="1092"/>
              </a:cxn>
              <a:cxn ang="0">
                <a:pos x="1099" y="1246"/>
              </a:cxn>
              <a:cxn ang="0">
                <a:pos x="1070" y="1329"/>
              </a:cxn>
              <a:cxn ang="0">
                <a:pos x="1075" y="1371"/>
              </a:cxn>
              <a:cxn ang="0">
                <a:pos x="1029" y="1435"/>
              </a:cxn>
              <a:cxn ang="0">
                <a:pos x="1017" y="1495"/>
              </a:cxn>
              <a:cxn ang="0">
                <a:pos x="1093" y="1541"/>
              </a:cxn>
              <a:cxn ang="0">
                <a:pos x="1187" y="1465"/>
              </a:cxn>
              <a:cxn ang="0">
                <a:pos x="1212" y="1506"/>
              </a:cxn>
              <a:cxn ang="0">
                <a:pos x="1235" y="1524"/>
              </a:cxn>
              <a:cxn ang="0">
                <a:pos x="1230" y="1653"/>
              </a:cxn>
              <a:cxn ang="0">
                <a:pos x="1283" y="1754"/>
              </a:cxn>
              <a:cxn ang="0">
                <a:pos x="1258" y="1820"/>
              </a:cxn>
              <a:cxn ang="0">
                <a:pos x="1324" y="1866"/>
              </a:cxn>
              <a:cxn ang="0">
                <a:pos x="1359" y="1931"/>
              </a:cxn>
              <a:cxn ang="0">
                <a:pos x="1347" y="1997"/>
              </a:cxn>
              <a:cxn ang="0">
                <a:pos x="1407" y="2068"/>
              </a:cxn>
              <a:cxn ang="0">
                <a:pos x="1448" y="2015"/>
              </a:cxn>
              <a:cxn ang="0">
                <a:pos x="1537" y="2043"/>
              </a:cxn>
              <a:cxn ang="0">
                <a:pos x="1584" y="2015"/>
              </a:cxn>
              <a:cxn ang="0">
                <a:pos x="1678" y="2038"/>
              </a:cxn>
              <a:cxn ang="0">
                <a:pos x="1725" y="2043"/>
              </a:cxn>
              <a:cxn ang="0">
                <a:pos x="1803" y="2015"/>
              </a:cxn>
              <a:cxn ang="0">
                <a:pos x="1879" y="2026"/>
              </a:cxn>
              <a:cxn ang="0">
                <a:pos x="1920" y="2102"/>
              </a:cxn>
              <a:cxn ang="0">
                <a:pos x="880" y="2948"/>
              </a:cxn>
            </a:cxnLst>
            <a:rect l="0" t="0" r="r" b="b"/>
            <a:pathLst>
              <a:path w="1920" h="3108">
                <a:moveTo>
                  <a:pt x="0" y="2771"/>
                </a:moveTo>
                <a:lnTo>
                  <a:pt x="160" y="2050"/>
                </a:lnTo>
                <a:lnTo>
                  <a:pt x="201" y="1997"/>
                </a:lnTo>
                <a:lnTo>
                  <a:pt x="201" y="1949"/>
                </a:lnTo>
                <a:lnTo>
                  <a:pt x="213" y="1949"/>
                </a:lnTo>
                <a:lnTo>
                  <a:pt x="219" y="1931"/>
                </a:lnTo>
                <a:lnTo>
                  <a:pt x="231" y="1908"/>
                </a:lnTo>
                <a:lnTo>
                  <a:pt x="207" y="1878"/>
                </a:lnTo>
                <a:lnTo>
                  <a:pt x="165" y="1855"/>
                </a:lnTo>
                <a:lnTo>
                  <a:pt x="154" y="1831"/>
                </a:lnTo>
                <a:lnTo>
                  <a:pt x="165" y="1784"/>
                </a:lnTo>
                <a:lnTo>
                  <a:pt x="236" y="1671"/>
                </a:lnTo>
                <a:lnTo>
                  <a:pt x="284" y="1653"/>
                </a:lnTo>
                <a:lnTo>
                  <a:pt x="314" y="1618"/>
                </a:lnTo>
                <a:lnTo>
                  <a:pt x="319" y="1595"/>
                </a:lnTo>
                <a:lnTo>
                  <a:pt x="343" y="1566"/>
                </a:lnTo>
                <a:lnTo>
                  <a:pt x="479" y="1353"/>
                </a:lnTo>
                <a:lnTo>
                  <a:pt x="474" y="1300"/>
                </a:lnTo>
                <a:lnTo>
                  <a:pt x="444" y="1275"/>
                </a:lnTo>
                <a:lnTo>
                  <a:pt x="414" y="1264"/>
                </a:lnTo>
                <a:lnTo>
                  <a:pt x="390" y="1229"/>
                </a:lnTo>
                <a:lnTo>
                  <a:pt x="385" y="1193"/>
                </a:lnTo>
                <a:lnTo>
                  <a:pt x="378" y="1140"/>
                </a:lnTo>
                <a:lnTo>
                  <a:pt x="390" y="1122"/>
                </a:lnTo>
                <a:lnTo>
                  <a:pt x="403" y="1105"/>
                </a:lnTo>
                <a:lnTo>
                  <a:pt x="378" y="1069"/>
                </a:lnTo>
                <a:lnTo>
                  <a:pt x="378" y="1034"/>
                </a:lnTo>
                <a:lnTo>
                  <a:pt x="390" y="1021"/>
                </a:lnTo>
                <a:lnTo>
                  <a:pt x="621" y="0"/>
                </a:lnTo>
                <a:lnTo>
                  <a:pt x="614" y="0"/>
                </a:lnTo>
                <a:lnTo>
                  <a:pt x="869" y="65"/>
                </a:lnTo>
                <a:lnTo>
                  <a:pt x="804" y="455"/>
                </a:lnTo>
                <a:lnTo>
                  <a:pt x="845" y="560"/>
                </a:lnTo>
                <a:lnTo>
                  <a:pt x="863" y="626"/>
                </a:lnTo>
                <a:lnTo>
                  <a:pt x="845" y="667"/>
                </a:lnTo>
                <a:lnTo>
                  <a:pt x="827" y="685"/>
                </a:lnTo>
                <a:lnTo>
                  <a:pt x="852" y="709"/>
                </a:lnTo>
                <a:lnTo>
                  <a:pt x="880" y="750"/>
                </a:lnTo>
                <a:lnTo>
                  <a:pt x="951" y="821"/>
                </a:lnTo>
                <a:lnTo>
                  <a:pt x="999" y="927"/>
                </a:lnTo>
                <a:lnTo>
                  <a:pt x="1011" y="975"/>
                </a:lnTo>
                <a:lnTo>
                  <a:pt x="1034" y="1028"/>
                </a:lnTo>
                <a:lnTo>
                  <a:pt x="1075" y="1028"/>
                </a:lnTo>
                <a:lnTo>
                  <a:pt x="1075" y="1062"/>
                </a:lnTo>
                <a:lnTo>
                  <a:pt x="1141" y="1069"/>
                </a:lnTo>
                <a:lnTo>
                  <a:pt x="1159" y="1092"/>
                </a:lnTo>
                <a:lnTo>
                  <a:pt x="1093" y="1222"/>
                </a:lnTo>
                <a:lnTo>
                  <a:pt x="1099" y="1246"/>
                </a:lnTo>
                <a:lnTo>
                  <a:pt x="1075" y="1264"/>
                </a:lnTo>
                <a:lnTo>
                  <a:pt x="1070" y="1329"/>
                </a:lnTo>
                <a:lnTo>
                  <a:pt x="1075" y="1335"/>
                </a:lnTo>
                <a:lnTo>
                  <a:pt x="1075" y="1371"/>
                </a:lnTo>
                <a:lnTo>
                  <a:pt x="1029" y="1399"/>
                </a:lnTo>
                <a:lnTo>
                  <a:pt x="1029" y="1435"/>
                </a:lnTo>
                <a:lnTo>
                  <a:pt x="1034" y="1459"/>
                </a:lnTo>
                <a:lnTo>
                  <a:pt x="1017" y="1495"/>
                </a:lnTo>
                <a:lnTo>
                  <a:pt x="1075" y="1548"/>
                </a:lnTo>
                <a:lnTo>
                  <a:pt x="1093" y="1541"/>
                </a:lnTo>
                <a:lnTo>
                  <a:pt x="1176" y="1477"/>
                </a:lnTo>
                <a:lnTo>
                  <a:pt x="1187" y="1465"/>
                </a:lnTo>
                <a:lnTo>
                  <a:pt x="1200" y="1477"/>
                </a:lnTo>
                <a:lnTo>
                  <a:pt x="1212" y="1506"/>
                </a:lnTo>
                <a:lnTo>
                  <a:pt x="1223" y="1513"/>
                </a:lnTo>
                <a:lnTo>
                  <a:pt x="1235" y="1524"/>
                </a:lnTo>
                <a:lnTo>
                  <a:pt x="1230" y="1577"/>
                </a:lnTo>
                <a:lnTo>
                  <a:pt x="1230" y="1653"/>
                </a:lnTo>
                <a:lnTo>
                  <a:pt x="1247" y="1706"/>
                </a:lnTo>
                <a:lnTo>
                  <a:pt x="1283" y="1754"/>
                </a:lnTo>
                <a:lnTo>
                  <a:pt x="1276" y="1784"/>
                </a:lnTo>
                <a:lnTo>
                  <a:pt x="1258" y="1820"/>
                </a:lnTo>
                <a:lnTo>
                  <a:pt x="1288" y="1866"/>
                </a:lnTo>
                <a:lnTo>
                  <a:pt x="1324" y="1866"/>
                </a:lnTo>
                <a:lnTo>
                  <a:pt x="1354" y="1908"/>
                </a:lnTo>
                <a:lnTo>
                  <a:pt x="1359" y="1931"/>
                </a:lnTo>
                <a:lnTo>
                  <a:pt x="1347" y="1985"/>
                </a:lnTo>
                <a:lnTo>
                  <a:pt x="1347" y="1997"/>
                </a:lnTo>
                <a:lnTo>
                  <a:pt x="1371" y="2043"/>
                </a:lnTo>
                <a:lnTo>
                  <a:pt x="1407" y="2068"/>
                </a:lnTo>
                <a:lnTo>
                  <a:pt x="1425" y="2026"/>
                </a:lnTo>
                <a:lnTo>
                  <a:pt x="1448" y="2015"/>
                </a:lnTo>
                <a:lnTo>
                  <a:pt x="1507" y="2038"/>
                </a:lnTo>
                <a:lnTo>
                  <a:pt x="1537" y="2043"/>
                </a:lnTo>
                <a:lnTo>
                  <a:pt x="1566" y="2020"/>
                </a:lnTo>
                <a:lnTo>
                  <a:pt x="1584" y="2015"/>
                </a:lnTo>
                <a:lnTo>
                  <a:pt x="1601" y="2032"/>
                </a:lnTo>
                <a:lnTo>
                  <a:pt x="1678" y="2038"/>
                </a:lnTo>
                <a:lnTo>
                  <a:pt x="1714" y="2056"/>
                </a:lnTo>
                <a:lnTo>
                  <a:pt x="1725" y="2043"/>
                </a:lnTo>
                <a:lnTo>
                  <a:pt x="1808" y="2050"/>
                </a:lnTo>
                <a:lnTo>
                  <a:pt x="1803" y="2015"/>
                </a:lnTo>
                <a:lnTo>
                  <a:pt x="1838" y="1985"/>
                </a:lnTo>
                <a:lnTo>
                  <a:pt x="1879" y="2026"/>
                </a:lnTo>
                <a:lnTo>
                  <a:pt x="1891" y="2079"/>
                </a:lnTo>
                <a:lnTo>
                  <a:pt x="1920" y="2102"/>
                </a:lnTo>
                <a:lnTo>
                  <a:pt x="1773" y="3108"/>
                </a:lnTo>
                <a:lnTo>
                  <a:pt x="880" y="2948"/>
                </a:lnTo>
                <a:lnTo>
                  <a:pt x="0" y="2771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 dirty="0">
              <a:latin typeface="Calibri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1200" b="1" dirty="0">
              <a:latin typeface="Calibri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1200" b="1" dirty="0">
              <a:latin typeface="Calibri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200" b="1" dirty="0" smtClean="0">
                <a:latin typeface="Calibri" pitchFamily="34" charset="0"/>
                <a:cs typeface="Arial" pitchFamily="34" charset="0"/>
              </a:rPr>
              <a:t>0.3%</a:t>
            </a: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70" name="Freeform 14"/>
          <p:cNvSpPr>
            <a:spLocks/>
          </p:cNvSpPr>
          <p:nvPr/>
        </p:nvSpPr>
        <p:spPr bwMode="auto">
          <a:xfrm>
            <a:off x="2328139" y="2149447"/>
            <a:ext cx="1309575" cy="800622"/>
          </a:xfrm>
          <a:custGeom>
            <a:avLst/>
            <a:gdLst/>
            <a:ahLst/>
            <a:cxnLst>
              <a:cxn ang="0">
                <a:pos x="1146" y="1837"/>
              </a:cxn>
              <a:cxn ang="0">
                <a:pos x="1087" y="2014"/>
              </a:cxn>
              <a:cxn ang="0">
                <a:pos x="1034" y="1920"/>
              </a:cxn>
              <a:cxn ang="0">
                <a:pos x="1004" y="1985"/>
              </a:cxn>
              <a:cxn ang="0">
                <a:pos x="910" y="1991"/>
              </a:cxn>
              <a:cxn ang="0">
                <a:pos x="797" y="1967"/>
              </a:cxn>
              <a:cxn ang="0">
                <a:pos x="762" y="1955"/>
              </a:cxn>
              <a:cxn ang="0">
                <a:pos x="703" y="1973"/>
              </a:cxn>
              <a:cxn ang="0">
                <a:pos x="621" y="1961"/>
              </a:cxn>
              <a:cxn ang="0">
                <a:pos x="567" y="1978"/>
              </a:cxn>
              <a:cxn ang="0">
                <a:pos x="543" y="1920"/>
              </a:cxn>
              <a:cxn ang="0">
                <a:pos x="550" y="1843"/>
              </a:cxn>
              <a:cxn ang="0">
                <a:pos x="484" y="1801"/>
              </a:cxn>
              <a:cxn ang="0">
                <a:pos x="472" y="1719"/>
              </a:cxn>
              <a:cxn ang="0">
                <a:pos x="443" y="1641"/>
              </a:cxn>
              <a:cxn ang="0">
                <a:pos x="426" y="1512"/>
              </a:cxn>
              <a:cxn ang="0">
                <a:pos x="419" y="1448"/>
              </a:cxn>
              <a:cxn ang="0">
                <a:pos x="396" y="1412"/>
              </a:cxn>
              <a:cxn ang="0">
                <a:pos x="372" y="1412"/>
              </a:cxn>
              <a:cxn ang="0">
                <a:pos x="271" y="1483"/>
              </a:cxn>
              <a:cxn ang="0">
                <a:pos x="230" y="1394"/>
              </a:cxn>
              <a:cxn ang="0">
                <a:pos x="225" y="1334"/>
              </a:cxn>
              <a:cxn ang="0">
                <a:pos x="271" y="1270"/>
              </a:cxn>
              <a:cxn ang="0">
                <a:pos x="271" y="1199"/>
              </a:cxn>
              <a:cxn ang="0">
                <a:pos x="289" y="1157"/>
              </a:cxn>
              <a:cxn ang="0">
                <a:pos x="337" y="1004"/>
              </a:cxn>
              <a:cxn ang="0">
                <a:pos x="271" y="963"/>
              </a:cxn>
              <a:cxn ang="0">
                <a:pos x="207" y="910"/>
              </a:cxn>
              <a:cxn ang="0">
                <a:pos x="147" y="756"/>
              </a:cxn>
              <a:cxn ang="0">
                <a:pos x="48" y="644"/>
              </a:cxn>
              <a:cxn ang="0">
                <a:pos x="41" y="602"/>
              </a:cxn>
              <a:cxn ang="0">
                <a:pos x="41" y="495"/>
              </a:cxn>
              <a:cxn ang="0">
                <a:pos x="65" y="0"/>
              </a:cxn>
              <a:cxn ang="0">
                <a:pos x="1169" y="188"/>
              </a:cxn>
              <a:cxn ang="0">
                <a:pos x="3279" y="461"/>
              </a:cxn>
              <a:cxn ang="0">
                <a:pos x="3149" y="2085"/>
              </a:cxn>
            </a:cxnLst>
            <a:rect l="0" t="0" r="r" b="b"/>
            <a:pathLst>
              <a:path w="3279" h="2085">
                <a:moveTo>
                  <a:pt x="3149" y="2085"/>
                </a:moveTo>
                <a:lnTo>
                  <a:pt x="1146" y="1837"/>
                </a:lnTo>
                <a:lnTo>
                  <a:pt x="1116" y="2037"/>
                </a:lnTo>
                <a:lnTo>
                  <a:pt x="1087" y="2014"/>
                </a:lnTo>
                <a:lnTo>
                  <a:pt x="1075" y="1961"/>
                </a:lnTo>
                <a:lnTo>
                  <a:pt x="1034" y="1920"/>
                </a:lnTo>
                <a:lnTo>
                  <a:pt x="999" y="1950"/>
                </a:lnTo>
                <a:lnTo>
                  <a:pt x="1004" y="1985"/>
                </a:lnTo>
                <a:lnTo>
                  <a:pt x="921" y="1978"/>
                </a:lnTo>
                <a:lnTo>
                  <a:pt x="910" y="1991"/>
                </a:lnTo>
                <a:lnTo>
                  <a:pt x="874" y="1973"/>
                </a:lnTo>
                <a:lnTo>
                  <a:pt x="797" y="1967"/>
                </a:lnTo>
                <a:lnTo>
                  <a:pt x="780" y="1950"/>
                </a:lnTo>
                <a:lnTo>
                  <a:pt x="762" y="1955"/>
                </a:lnTo>
                <a:lnTo>
                  <a:pt x="733" y="1978"/>
                </a:lnTo>
                <a:lnTo>
                  <a:pt x="703" y="1973"/>
                </a:lnTo>
                <a:lnTo>
                  <a:pt x="644" y="1950"/>
                </a:lnTo>
                <a:lnTo>
                  <a:pt x="621" y="1961"/>
                </a:lnTo>
                <a:lnTo>
                  <a:pt x="603" y="2003"/>
                </a:lnTo>
                <a:lnTo>
                  <a:pt x="567" y="1978"/>
                </a:lnTo>
                <a:lnTo>
                  <a:pt x="543" y="1932"/>
                </a:lnTo>
                <a:lnTo>
                  <a:pt x="543" y="1920"/>
                </a:lnTo>
                <a:lnTo>
                  <a:pt x="555" y="1866"/>
                </a:lnTo>
                <a:lnTo>
                  <a:pt x="550" y="1843"/>
                </a:lnTo>
                <a:lnTo>
                  <a:pt x="520" y="1801"/>
                </a:lnTo>
                <a:lnTo>
                  <a:pt x="484" y="1801"/>
                </a:lnTo>
                <a:lnTo>
                  <a:pt x="454" y="1755"/>
                </a:lnTo>
                <a:lnTo>
                  <a:pt x="472" y="1719"/>
                </a:lnTo>
                <a:lnTo>
                  <a:pt x="479" y="1689"/>
                </a:lnTo>
                <a:lnTo>
                  <a:pt x="443" y="1641"/>
                </a:lnTo>
                <a:lnTo>
                  <a:pt x="426" y="1588"/>
                </a:lnTo>
                <a:lnTo>
                  <a:pt x="426" y="1512"/>
                </a:lnTo>
                <a:lnTo>
                  <a:pt x="431" y="1459"/>
                </a:lnTo>
                <a:lnTo>
                  <a:pt x="419" y="1448"/>
                </a:lnTo>
                <a:lnTo>
                  <a:pt x="408" y="1441"/>
                </a:lnTo>
                <a:lnTo>
                  <a:pt x="396" y="1412"/>
                </a:lnTo>
                <a:lnTo>
                  <a:pt x="383" y="1400"/>
                </a:lnTo>
                <a:lnTo>
                  <a:pt x="372" y="1412"/>
                </a:lnTo>
                <a:lnTo>
                  <a:pt x="289" y="1476"/>
                </a:lnTo>
                <a:lnTo>
                  <a:pt x="271" y="1483"/>
                </a:lnTo>
                <a:lnTo>
                  <a:pt x="213" y="1430"/>
                </a:lnTo>
                <a:lnTo>
                  <a:pt x="230" y="1394"/>
                </a:lnTo>
                <a:lnTo>
                  <a:pt x="225" y="1370"/>
                </a:lnTo>
                <a:lnTo>
                  <a:pt x="225" y="1334"/>
                </a:lnTo>
                <a:lnTo>
                  <a:pt x="271" y="1306"/>
                </a:lnTo>
                <a:lnTo>
                  <a:pt x="271" y="1270"/>
                </a:lnTo>
                <a:lnTo>
                  <a:pt x="266" y="1264"/>
                </a:lnTo>
                <a:lnTo>
                  <a:pt x="271" y="1199"/>
                </a:lnTo>
                <a:lnTo>
                  <a:pt x="295" y="1181"/>
                </a:lnTo>
                <a:lnTo>
                  <a:pt x="289" y="1157"/>
                </a:lnTo>
                <a:lnTo>
                  <a:pt x="355" y="1027"/>
                </a:lnTo>
                <a:lnTo>
                  <a:pt x="337" y="1004"/>
                </a:lnTo>
                <a:lnTo>
                  <a:pt x="271" y="997"/>
                </a:lnTo>
                <a:lnTo>
                  <a:pt x="271" y="963"/>
                </a:lnTo>
                <a:lnTo>
                  <a:pt x="230" y="963"/>
                </a:lnTo>
                <a:lnTo>
                  <a:pt x="207" y="910"/>
                </a:lnTo>
                <a:lnTo>
                  <a:pt x="195" y="862"/>
                </a:lnTo>
                <a:lnTo>
                  <a:pt x="147" y="756"/>
                </a:lnTo>
                <a:lnTo>
                  <a:pt x="76" y="685"/>
                </a:lnTo>
                <a:lnTo>
                  <a:pt x="48" y="644"/>
                </a:lnTo>
                <a:lnTo>
                  <a:pt x="23" y="620"/>
                </a:lnTo>
                <a:lnTo>
                  <a:pt x="41" y="602"/>
                </a:lnTo>
                <a:lnTo>
                  <a:pt x="59" y="561"/>
                </a:lnTo>
                <a:lnTo>
                  <a:pt x="41" y="495"/>
                </a:lnTo>
                <a:lnTo>
                  <a:pt x="0" y="390"/>
                </a:lnTo>
                <a:lnTo>
                  <a:pt x="65" y="0"/>
                </a:lnTo>
                <a:lnTo>
                  <a:pt x="366" y="53"/>
                </a:lnTo>
                <a:lnTo>
                  <a:pt x="1169" y="188"/>
                </a:lnTo>
                <a:lnTo>
                  <a:pt x="1996" y="330"/>
                </a:lnTo>
                <a:lnTo>
                  <a:pt x="3279" y="461"/>
                </a:lnTo>
                <a:lnTo>
                  <a:pt x="3178" y="1689"/>
                </a:lnTo>
                <a:lnTo>
                  <a:pt x="3149" y="2085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 smtClean="0">
                <a:latin typeface="Calibri" pitchFamily="34" charset="0"/>
                <a:cs typeface="Arial" pitchFamily="34" charset="0"/>
              </a:rPr>
              <a:t>4%</a:t>
            </a: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71" name="Freeform 15"/>
          <p:cNvSpPr>
            <a:spLocks/>
          </p:cNvSpPr>
          <p:nvPr/>
        </p:nvSpPr>
        <p:spPr bwMode="auto">
          <a:xfrm>
            <a:off x="2689236" y="2856082"/>
            <a:ext cx="895518" cy="712438"/>
          </a:xfrm>
          <a:custGeom>
            <a:avLst/>
            <a:gdLst/>
            <a:ahLst/>
            <a:cxnLst>
              <a:cxn ang="0">
                <a:pos x="2104" y="1855"/>
              </a:cxn>
              <a:cxn ang="0">
                <a:pos x="2175" y="1046"/>
              </a:cxn>
              <a:cxn ang="0">
                <a:pos x="2246" y="248"/>
              </a:cxn>
              <a:cxn ang="0">
                <a:pos x="243" y="0"/>
              </a:cxn>
              <a:cxn ang="0">
                <a:pos x="213" y="200"/>
              </a:cxn>
              <a:cxn ang="0">
                <a:pos x="66" y="1206"/>
              </a:cxn>
              <a:cxn ang="0">
                <a:pos x="0" y="1595"/>
              </a:cxn>
              <a:cxn ang="0">
                <a:pos x="598" y="1690"/>
              </a:cxn>
              <a:cxn ang="0">
                <a:pos x="2104" y="1855"/>
              </a:cxn>
            </a:cxnLst>
            <a:rect l="0" t="0" r="r" b="b"/>
            <a:pathLst>
              <a:path w="2246" h="1855">
                <a:moveTo>
                  <a:pt x="2104" y="1855"/>
                </a:moveTo>
                <a:lnTo>
                  <a:pt x="2175" y="1046"/>
                </a:lnTo>
                <a:lnTo>
                  <a:pt x="2246" y="248"/>
                </a:lnTo>
                <a:lnTo>
                  <a:pt x="243" y="0"/>
                </a:lnTo>
                <a:lnTo>
                  <a:pt x="213" y="200"/>
                </a:lnTo>
                <a:lnTo>
                  <a:pt x="66" y="1206"/>
                </a:lnTo>
                <a:lnTo>
                  <a:pt x="0" y="1595"/>
                </a:lnTo>
                <a:lnTo>
                  <a:pt x="598" y="1690"/>
                </a:lnTo>
                <a:lnTo>
                  <a:pt x="2104" y="1855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 smtClean="0">
                <a:latin typeface="Calibri" pitchFamily="34" charset="0"/>
                <a:cs typeface="Arial" pitchFamily="34" charset="0"/>
              </a:rPr>
              <a:t>-1%</a:t>
            </a: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74" name="Freeform 18"/>
          <p:cNvSpPr>
            <a:spLocks/>
          </p:cNvSpPr>
          <p:nvPr/>
        </p:nvSpPr>
        <p:spPr bwMode="auto">
          <a:xfrm>
            <a:off x="1540951" y="3109033"/>
            <a:ext cx="818484" cy="1211376"/>
          </a:xfrm>
          <a:custGeom>
            <a:avLst/>
            <a:gdLst/>
            <a:ahLst/>
            <a:cxnLst>
              <a:cxn ang="0">
                <a:pos x="307" y="0"/>
              </a:cxn>
              <a:cxn ang="0">
                <a:pos x="0" y="1194"/>
              </a:cxn>
              <a:cxn ang="0">
                <a:pos x="1329" y="3149"/>
              </a:cxn>
              <a:cxn ang="0">
                <a:pos x="1329" y="3126"/>
              </a:cxn>
              <a:cxn ang="0">
                <a:pos x="1341" y="3096"/>
              </a:cxn>
              <a:cxn ang="0">
                <a:pos x="1364" y="3020"/>
              </a:cxn>
              <a:cxn ang="0">
                <a:pos x="1352" y="2984"/>
              </a:cxn>
              <a:cxn ang="0">
                <a:pos x="1370" y="2795"/>
              </a:cxn>
              <a:cxn ang="0">
                <a:pos x="1359" y="2718"/>
              </a:cxn>
              <a:cxn ang="0">
                <a:pos x="1370" y="2700"/>
              </a:cxn>
              <a:cxn ang="0">
                <a:pos x="1417" y="2688"/>
              </a:cxn>
              <a:cxn ang="0">
                <a:pos x="1483" y="2706"/>
              </a:cxn>
              <a:cxn ang="0">
                <a:pos x="1506" y="2736"/>
              </a:cxn>
              <a:cxn ang="0">
                <a:pos x="1506" y="2747"/>
              </a:cxn>
              <a:cxn ang="0">
                <a:pos x="1529" y="2771"/>
              </a:cxn>
              <a:cxn ang="0">
                <a:pos x="1565" y="2771"/>
              </a:cxn>
              <a:cxn ang="0">
                <a:pos x="1625" y="2600"/>
              </a:cxn>
              <a:cxn ang="0">
                <a:pos x="1660" y="2387"/>
              </a:cxn>
              <a:cxn ang="0">
                <a:pos x="2049" y="385"/>
              </a:cxn>
              <a:cxn ang="0">
                <a:pos x="1169" y="208"/>
              </a:cxn>
              <a:cxn ang="0">
                <a:pos x="307" y="0"/>
              </a:cxn>
            </a:cxnLst>
            <a:rect l="0" t="0" r="r" b="b"/>
            <a:pathLst>
              <a:path w="2049" h="3149">
                <a:moveTo>
                  <a:pt x="307" y="0"/>
                </a:moveTo>
                <a:lnTo>
                  <a:pt x="0" y="1194"/>
                </a:lnTo>
                <a:lnTo>
                  <a:pt x="1329" y="3149"/>
                </a:lnTo>
                <a:lnTo>
                  <a:pt x="1329" y="3126"/>
                </a:lnTo>
                <a:lnTo>
                  <a:pt x="1341" y="3096"/>
                </a:lnTo>
                <a:lnTo>
                  <a:pt x="1364" y="3020"/>
                </a:lnTo>
                <a:lnTo>
                  <a:pt x="1352" y="2984"/>
                </a:lnTo>
                <a:lnTo>
                  <a:pt x="1370" y="2795"/>
                </a:lnTo>
                <a:lnTo>
                  <a:pt x="1359" y="2718"/>
                </a:lnTo>
                <a:lnTo>
                  <a:pt x="1370" y="2700"/>
                </a:lnTo>
                <a:lnTo>
                  <a:pt x="1417" y="2688"/>
                </a:lnTo>
                <a:lnTo>
                  <a:pt x="1483" y="2706"/>
                </a:lnTo>
                <a:lnTo>
                  <a:pt x="1506" y="2736"/>
                </a:lnTo>
                <a:lnTo>
                  <a:pt x="1506" y="2747"/>
                </a:lnTo>
                <a:lnTo>
                  <a:pt x="1529" y="2771"/>
                </a:lnTo>
                <a:lnTo>
                  <a:pt x="1565" y="2771"/>
                </a:lnTo>
                <a:lnTo>
                  <a:pt x="1625" y="2600"/>
                </a:lnTo>
                <a:lnTo>
                  <a:pt x="1660" y="2387"/>
                </a:lnTo>
                <a:lnTo>
                  <a:pt x="2049" y="385"/>
                </a:lnTo>
                <a:lnTo>
                  <a:pt x="1169" y="208"/>
                </a:lnTo>
                <a:lnTo>
                  <a:pt x="307" y="0"/>
                </a:lnTo>
              </a:path>
            </a:pathLst>
          </a:custGeom>
          <a:solidFill>
            <a:schemeClr val="accent2">
              <a:lumMod val="5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-10%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76" name="Freeform 20"/>
          <p:cNvSpPr>
            <a:spLocks/>
          </p:cNvSpPr>
          <p:nvPr/>
        </p:nvSpPr>
        <p:spPr bwMode="auto">
          <a:xfrm>
            <a:off x="1964637" y="4028008"/>
            <a:ext cx="876260" cy="973510"/>
          </a:xfrm>
          <a:custGeom>
            <a:avLst/>
            <a:gdLst/>
            <a:ahLst/>
            <a:cxnLst>
              <a:cxn ang="0">
                <a:pos x="1866" y="2535"/>
              </a:cxn>
              <a:cxn ang="0">
                <a:pos x="2192" y="254"/>
              </a:cxn>
              <a:cxn ang="0">
                <a:pos x="597" y="6"/>
              </a:cxn>
              <a:cxn ang="0">
                <a:pos x="597" y="0"/>
              </a:cxn>
              <a:cxn ang="0">
                <a:pos x="562" y="213"/>
              </a:cxn>
              <a:cxn ang="0">
                <a:pos x="502" y="384"/>
              </a:cxn>
              <a:cxn ang="0">
                <a:pos x="466" y="384"/>
              </a:cxn>
              <a:cxn ang="0">
                <a:pos x="443" y="360"/>
              </a:cxn>
              <a:cxn ang="0">
                <a:pos x="443" y="349"/>
              </a:cxn>
              <a:cxn ang="0">
                <a:pos x="420" y="319"/>
              </a:cxn>
              <a:cxn ang="0">
                <a:pos x="354" y="301"/>
              </a:cxn>
              <a:cxn ang="0">
                <a:pos x="307" y="313"/>
              </a:cxn>
              <a:cxn ang="0">
                <a:pos x="296" y="331"/>
              </a:cxn>
              <a:cxn ang="0">
                <a:pos x="307" y="408"/>
              </a:cxn>
              <a:cxn ang="0">
                <a:pos x="289" y="597"/>
              </a:cxn>
              <a:cxn ang="0">
                <a:pos x="301" y="633"/>
              </a:cxn>
              <a:cxn ang="0">
                <a:pos x="278" y="709"/>
              </a:cxn>
              <a:cxn ang="0">
                <a:pos x="266" y="739"/>
              </a:cxn>
              <a:cxn ang="0">
                <a:pos x="266" y="762"/>
              </a:cxn>
              <a:cxn ang="0">
                <a:pos x="266" y="821"/>
              </a:cxn>
              <a:cxn ang="0">
                <a:pos x="266" y="839"/>
              </a:cxn>
              <a:cxn ang="0">
                <a:pos x="266" y="857"/>
              </a:cxn>
              <a:cxn ang="0">
                <a:pos x="289" y="904"/>
              </a:cxn>
              <a:cxn ang="0">
                <a:pos x="289" y="945"/>
              </a:cxn>
              <a:cxn ang="0">
                <a:pos x="301" y="975"/>
              </a:cxn>
              <a:cxn ang="0">
                <a:pos x="313" y="1022"/>
              </a:cxn>
              <a:cxn ang="0">
                <a:pos x="331" y="1034"/>
              </a:cxn>
              <a:cxn ang="0">
                <a:pos x="354" y="1057"/>
              </a:cxn>
              <a:cxn ang="0">
                <a:pos x="354" y="1099"/>
              </a:cxn>
              <a:cxn ang="0">
                <a:pos x="354" y="1110"/>
              </a:cxn>
              <a:cxn ang="0">
                <a:pos x="337" y="1099"/>
              </a:cxn>
              <a:cxn ang="0">
                <a:pos x="301" y="1135"/>
              </a:cxn>
              <a:cxn ang="0">
                <a:pos x="254" y="1152"/>
              </a:cxn>
              <a:cxn ang="0">
                <a:pos x="213" y="1194"/>
              </a:cxn>
              <a:cxn ang="0">
                <a:pos x="189" y="1300"/>
              </a:cxn>
              <a:cxn ang="0">
                <a:pos x="124" y="1382"/>
              </a:cxn>
              <a:cxn ang="0">
                <a:pos x="95" y="1382"/>
              </a:cxn>
              <a:cxn ang="0">
                <a:pos x="88" y="1406"/>
              </a:cxn>
              <a:cxn ang="0">
                <a:pos x="101" y="1435"/>
              </a:cxn>
              <a:cxn ang="0">
                <a:pos x="95" y="1460"/>
              </a:cxn>
              <a:cxn ang="0">
                <a:pos x="83" y="1513"/>
              </a:cxn>
              <a:cxn ang="0">
                <a:pos x="88" y="1530"/>
              </a:cxn>
              <a:cxn ang="0">
                <a:pos x="136" y="1571"/>
              </a:cxn>
              <a:cxn ang="0">
                <a:pos x="142" y="1589"/>
              </a:cxn>
              <a:cxn ang="0">
                <a:pos x="131" y="1607"/>
              </a:cxn>
              <a:cxn ang="0">
                <a:pos x="124" y="1630"/>
              </a:cxn>
              <a:cxn ang="0">
                <a:pos x="95" y="1660"/>
              </a:cxn>
              <a:cxn ang="0">
                <a:pos x="83" y="1655"/>
              </a:cxn>
              <a:cxn ang="0">
                <a:pos x="30" y="1648"/>
              </a:cxn>
              <a:cxn ang="0">
                <a:pos x="0" y="1743"/>
              </a:cxn>
              <a:cxn ang="0">
                <a:pos x="1181" y="2428"/>
              </a:cxn>
              <a:cxn ang="0">
                <a:pos x="1866" y="2535"/>
              </a:cxn>
            </a:cxnLst>
            <a:rect l="0" t="0" r="r" b="b"/>
            <a:pathLst>
              <a:path w="2192" h="2535">
                <a:moveTo>
                  <a:pt x="1866" y="2535"/>
                </a:moveTo>
                <a:lnTo>
                  <a:pt x="2192" y="254"/>
                </a:lnTo>
                <a:lnTo>
                  <a:pt x="597" y="6"/>
                </a:lnTo>
                <a:lnTo>
                  <a:pt x="597" y="0"/>
                </a:lnTo>
                <a:lnTo>
                  <a:pt x="562" y="213"/>
                </a:lnTo>
                <a:lnTo>
                  <a:pt x="502" y="384"/>
                </a:lnTo>
                <a:lnTo>
                  <a:pt x="466" y="384"/>
                </a:lnTo>
                <a:lnTo>
                  <a:pt x="443" y="360"/>
                </a:lnTo>
                <a:lnTo>
                  <a:pt x="443" y="349"/>
                </a:lnTo>
                <a:lnTo>
                  <a:pt x="420" y="319"/>
                </a:lnTo>
                <a:lnTo>
                  <a:pt x="354" y="301"/>
                </a:lnTo>
                <a:lnTo>
                  <a:pt x="307" y="313"/>
                </a:lnTo>
                <a:lnTo>
                  <a:pt x="296" y="331"/>
                </a:lnTo>
                <a:lnTo>
                  <a:pt x="307" y="408"/>
                </a:lnTo>
                <a:lnTo>
                  <a:pt x="289" y="597"/>
                </a:lnTo>
                <a:lnTo>
                  <a:pt x="301" y="633"/>
                </a:lnTo>
                <a:lnTo>
                  <a:pt x="278" y="709"/>
                </a:lnTo>
                <a:lnTo>
                  <a:pt x="266" y="739"/>
                </a:lnTo>
                <a:lnTo>
                  <a:pt x="266" y="762"/>
                </a:lnTo>
                <a:lnTo>
                  <a:pt x="266" y="821"/>
                </a:lnTo>
                <a:lnTo>
                  <a:pt x="266" y="839"/>
                </a:lnTo>
                <a:lnTo>
                  <a:pt x="266" y="857"/>
                </a:lnTo>
                <a:lnTo>
                  <a:pt x="289" y="904"/>
                </a:lnTo>
                <a:lnTo>
                  <a:pt x="289" y="945"/>
                </a:lnTo>
                <a:lnTo>
                  <a:pt x="301" y="975"/>
                </a:lnTo>
                <a:lnTo>
                  <a:pt x="313" y="1022"/>
                </a:lnTo>
                <a:lnTo>
                  <a:pt x="331" y="1034"/>
                </a:lnTo>
                <a:lnTo>
                  <a:pt x="354" y="1057"/>
                </a:lnTo>
                <a:lnTo>
                  <a:pt x="354" y="1099"/>
                </a:lnTo>
                <a:lnTo>
                  <a:pt x="354" y="1110"/>
                </a:lnTo>
                <a:lnTo>
                  <a:pt x="337" y="1099"/>
                </a:lnTo>
                <a:lnTo>
                  <a:pt x="301" y="1135"/>
                </a:lnTo>
                <a:lnTo>
                  <a:pt x="254" y="1152"/>
                </a:lnTo>
                <a:lnTo>
                  <a:pt x="213" y="1194"/>
                </a:lnTo>
                <a:lnTo>
                  <a:pt x="189" y="1300"/>
                </a:lnTo>
                <a:lnTo>
                  <a:pt x="124" y="1382"/>
                </a:lnTo>
                <a:lnTo>
                  <a:pt x="95" y="1382"/>
                </a:lnTo>
                <a:lnTo>
                  <a:pt x="88" y="1406"/>
                </a:lnTo>
                <a:lnTo>
                  <a:pt x="101" y="1435"/>
                </a:lnTo>
                <a:lnTo>
                  <a:pt x="95" y="1460"/>
                </a:lnTo>
                <a:lnTo>
                  <a:pt x="83" y="1513"/>
                </a:lnTo>
                <a:lnTo>
                  <a:pt x="88" y="1530"/>
                </a:lnTo>
                <a:lnTo>
                  <a:pt x="136" y="1571"/>
                </a:lnTo>
                <a:lnTo>
                  <a:pt x="142" y="1589"/>
                </a:lnTo>
                <a:lnTo>
                  <a:pt x="131" y="1607"/>
                </a:lnTo>
                <a:lnTo>
                  <a:pt x="124" y="1630"/>
                </a:lnTo>
                <a:lnTo>
                  <a:pt x="95" y="1660"/>
                </a:lnTo>
                <a:lnTo>
                  <a:pt x="83" y="1655"/>
                </a:lnTo>
                <a:lnTo>
                  <a:pt x="30" y="1648"/>
                </a:lnTo>
                <a:lnTo>
                  <a:pt x="0" y="1743"/>
                </a:lnTo>
                <a:lnTo>
                  <a:pt x="1181" y="2428"/>
                </a:lnTo>
                <a:lnTo>
                  <a:pt x="1866" y="2535"/>
                </a:lnTo>
              </a:path>
            </a:pathLst>
          </a:custGeom>
          <a:solidFill>
            <a:schemeClr val="accent3">
              <a:lumMod val="75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7%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77" name="Freeform 21"/>
          <p:cNvSpPr>
            <a:spLocks/>
          </p:cNvSpPr>
          <p:nvPr/>
        </p:nvSpPr>
        <p:spPr bwMode="auto">
          <a:xfrm>
            <a:off x="2840896" y="3505862"/>
            <a:ext cx="930424" cy="711277"/>
          </a:xfrm>
          <a:custGeom>
            <a:avLst/>
            <a:gdLst/>
            <a:ahLst/>
            <a:cxnLst>
              <a:cxn ang="0">
                <a:pos x="0" y="1612"/>
              </a:cxn>
              <a:cxn ang="0">
                <a:pos x="219" y="0"/>
              </a:cxn>
              <a:cxn ang="0">
                <a:pos x="1725" y="165"/>
              </a:cxn>
              <a:cxn ang="0">
                <a:pos x="2334" y="218"/>
              </a:cxn>
              <a:cxn ang="0">
                <a:pos x="2309" y="620"/>
              </a:cxn>
              <a:cxn ang="0">
                <a:pos x="2238" y="1849"/>
              </a:cxn>
              <a:cxn ang="0">
                <a:pos x="1926" y="1824"/>
              </a:cxn>
              <a:cxn ang="0">
                <a:pos x="0" y="1612"/>
              </a:cxn>
            </a:cxnLst>
            <a:rect l="0" t="0" r="r" b="b"/>
            <a:pathLst>
              <a:path w="2334" h="1849">
                <a:moveTo>
                  <a:pt x="0" y="1612"/>
                </a:moveTo>
                <a:lnTo>
                  <a:pt x="219" y="0"/>
                </a:lnTo>
                <a:lnTo>
                  <a:pt x="1725" y="165"/>
                </a:lnTo>
                <a:lnTo>
                  <a:pt x="2334" y="218"/>
                </a:lnTo>
                <a:lnTo>
                  <a:pt x="2309" y="620"/>
                </a:lnTo>
                <a:lnTo>
                  <a:pt x="2238" y="1849"/>
                </a:lnTo>
                <a:lnTo>
                  <a:pt x="1926" y="1824"/>
                </a:lnTo>
                <a:lnTo>
                  <a:pt x="0" y="1612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 smtClean="0">
                <a:latin typeface="Calibri" pitchFamily="34" charset="0"/>
                <a:cs typeface="Arial" pitchFamily="34" charset="0"/>
              </a:rPr>
              <a:t>5%</a:t>
            </a: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79" name="Freeform 23"/>
          <p:cNvSpPr>
            <a:spLocks/>
          </p:cNvSpPr>
          <p:nvPr/>
        </p:nvSpPr>
        <p:spPr bwMode="auto">
          <a:xfrm>
            <a:off x="2710901" y="4124315"/>
            <a:ext cx="897925" cy="891127"/>
          </a:xfrm>
          <a:custGeom>
            <a:avLst/>
            <a:gdLst/>
            <a:ahLst/>
            <a:cxnLst>
              <a:cxn ang="0">
                <a:pos x="326" y="0"/>
              </a:cxn>
              <a:cxn ang="0">
                <a:pos x="0" y="2281"/>
              </a:cxn>
              <a:cxn ang="0">
                <a:pos x="296" y="2316"/>
              </a:cxn>
              <a:cxn ang="0">
                <a:pos x="320" y="2132"/>
              </a:cxn>
              <a:cxn ang="0">
                <a:pos x="875" y="2203"/>
              </a:cxn>
              <a:cxn ang="0">
                <a:pos x="875" y="2198"/>
              </a:cxn>
              <a:cxn ang="0">
                <a:pos x="857" y="2168"/>
              </a:cxn>
              <a:cxn ang="0">
                <a:pos x="875" y="2144"/>
              </a:cxn>
              <a:cxn ang="0">
                <a:pos x="870" y="2132"/>
              </a:cxn>
              <a:cxn ang="0">
                <a:pos x="857" y="2121"/>
              </a:cxn>
              <a:cxn ang="0">
                <a:pos x="863" y="2114"/>
              </a:cxn>
              <a:cxn ang="0">
                <a:pos x="2074" y="2233"/>
              </a:cxn>
              <a:cxn ang="0">
                <a:pos x="2222" y="414"/>
              </a:cxn>
              <a:cxn ang="0">
                <a:pos x="2240" y="414"/>
              </a:cxn>
              <a:cxn ang="0">
                <a:pos x="2252" y="212"/>
              </a:cxn>
              <a:cxn ang="0">
                <a:pos x="326" y="0"/>
              </a:cxn>
            </a:cxnLst>
            <a:rect l="0" t="0" r="r" b="b"/>
            <a:pathLst>
              <a:path w="2252" h="2316">
                <a:moveTo>
                  <a:pt x="326" y="0"/>
                </a:moveTo>
                <a:lnTo>
                  <a:pt x="0" y="2281"/>
                </a:lnTo>
                <a:lnTo>
                  <a:pt x="296" y="2316"/>
                </a:lnTo>
                <a:lnTo>
                  <a:pt x="320" y="2132"/>
                </a:lnTo>
                <a:lnTo>
                  <a:pt x="875" y="2203"/>
                </a:lnTo>
                <a:lnTo>
                  <a:pt x="875" y="2198"/>
                </a:lnTo>
                <a:lnTo>
                  <a:pt x="857" y="2168"/>
                </a:lnTo>
                <a:lnTo>
                  <a:pt x="875" y="2144"/>
                </a:lnTo>
                <a:lnTo>
                  <a:pt x="870" y="2132"/>
                </a:lnTo>
                <a:lnTo>
                  <a:pt x="857" y="2121"/>
                </a:lnTo>
                <a:lnTo>
                  <a:pt x="863" y="2114"/>
                </a:lnTo>
                <a:lnTo>
                  <a:pt x="2074" y="2233"/>
                </a:lnTo>
                <a:lnTo>
                  <a:pt x="2222" y="414"/>
                </a:lnTo>
                <a:lnTo>
                  <a:pt x="2240" y="414"/>
                </a:lnTo>
                <a:lnTo>
                  <a:pt x="2252" y="212"/>
                </a:lnTo>
                <a:lnTo>
                  <a:pt x="326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-8%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82" name="Freeform 26"/>
          <p:cNvSpPr>
            <a:spLocks/>
          </p:cNvSpPr>
          <p:nvPr/>
        </p:nvSpPr>
        <p:spPr bwMode="auto">
          <a:xfrm>
            <a:off x="3596790" y="2326976"/>
            <a:ext cx="840150" cy="508221"/>
          </a:xfrm>
          <a:custGeom>
            <a:avLst/>
            <a:gdLst/>
            <a:ahLst/>
            <a:cxnLst>
              <a:cxn ang="0">
                <a:pos x="0" y="1228"/>
              </a:cxn>
              <a:cxn ang="0">
                <a:pos x="101" y="0"/>
              </a:cxn>
              <a:cxn ang="0">
                <a:pos x="1034" y="64"/>
              </a:cxn>
              <a:cxn ang="0">
                <a:pos x="1938" y="94"/>
              </a:cxn>
              <a:cxn ang="0">
                <a:pos x="1938" y="123"/>
              </a:cxn>
              <a:cxn ang="0">
                <a:pos x="1968" y="218"/>
              </a:cxn>
              <a:cxn ang="0">
                <a:pos x="1955" y="247"/>
              </a:cxn>
              <a:cxn ang="0">
                <a:pos x="1950" y="313"/>
              </a:cxn>
              <a:cxn ang="0">
                <a:pos x="1955" y="431"/>
              </a:cxn>
              <a:cxn ang="0">
                <a:pos x="1980" y="561"/>
              </a:cxn>
              <a:cxn ang="0">
                <a:pos x="2015" y="596"/>
              </a:cxn>
              <a:cxn ang="0">
                <a:pos x="2038" y="714"/>
              </a:cxn>
              <a:cxn ang="0">
                <a:pos x="2044" y="916"/>
              </a:cxn>
              <a:cxn ang="0">
                <a:pos x="2050" y="957"/>
              </a:cxn>
              <a:cxn ang="0">
                <a:pos x="2050" y="1028"/>
              </a:cxn>
              <a:cxn ang="0">
                <a:pos x="2056" y="1056"/>
              </a:cxn>
              <a:cxn ang="0">
                <a:pos x="2109" y="1205"/>
              </a:cxn>
              <a:cxn ang="0">
                <a:pos x="2097" y="1258"/>
              </a:cxn>
              <a:cxn ang="0">
                <a:pos x="2103" y="1322"/>
              </a:cxn>
              <a:cxn ang="0">
                <a:pos x="0" y="1228"/>
              </a:cxn>
            </a:cxnLst>
            <a:rect l="0" t="0" r="r" b="b"/>
            <a:pathLst>
              <a:path w="2109" h="1322">
                <a:moveTo>
                  <a:pt x="0" y="1228"/>
                </a:moveTo>
                <a:lnTo>
                  <a:pt x="101" y="0"/>
                </a:lnTo>
                <a:lnTo>
                  <a:pt x="1034" y="64"/>
                </a:lnTo>
                <a:lnTo>
                  <a:pt x="1938" y="94"/>
                </a:lnTo>
                <a:lnTo>
                  <a:pt x="1938" y="123"/>
                </a:lnTo>
                <a:lnTo>
                  <a:pt x="1968" y="218"/>
                </a:lnTo>
                <a:lnTo>
                  <a:pt x="1955" y="247"/>
                </a:lnTo>
                <a:lnTo>
                  <a:pt x="1950" y="313"/>
                </a:lnTo>
                <a:lnTo>
                  <a:pt x="1955" y="431"/>
                </a:lnTo>
                <a:lnTo>
                  <a:pt x="1980" y="561"/>
                </a:lnTo>
                <a:lnTo>
                  <a:pt x="2015" y="596"/>
                </a:lnTo>
                <a:lnTo>
                  <a:pt x="2038" y="714"/>
                </a:lnTo>
                <a:lnTo>
                  <a:pt x="2044" y="916"/>
                </a:lnTo>
                <a:lnTo>
                  <a:pt x="2050" y="957"/>
                </a:lnTo>
                <a:lnTo>
                  <a:pt x="2050" y="1028"/>
                </a:lnTo>
                <a:lnTo>
                  <a:pt x="2056" y="1056"/>
                </a:lnTo>
                <a:lnTo>
                  <a:pt x="2109" y="1205"/>
                </a:lnTo>
                <a:lnTo>
                  <a:pt x="2097" y="1258"/>
                </a:lnTo>
                <a:lnTo>
                  <a:pt x="2103" y="1322"/>
                </a:lnTo>
                <a:lnTo>
                  <a:pt x="0" y="1228"/>
                </a:lnTo>
              </a:path>
            </a:pathLst>
          </a:custGeom>
          <a:solidFill>
            <a:schemeClr val="accent3">
              <a:lumMod val="5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12%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83" name="Freeform 27"/>
          <p:cNvSpPr>
            <a:spLocks/>
          </p:cNvSpPr>
          <p:nvPr/>
        </p:nvSpPr>
        <p:spPr bwMode="auto">
          <a:xfrm>
            <a:off x="3555866" y="2798066"/>
            <a:ext cx="893111" cy="581321"/>
          </a:xfrm>
          <a:custGeom>
            <a:avLst/>
            <a:gdLst/>
            <a:ahLst/>
            <a:cxnLst>
              <a:cxn ang="0">
                <a:pos x="0" y="1194"/>
              </a:cxn>
              <a:cxn ang="0">
                <a:pos x="71" y="396"/>
              </a:cxn>
              <a:cxn ang="0">
                <a:pos x="100" y="0"/>
              </a:cxn>
              <a:cxn ang="0">
                <a:pos x="2203" y="94"/>
              </a:cxn>
              <a:cxn ang="0">
                <a:pos x="2203" y="124"/>
              </a:cxn>
              <a:cxn ang="0">
                <a:pos x="2185" y="165"/>
              </a:cxn>
              <a:cxn ang="0">
                <a:pos x="2132" y="219"/>
              </a:cxn>
              <a:cxn ang="0">
                <a:pos x="2138" y="254"/>
              </a:cxn>
              <a:cxn ang="0">
                <a:pos x="2238" y="348"/>
              </a:cxn>
              <a:cxn ang="0">
                <a:pos x="2238" y="1088"/>
              </a:cxn>
              <a:cxn ang="0">
                <a:pos x="2220" y="1088"/>
              </a:cxn>
              <a:cxn ang="0">
                <a:pos x="2197" y="1093"/>
              </a:cxn>
              <a:cxn ang="0">
                <a:pos x="2209" y="1116"/>
              </a:cxn>
              <a:cxn ang="0">
                <a:pos x="2220" y="1141"/>
              </a:cxn>
              <a:cxn ang="0">
                <a:pos x="2209" y="1182"/>
              </a:cxn>
              <a:cxn ang="0">
                <a:pos x="2227" y="1199"/>
              </a:cxn>
              <a:cxn ang="0">
                <a:pos x="2238" y="1258"/>
              </a:cxn>
              <a:cxn ang="0">
                <a:pos x="2215" y="1283"/>
              </a:cxn>
              <a:cxn ang="0">
                <a:pos x="2220" y="1318"/>
              </a:cxn>
              <a:cxn ang="0">
                <a:pos x="2197" y="1388"/>
              </a:cxn>
              <a:cxn ang="0">
                <a:pos x="2220" y="1465"/>
              </a:cxn>
              <a:cxn ang="0">
                <a:pos x="2233" y="1501"/>
              </a:cxn>
              <a:cxn ang="0">
                <a:pos x="2227" y="1512"/>
              </a:cxn>
              <a:cxn ang="0">
                <a:pos x="2167" y="1471"/>
              </a:cxn>
              <a:cxn ang="0">
                <a:pos x="2038" y="1388"/>
              </a:cxn>
              <a:cxn ang="0">
                <a:pos x="2009" y="1377"/>
              </a:cxn>
              <a:cxn ang="0">
                <a:pos x="1949" y="1377"/>
              </a:cxn>
              <a:cxn ang="0">
                <a:pos x="1908" y="1406"/>
              </a:cxn>
              <a:cxn ang="0">
                <a:pos x="1867" y="1418"/>
              </a:cxn>
              <a:cxn ang="0">
                <a:pos x="1825" y="1406"/>
              </a:cxn>
              <a:cxn ang="0">
                <a:pos x="1801" y="1354"/>
              </a:cxn>
              <a:cxn ang="0">
                <a:pos x="1766" y="1329"/>
              </a:cxn>
              <a:cxn ang="0">
                <a:pos x="1725" y="1341"/>
              </a:cxn>
              <a:cxn ang="0">
                <a:pos x="1677" y="1341"/>
              </a:cxn>
              <a:cxn ang="0">
                <a:pos x="1636" y="1283"/>
              </a:cxn>
              <a:cxn ang="0">
                <a:pos x="0" y="1194"/>
              </a:cxn>
            </a:cxnLst>
            <a:rect l="0" t="0" r="r" b="b"/>
            <a:pathLst>
              <a:path w="2238" h="1512">
                <a:moveTo>
                  <a:pt x="0" y="1194"/>
                </a:moveTo>
                <a:lnTo>
                  <a:pt x="71" y="396"/>
                </a:lnTo>
                <a:lnTo>
                  <a:pt x="100" y="0"/>
                </a:lnTo>
                <a:lnTo>
                  <a:pt x="2203" y="94"/>
                </a:lnTo>
                <a:lnTo>
                  <a:pt x="2203" y="124"/>
                </a:lnTo>
                <a:lnTo>
                  <a:pt x="2185" y="165"/>
                </a:lnTo>
                <a:lnTo>
                  <a:pt x="2132" y="219"/>
                </a:lnTo>
                <a:lnTo>
                  <a:pt x="2138" y="254"/>
                </a:lnTo>
                <a:lnTo>
                  <a:pt x="2238" y="348"/>
                </a:lnTo>
                <a:lnTo>
                  <a:pt x="2238" y="1088"/>
                </a:lnTo>
                <a:lnTo>
                  <a:pt x="2220" y="1088"/>
                </a:lnTo>
                <a:lnTo>
                  <a:pt x="2197" y="1093"/>
                </a:lnTo>
                <a:lnTo>
                  <a:pt x="2209" y="1116"/>
                </a:lnTo>
                <a:lnTo>
                  <a:pt x="2220" y="1141"/>
                </a:lnTo>
                <a:lnTo>
                  <a:pt x="2209" y="1182"/>
                </a:lnTo>
                <a:lnTo>
                  <a:pt x="2227" y="1199"/>
                </a:lnTo>
                <a:lnTo>
                  <a:pt x="2238" y="1258"/>
                </a:lnTo>
                <a:lnTo>
                  <a:pt x="2215" y="1283"/>
                </a:lnTo>
                <a:lnTo>
                  <a:pt x="2220" y="1318"/>
                </a:lnTo>
                <a:lnTo>
                  <a:pt x="2197" y="1388"/>
                </a:lnTo>
                <a:lnTo>
                  <a:pt x="2220" y="1465"/>
                </a:lnTo>
                <a:lnTo>
                  <a:pt x="2233" y="1501"/>
                </a:lnTo>
                <a:lnTo>
                  <a:pt x="2227" y="1512"/>
                </a:lnTo>
                <a:lnTo>
                  <a:pt x="2167" y="1471"/>
                </a:lnTo>
                <a:lnTo>
                  <a:pt x="2038" y="1388"/>
                </a:lnTo>
                <a:lnTo>
                  <a:pt x="2009" y="1377"/>
                </a:lnTo>
                <a:lnTo>
                  <a:pt x="1949" y="1377"/>
                </a:lnTo>
                <a:lnTo>
                  <a:pt x="1908" y="1406"/>
                </a:lnTo>
                <a:lnTo>
                  <a:pt x="1867" y="1418"/>
                </a:lnTo>
                <a:lnTo>
                  <a:pt x="1825" y="1406"/>
                </a:lnTo>
                <a:lnTo>
                  <a:pt x="1801" y="1354"/>
                </a:lnTo>
                <a:lnTo>
                  <a:pt x="1766" y="1329"/>
                </a:lnTo>
                <a:lnTo>
                  <a:pt x="1725" y="1341"/>
                </a:lnTo>
                <a:lnTo>
                  <a:pt x="1677" y="1341"/>
                </a:lnTo>
                <a:lnTo>
                  <a:pt x="1636" y="1283"/>
                </a:lnTo>
                <a:lnTo>
                  <a:pt x="0" y="119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-7%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85" name="Freeform 29"/>
          <p:cNvSpPr>
            <a:spLocks/>
          </p:cNvSpPr>
          <p:nvPr/>
        </p:nvSpPr>
        <p:spPr bwMode="auto">
          <a:xfrm>
            <a:off x="3526978" y="3257554"/>
            <a:ext cx="1055604" cy="504740"/>
          </a:xfrm>
          <a:custGeom>
            <a:avLst/>
            <a:gdLst/>
            <a:ahLst/>
            <a:cxnLst>
              <a:cxn ang="0">
                <a:pos x="0" y="809"/>
              </a:cxn>
              <a:cxn ang="0">
                <a:pos x="71" y="0"/>
              </a:cxn>
              <a:cxn ang="0">
                <a:pos x="1707" y="89"/>
              </a:cxn>
              <a:cxn ang="0">
                <a:pos x="1748" y="147"/>
              </a:cxn>
              <a:cxn ang="0">
                <a:pos x="1796" y="147"/>
              </a:cxn>
              <a:cxn ang="0">
                <a:pos x="1837" y="135"/>
              </a:cxn>
              <a:cxn ang="0">
                <a:pos x="1872" y="160"/>
              </a:cxn>
              <a:cxn ang="0">
                <a:pos x="1896" y="212"/>
              </a:cxn>
              <a:cxn ang="0">
                <a:pos x="1938" y="224"/>
              </a:cxn>
              <a:cxn ang="0">
                <a:pos x="1979" y="212"/>
              </a:cxn>
              <a:cxn ang="0">
                <a:pos x="2020" y="183"/>
              </a:cxn>
              <a:cxn ang="0">
                <a:pos x="2080" y="183"/>
              </a:cxn>
              <a:cxn ang="0">
                <a:pos x="2109" y="194"/>
              </a:cxn>
              <a:cxn ang="0">
                <a:pos x="2238" y="277"/>
              </a:cxn>
              <a:cxn ang="0">
                <a:pos x="2298" y="318"/>
              </a:cxn>
              <a:cxn ang="0">
                <a:pos x="2304" y="366"/>
              </a:cxn>
              <a:cxn ang="0">
                <a:pos x="2345" y="389"/>
              </a:cxn>
              <a:cxn ang="0">
                <a:pos x="2345" y="419"/>
              </a:cxn>
              <a:cxn ang="0">
                <a:pos x="2327" y="472"/>
              </a:cxn>
              <a:cxn ang="0">
                <a:pos x="2357" y="502"/>
              </a:cxn>
              <a:cxn ang="0">
                <a:pos x="2380" y="566"/>
              </a:cxn>
              <a:cxn ang="0">
                <a:pos x="2410" y="602"/>
              </a:cxn>
              <a:cxn ang="0">
                <a:pos x="2398" y="632"/>
              </a:cxn>
              <a:cxn ang="0">
                <a:pos x="2410" y="667"/>
              </a:cxn>
              <a:cxn ang="0">
                <a:pos x="2458" y="697"/>
              </a:cxn>
              <a:cxn ang="0">
                <a:pos x="2463" y="731"/>
              </a:cxn>
              <a:cxn ang="0">
                <a:pos x="2458" y="761"/>
              </a:cxn>
              <a:cxn ang="0">
                <a:pos x="2446" y="827"/>
              </a:cxn>
              <a:cxn ang="0">
                <a:pos x="2487" y="850"/>
              </a:cxn>
              <a:cxn ang="0">
                <a:pos x="2499" y="880"/>
              </a:cxn>
              <a:cxn ang="0">
                <a:pos x="2475" y="909"/>
              </a:cxn>
              <a:cxn ang="0">
                <a:pos x="2487" y="944"/>
              </a:cxn>
              <a:cxn ang="0">
                <a:pos x="2511" y="974"/>
              </a:cxn>
              <a:cxn ang="0">
                <a:pos x="2499" y="1010"/>
              </a:cxn>
              <a:cxn ang="0">
                <a:pos x="2511" y="1051"/>
              </a:cxn>
              <a:cxn ang="0">
                <a:pos x="2522" y="1068"/>
              </a:cxn>
              <a:cxn ang="0">
                <a:pos x="2540" y="1104"/>
              </a:cxn>
              <a:cxn ang="0">
                <a:pos x="2575" y="1139"/>
              </a:cxn>
              <a:cxn ang="0">
                <a:pos x="2582" y="1193"/>
              </a:cxn>
              <a:cxn ang="0">
                <a:pos x="2628" y="1246"/>
              </a:cxn>
              <a:cxn ang="0">
                <a:pos x="2646" y="1258"/>
              </a:cxn>
              <a:cxn ang="0">
                <a:pos x="2641" y="1305"/>
              </a:cxn>
              <a:cxn ang="0">
                <a:pos x="2641" y="1311"/>
              </a:cxn>
              <a:cxn ang="0">
                <a:pos x="584" y="1264"/>
              </a:cxn>
              <a:cxn ang="0">
                <a:pos x="609" y="862"/>
              </a:cxn>
              <a:cxn ang="0">
                <a:pos x="0" y="809"/>
              </a:cxn>
            </a:cxnLst>
            <a:rect l="0" t="0" r="r" b="b"/>
            <a:pathLst>
              <a:path w="2646" h="1311">
                <a:moveTo>
                  <a:pt x="0" y="809"/>
                </a:moveTo>
                <a:lnTo>
                  <a:pt x="71" y="0"/>
                </a:lnTo>
                <a:lnTo>
                  <a:pt x="1707" y="89"/>
                </a:lnTo>
                <a:lnTo>
                  <a:pt x="1748" y="147"/>
                </a:lnTo>
                <a:lnTo>
                  <a:pt x="1796" y="147"/>
                </a:lnTo>
                <a:lnTo>
                  <a:pt x="1837" y="135"/>
                </a:lnTo>
                <a:lnTo>
                  <a:pt x="1872" y="160"/>
                </a:lnTo>
                <a:lnTo>
                  <a:pt x="1896" y="212"/>
                </a:lnTo>
                <a:lnTo>
                  <a:pt x="1938" y="224"/>
                </a:lnTo>
                <a:lnTo>
                  <a:pt x="1979" y="212"/>
                </a:lnTo>
                <a:lnTo>
                  <a:pt x="2020" y="183"/>
                </a:lnTo>
                <a:lnTo>
                  <a:pt x="2080" y="183"/>
                </a:lnTo>
                <a:lnTo>
                  <a:pt x="2109" y="194"/>
                </a:lnTo>
                <a:lnTo>
                  <a:pt x="2238" y="277"/>
                </a:lnTo>
                <a:lnTo>
                  <a:pt x="2298" y="318"/>
                </a:lnTo>
                <a:lnTo>
                  <a:pt x="2304" y="366"/>
                </a:lnTo>
                <a:lnTo>
                  <a:pt x="2345" y="389"/>
                </a:lnTo>
                <a:lnTo>
                  <a:pt x="2345" y="419"/>
                </a:lnTo>
                <a:lnTo>
                  <a:pt x="2327" y="472"/>
                </a:lnTo>
                <a:lnTo>
                  <a:pt x="2357" y="502"/>
                </a:lnTo>
                <a:lnTo>
                  <a:pt x="2380" y="566"/>
                </a:lnTo>
                <a:lnTo>
                  <a:pt x="2410" y="602"/>
                </a:lnTo>
                <a:lnTo>
                  <a:pt x="2398" y="632"/>
                </a:lnTo>
                <a:lnTo>
                  <a:pt x="2410" y="667"/>
                </a:lnTo>
                <a:lnTo>
                  <a:pt x="2458" y="697"/>
                </a:lnTo>
                <a:lnTo>
                  <a:pt x="2463" y="731"/>
                </a:lnTo>
                <a:lnTo>
                  <a:pt x="2458" y="761"/>
                </a:lnTo>
                <a:lnTo>
                  <a:pt x="2446" y="827"/>
                </a:lnTo>
                <a:lnTo>
                  <a:pt x="2487" y="850"/>
                </a:lnTo>
                <a:lnTo>
                  <a:pt x="2499" y="880"/>
                </a:lnTo>
                <a:lnTo>
                  <a:pt x="2475" y="909"/>
                </a:lnTo>
                <a:lnTo>
                  <a:pt x="2487" y="944"/>
                </a:lnTo>
                <a:lnTo>
                  <a:pt x="2511" y="974"/>
                </a:lnTo>
                <a:lnTo>
                  <a:pt x="2499" y="1010"/>
                </a:lnTo>
                <a:lnTo>
                  <a:pt x="2511" y="1051"/>
                </a:lnTo>
                <a:lnTo>
                  <a:pt x="2522" y="1068"/>
                </a:lnTo>
                <a:lnTo>
                  <a:pt x="2540" y="1104"/>
                </a:lnTo>
                <a:lnTo>
                  <a:pt x="2575" y="1139"/>
                </a:lnTo>
                <a:lnTo>
                  <a:pt x="2582" y="1193"/>
                </a:lnTo>
                <a:lnTo>
                  <a:pt x="2628" y="1246"/>
                </a:lnTo>
                <a:lnTo>
                  <a:pt x="2646" y="1258"/>
                </a:lnTo>
                <a:lnTo>
                  <a:pt x="2641" y="1305"/>
                </a:lnTo>
                <a:lnTo>
                  <a:pt x="2641" y="1311"/>
                </a:lnTo>
                <a:lnTo>
                  <a:pt x="584" y="1264"/>
                </a:lnTo>
                <a:lnTo>
                  <a:pt x="609" y="862"/>
                </a:lnTo>
                <a:lnTo>
                  <a:pt x="0" y="809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11%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87" name="Freeform 31"/>
          <p:cNvSpPr>
            <a:spLocks/>
          </p:cNvSpPr>
          <p:nvPr/>
        </p:nvSpPr>
        <p:spPr bwMode="auto">
          <a:xfrm>
            <a:off x="3732803" y="3743729"/>
            <a:ext cx="948479" cy="491976"/>
          </a:xfrm>
          <a:custGeom>
            <a:avLst/>
            <a:gdLst/>
            <a:ahLst/>
            <a:cxnLst>
              <a:cxn ang="0">
                <a:pos x="71" y="0"/>
              </a:cxn>
              <a:cxn ang="0">
                <a:pos x="2128" y="47"/>
              </a:cxn>
              <a:cxn ang="0">
                <a:pos x="2263" y="154"/>
              </a:cxn>
              <a:cxn ang="0">
                <a:pos x="2222" y="200"/>
              </a:cxn>
              <a:cxn ang="0">
                <a:pos x="2216" y="248"/>
              </a:cxn>
              <a:cxn ang="0">
                <a:pos x="2234" y="278"/>
              </a:cxn>
              <a:cxn ang="0">
                <a:pos x="2270" y="289"/>
              </a:cxn>
              <a:cxn ang="0">
                <a:pos x="2287" y="360"/>
              </a:cxn>
              <a:cxn ang="0">
                <a:pos x="2323" y="384"/>
              </a:cxn>
              <a:cxn ang="0">
                <a:pos x="2352" y="390"/>
              </a:cxn>
              <a:cxn ang="0">
                <a:pos x="2364" y="402"/>
              </a:cxn>
              <a:cxn ang="0">
                <a:pos x="2376" y="1275"/>
              </a:cxn>
              <a:cxn ang="0">
                <a:pos x="0" y="1229"/>
              </a:cxn>
              <a:cxn ang="0">
                <a:pos x="71" y="0"/>
              </a:cxn>
            </a:cxnLst>
            <a:rect l="0" t="0" r="r" b="b"/>
            <a:pathLst>
              <a:path w="2376" h="1275">
                <a:moveTo>
                  <a:pt x="71" y="0"/>
                </a:moveTo>
                <a:lnTo>
                  <a:pt x="2128" y="47"/>
                </a:lnTo>
                <a:lnTo>
                  <a:pt x="2263" y="154"/>
                </a:lnTo>
                <a:lnTo>
                  <a:pt x="2222" y="200"/>
                </a:lnTo>
                <a:lnTo>
                  <a:pt x="2216" y="248"/>
                </a:lnTo>
                <a:lnTo>
                  <a:pt x="2234" y="278"/>
                </a:lnTo>
                <a:lnTo>
                  <a:pt x="2270" y="289"/>
                </a:lnTo>
                <a:lnTo>
                  <a:pt x="2287" y="360"/>
                </a:lnTo>
                <a:lnTo>
                  <a:pt x="2323" y="384"/>
                </a:lnTo>
                <a:lnTo>
                  <a:pt x="2352" y="390"/>
                </a:lnTo>
                <a:lnTo>
                  <a:pt x="2364" y="402"/>
                </a:lnTo>
                <a:lnTo>
                  <a:pt x="2376" y="1275"/>
                </a:lnTo>
                <a:lnTo>
                  <a:pt x="0" y="1229"/>
                </a:lnTo>
                <a:lnTo>
                  <a:pt x="71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 smtClean="0">
                <a:latin typeface="Calibri" pitchFamily="34" charset="0"/>
                <a:cs typeface="Arial" pitchFamily="34" charset="0"/>
              </a:rPr>
              <a:t>-1%</a:t>
            </a: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90" name="Freeform 34"/>
          <p:cNvSpPr>
            <a:spLocks/>
          </p:cNvSpPr>
          <p:nvPr/>
        </p:nvSpPr>
        <p:spPr bwMode="auto">
          <a:xfrm>
            <a:off x="3604012" y="4207858"/>
            <a:ext cx="1101343" cy="546512"/>
          </a:xfrm>
          <a:custGeom>
            <a:avLst/>
            <a:gdLst/>
            <a:ahLst/>
            <a:cxnLst>
              <a:cxn ang="0">
                <a:pos x="324" y="25"/>
              </a:cxn>
              <a:cxn ang="0">
                <a:pos x="0" y="202"/>
              </a:cxn>
              <a:cxn ang="0">
                <a:pos x="940" y="1035"/>
              </a:cxn>
              <a:cxn ang="0">
                <a:pos x="993" y="1052"/>
              </a:cxn>
              <a:cxn ang="0">
                <a:pos x="1063" y="1123"/>
              </a:cxn>
              <a:cxn ang="0">
                <a:pos x="1151" y="1100"/>
              </a:cxn>
              <a:cxn ang="0">
                <a:pos x="1199" y="1141"/>
              </a:cxn>
              <a:cxn ang="0">
                <a:pos x="1217" y="1189"/>
              </a:cxn>
              <a:cxn ang="0">
                <a:pos x="1311" y="1206"/>
              </a:cxn>
              <a:cxn ang="0">
                <a:pos x="1364" y="1224"/>
              </a:cxn>
              <a:cxn ang="0">
                <a:pos x="1400" y="1212"/>
              </a:cxn>
              <a:cxn ang="0">
                <a:pos x="1453" y="1260"/>
              </a:cxn>
              <a:cxn ang="0">
                <a:pos x="1559" y="1242"/>
              </a:cxn>
              <a:cxn ang="0">
                <a:pos x="1595" y="1288"/>
              </a:cxn>
              <a:cxn ang="0">
                <a:pos x="1607" y="1336"/>
              </a:cxn>
              <a:cxn ang="0">
                <a:pos x="1678" y="1306"/>
              </a:cxn>
              <a:cxn ang="0">
                <a:pos x="1790" y="1359"/>
              </a:cxn>
              <a:cxn ang="0">
                <a:pos x="1838" y="1336"/>
              </a:cxn>
              <a:cxn ang="0">
                <a:pos x="1866" y="1354"/>
              </a:cxn>
              <a:cxn ang="0">
                <a:pos x="1873" y="1407"/>
              </a:cxn>
              <a:cxn ang="0">
                <a:pos x="1891" y="1371"/>
              </a:cxn>
              <a:cxn ang="0">
                <a:pos x="1950" y="1318"/>
              </a:cxn>
              <a:cxn ang="0">
                <a:pos x="1967" y="1347"/>
              </a:cxn>
              <a:cxn ang="0">
                <a:pos x="2020" y="1359"/>
              </a:cxn>
              <a:cxn ang="0">
                <a:pos x="2056" y="1347"/>
              </a:cxn>
              <a:cxn ang="0">
                <a:pos x="2061" y="1359"/>
              </a:cxn>
              <a:cxn ang="0">
                <a:pos x="2145" y="1413"/>
              </a:cxn>
              <a:cxn ang="0">
                <a:pos x="2221" y="1359"/>
              </a:cxn>
              <a:cxn ang="0">
                <a:pos x="2351" y="1329"/>
              </a:cxn>
              <a:cxn ang="0">
                <a:pos x="2404" y="1324"/>
              </a:cxn>
              <a:cxn ang="0">
                <a:pos x="2523" y="1324"/>
              </a:cxn>
              <a:cxn ang="0">
                <a:pos x="2693" y="1400"/>
              </a:cxn>
              <a:cxn ang="0">
                <a:pos x="2735" y="1425"/>
              </a:cxn>
              <a:cxn ang="0">
                <a:pos x="2759" y="710"/>
              </a:cxn>
              <a:cxn ang="0">
                <a:pos x="2700" y="71"/>
              </a:cxn>
            </a:cxnLst>
            <a:rect l="0" t="0" r="r" b="b"/>
            <a:pathLst>
              <a:path w="2759" h="1425">
                <a:moveTo>
                  <a:pt x="2700" y="71"/>
                </a:moveTo>
                <a:lnTo>
                  <a:pt x="324" y="25"/>
                </a:lnTo>
                <a:lnTo>
                  <a:pt x="12" y="0"/>
                </a:lnTo>
                <a:lnTo>
                  <a:pt x="0" y="202"/>
                </a:lnTo>
                <a:lnTo>
                  <a:pt x="968" y="255"/>
                </a:lnTo>
                <a:lnTo>
                  <a:pt x="940" y="1035"/>
                </a:lnTo>
                <a:lnTo>
                  <a:pt x="975" y="1040"/>
                </a:lnTo>
                <a:lnTo>
                  <a:pt x="993" y="1052"/>
                </a:lnTo>
                <a:lnTo>
                  <a:pt x="1039" y="1118"/>
                </a:lnTo>
                <a:lnTo>
                  <a:pt x="1063" y="1123"/>
                </a:lnTo>
                <a:lnTo>
                  <a:pt x="1128" y="1118"/>
                </a:lnTo>
                <a:lnTo>
                  <a:pt x="1151" y="1100"/>
                </a:lnTo>
                <a:lnTo>
                  <a:pt x="1187" y="1118"/>
                </a:lnTo>
                <a:lnTo>
                  <a:pt x="1199" y="1141"/>
                </a:lnTo>
                <a:lnTo>
                  <a:pt x="1199" y="1153"/>
                </a:lnTo>
                <a:lnTo>
                  <a:pt x="1217" y="1189"/>
                </a:lnTo>
                <a:lnTo>
                  <a:pt x="1222" y="1194"/>
                </a:lnTo>
                <a:lnTo>
                  <a:pt x="1311" y="1206"/>
                </a:lnTo>
                <a:lnTo>
                  <a:pt x="1346" y="1224"/>
                </a:lnTo>
                <a:lnTo>
                  <a:pt x="1364" y="1224"/>
                </a:lnTo>
                <a:lnTo>
                  <a:pt x="1371" y="1217"/>
                </a:lnTo>
                <a:lnTo>
                  <a:pt x="1400" y="1212"/>
                </a:lnTo>
                <a:lnTo>
                  <a:pt x="1417" y="1242"/>
                </a:lnTo>
                <a:lnTo>
                  <a:pt x="1453" y="1260"/>
                </a:lnTo>
                <a:lnTo>
                  <a:pt x="1477" y="1235"/>
                </a:lnTo>
                <a:lnTo>
                  <a:pt x="1559" y="1242"/>
                </a:lnTo>
                <a:lnTo>
                  <a:pt x="1565" y="1260"/>
                </a:lnTo>
                <a:lnTo>
                  <a:pt x="1595" y="1288"/>
                </a:lnTo>
                <a:lnTo>
                  <a:pt x="1607" y="1295"/>
                </a:lnTo>
                <a:lnTo>
                  <a:pt x="1607" y="1336"/>
                </a:lnTo>
                <a:lnTo>
                  <a:pt x="1666" y="1354"/>
                </a:lnTo>
                <a:lnTo>
                  <a:pt x="1678" y="1306"/>
                </a:lnTo>
                <a:lnTo>
                  <a:pt x="1707" y="1301"/>
                </a:lnTo>
                <a:lnTo>
                  <a:pt x="1790" y="1359"/>
                </a:lnTo>
                <a:lnTo>
                  <a:pt x="1795" y="1359"/>
                </a:lnTo>
                <a:lnTo>
                  <a:pt x="1838" y="1336"/>
                </a:lnTo>
                <a:lnTo>
                  <a:pt x="1861" y="1336"/>
                </a:lnTo>
                <a:lnTo>
                  <a:pt x="1866" y="1354"/>
                </a:lnTo>
                <a:lnTo>
                  <a:pt x="1861" y="1383"/>
                </a:lnTo>
                <a:lnTo>
                  <a:pt x="1873" y="1407"/>
                </a:lnTo>
                <a:lnTo>
                  <a:pt x="1896" y="1395"/>
                </a:lnTo>
                <a:lnTo>
                  <a:pt x="1891" y="1371"/>
                </a:lnTo>
                <a:lnTo>
                  <a:pt x="1914" y="1336"/>
                </a:lnTo>
                <a:lnTo>
                  <a:pt x="1950" y="1318"/>
                </a:lnTo>
                <a:lnTo>
                  <a:pt x="1962" y="1318"/>
                </a:lnTo>
                <a:lnTo>
                  <a:pt x="1967" y="1347"/>
                </a:lnTo>
                <a:lnTo>
                  <a:pt x="2003" y="1359"/>
                </a:lnTo>
                <a:lnTo>
                  <a:pt x="2020" y="1359"/>
                </a:lnTo>
                <a:lnTo>
                  <a:pt x="2032" y="1342"/>
                </a:lnTo>
                <a:lnTo>
                  <a:pt x="2056" y="1347"/>
                </a:lnTo>
                <a:lnTo>
                  <a:pt x="2061" y="1354"/>
                </a:lnTo>
                <a:lnTo>
                  <a:pt x="2061" y="1359"/>
                </a:lnTo>
                <a:lnTo>
                  <a:pt x="2097" y="1377"/>
                </a:lnTo>
                <a:lnTo>
                  <a:pt x="2145" y="1413"/>
                </a:lnTo>
                <a:lnTo>
                  <a:pt x="2198" y="1371"/>
                </a:lnTo>
                <a:lnTo>
                  <a:pt x="2221" y="1359"/>
                </a:lnTo>
                <a:lnTo>
                  <a:pt x="2292" y="1354"/>
                </a:lnTo>
                <a:lnTo>
                  <a:pt x="2351" y="1329"/>
                </a:lnTo>
                <a:lnTo>
                  <a:pt x="2375" y="1324"/>
                </a:lnTo>
                <a:lnTo>
                  <a:pt x="2404" y="1324"/>
                </a:lnTo>
                <a:lnTo>
                  <a:pt x="2475" y="1336"/>
                </a:lnTo>
                <a:lnTo>
                  <a:pt x="2523" y="1324"/>
                </a:lnTo>
                <a:lnTo>
                  <a:pt x="2534" y="1318"/>
                </a:lnTo>
                <a:lnTo>
                  <a:pt x="2693" y="1400"/>
                </a:lnTo>
                <a:lnTo>
                  <a:pt x="2723" y="1407"/>
                </a:lnTo>
                <a:lnTo>
                  <a:pt x="2735" y="1425"/>
                </a:lnTo>
                <a:lnTo>
                  <a:pt x="2753" y="1425"/>
                </a:lnTo>
                <a:lnTo>
                  <a:pt x="2759" y="710"/>
                </a:lnTo>
                <a:lnTo>
                  <a:pt x="2700" y="273"/>
                </a:lnTo>
                <a:lnTo>
                  <a:pt x="2700" y="71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 smtClean="0">
                <a:latin typeface="Calibri" pitchFamily="34" charset="0"/>
                <a:cs typeface="Arial" pitchFamily="34" charset="0"/>
              </a:rPr>
              <a:t>     2%</a:t>
            </a: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91" name="Freeform 35"/>
          <p:cNvSpPr>
            <a:spLocks/>
          </p:cNvSpPr>
          <p:nvPr/>
        </p:nvSpPr>
        <p:spPr bwMode="auto">
          <a:xfrm>
            <a:off x="3051535" y="4284439"/>
            <a:ext cx="1792239" cy="1683626"/>
          </a:xfrm>
          <a:custGeom>
            <a:avLst/>
            <a:gdLst/>
            <a:ahLst/>
            <a:cxnLst>
              <a:cxn ang="0">
                <a:pos x="4076" y="1198"/>
              </a:cxn>
              <a:cxn ang="0">
                <a:pos x="3787" y="1122"/>
              </a:cxn>
              <a:cxn ang="0">
                <a:pos x="3604" y="1157"/>
              </a:cxn>
              <a:cxn ang="0">
                <a:pos x="3444" y="1157"/>
              </a:cxn>
              <a:cxn ang="0">
                <a:pos x="3403" y="1157"/>
              </a:cxn>
              <a:cxn ang="0">
                <a:pos x="3333" y="1116"/>
              </a:cxn>
              <a:cxn ang="0">
                <a:pos x="3256" y="1205"/>
              </a:cxn>
              <a:cxn ang="0">
                <a:pos x="3221" y="1134"/>
              </a:cxn>
              <a:cxn ang="0">
                <a:pos x="3061" y="1104"/>
              </a:cxn>
              <a:cxn ang="0">
                <a:pos x="2978" y="1086"/>
              </a:cxn>
              <a:cxn ang="0">
                <a:pos x="2836" y="1058"/>
              </a:cxn>
              <a:cxn ang="0">
                <a:pos x="2747" y="1022"/>
              </a:cxn>
              <a:cxn ang="0">
                <a:pos x="2600" y="987"/>
              </a:cxn>
              <a:cxn ang="0">
                <a:pos x="2534" y="898"/>
              </a:cxn>
              <a:cxn ang="0">
                <a:pos x="2376" y="850"/>
              </a:cxn>
              <a:cxn ang="0">
                <a:pos x="1383" y="0"/>
              </a:cxn>
              <a:cxn ang="0">
                <a:pos x="0" y="1707"/>
              </a:cxn>
              <a:cxn ang="0">
                <a:pos x="18" y="1784"/>
              </a:cxn>
              <a:cxn ang="0">
                <a:pos x="125" y="1931"/>
              </a:cxn>
              <a:cxn ang="0">
                <a:pos x="544" y="2344"/>
              </a:cxn>
              <a:cxn ang="0">
                <a:pos x="603" y="2486"/>
              </a:cxn>
              <a:cxn ang="0">
                <a:pos x="898" y="2917"/>
              </a:cxn>
              <a:cxn ang="0">
                <a:pos x="1176" y="2965"/>
              </a:cxn>
              <a:cxn ang="0">
                <a:pos x="1329" y="2722"/>
              </a:cxn>
              <a:cxn ang="0">
                <a:pos x="1425" y="2694"/>
              </a:cxn>
              <a:cxn ang="0">
                <a:pos x="1595" y="2747"/>
              </a:cxn>
              <a:cxn ang="0">
                <a:pos x="1778" y="2835"/>
              </a:cxn>
              <a:cxn ang="0">
                <a:pos x="1838" y="2876"/>
              </a:cxn>
              <a:cxn ang="0">
                <a:pos x="1991" y="3072"/>
              </a:cxn>
              <a:cxn ang="0">
                <a:pos x="2234" y="3538"/>
              </a:cxn>
              <a:cxn ang="0">
                <a:pos x="2376" y="3698"/>
              </a:cxn>
              <a:cxn ang="0">
                <a:pos x="2435" y="3939"/>
              </a:cxn>
              <a:cxn ang="0">
                <a:pos x="2641" y="4188"/>
              </a:cxn>
              <a:cxn ang="0">
                <a:pos x="3008" y="4306"/>
              </a:cxn>
              <a:cxn ang="0">
                <a:pos x="3208" y="4335"/>
              </a:cxn>
              <a:cxn ang="0">
                <a:pos x="3185" y="4276"/>
              </a:cxn>
              <a:cxn ang="0">
                <a:pos x="3114" y="3857"/>
              </a:cxn>
              <a:cxn ang="0">
                <a:pos x="3084" y="3798"/>
              </a:cxn>
              <a:cxn ang="0">
                <a:pos x="3173" y="3650"/>
              </a:cxn>
              <a:cxn ang="0">
                <a:pos x="3196" y="3586"/>
              </a:cxn>
              <a:cxn ang="0">
                <a:pos x="3256" y="3444"/>
              </a:cxn>
              <a:cxn ang="0">
                <a:pos x="3315" y="3444"/>
              </a:cxn>
              <a:cxn ang="0">
                <a:pos x="3350" y="3384"/>
              </a:cxn>
              <a:cxn ang="0">
                <a:pos x="3397" y="3373"/>
              </a:cxn>
              <a:cxn ang="0">
                <a:pos x="3485" y="3325"/>
              </a:cxn>
              <a:cxn ang="0">
                <a:pos x="3533" y="3242"/>
              </a:cxn>
              <a:cxn ang="0">
                <a:pos x="3569" y="3272"/>
              </a:cxn>
              <a:cxn ang="0">
                <a:pos x="3923" y="3089"/>
              </a:cxn>
              <a:cxn ang="0">
                <a:pos x="3994" y="2889"/>
              </a:cxn>
              <a:cxn ang="0">
                <a:pos x="4065" y="2864"/>
              </a:cxn>
              <a:cxn ang="0">
                <a:pos x="4307" y="2829"/>
              </a:cxn>
              <a:cxn ang="0">
                <a:pos x="4378" y="2793"/>
              </a:cxn>
              <a:cxn ang="0">
                <a:pos x="4413" y="2699"/>
              </a:cxn>
              <a:cxn ang="0">
                <a:pos x="4425" y="2528"/>
              </a:cxn>
              <a:cxn ang="0">
                <a:pos x="4472" y="2392"/>
              </a:cxn>
              <a:cxn ang="0">
                <a:pos x="4449" y="2174"/>
              </a:cxn>
              <a:cxn ang="0">
                <a:pos x="4413" y="2085"/>
              </a:cxn>
              <a:cxn ang="0">
                <a:pos x="4367" y="1949"/>
              </a:cxn>
              <a:cxn ang="0">
                <a:pos x="4289" y="1258"/>
              </a:cxn>
              <a:cxn ang="0">
                <a:pos x="4136" y="1223"/>
              </a:cxn>
            </a:cxnLst>
            <a:rect l="0" t="0" r="r" b="b"/>
            <a:pathLst>
              <a:path w="4490" h="4377">
                <a:moveTo>
                  <a:pt x="4136" y="1223"/>
                </a:moveTo>
                <a:lnTo>
                  <a:pt x="4118" y="1223"/>
                </a:lnTo>
                <a:lnTo>
                  <a:pt x="4106" y="1205"/>
                </a:lnTo>
                <a:lnTo>
                  <a:pt x="4076" y="1198"/>
                </a:lnTo>
                <a:lnTo>
                  <a:pt x="3917" y="1116"/>
                </a:lnTo>
                <a:lnTo>
                  <a:pt x="3906" y="1122"/>
                </a:lnTo>
                <a:lnTo>
                  <a:pt x="3858" y="1134"/>
                </a:lnTo>
                <a:lnTo>
                  <a:pt x="3787" y="1122"/>
                </a:lnTo>
                <a:lnTo>
                  <a:pt x="3758" y="1122"/>
                </a:lnTo>
                <a:lnTo>
                  <a:pt x="3734" y="1127"/>
                </a:lnTo>
                <a:lnTo>
                  <a:pt x="3675" y="1152"/>
                </a:lnTo>
                <a:lnTo>
                  <a:pt x="3604" y="1157"/>
                </a:lnTo>
                <a:lnTo>
                  <a:pt x="3581" y="1169"/>
                </a:lnTo>
                <a:lnTo>
                  <a:pt x="3528" y="1211"/>
                </a:lnTo>
                <a:lnTo>
                  <a:pt x="3480" y="1175"/>
                </a:lnTo>
                <a:lnTo>
                  <a:pt x="3444" y="1157"/>
                </a:lnTo>
                <a:lnTo>
                  <a:pt x="3444" y="1152"/>
                </a:lnTo>
                <a:lnTo>
                  <a:pt x="3439" y="1145"/>
                </a:lnTo>
                <a:lnTo>
                  <a:pt x="3415" y="1140"/>
                </a:lnTo>
                <a:lnTo>
                  <a:pt x="3403" y="1157"/>
                </a:lnTo>
                <a:lnTo>
                  <a:pt x="3386" y="1157"/>
                </a:lnTo>
                <a:lnTo>
                  <a:pt x="3350" y="1145"/>
                </a:lnTo>
                <a:lnTo>
                  <a:pt x="3345" y="1116"/>
                </a:lnTo>
                <a:lnTo>
                  <a:pt x="3333" y="1116"/>
                </a:lnTo>
                <a:lnTo>
                  <a:pt x="3297" y="1134"/>
                </a:lnTo>
                <a:lnTo>
                  <a:pt x="3274" y="1169"/>
                </a:lnTo>
                <a:lnTo>
                  <a:pt x="3279" y="1193"/>
                </a:lnTo>
                <a:lnTo>
                  <a:pt x="3256" y="1205"/>
                </a:lnTo>
                <a:lnTo>
                  <a:pt x="3244" y="1181"/>
                </a:lnTo>
                <a:lnTo>
                  <a:pt x="3249" y="1152"/>
                </a:lnTo>
                <a:lnTo>
                  <a:pt x="3244" y="1134"/>
                </a:lnTo>
                <a:lnTo>
                  <a:pt x="3221" y="1134"/>
                </a:lnTo>
                <a:lnTo>
                  <a:pt x="3178" y="1157"/>
                </a:lnTo>
                <a:lnTo>
                  <a:pt x="3173" y="1157"/>
                </a:lnTo>
                <a:lnTo>
                  <a:pt x="3090" y="1099"/>
                </a:lnTo>
                <a:lnTo>
                  <a:pt x="3061" y="1104"/>
                </a:lnTo>
                <a:lnTo>
                  <a:pt x="3049" y="1152"/>
                </a:lnTo>
                <a:lnTo>
                  <a:pt x="2990" y="1134"/>
                </a:lnTo>
                <a:lnTo>
                  <a:pt x="2990" y="1093"/>
                </a:lnTo>
                <a:lnTo>
                  <a:pt x="2978" y="1086"/>
                </a:lnTo>
                <a:lnTo>
                  <a:pt x="2948" y="1058"/>
                </a:lnTo>
                <a:lnTo>
                  <a:pt x="2942" y="1040"/>
                </a:lnTo>
                <a:lnTo>
                  <a:pt x="2860" y="1033"/>
                </a:lnTo>
                <a:lnTo>
                  <a:pt x="2836" y="1058"/>
                </a:lnTo>
                <a:lnTo>
                  <a:pt x="2800" y="1040"/>
                </a:lnTo>
                <a:lnTo>
                  <a:pt x="2783" y="1010"/>
                </a:lnTo>
                <a:lnTo>
                  <a:pt x="2754" y="1015"/>
                </a:lnTo>
                <a:lnTo>
                  <a:pt x="2747" y="1022"/>
                </a:lnTo>
                <a:lnTo>
                  <a:pt x="2729" y="1022"/>
                </a:lnTo>
                <a:lnTo>
                  <a:pt x="2694" y="1004"/>
                </a:lnTo>
                <a:lnTo>
                  <a:pt x="2605" y="992"/>
                </a:lnTo>
                <a:lnTo>
                  <a:pt x="2600" y="987"/>
                </a:lnTo>
                <a:lnTo>
                  <a:pt x="2582" y="951"/>
                </a:lnTo>
                <a:lnTo>
                  <a:pt x="2582" y="939"/>
                </a:lnTo>
                <a:lnTo>
                  <a:pt x="2570" y="916"/>
                </a:lnTo>
                <a:lnTo>
                  <a:pt x="2534" y="898"/>
                </a:lnTo>
                <a:lnTo>
                  <a:pt x="2511" y="916"/>
                </a:lnTo>
                <a:lnTo>
                  <a:pt x="2446" y="921"/>
                </a:lnTo>
                <a:lnTo>
                  <a:pt x="2422" y="916"/>
                </a:lnTo>
                <a:lnTo>
                  <a:pt x="2376" y="850"/>
                </a:lnTo>
                <a:lnTo>
                  <a:pt x="2358" y="838"/>
                </a:lnTo>
                <a:lnTo>
                  <a:pt x="2323" y="833"/>
                </a:lnTo>
                <a:lnTo>
                  <a:pt x="2351" y="53"/>
                </a:lnTo>
                <a:lnTo>
                  <a:pt x="1383" y="0"/>
                </a:lnTo>
                <a:lnTo>
                  <a:pt x="1365" y="0"/>
                </a:lnTo>
                <a:lnTo>
                  <a:pt x="1217" y="1819"/>
                </a:lnTo>
                <a:lnTo>
                  <a:pt x="6" y="1700"/>
                </a:lnTo>
                <a:lnTo>
                  <a:pt x="0" y="1707"/>
                </a:lnTo>
                <a:lnTo>
                  <a:pt x="13" y="1718"/>
                </a:lnTo>
                <a:lnTo>
                  <a:pt x="18" y="1730"/>
                </a:lnTo>
                <a:lnTo>
                  <a:pt x="0" y="1754"/>
                </a:lnTo>
                <a:lnTo>
                  <a:pt x="18" y="1784"/>
                </a:lnTo>
                <a:lnTo>
                  <a:pt x="18" y="1789"/>
                </a:lnTo>
                <a:lnTo>
                  <a:pt x="83" y="1831"/>
                </a:lnTo>
                <a:lnTo>
                  <a:pt x="95" y="1878"/>
                </a:lnTo>
                <a:lnTo>
                  <a:pt x="125" y="1931"/>
                </a:lnTo>
                <a:lnTo>
                  <a:pt x="190" y="1973"/>
                </a:lnTo>
                <a:lnTo>
                  <a:pt x="373" y="2197"/>
                </a:lnTo>
                <a:lnTo>
                  <a:pt x="532" y="2321"/>
                </a:lnTo>
                <a:lnTo>
                  <a:pt x="544" y="2344"/>
                </a:lnTo>
                <a:lnTo>
                  <a:pt x="556" y="2374"/>
                </a:lnTo>
                <a:lnTo>
                  <a:pt x="550" y="2410"/>
                </a:lnTo>
                <a:lnTo>
                  <a:pt x="561" y="2428"/>
                </a:lnTo>
                <a:lnTo>
                  <a:pt x="603" y="2486"/>
                </a:lnTo>
                <a:lnTo>
                  <a:pt x="597" y="2610"/>
                </a:lnTo>
                <a:lnTo>
                  <a:pt x="609" y="2658"/>
                </a:lnTo>
                <a:lnTo>
                  <a:pt x="662" y="2747"/>
                </a:lnTo>
                <a:lnTo>
                  <a:pt x="898" y="2917"/>
                </a:lnTo>
                <a:lnTo>
                  <a:pt x="1063" y="3018"/>
                </a:lnTo>
                <a:lnTo>
                  <a:pt x="1106" y="3024"/>
                </a:lnTo>
                <a:lnTo>
                  <a:pt x="1134" y="3013"/>
                </a:lnTo>
                <a:lnTo>
                  <a:pt x="1176" y="2965"/>
                </a:lnTo>
                <a:lnTo>
                  <a:pt x="1200" y="2947"/>
                </a:lnTo>
                <a:lnTo>
                  <a:pt x="1271" y="2782"/>
                </a:lnTo>
                <a:lnTo>
                  <a:pt x="1306" y="2735"/>
                </a:lnTo>
                <a:lnTo>
                  <a:pt x="1329" y="2722"/>
                </a:lnTo>
                <a:lnTo>
                  <a:pt x="1383" y="2735"/>
                </a:lnTo>
                <a:lnTo>
                  <a:pt x="1395" y="2735"/>
                </a:lnTo>
                <a:lnTo>
                  <a:pt x="1407" y="2711"/>
                </a:lnTo>
                <a:lnTo>
                  <a:pt x="1425" y="2694"/>
                </a:lnTo>
                <a:lnTo>
                  <a:pt x="1454" y="2705"/>
                </a:lnTo>
                <a:lnTo>
                  <a:pt x="1484" y="2722"/>
                </a:lnTo>
                <a:lnTo>
                  <a:pt x="1578" y="2735"/>
                </a:lnTo>
                <a:lnTo>
                  <a:pt x="1595" y="2747"/>
                </a:lnTo>
                <a:lnTo>
                  <a:pt x="1661" y="2765"/>
                </a:lnTo>
                <a:lnTo>
                  <a:pt x="1690" y="2752"/>
                </a:lnTo>
                <a:lnTo>
                  <a:pt x="1761" y="2793"/>
                </a:lnTo>
                <a:lnTo>
                  <a:pt x="1778" y="2835"/>
                </a:lnTo>
                <a:lnTo>
                  <a:pt x="1791" y="2835"/>
                </a:lnTo>
                <a:lnTo>
                  <a:pt x="1796" y="2853"/>
                </a:lnTo>
                <a:lnTo>
                  <a:pt x="1808" y="2859"/>
                </a:lnTo>
                <a:lnTo>
                  <a:pt x="1838" y="2876"/>
                </a:lnTo>
                <a:lnTo>
                  <a:pt x="1885" y="2935"/>
                </a:lnTo>
                <a:lnTo>
                  <a:pt x="1950" y="2995"/>
                </a:lnTo>
                <a:lnTo>
                  <a:pt x="1986" y="3048"/>
                </a:lnTo>
                <a:lnTo>
                  <a:pt x="1991" y="3072"/>
                </a:lnTo>
                <a:lnTo>
                  <a:pt x="2098" y="3325"/>
                </a:lnTo>
                <a:lnTo>
                  <a:pt x="2110" y="3373"/>
                </a:lnTo>
                <a:lnTo>
                  <a:pt x="2227" y="3508"/>
                </a:lnTo>
                <a:lnTo>
                  <a:pt x="2234" y="3538"/>
                </a:lnTo>
                <a:lnTo>
                  <a:pt x="2310" y="3621"/>
                </a:lnTo>
                <a:lnTo>
                  <a:pt x="2334" y="3639"/>
                </a:lnTo>
                <a:lnTo>
                  <a:pt x="2369" y="3673"/>
                </a:lnTo>
                <a:lnTo>
                  <a:pt x="2376" y="3698"/>
                </a:lnTo>
                <a:lnTo>
                  <a:pt x="2369" y="3780"/>
                </a:lnTo>
                <a:lnTo>
                  <a:pt x="2394" y="3810"/>
                </a:lnTo>
                <a:lnTo>
                  <a:pt x="2405" y="3911"/>
                </a:lnTo>
                <a:lnTo>
                  <a:pt x="2435" y="3939"/>
                </a:lnTo>
                <a:lnTo>
                  <a:pt x="2511" y="4094"/>
                </a:lnTo>
                <a:lnTo>
                  <a:pt x="2523" y="4141"/>
                </a:lnTo>
                <a:lnTo>
                  <a:pt x="2577" y="4147"/>
                </a:lnTo>
                <a:lnTo>
                  <a:pt x="2641" y="4188"/>
                </a:lnTo>
                <a:lnTo>
                  <a:pt x="2712" y="4211"/>
                </a:lnTo>
                <a:lnTo>
                  <a:pt x="2825" y="4282"/>
                </a:lnTo>
                <a:lnTo>
                  <a:pt x="2978" y="4294"/>
                </a:lnTo>
                <a:lnTo>
                  <a:pt x="3008" y="4306"/>
                </a:lnTo>
                <a:lnTo>
                  <a:pt x="3090" y="4360"/>
                </a:lnTo>
                <a:lnTo>
                  <a:pt x="3132" y="4377"/>
                </a:lnTo>
                <a:lnTo>
                  <a:pt x="3173" y="4330"/>
                </a:lnTo>
                <a:lnTo>
                  <a:pt x="3208" y="4335"/>
                </a:lnTo>
                <a:lnTo>
                  <a:pt x="3214" y="4324"/>
                </a:lnTo>
                <a:lnTo>
                  <a:pt x="3214" y="4306"/>
                </a:lnTo>
                <a:lnTo>
                  <a:pt x="3178" y="4289"/>
                </a:lnTo>
                <a:lnTo>
                  <a:pt x="3185" y="4276"/>
                </a:lnTo>
                <a:lnTo>
                  <a:pt x="3150" y="4235"/>
                </a:lnTo>
                <a:lnTo>
                  <a:pt x="3102" y="4046"/>
                </a:lnTo>
                <a:lnTo>
                  <a:pt x="3079" y="3969"/>
                </a:lnTo>
                <a:lnTo>
                  <a:pt x="3114" y="3857"/>
                </a:lnTo>
                <a:lnTo>
                  <a:pt x="3114" y="3822"/>
                </a:lnTo>
                <a:lnTo>
                  <a:pt x="3096" y="3810"/>
                </a:lnTo>
                <a:lnTo>
                  <a:pt x="3090" y="3810"/>
                </a:lnTo>
                <a:lnTo>
                  <a:pt x="3084" y="3798"/>
                </a:lnTo>
                <a:lnTo>
                  <a:pt x="3084" y="3792"/>
                </a:lnTo>
                <a:lnTo>
                  <a:pt x="3090" y="3786"/>
                </a:lnTo>
                <a:lnTo>
                  <a:pt x="3143" y="3751"/>
                </a:lnTo>
                <a:lnTo>
                  <a:pt x="3173" y="3650"/>
                </a:lnTo>
                <a:lnTo>
                  <a:pt x="3150" y="3639"/>
                </a:lnTo>
                <a:lnTo>
                  <a:pt x="3137" y="3591"/>
                </a:lnTo>
                <a:lnTo>
                  <a:pt x="3161" y="3561"/>
                </a:lnTo>
                <a:lnTo>
                  <a:pt x="3196" y="3586"/>
                </a:lnTo>
                <a:lnTo>
                  <a:pt x="3256" y="3544"/>
                </a:lnTo>
                <a:lnTo>
                  <a:pt x="3267" y="3485"/>
                </a:lnTo>
                <a:lnTo>
                  <a:pt x="3244" y="3467"/>
                </a:lnTo>
                <a:lnTo>
                  <a:pt x="3256" y="3444"/>
                </a:lnTo>
                <a:lnTo>
                  <a:pt x="3267" y="3444"/>
                </a:lnTo>
                <a:lnTo>
                  <a:pt x="3285" y="3450"/>
                </a:lnTo>
                <a:lnTo>
                  <a:pt x="3297" y="3437"/>
                </a:lnTo>
                <a:lnTo>
                  <a:pt x="3315" y="3444"/>
                </a:lnTo>
                <a:lnTo>
                  <a:pt x="3333" y="3444"/>
                </a:lnTo>
                <a:lnTo>
                  <a:pt x="3350" y="3437"/>
                </a:lnTo>
                <a:lnTo>
                  <a:pt x="3350" y="3426"/>
                </a:lnTo>
                <a:lnTo>
                  <a:pt x="3350" y="3384"/>
                </a:lnTo>
                <a:lnTo>
                  <a:pt x="3362" y="3366"/>
                </a:lnTo>
                <a:lnTo>
                  <a:pt x="3374" y="3366"/>
                </a:lnTo>
                <a:lnTo>
                  <a:pt x="3386" y="3373"/>
                </a:lnTo>
                <a:lnTo>
                  <a:pt x="3397" y="3373"/>
                </a:lnTo>
                <a:lnTo>
                  <a:pt x="3480" y="3355"/>
                </a:lnTo>
                <a:lnTo>
                  <a:pt x="3492" y="3349"/>
                </a:lnTo>
                <a:lnTo>
                  <a:pt x="3492" y="3338"/>
                </a:lnTo>
                <a:lnTo>
                  <a:pt x="3485" y="3325"/>
                </a:lnTo>
                <a:lnTo>
                  <a:pt x="3444" y="3295"/>
                </a:lnTo>
                <a:lnTo>
                  <a:pt x="3444" y="3278"/>
                </a:lnTo>
                <a:lnTo>
                  <a:pt x="3521" y="3254"/>
                </a:lnTo>
                <a:lnTo>
                  <a:pt x="3533" y="3242"/>
                </a:lnTo>
                <a:lnTo>
                  <a:pt x="3563" y="3237"/>
                </a:lnTo>
                <a:lnTo>
                  <a:pt x="3563" y="3242"/>
                </a:lnTo>
                <a:lnTo>
                  <a:pt x="3556" y="3254"/>
                </a:lnTo>
                <a:lnTo>
                  <a:pt x="3569" y="3272"/>
                </a:lnTo>
                <a:lnTo>
                  <a:pt x="3581" y="3272"/>
                </a:lnTo>
                <a:lnTo>
                  <a:pt x="3592" y="3260"/>
                </a:lnTo>
                <a:lnTo>
                  <a:pt x="3716" y="3225"/>
                </a:lnTo>
                <a:lnTo>
                  <a:pt x="3923" y="3089"/>
                </a:lnTo>
                <a:lnTo>
                  <a:pt x="3934" y="3036"/>
                </a:lnTo>
                <a:lnTo>
                  <a:pt x="4030" y="2960"/>
                </a:lnTo>
                <a:lnTo>
                  <a:pt x="4035" y="2947"/>
                </a:lnTo>
                <a:lnTo>
                  <a:pt x="3994" y="2889"/>
                </a:lnTo>
                <a:lnTo>
                  <a:pt x="4000" y="2841"/>
                </a:lnTo>
                <a:lnTo>
                  <a:pt x="4065" y="2811"/>
                </a:lnTo>
                <a:lnTo>
                  <a:pt x="4076" y="2818"/>
                </a:lnTo>
                <a:lnTo>
                  <a:pt x="4065" y="2864"/>
                </a:lnTo>
                <a:lnTo>
                  <a:pt x="4076" y="2882"/>
                </a:lnTo>
                <a:lnTo>
                  <a:pt x="4147" y="2876"/>
                </a:lnTo>
                <a:lnTo>
                  <a:pt x="4159" y="2894"/>
                </a:lnTo>
                <a:lnTo>
                  <a:pt x="4307" y="2829"/>
                </a:lnTo>
                <a:lnTo>
                  <a:pt x="4390" y="2823"/>
                </a:lnTo>
                <a:lnTo>
                  <a:pt x="4396" y="2818"/>
                </a:lnTo>
                <a:lnTo>
                  <a:pt x="4390" y="2811"/>
                </a:lnTo>
                <a:lnTo>
                  <a:pt x="4378" y="2793"/>
                </a:lnTo>
                <a:lnTo>
                  <a:pt x="4367" y="2765"/>
                </a:lnTo>
                <a:lnTo>
                  <a:pt x="4378" y="2752"/>
                </a:lnTo>
                <a:lnTo>
                  <a:pt x="4390" y="2729"/>
                </a:lnTo>
                <a:lnTo>
                  <a:pt x="4413" y="2699"/>
                </a:lnTo>
                <a:lnTo>
                  <a:pt x="4443" y="2610"/>
                </a:lnTo>
                <a:lnTo>
                  <a:pt x="4419" y="2575"/>
                </a:lnTo>
                <a:lnTo>
                  <a:pt x="4419" y="2546"/>
                </a:lnTo>
                <a:lnTo>
                  <a:pt x="4425" y="2528"/>
                </a:lnTo>
                <a:lnTo>
                  <a:pt x="4425" y="2504"/>
                </a:lnTo>
                <a:lnTo>
                  <a:pt x="4437" y="2457"/>
                </a:lnTo>
                <a:lnTo>
                  <a:pt x="4461" y="2433"/>
                </a:lnTo>
                <a:lnTo>
                  <a:pt x="4472" y="2392"/>
                </a:lnTo>
                <a:lnTo>
                  <a:pt x="4490" y="2321"/>
                </a:lnTo>
                <a:lnTo>
                  <a:pt x="4490" y="2280"/>
                </a:lnTo>
                <a:lnTo>
                  <a:pt x="4472" y="2215"/>
                </a:lnTo>
                <a:lnTo>
                  <a:pt x="4449" y="2174"/>
                </a:lnTo>
                <a:lnTo>
                  <a:pt x="4437" y="2162"/>
                </a:lnTo>
                <a:lnTo>
                  <a:pt x="4437" y="2138"/>
                </a:lnTo>
                <a:lnTo>
                  <a:pt x="4431" y="2121"/>
                </a:lnTo>
                <a:lnTo>
                  <a:pt x="4413" y="2085"/>
                </a:lnTo>
                <a:lnTo>
                  <a:pt x="4390" y="2067"/>
                </a:lnTo>
                <a:lnTo>
                  <a:pt x="4378" y="2050"/>
                </a:lnTo>
                <a:lnTo>
                  <a:pt x="4396" y="2009"/>
                </a:lnTo>
                <a:lnTo>
                  <a:pt x="4367" y="1949"/>
                </a:lnTo>
                <a:lnTo>
                  <a:pt x="4319" y="1908"/>
                </a:lnTo>
                <a:lnTo>
                  <a:pt x="4301" y="1878"/>
                </a:lnTo>
                <a:lnTo>
                  <a:pt x="4296" y="1477"/>
                </a:lnTo>
                <a:lnTo>
                  <a:pt x="4289" y="1258"/>
                </a:lnTo>
                <a:lnTo>
                  <a:pt x="4243" y="1246"/>
                </a:lnTo>
                <a:lnTo>
                  <a:pt x="4195" y="1264"/>
                </a:lnTo>
                <a:lnTo>
                  <a:pt x="4183" y="1264"/>
                </a:lnTo>
                <a:lnTo>
                  <a:pt x="4136" y="122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     7%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94" name="Freeform 38"/>
          <p:cNvSpPr>
            <a:spLocks/>
          </p:cNvSpPr>
          <p:nvPr/>
        </p:nvSpPr>
        <p:spPr bwMode="auto">
          <a:xfrm>
            <a:off x="4369535" y="2303770"/>
            <a:ext cx="842558" cy="914334"/>
          </a:xfrm>
          <a:custGeom>
            <a:avLst/>
            <a:gdLst/>
            <a:ahLst/>
            <a:cxnLst>
              <a:cxn ang="0">
                <a:pos x="200" y="1636"/>
              </a:cxn>
              <a:cxn ang="0">
                <a:pos x="94" y="1507"/>
              </a:cxn>
              <a:cxn ang="0">
                <a:pos x="165" y="1412"/>
              </a:cxn>
              <a:cxn ang="0">
                <a:pos x="159" y="1318"/>
              </a:cxn>
              <a:cxn ang="0">
                <a:pos x="118" y="1116"/>
              </a:cxn>
              <a:cxn ang="0">
                <a:pos x="112" y="1017"/>
              </a:cxn>
              <a:cxn ang="0">
                <a:pos x="100" y="774"/>
              </a:cxn>
              <a:cxn ang="0">
                <a:pos x="42" y="621"/>
              </a:cxn>
              <a:cxn ang="0">
                <a:pos x="12" y="373"/>
              </a:cxn>
              <a:cxn ang="0">
                <a:pos x="30" y="278"/>
              </a:cxn>
              <a:cxn ang="0">
                <a:pos x="0" y="154"/>
              </a:cxn>
              <a:cxn ang="0">
                <a:pos x="549" y="60"/>
              </a:cxn>
              <a:cxn ang="0">
                <a:pos x="603" y="0"/>
              </a:cxn>
              <a:cxn ang="0">
                <a:pos x="661" y="112"/>
              </a:cxn>
              <a:cxn ang="0">
                <a:pos x="674" y="231"/>
              </a:cxn>
              <a:cxn ang="0">
                <a:pos x="756" y="266"/>
              </a:cxn>
              <a:cxn ang="0">
                <a:pos x="821" y="296"/>
              </a:cxn>
              <a:cxn ang="0">
                <a:pos x="915" y="296"/>
              </a:cxn>
              <a:cxn ang="0">
                <a:pos x="927" y="332"/>
              </a:cxn>
              <a:cxn ang="0">
                <a:pos x="1034" y="302"/>
              </a:cxn>
              <a:cxn ang="0">
                <a:pos x="1222" y="314"/>
              </a:cxn>
              <a:cxn ang="0">
                <a:pos x="1234" y="337"/>
              </a:cxn>
              <a:cxn ang="0">
                <a:pos x="1270" y="355"/>
              </a:cxn>
              <a:cxn ang="0">
                <a:pos x="1293" y="420"/>
              </a:cxn>
              <a:cxn ang="0">
                <a:pos x="1353" y="396"/>
              </a:cxn>
              <a:cxn ang="0">
                <a:pos x="1400" y="396"/>
              </a:cxn>
              <a:cxn ang="0">
                <a:pos x="1483" y="449"/>
              </a:cxn>
              <a:cxn ang="0">
                <a:pos x="1530" y="497"/>
              </a:cxn>
              <a:cxn ang="0">
                <a:pos x="1612" y="485"/>
              </a:cxn>
              <a:cxn ang="0">
                <a:pos x="1737" y="426"/>
              </a:cxn>
              <a:cxn ang="0">
                <a:pos x="1919" y="456"/>
              </a:cxn>
              <a:cxn ang="0">
                <a:pos x="1967" y="473"/>
              </a:cxn>
              <a:cxn ang="0">
                <a:pos x="2038" y="485"/>
              </a:cxn>
              <a:cxn ang="0">
                <a:pos x="2074" y="520"/>
              </a:cxn>
              <a:cxn ang="0">
                <a:pos x="1926" y="591"/>
              </a:cxn>
              <a:cxn ang="0">
                <a:pos x="1849" y="644"/>
              </a:cxn>
              <a:cxn ang="0">
                <a:pos x="1731" y="710"/>
              </a:cxn>
              <a:cxn ang="0">
                <a:pos x="1406" y="1029"/>
              </a:cxn>
              <a:cxn ang="0">
                <a:pos x="1371" y="1075"/>
              </a:cxn>
              <a:cxn ang="0">
                <a:pos x="1353" y="1318"/>
              </a:cxn>
              <a:cxn ang="0">
                <a:pos x="1247" y="1400"/>
              </a:cxn>
              <a:cxn ang="0">
                <a:pos x="1229" y="1442"/>
              </a:cxn>
              <a:cxn ang="0">
                <a:pos x="1252" y="1531"/>
              </a:cxn>
              <a:cxn ang="0">
                <a:pos x="1258" y="1625"/>
              </a:cxn>
              <a:cxn ang="0">
                <a:pos x="1252" y="1732"/>
              </a:cxn>
              <a:cxn ang="0">
                <a:pos x="1270" y="1861"/>
              </a:cxn>
              <a:cxn ang="0">
                <a:pos x="1311" y="1902"/>
              </a:cxn>
              <a:cxn ang="0">
                <a:pos x="1394" y="1927"/>
              </a:cxn>
              <a:cxn ang="0">
                <a:pos x="1417" y="1955"/>
              </a:cxn>
              <a:cxn ang="0">
                <a:pos x="1536" y="2056"/>
              </a:cxn>
              <a:cxn ang="0">
                <a:pos x="1707" y="2180"/>
              </a:cxn>
              <a:cxn ang="0">
                <a:pos x="1719" y="2257"/>
              </a:cxn>
              <a:cxn ang="0">
                <a:pos x="200" y="2376"/>
              </a:cxn>
            </a:cxnLst>
            <a:rect l="0" t="0" r="r" b="b"/>
            <a:pathLst>
              <a:path w="2115" h="2376">
                <a:moveTo>
                  <a:pt x="200" y="2376"/>
                </a:moveTo>
                <a:lnTo>
                  <a:pt x="200" y="1636"/>
                </a:lnTo>
                <a:lnTo>
                  <a:pt x="100" y="1542"/>
                </a:lnTo>
                <a:lnTo>
                  <a:pt x="94" y="1507"/>
                </a:lnTo>
                <a:lnTo>
                  <a:pt x="147" y="1453"/>
                </a:lnTo>
                <a:lnTo>
                  <a:pt x="165" y="1412"/>
                </a:lnTo>
                <a:lnTo>
                  <a:pt x="165" y="1382"/>
                </a:lnTo>
                <a:lnTo>
                  <a:pt x="159" y="1318"/>
                </a:lnTo>
                <a:lnTo>
                  <a:pt x="171" y="1265"/>
                </a:lnTo>
                <a:lnTo>
                  <a:pt x="118" y="1116"/>
                </a:lnTo>
                <a:lnTo>
                  <a:pt x="112" y="1088"/>
                </a:lnTo>
                <a:lnTo>
                  <a:pt x="112" y="1017"/>
                </a:lnTo>
                <a:lnTo>
                  <a:pt x="106" y="976"/>
                </a:lnTo>
                <a:lnTo>
                  <a:pt x="100" y="774"/>
                </a:lnTo>
                <a:lnTo>
                  <a:pt x="77" y="656"/>
                </a:lnTo>
                <a:lnTo>
                  <a:pt x="42" y="621"/>
                </a:lnTo>
                <a:lnTo>
                  <a:pt x="17" y="491"/>
                </a:lnTo>
                <a:lnTo>
                  <a:pt x="12" y="373"/>
                </a:lnTo>
                <a:lnTo>
                  <a:pt x="17" y="307"/>
                </a:lnTo>
                <a:lnTo>
                  <a:pt x="30" y="278"/>
                </a:lnTo>
                <a:lnTo>
                  <a:pt x="0" y="183"/>
                </a:lnTo>
                <a:lnTo>
                  <a:pt x="0" y="154"/>
                </a:lnTo>
                <a:lnTo>
                  <a:pt x="549" y="154"/>
                </a:lnTo>
                <a:lnTo>
                  <a:pt x="549" y="60"/>
                </a:lnTo>
                <a:lnTo>
                  <a:pt x="555" y="0"/>
                </a:lnTo>
                <a:lnTo>
                  <a:pt x="603" y="0"/>
                </a:lnTo>
                <a:lnTo>
                  <a:pt x="656" y="25"/>
                </a:lnTo>
                <a:lnTo>
                  <a:pt x="661" y="112"/>
                </a:lnTo>
                <a:lnTo>
                  <a:pt x="679" y="172"/>
                </a:lnTo>
                <a:lnTo>
                  <a:pt x="674" y="231"/>
                </a:lnTo>
                <a:lnTo>
                  <a:pt x="732" y="272"/>
                </a:lnTo>
                <a:lnTo>
                  <a:pt x="756" y="266"/>
                </a:lnTo>
                <a:lnTo>
                  <a:pt x="798" y="272"/>
                </a:lnTo>
                <a:lnTo>
                  <a:pt x="821" y="296"/>
                </a:lnTo>
                <a:lnTo>
                  <a:pt x="862" y="289"/>
                </a:lnTo>
                <a:lnTo>
                  <a:pt x="915" y="296"/>
                </a:lnTo>
                <a:lnTo>
                  <a:pt x="927" y="319"/>
                </a:lnTo>
                <a:lnTo>
                  <a:pt x="927" y="332"/>
                </a:lnTo>
                <a:lnTo>
                  <a:pt x="1004" y="325"/>
                </a:lnTo>
                <a:lnTo>
                  <a:pt x="1034" y="302"/>
                </a:lnTo>
                <a:lnTo>
                  <a:pt x="1146" y="289"/>
                </a:lnTo>
                <a:lnTo>
                  <a:pt x="1222" y="314"/>
                </a:lnTo>
                <a:lnTo>
                  <a:pt x="1240" y="314"/>
                </a:lnTo>
                <a:lnTo>
                  <a:pt x="1234" y="337"/>
                </a:lnTo>
                <a:lnTo>
                  <a:pt x="1258" y="355"/>
                </a:lnTo>
                <a:lnTo>
                  <a:pt x="1270" y="355"/>
                </a:lnTo>
                <a:lnTo>
                  <a:pt x="1282" y="367"/>
                </a:lnTo>
                <a:lnTo>
                  <a:pt x="1293" y="420"/>
                </a:lnTo>
                <a:lnTo>
                  <a:pt x="1323" y="431"/>
                </a:lnTo>
                <a:lnTo>
                  <a:pt x="1353" y="396"/>
                </a:lnTo>
                <a:lnTo>
                  <a:pt x="1371" y="385"/>
                </a:lnTo>
                <a:lnTo>
                  <a:pt x="1400" y="396"/>
                </a:lnTo>
                <a:lnTo>
                  <a:pt x="1424" y="431"/>
                </a:lnTo>
                <a:lnTo>
                  <a:pt x="1483" y="449"/>
                </a:lnTo>
                <a:lnTo>
                  <a:pt x="1500" y="473"/>
                </a:lnTo>
                <a:lnTo>
                  <a:pt x="1530" y="497"/>
                </a:lnTo>
                <a:lnTo>
                  <a:pt x="1571" y="497"/>
                </a:lnTo>
                <a:lnTo>
                  <a:pt x="1612" y="485"/>
                </a:lnTo>
                <a:lnTo>
                  <a:pt x="1719" y="414"/>
                </a:lnTo>
                <a:lnTo>
                  <a:pt x="1737" y="426"/>
                </a:lnTo>
                <a:lnTo>
                  <a:pt x="1760" y="461"/>
                </a:lnTo>
                <a:lnTo>
                  <a:pt x="1919" y="456"/>
                </a:lnTo>
                <a:lnTo>
                  <a:pt x="1944" y="461"/>
                </a:lnTo>
                <a:lnTo>
                  <a:pt x="1967" y="473"/>
                </a:lnTo>
                <a:lnTo>
                  <a:pt x="2008" y="502"/>
                </a:lnTo>
                <a:lnTo>
                  <a:pt x="2038" y="485"/>
                </a:lnTo>
                <a:lnTo>
                  <a:pt x="2115" y="485"/>
                </a:lnTo>
                <a:lnTo>
                  <a:pt x="2074" y="520"/>
                </a:lnTo>
                <a:lnTo>
                  <a:pt x="1979" y="573"/>
                </a:lnTo>
                <a:lnTo>
                  <a:pt x="1926" y="591"/>
                </a:lnTo>
                <a:lnTo>
                  <a:pt x="1891" y="603"/>
                </a:lnTo>
                <a:lnTo>
                  <a:pt x="1849" y="644"/>
                </a:lnTo>
                <a:lnTo>
                  <a:pt x="1772" y="680"/>
                </a:lnTo>
                <a:lnTo>
                  <a:pt x="1731" y="710"/>
                </a:lnTo>
                <a:lnTo>
                  <a:pt x="1600" y="857"/>
                </a:lnTo>
                <a:lnTo>
                  <a:pt x="1406" y="1029"/>
                </a:lnTo>
                <a:lnTo>
                  <a:pt x="1389" y="1058"/>
                </a:lnTo>
                <a:lnTo>
                  <a:pt x="1371" y="1075"/>
                </a:lnTo>
                <a:lnTo>
                  <a:pt x="1376" y="1294"/>
                </a:lnTo>
                <a:lnTo>
                  <a:pt x="1353" y="1318"/>
                </a:lnTo>
                <a:lnTo>
                  <a:pt x="1329" y="1329"/>
                </a:lnTo>
                <a:lnTo>
                  <a:pt x="1247" y="1400"/>
                </a:lnTo>
                <a:lnTo>
                  <a:pt x="1240" y="1436"/>
                </a:lnTo>
                <a:lnTo>
                  <a:pt x="1229" y="1442"/>
                </a:lnTo>
                <a:lnTo>
                  <a:pt x="1211" y="1507"/>
                </a:lnTo>
                <a:lnTo>
                  <a:pt x="1252" y="1531"/>
                </a:lnTo>
                <a:lnTo>
                  <a:pt x="1282" y="1577"/>
                </a:lnTo>
                <a:lnTo>
                  <a:pt x="1258" y="1625"/>
                </a:lnTo>
                <a:lnTo>
                  <a:pt x="1264" y="1661"/>
                </a:lnTo>
                <a:lnTo>
                  <a:pt x="1252" y="1732"/>
                </a:lnTo>
                <a:lnTo>
                  <a:pt x="1252" y="1838"/>
                </a:lnTo>
                <a:lnTo>
                  <a:pt x="1270" y="1861"/>
                </a:lnTo>
                <a:lnTo>
                  <a:pt x="1300" y="1884"/>
                </a:lnTo>
                <a:lnTo>
                  <a:pt x="1311" y="1902"/>
                </a:lnTo>
                <a:lnTo>
                  <a:pt x="1382" y="1914"/>
                </a:lnTo>
                <a:lnTo>
                  <a:pt x="1394" y="1927"/>
                </a:lnTo>
                <a:lnTo>
                  <a:pt x="1400" y="1944"/>
                </a:lnTo>
                <a:lnTo>
                  <a:pt x="1417" y="1955"/>
                </a:lnTo>
                <a:lnTo>
                  <a:pt x="1506" y="1998"/>
                </a:lnTo>
                <a:lnTo>
                  <a:pt x="1536" y="2056"/>
                </a:lnTo>
                <a:lnTo>
                  <a:pt x="1618" y="2115"/>
                </a:lnTo>
                <a:lnTo>
                  <a:pt x="1707" y="2180"/>
                </a:lnTo>
                <a:lnTo>
                  <a:pt x="1719" y="2204"/>
                </a:lnTo>
                <a:lnTo>
                  <a:pt x="1719" y="2257"/>
                </a:lnTo>
                <a:lnTo>
                  <a:pt x="1724" y="2328"/>
                </a:lnTo>
                <a:lnTo>
                  <a:pt x="200" y="2376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200" b="1" dirty="0" smtClean="0">
                <a:latin typeface="Calibri" pitchFamily="34" charset="0"/>
                <a:cs typeface="Arial" pitchFamily="34" charset="0"/>
              </a:rPr>
              <a:t>  2%</a:t>
            </a: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95" name="Freeform 39"/>
          <p:cNvSpPr>
            <a:spLocks/>
          </p:cNvSpPr>
          <p:nvPr/>
        </p:nvSpPr>
        <p:spPr bwMode="auto">
          <a:xfrm>
            <a:off x="4432125" y="3199537"/>
            <a:ext cx="767931" cy="488496"/>
          </a:xfrm>
          <a:custGeom>
            <a:avLst/>
            <a:gdLst/>
            <a:ahLst/>
            <a:cxnLst>
              <a:cxn ang="0">
                <a:pos x="1565" y="0"/>
              </a:cxn>
              <a:cxn ang="0">
                <a:pos x="1619" y="83"/>
              </a:cxn>
              <a:cxn ang="0">
                <a:pos x="1590" y="142"/>
              </a:cxn>
              <a:cxn ang="0">
                <a:pos x="1636" y="307"/>
              </a:cxn>
              <a:cxn ang="0">
                <a:pos x="1755" y="366"/>
              </a:cxn>
              <a:cxn ang="0">
                <a:pos x="1778" y="425"/>
              </a:cxn>
              <a:cxn ang="0">
                <a:pos x="1849" y="502"/>
              </a:cxn>
              <a:cxn ang="0">
                <a:pos x="1926" y="608"/>
              </a:cxn>
              <a:cxn ang="0">
                <a:pos x="1902" y="685"/>
              </a:cxn>
              <a:cxn ang="0">
                <a:pos x="1885" y="738"/>
              </a:cxn>
              <a:cxn ang="0">
                <a:pos x="1778" y="816"/>
              </a:cxn>
              <a:cxn ang="0">
                <a:pos x="1702" y="833"/>
              </a:cxn>
              <a:cxn ang="0">
                <a:pos x="1654" y="892"/>
              </a:cxn>
              <a:cxn ang="0">
                <a:pos x="1696" y="963"/>
              </a:cxn>
              <a:cxn ang="0">
                <a:pos x="1696" y="1052"/>
              </a:cxn>
              <a:cxn ang="0">
                <a:pos x="1601" y="1181"/>
              </a:cxn>
              <a:cxn ang="0">
                <a:pos x="1590" y="1247"/>
              </a:cxn>
              <a:cxn ang="0">
                <a:pos x="1477" y="1187"/>
              </a:cxn>
              <a:cxn ang="0">
                <a:pos x="243" y="1205"/>
              </a:cxn>
              <a:cxn ang="0">
                <a:pos x="243" y="1128"/>
              </a:cxn>
              <a:cxn ang="0">
                <a:pos x="207" y="1063"/>
              </a:cxn>
              <a:cxn ang="0">
                <a:pos x="219" y="1004"/>
              </a:cxn>
              <a:cxn ang="0">
                <a:pos x="190" y="915"/>
              </a:cxn>
              <a:cxn ang="0">
                <a:pos x="190" y="851"/>
              </a:cxn>
              <a:cxn ang="0">
                <a:pos x="130" y="786"/>
              </a:cxn>
              <a:cxn ang="0">
                <a:pos x="112" y="720"/>
              </a:cxn>
              <a:cxn ang="0">
                <a:pos x="59" y="626"/>
              </a:cxn>
              <a:cxn ang="0">
                <a:pos x="77" y="543"/>
              </a:cxn>
              <a:cxn ang="0">
                <a:pos x="30" y="472"/>
              </a:cxn>
              <a:cxn ang="0">
                <a:pos x="23" y="425"/>
              </a:cxn>
              <a:cxn ang="0">
                <a:pos x="23" y="278"/>
              </a:cxn>
              <a:cxn ang="0">
                <a:pos x="41" y="218"/>
              </a:cxn>
              <a:cxn ang="0">
                <a:pos x="12" y="142"/>
              </a:cxn>
              <a:cxn ang="0">
                <a:pos x="12" y="76"/>
              </a:cxn>
              <a:cxn ang="0">
                <a:pos x="23" y="48"/>
              </a:cxn>
            </a:cxnLst>
            <a:rect l="0" t="0" r="r" b="b"/>
            <a:pathLst>
              <a:path w="1926" h="1276">
                <a:moveTo>
                  <a:pt x="41" y="48"/>
                </a:moveTo>
                <a:lnTo>
                  <a:pt x="1565" y="0"/>
                </a:lnTo>
                <a:lnTo>
                  <a:pt x="1583" y="48"/>
                </a:lnTo>
                <a:lnTo>
                  <a:pt x="1619" y="83"/>
                </a:lnTo>
                <a:lnTo>
                  <a:pt x="1613" y="106"/>
                </a:lnTo>
                <a:lnTo>
                  <a:pt x="1590" y="142"/>
                </a:lnTo>
                <a:lnTo>
                  <a:pt x="1608" y="195"/>
                </a:lnTo>
                <a:lnTo>
                  <a:pt x="1636" y="307"/>
                </a:lnTo>
                <a:lnTo>
                  <a:pt x="1725" y="342"/>
                </a:lnTo>
                <a:lnTo>
                  <a:pt x="1755" y="366"/>
                </a:lnTo>
                <a:lnTo>
                  <a:pt x="1767" y="401"/>
                </a:lnTo>
                <a:lnTo>
                  <a:pt x="1778" y="425"/>
                </a:lnTo>
                <a:lnTo>
                  <a:pt x="1844" y="466"/>
                </a:lnTo>
                <a:lnTo>
                  <a:pt x="1849" y="502"/>
                </a:lnTo>
                <a:lnTo>
                  <a:pt x="1902" y="537"/>
                </a:lnTo>
                <a:lnTo>
                  <a:pt x="1926" y="608"/>
                </a:lnTo>
                <a:lnTo>
                  <a:pt x="1926" y="644"/>
                </a:lnTo>
                <a:lnTo>
                  <a:pt x="1902" y="685"/>
                </a:lnTo>
                <a:lnTo>
                  <a:pt x="1885" y="703"/>
                </a:lnTo>
                <a:lnTo>
                  <a:pt x="1885" y="738"/>
                </a:lnTo>
                <a:lnTo>
                  <a:pt x="1831" y="798"/>
                </a:lnTo>
                <a:lnTo>
                  <a:pt x="1778" y="816"/>
                </a:lnTo>
                <a:lnTo>
                  <a:pt x="1767" y="833"/>
                </a:lnTo>
                <a:lnTo>
                  <a:pt x="1702" y="833"/>
                </a:lnTo>
                <a:lnTo>
                  <a:pt x="1672" y="851"/>
                </a:lnTo>
                <a:lnTo>
                  <a:pt x="1654" y="892"/>
                </a:lnTo>
                <a:lnTo>
                  <a:pt x="1661" y="928"/>
                </a:lnTo>
                <a:lnTo>
                  <a:pt x="1696" y="963"/>
                </a:lnTo>
                <a:lnTo>
                  <a:pt x="1707" y="992"/>
                </a:lnTo>
                <a:lnTo>
                  <a:pt x="1696" y="1052"/>
                </a:lnTo>
                <a:lnTo>
                  <a:pt x="1649" y="1152"/>
                </a:lnTo>
                <a:lnTo>
                  <a:pt x="1601" y="1181"/>
                </a:lnTo>
                <a:lnTo>
                  <a:pt x="1590" y="1211"/>
                </a:lnTo>
                <a:lnTo>
                  <a:pt x="1590" y="1247"/>
                </a:lnTo>
                <a:lnTo>
                  <a:pt x="1572" y="1276"/>
                </a:lnTo>
                <a:lnTo>
                  <a:pt x="1477" y="1187"/>
                </a:lnTo>
                <a:lnTo>
                  <a:pt x="254" y="1222"/>
                </a:lnTo>
                <a:lnTo>
                  <a:pt x="243" y="1205"/>
                </a:lnTo>
                <a:lnTo>
                  <a:pt x="231" y="1164"/>
                </a:lnTo>
                <a:lnTo>
                  <a:pt x="243" y="1128"/>
                </a:lnTo>
                <a:lnTo>
                  <a:pt x="219" y="1098"/>
                </a:lnTo>
                <a:lnTo>
                  <a:pt x="207" y="1063"/>
                </a:lnTo>
                <a:lnTo>
                  <a:pt x="231" y="1034"/>
                </a:lnTo>
                <a:lnTo>
                  <a:pt x="219" y="1004"/>
                </a:lnTo>
                <a:lnTo>
                  <a:pt x="178" y="981"/>
                </a:lnTo>
                <a:lnTo>
                  <a:pt x="190" y="915"/>
                </a:lnTo>
                <a:lnTo>
                  <a:pt x="195" y="885"/>
                </a:lnTo>
                <a:lnTo>
                  <a:pt x="190" y="851"/>
                </a:lnTo>
                <a:lnTo>
                  <a:pt x="142" y="821"/>
                </a:lnTo>
                <a:lnTo>
                  <a:pt x="130" y="786"/>
                </a:lnTo>
                <a:lnTo>
                  <a:pt x="142" y="756"/>
                </a:lnTo>
                <a:lnTo>
                  <a:pt x="112" y="720"/>
                </a:lnTo>
                <a:lnTo>
                  <a:pt x="89" y="656"/>
                </a:lnTo>
                <a:lnTo>
                  <a:pt x="59" y="626"/>
                </a:lnTo>
                <a:lnTo>
                  <a:pt x="77" y="573"/>
                </a:lnTo>
                <a:lnTo>
                  <a:pt x="77" y="543"/>
                </a:lnTo>
                <a:lnTo>
                  <a:pt x="36" y="520"/>
                </a:lnTo>
                <a:lnTo>
                  <a:pt x="30" y="472"/>
                </a:lnTo>
                <a:lnTo>
                  <a:pt x="36" y="461"/>
                </a:lnTo>
                <a:lnTo>
                  <a:pt x="23" y="425"/>
                </a:lnTo>
                <a:lnTo>
                  <a:pt x="0" y="348"/>
                </a:lnTo>
                <a:lnTo>
                  <a:pt x="23" y="278"/>
                </a:lnTo>
                <a:lnTo>
                  <a:pt x="18" y="243"/>
                </a:lnTo>
                <a:lnTo>
                  <a:pt x="41" y="218"/>
                </a:lnTo>
                <a:lnTo>
                  <a:pt x="30" y="159"/>
                </a:lnTo>
                <a:lnTo>
                  <a:pt x="12" y="142"/>
                </a:lnTo>
                <a:lnTo>
                  <a:pt x="23" y="101"/>
                </a:lnTo>
                <a:lnTo>
                  <a:pt x="12" y="76"/>
                </a:lnTo>
                <a:lnTo>
                  <a:pt x="0" y="53"/>
                </a:lnTo>
                <a:lnTo>
                  <a:pt x="23" y="48"/>
                </a:lnTo>
                <a:lnTo>
                  <a:pt x="41" y="4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 smtClean="0">
                <a:latin typeface="Calibri" pitchFamily="34" charset="0"/>
                <a:cs typeface="Arial" pitchFamily="34" charset="0"/>
              </a:rPr>
              <a:t>-0.2%</a:t>
            </a: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97" name="Freeform 41"/>
          <p:cNvSpPr>
            <a:spLocks/>
          </p:cNvSpPr>
          <p:nvPr/>
        </p:nvSpPr>
        <p:spPr bwMode="auto">
          <a:xfrm>
            <a:off x="4535640" y="3654383"/>
            <a:ext cx="855798" cy="717079"/>
          </a:xfrm>
          <a:custGeom>
            <a:avLst/>
            <a:gdLst/>
            <a:ahLst/>
            <a:cxnLst>
              <a:cxn ang="0">
                <a:pos x="1808" y="1648"/>
              </a:cxn>
              <a:cxn ang="0">
                <a:pos x="1831" y="1684"/>
              </a:cxn>
              <a:cxn ang="0">
                <a:pos x="1838" y="1749"/>
              </a:cxn>
              <a:cxn ang="0">
                <a:pos x="1755" y="1831"/>
              </a:cxn>
              <a:cxn ang="0">
                <a:pos x="1968" y="1843"/>
              </a:cxn>
              <a:cxn ang="0">
                <a:pos x="1980" y="1760"/>
              </a:cxn>
              <a:cxn ang="0">
                <a:pos x="2021" y="1637"/>
              </a:cxn>
              <a:cxn ang="0">
                <a:pos x="2080" y="1589"/>
              </a:cxn>
              <a:cxn ang="0">
                <a:pos x="2115" y="1584"/>
              </a:cxn>
              <a:cxn ang="0">
                <a:pos x="2139" y="1442"/>
              </a:cxn>
              <a:cxn ang="0">
                <a:pos x="2110" y="1430"/>
              </a:cxn>
              <a:cxn ang="0">
                <a:pos x="2097" y="1407"/>
              </a:cxn>
              <a:cxn ang="0">
                <a:pos x="2074" y="1430"/>
              </a:cxn>
              <a:cxn ang="0">
                <a:pos x="1991" y="1323"/>
              </a:cxn>
              <a:cxn ang="0">
                <a:pos x="2021" y="1282"/>
              </a:cxn>
              <a:cxn ang="0">
                <a:pos x="1991" y="1229"/>
              </a:cxn>
              <a:cxn ang="0">
                <a:pos x="1884" y="1082"/>
              </a:cxn>
              <a:cxn ang="0">
                <a:pos x="1749" y="1011"/>
              </a:cxn>
              <a:cxn ang="0">
                <a:pos x="1678" y="910"/>
              </a:cxn>
              <a:cxn ang="0">
                <a:pos x="1749" y="816"/>
              </a:cxn>
              <a:cxn ang="0">
                <a:pos x="1755" y="709"/>
              </a:cxn>
              <a:cxn ang="0">
                <a:pos x="1666" y="644"/>
              </a:cxn>
              <a:cxn ang="0">
                <a:pos x="1613" y="692"/>
              </a:cxn>
              <a:cxn ang="0">
                <a:pos x="1542" y="526"/>
              </a:cxn>
              <a:cxn ang="0">
                <a:pos x="1430" y="431"/>
              </a:cxn>
              <a:cxn ang="0">
                <a:pos x="1329" y="296"/>
              </a:cxn>
              <a:cxn ang="0">
                <a:pos x="1300" y="149"/>
              </a:cxn>
              <a:cxn ang="0">
                <a:pos x="1318" y="89"/>
              </a:cxn>
              <a:cxn ang="0">
                <a:pos x="0" y="35"/>
              </a:cxn>
              <a:cxn ang="0">
                <a:pos x="53" y="106"/>
              </a:cxn>
              <a:cxn ang="0">
                <a:pos x="106" y="213"/>
              </a:cxn>
              <a:cxn ang="0">
                <a:pos x="119" y="272"/>
              </a:cxn>
              <a:cxn ang="0">
                <a:pos x="254" y="385"/>
              </a:cxn>
              <a:cxn ang="0">
                <a:pos x="207" y="479"/>
              </a:cxn>
              <a:cxn ang="0">
                <a:pos x="261" y="520"/>
              </a:cxn>
              <a:cxn ang="0">
                <a:pos x="314" y="615"/>
              </a:cxn>
              <a:cxn ang="0">
                <a:pos x="355" y="633"/>
              </a:cxn>
              <a:cxn ang="0">
                <a:pos x="367" y="1708"/>
              </a:cxn>
            </a:cxnLst>
            <a:rect l="0" t="0" r="r" b="b"/>
            <a:pathLst>
              <a:path w="2151" h="1861">
                <a:moveTo>
                  <a:pt x="367" y="1708"/>
                </a:moveTo>
                <a:lnTo>
                  <a:pt x="1808" y="1648"/>
                </a:lnTo>
                <a:lnTo>
                  <a:pt x="1802" y="1666"/>
                </a:lnTo>
                <a:lnTo>
                  <a:pt x="1831" y="1684"/>
                </a:lnTo>
                <a:lnTo>
                  <a:pt x="1843" y="1719"/>
                </a:lnTo>
                <a:lnTo>
                  <a:pt x="1838" y="1749"/>
                </a:lnTo>
                <a:lnTo>
                  <a:pt x="1796" y="1785"/>
                </a:lnTo>
                <a:lnTo>
                  <a:pt x="1755" y="1831"/>
                </a:lnTo>
                <a:lnTo>
                  <a:pt x="1749" y="1861"/>
                </a:lnTo>
                <a:lnTo>
                  <a:pt x="1968" y="1843"/>
                </a:lnTo>
                <a:lnTo>
                  <a:pt x="1985" y="1785"/>
                </a:lnTo>
                <a:lnTo>
                  <a:pt x="1980" y="1760"/>
                </a:lnTo>
                <a:lnTo>
                  <a:pt x="1998" y="1696"/>
                </a:lnTo>
                <a:lnTo>
                  <a:pt x="2021" y="1637"/>
                </a:lnTo>
                <a:lnTo>
                  <a:pt x="2039" y="1602"/>
                </a:lnTo>
                <a:lnTo>
                  <a:pt x="2080" y="1589"/>
                </a:lnTo>
                <a:lnTo>
                  <a:pt x="2097" y="1595"/>
                </a:lnTo>
                <a:lnTo>
                  <a:pt x="2115" y="1584"/>
                </a:lnTo>
                <a:lnTo>
                  <a:pt x="2151" y="1483"/>
                </a:lnTo>
                <a:lnTo>
                  <a:pt x="2139" y="1442"/>
                </a:lnTo>
                <a:lnTo>
                  <a:pt x="2122" y="1430"/>
                </a:lnTo>
                <a:lnTo>
                  <a:pt x="2110" y="1430"/>
                </a:lnTo>
                <a:lnTo>
                  <a:pt x="2104" y="1418"/>
                </a:lnTo>
                <a:lnTo>
                  <a:pt x="2097" y="1407"/>
                </a:lnTo>
                <a:lnTo>
                  <a:pt x="2074" y="1407"/>
                </a:lnTo>
                <a:lnTo>
                  <a:pt x="2074" y="1430"/>
                </a:lnTo>
                <a:lnTo>
                  <a:pt x="2062" y="1430"/>
                </a:lnTo>
                <a:lnTo>
                  <a:pt x="1991" y="1323"/>
                </a:lnTo>
                <a:lnTo>
                  <a:pt x="1998" y="1306"/>
                </a:lnTo>
                <a:lnTo>
                  <a:pt x="2021" y="1282"/>
                </a:lnTo>
                <a:lnTo>
                  <a:pt x="2021" y="1265"/>
                </a:lnTo>
                <a:lnTo>
                  <a:pt x="1991" y="1229"/>
                </a:lnTo>
                <a:lnTo>
                  <a:pt x="1973" y="1158"/>
                </a:lnTo>
                <a:lnTo>
                  <a:pt x="1884" y="1082"/>
                </a:lnTo>
                <a:lnTo>
                  <a:pt x="1838" y="1064"/>
                </a:lnTo>
                <a:lnTo>
                  <a:pt x="1749" y="1011"/>
                </a:lnTo>
                <a:lnTo>
                  <a:pt x="1702" y="958"/>
                </a:lnTo>
                <a:lnTo>
                  <a:pt x="1678" y="910"/>
                </a:lnTo>
                <a:lnTo>
                  <a:pt x="1689" y="887"/>
                </a:lnTo>
                <a:lnTo>
                  <a:pt x="1749" y="816"/>
                </a:lnTo>
                <a:lnTo>
                  <a:pt x="1737" y="763"/>
                </a:lnTo>
                <a:lnTo>
                  <a:pt x="1755" y="709"/>
                </a:lnTo>
                <a:lnTo>
                  <a:pt x="1743" y="686"/>
                </a:lnTo>
                <a:lnTo>
                  <a:pt x="1666" y="644"/>
                </a:lnTo>
                <a:lnTo>
                  <a:pt x="1643" y="662"/>
                </a:lnTo>
                <a:lnTo>
                  <a:pt x="1613" y="692"/>
                </a:lnTo>
                <a:lnTo>
                  <a:pt x="1595" y="674"/>
                </a:lnTo>
                <a:lnTo>
                  <a:pt x="1542" y="526"/>
                </a:lnTo>
                <a:lnTo>
                  <a:pt x="1519" y="502"/>
                </a:lnTo>
                <a:lnTo>
                  <a:pt x="1430" y="431"/>
                </a:lnTo>
                <a:lnTo>
                  <a:pt x="1336" y="325"/>
                </a:lnTo>
                <a:lnTo>
                  <a:pt x="1329" y="296"/>
                </a:lnTo>
                <a:lnTo>
                  <a:pt x="1306" y="225"/>
                </a:lnTo>
                <a:lnTo>
                  <a:pt x="1300" y="149"/>
                </a:lnTo>
                <a:lnTo>
                  <a:pt x="1318" y="113"/>
                </a:lnTo>
                <a:lnTo>
                  <a:pt x="1318" y="89"/>
                </a:lnTo>
                <a:lnTo>
                  <a:pt x="1223" y="0"/>
                </a:lnTo>
                <a:lnTo>
                  <a:pt x="0" y="35"/>
                </a:lnTo>
                <a:lnTo>
                  <a:pt x="18" y="71"/>
                </a:lnTo>
                <a:lnTo>
                  <a:pt x="53" y="106"/>
                </a:lnTo>
                <a:lnTo>
                  <a:pt x="60" y="160"/>
                </a:lnTo>
                <a:lnTo>
                  <a:pt x="106" y="213"/>
                </a:lnTo>
                <a:lnTo>
                  <a:pt x="124" y="225"/>
                </a:lnTo>
                <a:lnTo>
                  <a:pt x="119" y="272"/>
                </a:lnTo>
                <a:lnTo>
                  <a:pt x="119" y="278"/>
                </a:lnTo>
                <a:lnTo>
                  <a:pt x="254" y="385"/>
                </a:lnTo>
                <a:lnTo>
                  <a:pt x="213" y="431"/>
                </a:lnTo>
                <a:lnTo>
                  <a:pt x="207" y="479"/>
                </a:lnTo>
                <a:lnTo>
                  <a:pt x="225" y="509"/>
                </a:lnTo>
                <a:lnTo>
                  <a:pt x="261" y="520"/>
                </a:lnTo>
                <a:lnTo>
                  <a:pt x="278" y="591"/>
                </a:lnTo>
                <a:lnTo>
                  <a:pt x="314" y="615"/>
                </a:lnTo>
                <a:lnTo>
                  <a:pt x="343" y="621"/>
                </a:lnTo>
                <a:lnTo>
                  <a:pt x="355" y="633"/>
                </a:lnTo>
                <a:lnTo>
                  <a:pt x="367" y="1506"/>
                </a:lnTo>
                <a:lnTo>
                  <a:pt x="367" y="170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-7%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00" name="Freeform 44"/>
          <p:cNvSpPr>
            <a:spLocks/>
          </p:cNvSpPr>
          <p:nvPr/>
        </p:nvSpPr>
        <p:spPr bwMode="auto">
          <a:xfrm>
            <a:off x="4764333" y="4840232"/>
            <a:ext cx="725803" cy="609169"/>
          </a:xfrm>
          <a:custGeom>
            <a:avLst/>
            <a:gdLst/>
            <a:ahLst/>
            <a:cxnLst>
              <a:cxn ang="0">
                <a:pos x="969" y="35"/>
              </a:cxn>
              <a:cxn ang="0">
                <a:pos x="1040" y="236"/>
              </a:cxn>
              <a:cxn ang="0">
                <a:pos x="1022" y="319"/>
              </a:cxn>
              <a:cxn ang="0">
                <a:pos x="926" y="514"/>
              </a:cxn>
              <a:cxn ang="0">
                <a:pos x="1500" y="785"/>
              </a:cxn>
              <a:cxn ang="0">
                <a:pos x="1500" y="957"/>
              </a:cxn>
              <a:cxn ang="0">
                <a:pos x="1489" y="1081"/>
              </a:cxn>
              <a:cxn ang="0">
                <a:pos x="1364" y="1051"/>
              </a:cxn>
              <a:cxn ang="0">
                <a:pos x="1322" y="1163"/>
              </a:cxn>
              <a:cxn ang="0">
                <a:pos x="1464" y="1146"/>
              </a:cxn>
              <a:cxn ang="0">
                <a:pos x="1553" y="1128"/>
              </a:cxn>
              <a:cxn ang="0">
                <a:pos x="1517" y="1181"/>
              </a:cxn>
              <a:cxn ang="0">
                <a:pos x="1571" y="1222"/>
              </a:cxn>
              <a:cxn ang="0">
                <a:pos x="1682" y="1135"/>
              </a:cxn>
              <a:cxn ang="0">
                <a:pos x="1742" y="1140"/>
              </a:cxn>
              <a:cxn ang="0">
                <a:pos x="1736" y="1211"/>
              </a:cxn>
              <a:cxn ang="0">
                <a:pos x="1600" y="1335"/>
              </a:cxn>
              <a:cxn ang="0">
                <a:pos x="1682" y="1442"/>
              </a:cxn>
              <a:cxn ang="0">
                <a:pos x="1807" y="1536"/>
              </a:cxn>
              <a:cxn ang="0">
                <a:pos x="1682" y="1506"/>
              </a:cxn>
              <a:cxn ang="0">
                <a:pos x="1512" y="1412"/>
              </a:cxn>
              <a:cxn ang="0">
                <a:pos x="1446" y="1483"/>
              </a:cxn>
              <a:cxn ang="0">
                <a:pos x="1405" y="1548"/>
              </a:cxn>
              <a:cxn ang="0">
                <a:pos x="1340" y="1500"/>
              </a:cxn>
              <a:cxn ang="0">
                <a:pos x="1276" y="1500"/>
              </a:cxn>
              <a:cxn ang="0">
                <a:pos x="1152" y="1536"/>
              </a:cxn>
              <a:cxn ang="0">
                <a:pos x="962" y="1412"/>
              </a:cxn>
              <a:cxn ang="0">
                <a:pos x="885" y="1359"/>
              </a:cxn>
              <a:cxn ang="0">
                <a:pos x="880" y="1329"/>
              </a:cxn>
              <a:cxn ang="0">
                <a:pos x="809" y="1318"/>
              </a:cxn>
              <a:cxn ang="0">
                <a:pos x="767" y="1288"/>
              </a:cxn>
              <a:cxn ang="0">
                <a:pos x="726" y="1394"/>
              </a:cxn>
              <a:cxn ang="0">
                <a:pos x="336" y="1329"/>
              </a:cxn>
              <a:cxn ang="0">
                <a:pos x="71" y="1318"/>
              </a:cxn>
              <a:cxn ang="0">
                <a:pos x="117" y="1252"/>
              </a:cxn>
              <a:cxn ang="0">
                <a:pos x="123" y="1099"/>
              </a:cxn>
              <a:cxn ang="0">
                <a:pos x="141" y="1010"/>
              </a:cxn>
              <a:cxn ang="0">
                <a:pos x="194" y="874"/>
              </a:cxn>
              <a:cxn ang="0">
                <a:pos x="153" y="727"/>
              </a:cxn>
              <a:cxn ang="0">
                <a:pos x="135" y="674"/>
              </a:cxn>
              <a:cxn ang="0">
                <a:pos x="82" y="603"/>
              </a:cxn>
              <a:cxn ang="0">
                <a:pos x="23" y="461"/>
              </a:cxn>
            </a:cxnLst>
            <a:rect l="0" t="0" r="r" b="b"/>
            <a:pathLst>
              <a:path w="1819" h="1584">
                <a:moveTo>
                  <a:pt x="0" y="30"/>
                </a:moveTo>
                <a:lnTo>
                  <a:pt x="974" y="0"/>
                </a:lnTo>
                <a:lnTo>
                  <a:pt x="969" y="35"/>
                </a:lnTo>
                <a:lnTo>
                  <a:pt x="1015" y="113"/>
                </a:lnTo>
                <a:lnTo>
                  <a:pt x="1022" y="189"/>
                </a:lnTo>
                <a:lnTo>
                  <a:pt x="1040" y="236"/>
                </a:lnTo>
                <a:lnTo>
                  <a:pt x="1063" y="253"/>
                </a:lnTo>
                <a:lnTo>
                  <a:pt x="1068" y="289"/>
                </a:lnTo>
                <a:lnTo>
                  <a:pt x="1022" y="319"/>
                </a:lnTo>
                <a:lnTo>
                  <a:pt x="1010" y="331"/>
                </a:lnTo>
                <a:lnTo>
                  <a:pt x="986" y="420"/>
                </a:lnTo>
                <a:lnTo>
                  <a:pt x="926" y="514"/>
                </a:lnTo>
                <a:lnTo>
                  <a:pt x="868" y="686"/>
                </a:lnTo>
                <a:lnTo>
                  <a:pt x="868" y="809"/>
                </a:lnTo>
                <a:lnTo>
                  <a:pt x="1500" y="785"/>
                </a:lnTo>
                <a:lnTo>
                  <a:pt x="1512" y="803"/>
                </a:lnTo>
                <a:lnTo>
                  <a:pt x="1494" y="862"/>
                </a:lnTo>
                <a:lnTo>
                  <a:pt x="1500" y="957"/>
                </a:lnTo>
                <a:lnTo>
                  <a:pt x="1565" y="1022"/>
                </a:lnTo>
                <a:lnTo>
                  <a:pt x="1583" y="1099"/>
                </a:lnTo>
                <a:lnTo>
                  <a:pt x="1489" y="1081"/>
                </a:lnTo>
                <a:lnTo>
                  <a:pt x="1405" y="1046"/>
                </a:lnTo>
                <a:lnTo>
                  <a:pt x="1388" y="1034"/>
                </a:lnTo>
                <a:lnTo>
                  <a:pt x="1364" y="1051"/>
                </a:lnTo>
                <a:lnTo>
                  <a:pt x="1304" y="1105"/>
                </a:lnTo>
                <a:lnTo>
                  <a:pt x="1299" y="1135"/>
                </a:lnTo>
                <a:lnTo>
                  <a:pt x="1322" y="1163"/>
                </a:lnTo>
                <a:lnTo>
                  <a:pt x="1358" y="1176"/>
                </a:lnTo>
                <a:lnTo>
                  <a:pt x="1423" y="1170"/>
                </a:lnTo>
                <a:lnTo>
                  <a:pt x="1464" y="1146"/>
                </a:lnTo>
                <a:lnTo>
                  <a:pt x="1489" y="1128"/>
                </a:lnTo>
                <a:lnTo>
                  <a:pt x="1530" y="1128"/>
                </a:lnTo>
                <a:lnTo>
                  <a:pt x="1553" y="1128"/>
                </a:lnTo>
                <a:lnTo>
                  <a:pt x="1553" y="1140"/>
                </a:lnTo>
                <a:lnTo>
                  <a:pt x="1542" y="1158"/>
                </a:lnTo>
                <a:lnTo>
                  <a:pt x="1517" y="1181"/>
                </a:lnTo>
                <a:lnTo>
                  <a:pt x="1524" y="1206"/>
                </a:lnTo>
                <a:lnTo>
                  <a:pt x="1547" y="1217"/>
                </a:lnTo>
                <a:lnTo>
                  <a:pt x="1571" y="1222"/>
                </a:lnTo>
                <a:lnTo>
                  <a:pt x="1588" y="1211"/>
                </a:lnTo>
                <a:lnTo>
                  <a:pt x="1612" y="1158"/>
                </a:lnTo>
                <a:lnTo>
                  <a:pt x="1682" y="1135"/>
                </a:lnTo>
                <a:lnTo>
                  <a:pt x="1707" y="1117"/>
                </a:lnTo>
                <a:lnTo>
                  <a:pt x="1725" y="1117"/>
                </a:lnTo>
                <a:lnTo>
                  <a:pt x="1742" y="1140"/>
                </a:lnTo>
                <a:lnTo>
                  <a:pt x="1730" y="1170"/>
                </a:lnTo>
                <a:lnTo>
                  <a:pt x="1742" y="1181"/>
                </a:lnTo>
                <a:lnTo>
                  <a:pt x="1736" y="1211"/>
                </a:lnTo>
                <a:lnTo>
                  <a:pt x="1700" y="1229"/>
                </a:lnTo>
                <a:lnTo>
                  <a:pt x="1654" y="1300"/>
                </a:lnTo>
                <a:lnTo>
                  <a:pt x="1600" y="1335"/>
                </a:lnTo>
                <a:lnTo>
                  <a:pt x="1600" y="1371"/>
                </a:lnTo>
                <a:lnTo>
                  <a:pt x="1612" y="1400"/>
                </a:lnTo>
                <a:lnTo>
                  <a:pt x="1682" y="1442"/>
                </a:lnTo>
                <a:lnTo>
                  <a:pt x="1801" y="1488"/>
                </a:lnTo>
                <a:lnTo>
                  <a:pt x="1819" y="1513"/>
                </a:lnTo>
                <a:lnTo>
                  <a:pt x="1807" y="1536"/>
                </a:lnTo>
                <a:lnTo>
                  <a:pt x="1783" y="1548"/>
                </a:lnTo>
                <a:lnTo>
                  <a:pt x="1695" y="1584"/>
                </a:lnTo>
                <a:lnTo>
                  <a:pt x="1682" y="1506"/>
                </a:lnTo>
                <a:lnTo>
                  <a:pt x="1629" y="1488"/>
                </a:lnTo>
                <a:lnTo>
                  <a:pt x="1524" y="1447"/>
                </a:lnTo>
                <a:lnTo>
                  <a:pt x="1512" y="1412"/>
                </a:lnTo>
                <a:lnTo>
                  <a:pt x="1494" y="1400"/>
                </a:lnTo>
                <a:lnTo>
                  <a:pt x="1464" y="1412"/>
                </a:lnTo>
                <a:lnTo>
                  <a:pt x="1446" y="1483"/>
                </a:lnTo>
                <a:lnTo>
                  <a:pt x="1459" y="1495"/>
                </a:lnTo>
                <a:lnTo>
                  <a:pt x="1459" y="1506"/>
                </a:lnTo>
                <a:lnTo>
                  <a:pt x="1405" y="1548"/>
                </a:lnTo>
                <a:lnTo>
                  <a:pt x="1388" y="1541"/>
                </a:lnTo>
                <a:lnTo>
                  <a:pt x="1358" y="1500"/>
                </a:lnTo>
                <a:lnTo>
                  <a:pt x="1340" y="1500"/>
                </a:lnTo>
                <a:lnTo>
                  <a:pt x="1304" y="1513"/>
                </a:lnTo>
                <a:lnTo>
                  <a:pt x="1287" y="1495"/>
                </a:lnTo>
                <a:lnTo>
                  <a:pt x="1276" y="1500"/>
                </a:lnTo>
                <a:lnTo>
                  <a:pt x="1228" y="1548"/>
                </a:lnTo>
                <a:lnTo>
                  <a:pt x="1169" y="1554"/>
                </a:lnTo>
                <a:lnTo>
                  <a:pt x="1152" y="1536"/>
                </a:lnTo>
                <a:lnTo>
                  <a:pt x="1098" y="1530"/>
                </a:lnTo>
                <a:lnTo>
                  <a:pt x="1015" y="1417"/>
                </a:lnTo>
                <a:lnTo>
                  <a:pt x="962" y="1412"/>
                </a:lnTo>
                <a:lnTo>
                  <a:pt x="915" y="1388"/>
                </a:lnTo>
                <a:lnTo>
                  <a:pt x="898" y="1359"/>
                </a:lnTo>
                <a:lnTo>
                  <a:pt x="885" y="1359"/>
                </a:lnTo>
                <a:lnTo>
                  <a:pt x="880" y="1353"/>
                </a:lnTo>
                <a:lnTo>
                  <a:pt x="880" y="1346"/>
                </a:lnTo>
                <a:lnTo>
                  <a:pt x="880" y="1329"/>
                </a:lnTo>
                <a:lnTo>
                  <a:pt x="856" y="1318"/>
                </a:lnTo>
                <a:lnTo>
                  <a:pt x="844" y="1329"/>
                </a:lnTo>
                <a:lnTo>
                  <a:pt x="809" y="1318"/>
                </a:lnTo>
                <a:lnTo>
                  <a:pt x="802" y="1311"/>
                </a:lnTo>
                <a:lnTo>
                  <a:pt x="791" y="1288"/>
                </a:lnTo>
                <a:lnTo>
                  <a:pt x="767" y="1288"/>
                </a:lnTo>
                <a:lnTo>
                  <a:pt x="703" y="1346"/>
                </a:lnTo>
                <a:lnTo>
                  <a:pt x="738" y="1388"/>
                </a:lnTo>
                <a:lnTo>
                  <a:pt x="726" y="1394"/>
                </a:lnTo>
                <a:lnTo>
                  <a:pt x="619" y="1400"/>
                </a:lnTo>
                <a:lnTo>
                  <a:pt x="437" y="1364"/>
                </a:lnTo>
                <a:lnTo>
                  <a:pt x="336" y="1329"/>
                </a:lnTo>
                <a:lnTo>
                  <a:pt x="94" y="1364"/>
                </a:lnTo>
                <a:lnTo>
                  <a:pt x="82" y="1346"/>
                </a:lnTo>
                <a:lnTo>
                  <a:pt x="71" y="1318"/>
                </a:lnTo>
                <a:lnTo>
                  <a:pt x="82" y="1305"/>
                </a:lnTo>
                <a:lnTo>
                  <a:pt x="94" y="1282"/>
                </a:lnTo>
                <a:lnTo>
                  <a:pt x="117" y="1252"/>
                </a:lnTo>
                <a:lnTo>
                  <a:pt x="147" y="1163"/>
                </a:lnTo>
                <a:lnTo>
                  <a:pt x="123" y="1128"/>
                </a:lnTo>
                <a:lnTo>
                  <a:pt x="123" y="1099"/>
                </a:lnTo>
                <a:lnTo>
                  <a:pt x="129" y="1081"/>
                </a:lnTo>
                <a:lnTo>
                  <a:pt x="129" y="1057"/>
                </a:lnTo>
                <a:lnTo>
                  <a:pt x="141" y="1010"/>
                </a:lnTo>
                <a:lnTo>
                  <a:pt x="165" y="986"/>
                </a:lnTo>
                <a:lnTo>
                  <a:pt x="176" y="945"/>
                </a:lnTo>
                <a:lnTo>
                  <a:pt x="194" y="874"/>
                </a:lnTo>
                <a:lnTo>
                  <a:pt x="194" y="833"/>
                </a:lnTo>
                <a:lnTo>
                  <a:pt x="176" y="768"/>
                </a:lnTo>
                <a:lnTo>
                  <a:pt x="153" y="727"/>
                </a:lnTo>
                <a:lnTo>
                  <a:pt x="141" y="715"/>
                </a:lnTo>
                <a:lnTo>
                  <a:pt x="141" y="691"/>
                </a:lnTo>
                <a:lnTo>
                  <a:pt x="135" y="674"/>
                </a:lnTo>
                <a:lnTo>
                  <a:pt x="117" y="638"/>
                </a:lnTo>
                <a:lnTo>
                  <a:pt x="94" y="620"/>
                </a:lnTo>
                <a:lnTo>
                  <a:pt x="82" y="603"/>
                </a:lnTo>
                <a:lnTo>
                  <a:pt x="100" y="562"/>
                </a:lnTo>
                <a:lnTo>
                  <a:pt x="71" y="502"/>
                </a:lnTo>
                <a:lnTo>
                  <a:pt x="23" y="461"/>
                </a:lnTo>
                <a:lnTo>
                  <a:pt x="5" y="431"/>
                </a:lnTo>
                <a:lnTo>
                  <a:pt x="0" y="30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1200" b="1" dirty="0" smtClean="0">
              <a:latin typeface="Calibri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200" b="1" dirty="0" smtClean="0">
                <a:latin typeface="Calibri" pitchFamily="34" charset="0"/>
                <a:cs typeface="Arial" pitchFamily="34" charset="0"/>
              </a:rPr>
              <a:t>-0.2%</a:t>
            </a: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01" name="Freeform 45"/>
          <p:cNvSpPr>
            <a:spLocks/>
          </p:cNvSpPr>
          <p:nvPr/>
        </p:nvSpPr>
        <p:spPr bwMode="auto">
          <a:xfrm>
            <a:off x="4853404" y="2659989"/>
            <a:ext cx="672842" cy="693872"/>
          </a:xfrm>
          <a:custGeom>
            <a:avLst/>
            <a:gdLst/>
            <a:ahLst/>
            <a:cxnLst>
              <a:cxn ang="0">
                <a:pos x="703" y="1766"/>
              </a:cxn>
              <a:cxn ang="0">
                <a:pos x="584" y="1707"/>
              </a:cxn>
              <a:cxn ang="0">
                <a:pos x="538" y="1542"/>
              </a:cxn>
              <a:cxn ang="0">
                <a:pos x="567" y="1483"/>
              </a:cxn>
              <a:cxn ang="0">
                <a:pos x="513" y="1400"/>
              </a:cxn>
              <a:cxn ang="0">
                <a:pos x="508" y="1276"/>
              </a:cxn>
              <a:cxn ang="0">
                <a:pos x="407" y="1187"/>
              </a:cxn>
              <a:cxn ang="0">
                <a:pos x="295" y="1070"/>
              </a:cxn>
              <a:cxn ang="0">
                <a:pos x="189" y="1016"/>
              </a:cxn>
              <a:cxn ang="0">
                <a:pos x="171" y="986"/>
              </a:cxn>
              <a:cxn ang="0">
                <a:pos x="89" y="956"/>
              </a:cxn>
              <a:cxn ang="0">
                <a:pos x="41" y="910"/>
              </a:cxn>
              <a:cxn ang="0">
                <a:pos x="53" y="733"/>
              </a:cxn>
              <a:cxn ang="0">
                <a:pos x="71" y="649"/>
              </a:cxn>
              <a:cxn ang="0">
                <a:pos x="0" y="579"/>
              </a:cxn>
              <a:cxn ang="0">
                <a:pos x="29" y="508"/>
              </a:cxn>
              <a:cxn ang="0">
                <a:pos x="118" y="401"/>
              </a:cxn>
              <a:cxn ang="0">
                <a:pos x="165" y="366"/>
              </a:cxn>
              <a:cxn ang="0">
                <a:pos x="178" y="130"/>
              </a:cxn>
              <a:cxn ang="0">
                <a:pos x="224" y="119"/>
              </a:cxn>
              <a:cxn ang="0">
                <a:pos x="313" y="119"/>
              </a:cxn>
              <a:cxn ang="0">
                <a:pos x="531" y="5"/>
              </a:cxn>
              <a:cxn ang="0">
                <a:pos x="567" y="12"/>
              </a:cxn>
              <a:cxn ang="0">
                <a:pos x="556" y="71"/>
              </a:cxn>
              <a:cxn ang="0">
                <a:pos x="538" y="142"/>
              </a:cxn>
              <a:cxn ang="0">
                <a:pos x="620" y="119"/>
              </a:cxn>
              <a:cxn ang="0">
                <a:pos x="685" y="142"/>
              </a:cxn>
              <a:cxn ang="0">
                <a:pos x="738" y="172"/>
              </a:cxn>
              <a:cxn ang="0">
                <a:pos x="774" y="230"/>
              </a:cxn>
              <a:cxn ang="0">
                <a:pos x="1058" y="295"/>
              </a:cxn>
              <a:cxn ang="0">
                <a:pos x="1146" y="342"/>
              </a:cxn>
              <a:cxn ang="0">
                <a:pos x="1193" y="360"/>
              </a:cxn>
              <a:cxn ang="0">
                <a:pos x="1235" y="342"/>
              </a:cxn>
              <a:cxn ang="0">
                <a:pos x="1335" y="372"/>
              </a:cxn>
              <a:cxn ang="0">
                <a:pos x="1347" y="396"/>
              </a:cxn>
              <a:cxn ang="0">
                <a:pos x="1388" y="426"/>
              </a:cxn>
              <a:cxn ang="0">
                <a:pos x="1447" y="484"/>
              </a:cxn>
              <a:cxn ang="0">
                <a:pos x="1441" y="591"/>
              </a:cxn>
              <a:cxn ang="0">
                <a:pos x="1494" y="585"/>
              </a:cxn>
              <a:cxn ang="0">
                <a:pos x="1477" y="626"/>
              </a:cxn>
              <a:cxn ang="0">
                <a:pos x="1530" y="697"/>
              </a:cxn>
              <a:cxn ang="0">
                <a:pos x="1464" y="761"/>
              </a:cxn>
              <a:cxn ang="0">
                <a:pos x="1411" y="898"/>
              </a:cxn>
              <a:cxn ang="0">
                <a:pos x="1423" y="928"/>
              </a:cxn>
              <a:cxn ang="0">
                <a:pos x="1512" y="815"/>
              </a:cxn>
              <a:cxn ang="0">
                <a:pos x="1583" y="761"/>
              </a:cxn>
              <a:cxn ang="0">
                <a:pos x="1619" y="720"/>
              </a:cxn>
              <a:cxn ang="0">
                <a:pos x="1624" y="667"/>
              </a:cxn>
              <a:cxn ang="0">
                <a:pos x="1642" y="632"/>
              </a:cxn>
              <a:cxn ang="0">
                <a:pos x="1666" y="596"/>
              </a:cxn>
              <a:cxn ang="0">
                <a:pos x="1690" y="614"/>
              </a:cxn>
              <a:cxn ang="0">
                <a:pos x="1649" y="761"/>
              </a:cxn>
              <a:cxn ang="0">
                <a:pos x="1613" y="827"/>
              </a:cxn>
              <a:cxn ang="0">
                <a:pos x="1578" y="933"/>
              </a:cxn>
              <a:cxn ang="0">
                <a:pos x="1578" y="1057"/>
              </a:cxn>
              <a:cxn ang="0">
                <a:pos x="1530" y="1116"/>
              </a:cxn>
              <a:cxn ang="0">
                <a:pos x="1542" y="1276"/>
              </a:cxn>
              <a:cxn ang="0">
                <a:pos x="1494" y="1394"/>
              </a:cxn>
              <a:cxn ang="0">
                <a:pos x="1560" y="1648"/>
              </a:cxn>
              <a:cxn ang="0">
                <a:pos x="1553" y="1684"/>
              </a:cxn>
              <a:cxn ang="0">
                <a:pos x="1553" y="1748"/>
              </a:cxn>
            </a:cxnLst>
            <a:rect l="0" t="0" r="r" b="b"/>
            <a:pathLst>
              <a:path w="1690" h="1801">
                <a:moveTo>
                  <a:pt x="715" y="1801"/>
                </a:moveTo>
                <a:lnTo>
                  <a:pt x="703" y="1766"/>
                </a:lnTo>
                <a:lnTo>
                  <a:pt x="673" y="1742"/>
                </a:lnTo>
                <a:lnTo>
                  <a:pt x="584" y="1707"/>
                </a:lnTo>
                <a:lnTo>
                  <a:pt x="556" y="1595"/>
                </a:lnTo>
                <a:lnTo>
                  <a:pt x="538" y="1542"/>
                </a:lnTo>
                <a:lnTo>
                  <a:pt x="561" y="1506"/>
                </a:lnTo>
                <a:lnTo>
                  <a:pt x="567" y="1483"/>
                </a:lnTo>
                <a:lnTo>
                  <a:pt x="531" y="1448"/>
                </a:lnTo>
                <a:lnTo>
                  <a:pt x="513" y="1400"/>
                </a:lnTo>
                <a:lnTo>
                  <a:pt x="508" y="1329"/>
                </a:lnTo>
                <a:lnTo>
                  <a:pt x="508" y="1276"/>
                </a:lnTo>
                <a:lnTo>
                  <a:pt x="496" y="1252"/>
                </a:lnTo>
                <a:lnTo>
                  <a:pt x="407" y="1187"/>
                </a:lnTo>
                <a:lnTo>
                  <a:pt x="325" y="1128"/>
                </a:lnTo>
                <a:lnTo>
                  <a:pt x="295" y="1070"/>
                </a:lnTo>
                <a:lnTo>
                  <a:pt x="206" y="1027"/>
                </a:lnTo>
                <a:lnTo>
                  <a:pt x="189" y="1016"/>
                </a:lnTo>
                <a:lnTo>
                  <a:pt x="183" y="999"/>
                </a:lnTo>
                <a:lnTo>
                  <a:pt x="171" y="986"/>
                </a:lnTo>
                <a:lnTo>
                  <a:pt x="100" y="974"/>
                </a:lnTo>
                <a:lnTo>
                  <a:pt x="89" y="956"/>
                </a:lnTo>
                <a:lnTo>
                  <a:pt x="59" y="933"/>
                </a:lnTo>
                <a:lnTo>
                  <a:pt x="41" y="910"/>
                </a:lnTo>
                <a:lnTo>
                  <a:pt x="41" y="804"/>
                </a:lnTo>
                <a:lnTo>
                  <a:pt x="53" y="733"/>
                </a:lnTo>
                <a:lnTo>
                  <a:pt x="47" y="697"/>
                </a:lnTo>
                <a:lnTo>
                  <a:pt x="71" y="649"/>
                </a:lnTo>
                <a:lnTo>
                  <a:pt x="41" y="603"/>
                </a:lnTo>
                <a:lnTo>
                  <a:pt x="0" y="579"/>
                </a:lnTo>
                <a:lnTo>
                  <a:pt x="18" y="514"/>
                </a:lnTo>
                <a:lnTo>
                  <a:pt x="29" y="508"/>
                </a:lnTo>
                <a:lnTo>
                  <a:pt x="36" y="472"/>
                </a:lnTo>
                <a:lnTo>
                  <a:pt x="118" y="401"/>
                </a:lnTo>
                <a:lnTo>
                  <a:pt x="142" y="390"/>
                </a:lnTo>
                <a:lnTo>
                  <a:pt x="165" y="366"/>
                </a:lnTo>
                <a:lnTo>
                  <a:pt x="160" y="147"/>
                </a:lnTo>
                <a:lnTo>
                  <a:pt x="178" y="130"/>
                </a:lnTo>
                <a:lnTo>
                  <a:pt x="195" y="101"/>
                </a:lnTo>
                <a:lnTo>
                  <a:pt x="224" y="119"/>
                </a:lnTo>
                <a:lnTo>
                  <a:pt x="266" y="124"/>
                </a:lnTo>
                <a:lnTo>
                  <a:pt x="313" y="119"/>
                </a:lnTo>
                <a:lnTo>
                  <a:pt x="389" y="76"/>
                </a:lnTo>
                <a:lnTo>
                  <a:pt x="531" y="5"/>
                </a:lnTo>
                <a:lnTo>
                  <a:pt x="556" y="0"/>
                </a:lnTo>
                <a:lnTo>
                  <a:pt x="567" y="12"/>
                </a:lnTo>
                <a:lnTo>
                  <a:pt x="567" y="48"/>
                </a:lnTo>
                <a:lnTo>
                  <a:pt x="556" y="71"/>
                </a:lnTo>
                <a:lnTo>
                  <a:pt x="549" y="89"/>
                </a:lnTo>
                <a:lnTo>
                  <a:pt x="538" y="142"/>
                </a:lnTo>
                <a:lnTo>
                  <a:pt x="591" y="119"/>
                </a:lnTo>
                <a:lnTo>
                  <a:pt x="620" y="119"/>
                </a:lnTo>
                <a:lnTo>
                  <a:pt x="650" y="147"/>
                </a:lnTo>
                <a:lnTo>
                  <a:pt x="685" y="142"/>
                </a:lnTo>
                <a:lnTo>
                  <a:pt x="703" y="165"/>
                </a:lnTo>
                <a:lnTo>
                  <a:pt x="738" y="172"/>
                </a:lnTo>
                <a:lnTo>
                  <a:pt x="762" y="188"/>
                </a:lnTo>
                <a:lnTo>
                  <a:pt x="774" y="230"/>
                </a:lnTo>
                <a:lnTo>
                  <a:pt x="792" y="242"/>
                </a:lnTo>
                <a:lnTo>
                  <a:pt x="1058" y="295"/>
                </a:lnTo>
                <a:lnTo>
                  <a:pt x="1093" y="295"/>
                </a:lnTo>
                <a:lnTo>
                  <a:pt x="1146" y="342"/>
                </a:lnTo>
                <a:lnTo>
                  <a:pt x="1187" y="342"/>
                </a:lnTo>
                <a:lnTo>
                  <a:pt x="1193" y="360"/>
                </a:lnTo>
                <a:lnTo>
                  <a:pt x="1211" y="348"/>
                </a:lnTo>
                <a:lnTo>
                  <a:pt x="1235" y="342"/>
                </a:lnTo>
                <a:lnTo>
                  <a:pt x="1294" y="355"/>
                </a:lnTo>
                <a:lnTo>
                  <a:pt x="1335" y="372"/>
                </a:lnTo>
                <a:lnTo>
                  <a:pt x="1353" y="383"/>
                </a:lnTo>
                <a:lnTo>
                  <a:pt x="1347" y="396"/>
                </a:lnTo>
                <a:lnTo>
                  <a:pt x="1347" y="413"/>
                </a:lnTo>
                <a:lnTo>
                  <a:pt x="1388" y="426"/>
                </a:lnTo>
                <a:lnTo>
                  <a:pt x="1441" y="449"/>
                </a:lnTo>
                <a:lnTo>
                  <a:pt x="1447" y="484"/>
                </a:lnTo>
                <a:lnTo>
                  <a:pt x="1429" y="585"/>
                </a:lnTo>
                <a:lnTo>
                  <a:pt x="1441" y="591"/>
                </a:lnTo>
                <a:lnTo>
                  <a:pt x="1489" y="579"/>
                </a:lnTo>
                <a:lnTo>
                  <a:pt x="1494" y="585"/>
                </a:lnTo>
                <a:lnTo>
                  <a:pt x="1494" y="608"/>
                </a:lnTo>
                <a:lnTo>
                  <a:pt x="1477" y="626"/>
                </a:lnTo>
                <a:lnTo>
                  <a:pt x="1489" y="667"/>
                </a:lnTo>
                <a:lnTo>
                  <a:pt x="1530" y="697"/>
                </a:lnTo>
                <a:lnTo>
                  <a:pt x="1524" y="703"/>
                </a:lnTo>
                <a:lnTo>
                  <a:pt x="1464" y="761"/>
                </a:lnTo>
                <a:lnTo>
                  <a:pt x="1429" y="845"/>
                </a:lnTo>
                <a:lnTo>
                  <a:pt x="1411" y="898"/>
                </a:lnTo>
                <a:lnTo>
                  <a:pt x="1406" y="915"/>
                </a:lnTo>
                <a:lnTo>
                  <a:pt x="1423" y="928"/>
                </a:lnTo>
                <a:lnTo>
                  <a:pt x="1464" y="903"/>
                </a:lnTo>
                <a:lnTo>
                  <a:pt x="1512" y="815"/>
                </a:lnTo>
                <a:lnTo>
                  <a:pt x="1560" y="774"/>
                </a:lnTo>
                <a:lnTo>
                  <a:pt x="1583" y="761"/>
                </a:lnTo>
                <a:lnTo>
                  <a:pt x="1595" y="744"/>
                </a:lnTo>
                <a:lnTo>
                  <a:pt x="1619" y="720"/>
                </a:lnTo>
                <a:lnTo>
                  <a:pt x="1624" y="697"/>
                </a:lnTo>
                <a:lnTo>
                  <a:pt x="1624" y="667"/>
                </a:lnTo>
                <a:lnTo>
                  <a:pt x="1631" y="644"/>
                </a:lnTo>
                <a:lnTo>
                  <a:pt x="1642" y="632"/>
                </a:lnTo>
                <a:lnTo>
                  <a:pt x="1654" y="608"/>
                </a:lnTo>
                <a:lnTo>
                  <a:pt x="1666" y="596"/>
                </a:lnTo>
                <a:lnTo>
                  <a:pt x="1684" y="596"/>
                </a:lnTo>
                <a:lnTo>
                  <a:pt x="1690" y="614"/>
                </a:lnTo>
                <a:lnTo>
                  <a:pt x="1690" y="662"/>
                </a:lnTo>
                <a:lnTo>
                  <a:pt x="1649" y="761"/>
                </a:lnTo>
                <a:lnTo>
                  <a:pt x="1624" y="791"/>
                </a:lnTo>
                <a:lnTo>
                  <a:pt x="1613" y="827"/>
                </a:lnTo>
                <a:lnTo>
                  <a:pt x="1619" y="845"/>
                </a:lnTo>
                <a:lnTo>
                  <a:pt x="1578" y="933"/>
                </a:lnTo>
                <a:lnTo>
                  <a:pt x="1578" y="1004"/>
                </a:lnTo>
                <a:lnTo>
                  <a:pt x="1578" y="1057"/>
                </a:lnTo>
                <a:lnTo>
                  <a:pt x="1535" y="1098"/>
                </a:lnTo>
                <a:lnTo>
                  <a:pt x="1530" y="1116"/>
                </a:lnTo>
                <a:lnTo>
                  <a:pt x="1542" y="1176"/>
                </a:lnTo>
                <a:lnTo>
                  <a:pt x="1542" y="1276"/>
                </a:lnTo>
                <a:lnTo>
                  <a:pt x="1530" y="1293"/>
                </a:lnTo>
                <a:lnTo>
                  <a:pt x="1494" y="1394"/>
                </a:lnTo>
                <a:lnTo>
                  <a:pt x="1518" y="1547"/>
                </a:lnTo>
                <a:lnTo>
                  <a:pt x="1560" y="1648"/>
                </a:lnTo>
                <a:lnTo>
                  <a:pt x="1548" y="1666"/>
                </a:lnTo>
                <a:lnTo>
                  <a:pt x="1553" y="1684"/>
                </a:lnTo>
                <a:lnTo>
                  <a:pt x="1548" y="1701"/>
                </a:lnTo>
                <a:lnTo>
                  <a:pt x="1553" y="1748"/>
                </a:lnTo>
                <a:lnTo>
                  <a:pt x="715" y="18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-5%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04" name="Freeform 48"/>
          <p:cNvSpPr>
            <a:spLocks/>
          </p:cNvSpPr>
          <p:nvPr/>
        </p:nvSpPr>
        <p:spPr bwMode="auto">
          <a:xfrm>
            <a:off x="5052007" y="3332975"/>
            <a:ext cx="510349" cy="872562"/>
          </a:xfrm>
          <a:custGeom>
            <a:avLst/>
            <a:gdLst/>
            <a:ahLst/>
            <a:cxnLst>
              <a:cxn ang="0">
                <a:pos x="213" y="53"/>
              </a:cxn>
              <a:cxn ang="0">
                <a:pos x="290" y="118"/>
              </a:cxn>
              <a:cxn ang="0">
                <a:pos x="348" y="189"/>
              </a:cxn>
              <a:cxn ang="0">
                <a:pos x="372" y="296"/>
              </a:cxn>
              <a:cxn ang="0">
                <a:pos x="331" y="355"/>
              </a:cxn>
              <a:cxn ang="0">
                <a:pos x="277" y="450"/>
              </a:cxn>
              <a:cxn ang="0">
                <a:pos x="213" y="485"/>
              </a:cxn>
              <a:cxn ang="0">
                <a:pos x="118" y="503"/>
              </a:cxn>
              <a:cxn ang="0">
                <a:pos x="107" y="580"/>
              </a:cxn>
              <a:cxn ang="0">
                <a:pos x="153" y="644"/>
              </a:cxn>
              <a:cxn ang="0">
                <a:pos x="95" y="804"/>
              </a:cxn>
              <a:cxn ang="0">
                <a:pos x="36" y="863"/>
              </a:cxn>
              <a:cxn ang="0">
                <a:pos x="18" y="928"/>
              </a:cxn>
              <a:cxn ang="0">
                <a:pos x="0" y="988"/>
              </a:cxn>
              <a:cxn ang="0">
                <a:pos x="29" y="1135"/>
              </a:cxn>
              <a:cxn ang="0">
                <a:pos x="130" y="1270"/>
              </a:cxn>
              <a:cxn ang="0">
                <a:pos x="242" y="1365"/>
              </a:cxn>
              <a:cxn ang="0">
                <a:pos x="313" y="1531"/>
              </a:cxn>
              <a:cxn ang="0">
                <a:pos x="366" y="1483"/>
              </a:cxn>
              <a:cxn ang="0">
                <a:pos x="455" y="1548"/>
              </a:cxn>
              <a:cxn ang="0">
                <a:pos x="449" y="1655"/>
              </a:cxn>
              <a:cxn ang="0">
                <a:pos x="378" y="1749"/>
              </a:cxn>
              <a:cxn ang="0">
                <a:pos x="449" y="1850"/>
              </a:cxn>
              <a:cxn ang="0">
                <a:pos x="584" y="1921"/>
              </a:cxn>
              <a:cxn ang="0">
                <a:pos x="691" y="2068"/>
              </a:cxn>
              <a:cxn ang="0">
                <a:pos x="721" y="2121"/>
              </a:cxn>
              <a:cxn ang="0">
                <a:pos x="691" y="2162"/>
              </a:cxn>
              <a:cxn ang="0">
                <a:pos x="774" y="2269"/>
              </a:cxn>
              <a:cxn ang="0">
                <a:pos x="797" y="2246"/>
              </a:cxn>
              <a:cxn ang="0">
                <a:pos x="822" y="2186"/>
              </a:cxn>
              <a:cxn ang="0">
                <a:pos x="916" y="2175"/>
              </a:cxn>
              <a:cxn ang="0">
                <a:pos x="992" y="2228"/>
              </a:cxn>
              <a:cxn ang="0">
                <a:pos x="1022" y="2127"/>
              </a:cxn>
              <a:cxn ang="0">
                <a:pos x="1046" y="2068"/>
              </a:cxn>
              <a:cxn ang="0">
                <a:pos x="1147" y="2027"/>
              </a:cxn>
              <a:cxn ang="0">
                <a:pos x="1117" y="1974"/>
              </a:cxn>
              <a:cxn ang="0">
                <a:pos x="1134" y="1932"/>
              </a:cxn>
              <a:cxn ang="0">
                <a:pos x="1140" y="1909"/>
              </a:cxn>
              <a:cxn ang="0">
                <a:pos x="1134" y="1873"/>
              </a:cxn>
              <a:cxn ang="0">
                <a:pos x="1152" y="1743"/>
              </a:cxn>
              <a:cxn ang="0">
                <a:pos x="1235" y="1630"/>
              </a:cxn>
              <a:cxn ang="0">
                <a:pos x="1276" y="1525"/>
              </a:cxn>
              <a:cxn ang="0">
                <a:pos x="1229" y="1365"/>
              </a:cxn>
              <a:cxn ang="0">
                <a:pos x="1235" y="1282"/>
              </a:cxn>
              <a:cxn ang="0">
                <a:pos x="1164" y="301"/>
              </a:cxn>
              <a:cxn ang="0">
                <a:pos x="1140" y="273"/>
              </a:cxn>
              <a:cxn ang="0">
                <a:pos x="1104" y="154"/>
              </a:cxn>
              <a:cxn ang="0">
                <a:pos x="1051" y="71"/>
              </a:cxn>
            </a:cxnLst>
            <a:rect l="0" t="0" r="r" b="b"/>
            <a:pathLst>
              <a:path w="1276" h="2269">
                <a:moveTo>
                  <a:pt x="1051" y="0"/>
                </a:moveTo>
                <a:lnTo>
                  <a:pt x="213" y="53"/>
                </a:lnTo>
                <a:lnTo>
                  <a:pt x="224" y="77"/>
                </a:lnTo>
                <a:lnTo>
                  <a:pt x="290" y="118"/>
                </a:lnTo>
                <a:lnTo>
                  <a:pt x="295" y="154"/>
                </a:lnTo>
                <a:lnTo>
                  <a:pt x="348" y="189"/>
                </a:lnTo>
                <a:lnTo>
                  <a:pt x="372" y="260"/>
                </a:lnTo>
                <a:lnTo>
                  <a:pt x="372" y="296"/>
                </a:lnTo>
                <a:lnTo>
                  <a:pt x="348" y="337"/>
                </a:lnTo>
                <a:lnTo>
                  <a:pt x="331" y="355"/>
                </a:lnTo>
                <a:lnTo>
                  <a:pt x="331" y="390"/>
                </a:lnTo>
                <a:lnTo>
                  <a:pt x="277" y="450"/>
                </a:lnTo>
                <a:lnTo>
                  <a:pt x="224" y="468"/>
                </a:lnTo>
                <a:lnTo>
                  <a:pt x="213" y="485"/>
                </a:lnTo>
                <a:lnTo>
                  <a:pt x="148" y="485"/>
                </a:lnTo>
                <a:lnTo>
                  <a:pt x="118" y="503"/>
                </a:lnTo>
                <a:lnTo>
                  <a:pt x="100" y="544"/>
                </a:lnTo>
                <a:lnTo>
                  <a:pt x="107" y="580"/>
                </a:lnTo>
                <a:lnTo>
                  <a:pt x="142" y="615"/>
                </a:lnTo>
                <a:lnTo>
                  <a:pt x="153" y="644"/>
                </a:lnTo>
                <a:lnTo>
                  <a:pt x="142" y="704"/>
                </a:lnTo>
                <a:lnTo>
                  <a:pt x="95" y="804"/>
                </a:lnTo>
                <a:lnTo>
                  <a:pt x="47" y="833"/>
                </a:lnTo>
                <a:lnTo>
                  <a:pt x="36" y="863"/>
                </a:lnTo>
                <a:lnTo>
                  <a:pt x="36" y="899"/>
                </a:lnTo>
                <a:lnTo>
                  <a:pt x="18" y="928"/>
                </a:lnTo>
                <a:lnTo>
                  <a:pt x="18" y="952"/>
                </a:lnTo>
                <a:lnTo>
                  <a:pt x="0" y="988"/>
                </a:lnTo>
                <a:lnTo>
                  <a:pt x="6" y="1064"/>
                </a:lnTo>
                <a:lnTo>
                  <a:pt x="29" y="1135"/>
                </a:lnTo>
                <a:lnTo>
                  <a:pt x="36" y="1164"/>
                </a:lnTo>
                <a:lnTo>
                  <a:pt x="130" y="1270"/>
                </a:lnTo>
                <a:lnTo>
                  <a:pt x="219" y="1341"/>
                </a:lnTo>
                <a:lnTo>
                  <a:pt x="242" y="1365"/>
                </a:lnTo>
                <a:lnTo>
                  <a:pt x="295" y="1513"/>
                </a:lnTo>
                <a:lnTo>
                  <a:pt x="313" y="1531"/>
                </a:lnTo>
                <a:lnTo>
                  <a:pt x="343" y="1501"/>
                </a:lnTo>
                <a:lnTo>
                  <a:pt x="366" y="1483"/>
                </a:lnTo>
                <a:lnTo>
                  <a:pt x="443" y="1525"/>
                </a:lnTo>
                <a:lnTo>
                  <a:pt x="455" y="1548"/>
                </a:lnTo>
                <a:lnTo>
                  <a:pt x="437" y="1602"/>
                </a:lnTo>
                <a:lnTo>
                  <a:pt x="449" y="1655"/>
                </a:lnTo>
                <a:lnTo>
                  <a:pt x="389" y="1726"/>
                </a:lnTo>
                <a:lnTo>
                  <a:pt x="378" y="1749"/>
                </a:lnTo>
                <a:lnTo>
                  <a:pt x="402" y="1797"/>
                </a:lnTo>
                <a:lnTo>
                  <a:pt x="449" y="1850"/>
                </a:lnTo>
                <a:lnTo>
                  <a:pt x="538" y="1903"/>
                </a:lnTo>
                <a:lnTo>
                  <a:pt x="584" y="1921"/>
                </a:lnTo>
                <a:lnTo>
                  <a:pt x="673" y="1997"/>
                </a:lnTo>
                <a:lnTo>
                  <a:pt x="691" y="2068"/>
                </a:lnTo>
                <a:lnTo>
                  <a:pt x="721" y="2104"/>
                </a:lnTo>
                <a:lnTo>
                  <a:pt x="721" y="2121"/>
                </a:lnTo>
                <a:lnTo>
                  <a:pt x="698" y="2145"/>
                </a:lnTo>
                <a:lnTo>
                  <a:pt x="691" y="2162"/>
                </a:lnTo>
                <a:lnTo>
                  <a:pt x="762" y="2269"/>
                </a:lnTo>
                <a:lnTo>
                  <a:pt x="774" y="2269"/>
                </a:lnTo>
                <a:lnTo>
                  <a:pt x="774" y="2246"/>
                </a:lnTo>
                <a:lnTo>
                  <a:pt x="797" y="2246"/>
                </a:lnTo>
                <a:lnTo>
                  <a:pt x="804" y="2257"/>
                </a:lnTo>
                <a:lnTo>
                  <a:pt x="822" y="2186"/>
                </a:lnTo>
                <a:lnTo>
                  <a:pt x="863" y="2168"/>
                </a:lnTo>
                <a:lnTo>
                  <a:pt x="916" y="2175"/>
                </a:lnTo>
                <a:lnTo>
                  <a:pt x="957" y="2198"/>
                </a:lnTo>
                <a:lnTo>
                  <a:pt x="992" y="2228"/>
                </a:lnTo>
                <a:lnTo>
                  <a:pt x="1040" y="2203"/>
                </a:lnTo>
                <a:lnTo>
                  <a:pt x="1022" y="2127"/>
                </a:lnTo>
                <a:lnTo>
                  <a:pt x="1016" y="2079"/>
                </a:lnTo>
                <a:lnTo>
                  <a:pt x="1046" y="2068"/>
                </a:lnTo>
                <a:lnTo>
                  <a:pt x="1140" y="2038"/>
                </a:lnTo>
                <a:lnTo>
                  <a:pt x="1147" y="2027"/>
                </a:lnTo>
                <a:lnTo>
                  <a:pt x="1117" y="1992"/>
                </a:lnTo>
                <a:lnTo>
                  <a:pt x="1117" y="1974"/>
                </a:lnTo>
                <a:lnTo>
                  <a:pt x="1122" y="1967"/>
                </a:lnTo>
                <a:lnTo>
                  <a:pt x="1134" y="1932"/>
                </a:lnTo>
                <a:lnTo>
                  <a:pt x="1147" y="1914"/>
                </a:lnTo>
                <a:lnTo>
                  <a:pt x="1140" y="1909"/>
                </a:lnTo>
                <a:lnTo>
                  <a:pt x="1134" y="1896"/>
                </a:lnTo>
                <a:lnTo>
                  <a:pt x="1134" y="1873"/>
                </a:lnTo>
                <a:lnTo>
                  <a:pt x="1152" y="1802"/>
                </a:lnTo>
                <a:lnTo>
                  <a:pt x="1152" y="1743"/>
                </a:lnTo>
                <a:lnTo>
                  <a:pt x="1205" y="1696"/>
                </a:lnTo>
                <a:lnTo>
                  <a:pt x="1235" y="1630"/>
                </a:lnTo>
                <a:lnTo>
                  <a:pt x="1235" y="1607"/>
                </a:lnTo>
                <a:lnTo>
                  <a:pt x="1276" y="1525"/>
                </a:lnTo>
                <a:lnTo>
                  <a:pt x="1264" y="1442"/>
                </a:lnTo>
                <a:lnTo>
                  <a:pt x="1229" y="1365"/>
                </a:lnTo>
                <a:lnTo>
                  <a:pt x="1241" y="1318"/>
                </a:lnTo>
                <a:lnTo>
                  <a:pt x="1235" y="1282"/>
                </a:lnTo>
                <a:lnTo>
                  <a:pt x="1246" y="1265"/>
                </a:lnTo>
                <a:lnTo>
                  <a:pt x="1164" y="301"/>
                </a:lnTo>
                <a:lnTo>
                  <a:pt x="1152" y="296"/>
                </a:lnTo>
                <a:lnTo>
                  <a:pt x="1140" y="273"/>
                </a:lnTo>
                <a:lnTo>
                  <a:pt x="1122" y="184"/>
                </a:lnTo>
                <a:lnTo>
                  <a:pt x="1104" y="154"/>
                </a:lnTo>
                <a:lnTo>
                  <a:pt x="1081" y="131"/>
                </a:lnTo>
                <a:lnTo>
                  <a:pt x="1051" y="71"/>
                </a:lnTo>
                <a:lnTo>
                  <a:pt x="1051" y="0"/>
                </a:lnTo>
              </a:path>
            </a:pathLst>
          </a:custGeom>
          <a:solidFill>
            <a:schemeClr val="accent2">
              <a:lumMod val="75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-6%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4" name="Group 129"/>
          <p:cNvGrpSpPr/>
          <p:nvPr/>
        </p:nvGrpSpPr>
        <p:grpSpPr>
          <a:xfrm>
            <a:off x="5126633" y="2557881"/>
            <a:ext cx="966533" cy="881844"/>
            <a:chOff x="5421313" y="2084388"/>
            <a:chExt cx="1274762" cy="1206500"/>
          </a:xfrm>
          <a:solidFill>
            <a:schemeClr val="accent2">
              <a:lumMod val="75000"/>
            </a:schemeClr>
          </a:solidFill>
        </p:grpSpPr>
        <p:sp>
          <p:nvSpPr>
            <p:cNvPr id="19505" name="Freeform 49"/>
            <p:cNvSpPr>
              <a:spLocks/>
            </p:cNvSpPr>
            <p:nvPr/>
          </p:nvSpPr>
          <p:spPr bwMode="auto">
            <a:xfrm>
              <a:off x="6038850" y="2387600"/>
              <a:ext cx="657225" cy="903288"/>
            </a:xfrm>
            <a:custGeom>
              <a:avLst/>
              <a:gdLst/>
              <a:ahLst/>
              <a:cxnLst>
                <a:cxn ang="0">
                  <a:pos x="620" y="1638"/>
                </a:cxn>
                <a:cxn ang="0">
                  <a:pos x="1016" y="1602"/>
                </a:cxn>
                <a:cxn ang="0">
                  <a:pos x="1069" y="1489"/>
                </a:cxn>
                <a:cxn ang="0">
                  <a:pos x="1081" y="1402"/>
                </a:cxn>
                <a:cxn ang="0">
                  <a:pos x="1152" y="1306"/>
                </a:cxn>
                <a:cxn ang="0">
                  <a:pos x="1158" y="1247"/>
                </a:cxn>
                <a:cxn ang="0">
                  <a:pos x="1193" y="1194"/>
                </a:cxn>
                <a:cxn ang="0">
                  <a:pos x="1216" y="1224"/>
                </a:cxn>
                <a:cxn ang="0">
                  <a:pos x="1241" y="1194"/>
                </a:cxn>
                <a:cxn ang="0">
                  <a:pos x="1234" y="1118"/>
                </a:cxn>
                <a:cxn ang="0">
                  <a:pos x="1223" y="999"/>
                </a:cxn>
                <a:cxn ang="0">
                  <a:pos x="1122" y="674"/>
                </a:cxn>
                <a:cxn ang="0">
                  <a:pos x="1004" y="669"/>
                </a:cxn>
                <a:cxn ang="0">
                  <a:pos x="856" y="864"/>
                </a:cxn>
                <a:cxn ang="0">
                  <a:pos x="838" y="857"/>
                </a:cxn>
                <a:cxn ang="0">
                  <a:pos x="780" y="828"/>
                </a:cxn>
                <a:cxn ang="0">
                  <a:pos x="780" y="728"/>
                </a:cxn>
                <a:cxn ang="0">
                  <a:pos x="851" y="669"/>
                </a:cxn>
                <a:cxn ang="0">
                  <a:pos x="863" y="621"/>
                </a:cxn>
                <a:cxn ang="0">
                  <a:pos x="892" y="574"/>
                </a:cxn>
                <a:cxn ang="0">
                  <a:pos x="916" y="426"/>
                </a:cxn>
                <a:cxn ang="0">
                  <a:pos x="886" y="350"/>
                </a:cxn>
                <a:cxn ang="0">
                  <a:pos x="845" y="291"/>
                </a:cxn>
                <a:cxn ang="0">
                  <a:pos x="886" y="255"/>
                </a:cxn>
                <a:cxn ang="0">
                  <a:pos x="851" y="167"/>
                </a:cxn>
                <a:cxn ang="0">
                  <a:pos x="714" y="114"/>
                </a:cxn>
                <a:cxn ang="0">
                  <a:pos x="608" y="66"/>
                </a:cxn>
                <a:cxn ang="0">
                  <a:pos x="496" y="36"/>
                </a:cxn>
                <a:cxn ang="0">
                  <a:pos x="432" y="30"/>
                </a:cxn>
                <a:cxn ang="0">
                  <a:pos x="366" y="96"/>
                </a:cxn>
                <a:cxn ang="0">
                  <a:pos x="366" y="160"/>
                </a:cxn>
                <a:cxn ang="0">
                  <a:pos x="389" y="178"/>
                </a:cxn>
                <a:cxn ang="0">
                  <a:pos x="348" y="196"/>
                </a:cxn>
                <a:cxn ang="0">
                  <a:pos x="307" y="243"/>
                </a:cxn>
                <a:cxn ang="0">
                  <a:pos x="295" y="320"/>
                </a:cxn>
                <a:cxn ang="0">
                  <a:pos x="277" y="414"/>
                </a:cxn>
                <a:cxn ang="0">
                  <a:pos x="236" y="396"/>
                </a:cxn>
                <a:cxn ang="0">
                  <a:pos x="236" y="314"/>
                </a:cxn>
                <a:cxn ang="0">
                  <a:pos x="236" y="284"/>
                </a:cxn>
                <a:cxn ang="0">
                  <a:pos x="201" y="320"/>
                </a:cxn>
                <a:cxn ang="0">
                  <a:pos x="183" y="385"/>
                </a:cxn>
                <a:cxn ang="0">
                  <a:pos x="123" y="414"/>
                </a:cxn>
                <a:cxn ang="0">
                  <a:pos x="106" y="467"/>
                </a:cxn>
                <a:cxn ang="0">
                  <a:pos x="70" y="568"/>
                </a:cxn>
                <a:cxn ang="0">
                  <a:pos x="59" y="687"/>
                </a:cxn>
                <a:cxn ang="0">
                  <a:pos x="17" y="769"/>
                </a:cxn>
                <a:cxn ang="0">
                  <a:pos x="47" y="893"/>
                </a:cxn>
                <a:cxn ang="0">
                  <a:pos x="52" y="994"/>
                </a:cxn>
                <a:cxn ang="0">
                  <a:pos x="153" y="1212"/>
                </a:cxn>
                <a:cxn ang="0">
                  <a:pos x="171" y="1313"/>
                </a:cxn>
                <a:cxn ang="0">
                  <a:pos x="159" y="1336"/>
                </a:cxn>
                <a:cxn ang="0">
                  <a:pos x="136" y="1484"/>
                </a:cxn>
                <a:cxn ang="0">
                  <a:pos x="59" y="1661"/>
                </a:cxn>
                <a:cxn ang="0">
                  <a:pos x="0" y="1714"/>
                </a:cxn>
              </a:cxnLst>
              <a:rect l="0" t="0" r="r" b="b"/>
              <a:pathLst>
                <a:path w="1246" h="1714">
                  <a:moveTo>
                    <a:pt x="0" y="1714"/>
                  </a:moveTo>
                  <a:lnTo>
                    <a:pt x="620" y="1638"/>
                  </a:lnTo>
                  <a:lnTo>
                    <a:pt x="626" y="1655"/>
                  </a:lnTo>
                  <a:lnTo>
                    <a:pt x="1016" y="1602"/>
                  </a:lnTo>
                  <a:lnTo>
                    <a:pt x="1021" y="1584"/>
                  </a:lnTo>
                  <a:lnTo>
                    <a:pt x="1069" y="1489"/>
                  </a:lnTo>
                  <a:lnTo>
                    <a:pt x="1087" y="1466"/>
                  </a:lnTo>
                  <a:lnTo>
                    <a:pt x="1081" y="1402"/>
                  </a:lnTo>
                  <a:lnTo>
                    <a:pt x="1104" y="1348"/>
                  </a:lnTo>
                  <a:lnTo>
                    <a:pt x="1152" y="1306"/>
                  </a:lnTo>
                  <a:lnTo>
                    <a:pt x="1152" y="1260"/>
                  </a:lnTo>
                  <a:lnTo>
                    <a:pt x="1158" y="1247"/>
                  </a:lnTo>
                  <a:lnTo>
                    <a:pt x="1163" y="1218"/>
                  </a:lnTo>
                  <a:lnTo>
                    <a:pt x="1193" y="1194"/>
                  </a:lnTo>
                  <a:lnTo>
                    <a:pt x="1205" y="1218"/>
                  </a:lnTo>
                  <a:lnTo>
                    <a:pt x="1216" y="1224"/>
                  </a:lnTo>
                  <a:lnTo>
                    <a:pt x="1234" y="1212"/>
                  </a:lnTo>
                  <a:lnTo>
                    <a:pt x="1241" y="1194"/>
                  </a:lnTo>
                  <a:lnTo>
                    <a:pt x="1246" y="1171"/>
                  </a:lnTo>
                  <a:lnTo>
                    <a:pt x="1234" y="1118"/>
                  </a:lnTo>
                  <a:lnTo>
                    <a:pt x="1246" y="1047"/>
                  </a:lnTo>
                  <a:lnTo>
                    <a:pt x="1223" y="999"/>
                  </a:lnTo>
                  <a:lnTo>
                    <a:pt x="1216" y="905"/>
                  </a:lnTo>
                  <a:lnTo>
                    <a:pt x="1122" y="674"/>
                  </a:lnTo>
                  <a:lnTo>
                    <a:pt x="1033" y="644"/>
                  </a:lnTo>
                  <a:lnTo>
                    <a:pt x="1004" y="669"/>
                  </a:lnTo>
                  <a:lnTo>
                    <a:pt x="963" y="710"/>
                  </a:lnTo>
                  <a:lnTo>
                    <a:pt x="856" y="864"/>
                  </a:lnTo>
                  <a:lnTo>
                    <a:pt x="845" y="864"/>
                  </a:lnTo>
                  <a:lnTo>
                    <a:pt x="838" y="857"/>
                  </a:lnTo>
                  <a:lnTo>
                    <a:pt x="792" y="840"/>
                  </a:lnTo>
                  <a:lnTo>
                    <a:pt x="780" y="828"/>
                  </a:lnTo>
                  <a:lnTo>
                    <a:pt x="767" y="793"/>
                  </a:lnTo>
                  <a:lnTo>
                    <a:pt x="780" y="728"/>
                  </a:lnTo>
                  <a:lnTo>
                    <a:pt x="797" y="704"/>
                  </a:lnTo>
                  <a:lnTo>
                    <a:pt x="851" y="669"/>
                  </a:lnTo>
                  <a:lnTo>
                    <a:pt x="863" y="644"/>
                  </a:lnTo>
                  <a:lnTo>
                    <a:pt x="863" y="621"/>
                  </a:lnTo>
                  <a:lnTo>
                    <a:pt x="874" y="591"/>
                  </a:lnTo>
                  <a:lnTo>
                    <a:pt x="892" y="574"/>
                  </a:lnTo>
                  <a:lnTo>
                    <a:pt x="916" y="527"/>
                  </a:lnTo>
                  <a:lnTo>
                    <a:pt x="916" y="426"/>
                  </a:lnTo>
                  <a:lnTo>
                    <a:pt x="904" y="373"/>
                  </a:lnTo>
                  <a:lnTo>
                    <a:pt x="886" y="350"/>
                  </a:lnTo>
                  <a:lnTo>
                    <a:pt x="856" y="309"/>
                  </a:lnTo>
                  <a:lnTo>
                    <a:pt x="845" y="291"/>
                  </a:lnTo>
                  <a:lnTo>
                    <a:pt x="851" y="267"/>
                  </a:lnTo>
                  <a:lnTo>
                    <a:pt x="886" y="255"/>
                  </a:lnTo>
                  <a:lnTo>
                    <a:pt x="892" y="243"/>
                  </a:lnTo>
                  <a:lnTo>
                    <a:pt x="851" y="167"/>
                  </a:lnTo>
                  <a:lnTo>
                    <a:pt x="815" y="149"/>
                  </a:lnTo>
                  <a:lnTo>
                    <a:pt x="714" y="114"/>
                  </a:lnTo>
                  <a:lnTo>
                    <a:pt x="638" y="96"/>
                  </a:lnTo>
                  <a:lnTo>
                    <a:pt x="608" y="66"/>
                  </a:lnTo>
                  <a:lnTo>
                    <a:pt x="549" y="48"/>
                  </a:lnTo>
                  <a:lnTo>
                    <a:pt x="496" y="36"/>
                  </a:lnTo>
                  <a:lnTo>
                    <a:pt x="449" y="0"/>
                  </a:lnTo>
                  <a:lnTo>
                    <a:pt x="432" y="30"/>
                  </a:lnTo>
                  <a:lnTo>
                    <a:pt x="396" y="43"/>
                  </a:lnTo>
                  <a:lnTo>
                    <a:pt x="366" y="96"/>
                  </a:lnTo>
                  <a:lnTo>
                    <a:pt x="361" y="142"/>
                  </a:lnTo>
                  <a:lnTo>
                    <a:pt x="366" y="160"/>
                  </a:lnTo>
                  <a:lnTo>
                    <a:pt x="384" y="160"/>
                  </a:lnTo>
                  <a:lnTo>
                    <a:pt x="389" y="178"/>
                  </a:lnTo>
                  <a:lnTo>
                    <a:pt x="378" y="184"/>
                  </a:lnTo>
                  <a:lnTo>
                    <a:pt x="348" y="196"/>
                  </a:lnTo>
                  <a:lnTo>
                    <a:pt x="331" y="208"/>
                  </a:lnTo>
                  <a:lnTo>
                    <a:pt x="307" y="243"/>
                  </a:lnTo>
                  <a:lnTo>
                    <a:pt x="290" y="279"/>
                  </a:lnTo>
                  <a:lnTo>
                    <a:pt x="295" y="320"/>
                  </a:lnTo>
                  <a:lnTo>
                    <a:pt x="301" y="367"/>
                  </a:lnTo>
                  <a:lnTo>
                    <a:pt x="277" y="414"/>
                  </a:lnTo>
                  <a:lnTo>
                    <a:pt x="242" y="432"/>
                  </a:lnTo>
                  <a:lnTo>
                    <a:pt x="236" y="396"/>
                  </a:lnTo>
                  <a:lnTo>
                    <a:pt x="248" y="355"/>
                  </a:lnTo>
                  <a:lnTo>
                    <a:pt x="236" y="314"/>
                  </a:lnTo>
                  <a:lnTo>
                    <a:pt x="242" y="291"/>
                  </a:lnTo>
                  <a:lnTo>
                    <a:pt x="236" y="284"/>
                  </a:lnTo>
                  <a:lnTo>
                    <a:pt x="219" y="291"/>
                  </a:lnTo>
                  <a:lnTo>
                    <a:pt x="201" y="320"/>
                  </a:lnTo>
                  <a:lnTo>
                    <a:pt x="194" y="362"/>
                  </a:lnTo>
                  <a:lnTo>
                    <a:pt x="183" y="385"/>
                  </a:lnTo>
                  <a:lnTo>
                    <a:pt x="159" y="385"/>
                  </a:lnTo>
                  <a:lnTo>
                    <a:pt x="123" y="414"/>
                  </a:lnTo>
                  <a:lnTo>
                    <a:pt x="106" y="444"/>
                  </a:lnTo>
                  <a:lnTo>
                    <a:pt x="106" y="467"/>
                  </a:lnTo>
                  <a:lnTo>
                    <a:pt x="70" y="503"/>
                  </a:lnTo>
                  <a:lnTo>
                    <a:pt x="70" y="568"/>
                  </a:lnTo>
                  <a:lnTo>
                    <a:pt x="65" y="639"/>
                  </a:lnTo>
                  <a:lnTo>
                    <a:pt x="59" y="687"/>
                  </a:lnTo>
                  <a:lnTo>
                    <a:pt x="35" y="740"/>
                  </a:lnTo>
                  <a:lnTo>
                    <a:pt x="17" y="769"/>
                  </a:lnTo>
                  <a:lnTo>
                    <a:pt x="17" y="804"/>
                  </a:lnTo>
                  <a:lnTo>
                    <a:pt x="47" y="893"/>
                  </a:lnTo>
                  <a:lnTo>
                    <a:pt x="29" y="946"/>
                  </a:lnTo>
                  <a:lnTo>
                    <a:pt x="52" y="994"/>
                  </a:lnTo>
                  <a:lnTo>
                    <a:pt x="112" y="1111"/>
                  </a:lnTo>
                  <a:lnTo>
                    <a:pt x="153" y="1212"/>
                  </a:lnTo>
                  <a:lnTo>
                    <a:pt x="153" y="1295"/>
                  </a:lnTo>
                  <a:lnTo>
                    <a:pt x="171" y="1313"/>
                  </a:lnTo>
                  <a:lnTo>
                    <a:pt x="171" y="1324"/>
                  </a:lnTo>
                  <a:lnTo>
                    <a:pt x="159" y="1336"/>
                  </a:lnTo>
                  <a:lnTo>
                    <a:pt x="148" y="1425"/>
                  </a:lnTo>
                  <a:lnTo>
                    <a:pt x="136" y="1484"/>
                  </a:lnTo>
                  <a:lnTo>
                    <a:pt x="106" y="1542"/>
                  </a:lnTo>
                  <a:lnTo>
                    <a:pt x="59" y="1661"/>
                  </a:lnTo>
                  <a:lnTo>
                    <a:pt x="17" y="1702"/>
                  </a:lnTo>
                  <a:lnTo>
                    <a:pt x="0" y="17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-5%</a:t>
              </a:r>
              <a:endPara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9507" name="Freeform 51"/>
            <p:cNvSpPr>
              <a:spLocks/>
            </p:cNvSpPr>
            <p:nvPr/>
          </p:nvSpPr>
          <p:spPr bwMode="auto">
            <a:xfrm>
              <a:off x="5421313" y="2084388"/>
              <a:ext cx="1028700" cy="508000"/>
            </a:xfrm>
            <a:custGeom>
              <a:avLst/>
              <a:gdLst/>
              <a:ahLst/>
              <a:cxnLst>
                <a:cxn ang="0">
                  <a:pos x="83" y="372"/>
                </a:cxn>
                <a:cxn ang="0">
                  <a:pos x="183" y="301"/>
                </a:cxn>
                <a:cxn ang="0">
                  <a:pos x="461" y="130"/>
                </a:cxn>
                <a:cxn ang="0">
                  <a:pos x="609" y="12"/>
                </a:cxn>
                <a:cxn ang="0">
                  <a:pos x="721" y="18"/>
                </a:cxn>
                <a:cxn ang="0">
                  <a:pos x="644" y="89"/>
                </a:cxn>
                <a:cxn ang="0">
                  <a:pos x="538" y="201"/>
                </a:cxn>
                <a:cxn ang="0">
                  <a:pos x="550" y="278"/>
                </a:cxn>
                <a:cxn ang="0">
                  <a:pos x="656" y="225"/>
                </a:cxn>
                <a:cxn ang="0">
                  <a:pos x="921" y="367"/>
                </a:cxn>
                <a:cxn ang="0">
                  <a:pos x="1010" y="385"/>
                </a:cxn>
                <a:cxn ang="0">
                  <a:pos x="1040" y="402"/>
                </a:cxn>
                <a:cxn ang="0">
                  <a:pos x="1152" y="307"/>
                </a:cxn>
                <a:cxn ang="0">
                  <a:pos x="1501" y="195"/>
                </a:cxn>
                <a:cxn ang="0">
                  <a:pos x="1494" y="266"/>
                </a:cxn>
                <a:cxn ang="0">
                  <a:pos x="1560" y="325"/>
                </a:cxn>
                <a:cxn ang="0">
                  <a:pos x="1702" y="314"/>
                </a:cxn>
                <a:cxn ang="0">
                  <a:pos x="1790" y="426"/>
                </a:cxn>
                <a:cxn ang="0">
                  <a:pos x="1938" y="438"/>
                </a:cxn>
                <a:cxn ang="0">
                  <a:pos x="1926" y="496"/>
                </a:cxn>
                <a:cxn ang="0">
                  <a:pos x="1861" y="484"/>
                </a:cxn>
                <a:cxn ang="0">
                  <a:pos x="1778" y="496"/>
                </a:cxn>
                <a:cxn ang="0">
                  <a:pos x="1643" y="496"/>
                </a:cxn>
                <a:cxn ang="0">
                  <a:pos x="1625" y="561"/>
                </a:cxn>
                <a:cxn ang="0">
                  <a:pos x="1459" y="502"/>
                </a:cxn>
                <a:cxn ang="0">
                  <a:pos x="1342" y="550"/>
                </a:cxn>
                <a:cxn ang="0">
                  <a:pos x="1282" y="578"/>
                </a:cxn>
                <a:cxn ang="0">
                  <a:pos x="1187" y="585"/>
                </a:cxn>
                <a:cxn ang="0">
                  <a:pos x="1081" y="720"/>
                </a:cxn>
                <a:cxn ang="0">
                  <a:pos x="1099" y="649"/>
                </a:cxn>
                <a:cxn ang="0">
                  <a:pos x="1028" y="674"/>
                </a:cxn>
                <a:cxn ang="0">
                  <a:pos x="981" y="626"/>
                </a:cxn>
                <a:cxn ang="0">
                  <a:pos x="934" y="745"/>
                </a:cxn>
                <a:cxn ang="0">
                  <a:pos x="850" y="904"/>
                </a:cxn>
                <a:cxn ang="0">
                  <a:pos x="804" y="933"/>
                </a:cxn>
                <a:cxn ang="0">
                  <a:pos x="809" y="851"/>
                </a:cxn>
                <a:cxn ang="0">
                  <a:pos x="744" y="851"/>
                </a:cxn>
                <a:cxn ang="0">
                  <a:pos x="703" y="692"/>
                </a:cxn>
                <a:cxn ang="0">
                  <a:pos x="668" y="649"/>
                </a:cxn>
                <a:cxn ang="0">
                  <a:pos x="550" y="608"/>
                </a:cxn>
                <a:cxn ang="0">
                  <a:pos x="502" y="608"/>
                </a:cxn>
                <a:cxn ang="0">
                  <a:pos x="373" y="561"/>
                </a:cxn>
                <a:cxn ang="0">
                  <a:pos x="77" y="454"/>
                </a:cxn>
                <a:cxn ang="0">
                  <a:pos x="0" y="408"/>
                </a:cxn>
              </a:cxnLst>
              <a:rect l="0" t="0" r="r" b="b"/>
              <a:pathLst>
                <a:path w="1956" h="963">
                  <a:moveTo>
                    <a:pt x="0" y="408"/>
                  </a:moveTo>
                  <a:lnTo>
                    <a:pt x="59" y="390"/>
                  </a:lnTo>
                  <a:lnTo>
                    <a:pt x="83" y="372"/>
                  </a:lnTo>
                  <a:lnTo>
                    <a:pt x="148" y="337"/>
                  </a:lnTo>
                  <a:lnTo>
                    <a:pt x="160" y="307"/>
                  </a:lnTo>
                  <a:lnTo>
                    <a:pt x="183" y="301"/>
                  </a:lnTo>
                  <a:lnTo>
                    <a:pt x="295" y="266"/>
                  </a:lnTo>
                  <a:lnTo>
                    <a:pt x="366" y="225"/>
                  </a:lnTo>
                  <a:lnTo>
                    <a:pt x="461" y="130"/>
                  </a:lnTo>
                  <a:lnTo>
                    <a:pt x="485" y="124"/>
                  </a:lnTo>
                  <a:lnTo>
                    <a:pt x="561" y="41"/>
                  </a:lnTo>
                  <a:lnTo>
                    <a:pt x="609" y="12"/>
                  </a:lnTo>
                  <a:lnTo>
                    <a:pt x="697" y="0"/>
                  </a:lnTo>
                  <a:lnTo>
                    <a:pt x="715" y="5"/>
                  </a:lnTo>
                  <a:lnTo>
                    <a:pt x="721" y="18"/>
                  </a:lnTo>
                  <a:lnTo>
                    <a:pt x="674" y="48"/>
                  </a:lnTo>
                  <a:lnTo>
                    <a:pt x="662" y="53"/>
                  </a:lnTo>
                  <a:lnTo>
                    <a:pt x="644" y="89"/>
                  </a:lnTo>
                  <a:lnTo>
                    <a:pt x="586" y="154"/>
                  </a:lnTo>
                  <a:lnTo>
                    <a:pt x="556" y="183"/>
                  </a:lnTo>
                  <a:lnTo>
                    <a:pt x="538" y="201"/>
                  </a:lnTo>
                  <a:lnTo>
                    <a:pt x="526" y="260"/>
                  </a:lnTo>
                  <a:lnTo>
                    <a:pt x="538" y="301"/>
                  </a:lnTo>
                  <a:lnTo>
                    <a:pt x="550" y="278"/>
                  </a:lnTo>
                  <a:lnTo>
                    <a:pt x="597" y="236"/>
                  </a:lnTo>
                  <a:lnTo>
                    <a:pt x="632" y="236"/>
                  </a:lnTo>
                  <a:lnTo>
                    <a:pt x="656" y="225"/>
                  </a:lnTo>
                  <a:lnTo>
                    <a:pt x="768" y="278"/>
                  </a:lnTo>
                  <a:lnTo>
                    <a:pt x="857" y="378"/>
                  </a:lnTo>
                  <a:lnTo>
                    <a:pt x="921" y="367"/>
                  </a:lnTo>
                  <a:lnTo>
                    <a:pt x="964" y="367"/>
                  </a:lnTo>
                  <a:lnTo>
                    <a:pt x="987" y="385"/>
                  </a:lnTo>
                  <a:lnTo>
                    <a:pt x="1010" y="385"/>
                  </a:lnTo>
                  <a:lnTo>
                    <a:pt x="1017" y="378"/>
                  </a:lnTo>
                  <a:lnTo>
                    <a:pt x="1040" y="390"/>
                  </a:lnTo>
                  <a:lnTo>
                    <a:pt x="1040" y="402"/>
                  </a:lnTo>
                  <a:lnTo>
                    <a:pt x="1058" y="390"/>
                  </a:lnTo>
                  <a:lnTo>
                    <a:pt x="1075" y="367"/>
                  </a:lnTo>
                  <a:lnTo>
                    <a:pt x="1152" y="307"/>
                  </a:lnTo>
                  <a:lnTo>
                    <a:pt x="1406" y="243"/>
                  </a:lnTo>
                  <a:lnTo>
                    <a:pt x="1471" y="207"/>
                  </a:lnTo>
                  <a:lnTo>
                    <a:pt x="1501" y="195"/>
                  </a:lnTo>
                  <a:lnTo>
                    <a:pt x="1512" y="213"/>
                  </a:lnTo>
                  <a:lnTo>
                    <a:pt x="1494" y="248"/>
                  </a:lnTo>
                  <a:lnTo>
                    <a:pt x="1494" y="266"/>
                  </a:lnTo>
                  <a:lnTo>
                    <a:pt x="1524" y="325"/>
                  </a:lnTo>
                  <a:lnTo>
                    <a:pt x="1542" y="337"/>
                  </a:lnTo>
                  <a:lnTo>
                    <a:pt x="1560" y="325"/>
                  </a:lnTo>
                  <a:lnTo>
                    <a:pt x="1601" y="331"/>
                  </a:lnTo>
                  <a:lnTo>
                    <a:pt x="1619" y="319"/>
                  </a:lnTo>
                  <a:lnTo>
                    <a:pt x="1702" y="314"/>
                  </a:lnTo>
                  <a:lnTo>
                    <a:pt x="1737" y="337"/>
                  </a:lnTo>
                  <a:lnTo>
                    <a:pt x="1766" y="396"/>
                  </a:lnTo>
                  <a:lnTo>
                    <a:pt x="1790" y="426"/>
                  </a:lnTo>
                  <a:lnTo>
                    <a:pt x="1855" y="449"/>
                  </a:lnTo>
                  <a:lnTo>
                    <a:pt x="1920" y="438"/>
                  </a:lnTo>
                  <a:lnTo>
                    <a:pt x="1938" y="438"/>
                  </a:lnTo>
                  <a:lnTo>
                    <a:pt x="1956" y="449"/>
                  </a:lnTo>
                  <a:lnTo>
                    <a:pt x="1956" y="472"/>
                  </a:lnTo>
                  <a:lnTo>
                    <a:pt x="1926" y="496"/>
                  </a:lnTo>
                  <a:lnTo>
                    <a:pt x="1885" y="502"/>
                  </a:lnTo>
                  <a:lnTo>
                    <a:pt x="1867" y="496"/>
                  </a:lnTo>
                  <a:lnTo>
                    <a:pt x="1861" y="484"/>
                  </a:lnTo>
                  <a:lnTo>
                    <a:pt x="1849" y="484"/>
                  </a:lnTo>
                  <a:lnTo>
                    <a:pt x="1808" y="508"/>
                  </a:lnTo>
                  <a:lnTo>
                    <a:pt x="1778" y="496"/>
                  </a:lnTo>
                  <a:lnTo>
                    <a:pt x="1755" y="496"/>
                  </a:lnTo>
                  <a:lnTo>
                    <a:pt x="1684" y="508"/>
                  </a:lnTo>
                  <a:lnTo>
                    <a:pt x="1643" y="496"/>
                  </a:lnTo>
                  <a:lnTo>
                    <a:pt x="1625" y="508"/>
                  </a:lnTo>
                  <a:lnTo>
                    <a:pt x="1636" y="550"/>
                  </a:lnTo>
                  <a:lnTo>
                    <a:pt x="1625" y="561"/>
                  </a:lnTo>
                  <a:lnTo>
                    <a:pt x="1608" y="555"/>
                  </a:lnTo>
                  <a:lnTo>
                    <a:pt x="1565" y="520"/>
                  </a:lnTo>
                  <a:lnTo>
                    <a:pt x="1459" y="502"/>
                  </a:lnTo>
                  <a:lnTo>
                    <a:pt x="1436" y="508"/>
                  </a:lnTo>
                  <a:lnTo>
                    <a:pt x="1412" y="496"/>
                  </a:lnTo>
                  <a:lnTo>
                    <a:pt x="1342" y="550"/>
                  </a:lnTo>
                  <a:lnTo>
                    <a:pt x="1324" y="550"/>
                  </a:lnTo>
                  <a:lnTo>
                    <a:pt x="1294" y="567"/>
                  </a:lnTo>
                  <a:lnTo>
                    <a:pt x="1282" y="578"/>
                  </a:lnTo>
                  <a:lnTo>
                    <a:pt x="1271" y="585"/>
                  </a:lnTo>
                  <a:lnTo>
                    <a:pt x="1228" y="578"/>
                  </a:lnTo>
                  <a:lnTo>
                    <a:pt x="1187" y="585"/>
                  </a:lnTo>
                  <a:lnTo>
                    <a:pt x="1182" y="621"/>
                  </a:lnTo>
                  <a:lnTo>
                    <a:pt x="1170" y="638"/>
                  </a:lnTo>
                  <a:lnTo>
                    <a:pt x="1081" y="720"/>
                  </a:lnTo>
                  <a:lnTo>
                    <a:pt x="1070" y="715"/>
                  </a:lnTo>
                  <a:lnTo>
                    <a:pt x="1063" y="703"/>
                  </a:lnTo>
                  <a:lnTo>
                    <a:pt x="1099" y="649"/>
                  </a:lnTo>
                  <a:lnTo>
                    <a:pt x="1093" y="626"/>
                  </a:lnTo>
                  <a:lnTo>
                    <a:pt x="1046" y="626"/>
                  </a:lnTo>
                  <a:lnTo>
                    <a:pt x="1028" y="674"/>
                  </a:lnTo>
                  <a:lnTo>
                    <a:pt x="1010" y="697"/>
                  </a:lnTo>
                  <a:lnTo>
                    <a:pt x="992" y="667"/>
                  </a:lnTo>
                  <a:lnTo>
                    <a:pt x="981" y="626"/>
                  </a:lnTo>
                  <a:lnTo>
                    <a:pt x="975" y="632"/>
                  </a:lnTo>
                  <a:lnTo>
                    <a:pt x="964" y="692"/>
                  </a:lnTo>
                  <a:lnTo>
                    <a:pt x="934" y="745"/>
                  </a:lnTo>
                  <a:lnTo>
                    <a:pt x="910" y="803"/>
                  </a:lnTo>
                  <a:lnTo>
                    <a:pt x="893" y="839"/>
                  </a:lnTo>
                  <a:lnTo>
                    <a:pt x="850" y="904"/>
                  </a:lnTo>
                  <a:lnTo>
                    <a:pt x="850" y="945"/>
                  </a:lnTo>
                  <a:lnTo>
                    <a:pt x="845" y="963"/>
                  </a:lnTo>
                  <a:lnTo>
                    <a:pt x="804" y="933"/>
                  </a:lnTo>
                  <a:lnTo>
                    <a:pt x="792" y="892"/>
                  </a:lnTo>
                  <a:lnTo>
                    <a:pt x="809" y="874"/>
                  </a:lnTo>
                  <a:lnTo>
                    <a:pt x="809" y="851"/>
                  </a:lnTo>
                  <a:lnTo>
                    <a:pt x="804" y="845"/>
                  </a:lnTo>
                  <a:lnTo>
                    <a:pt x="756" y="857"/>
                  </a:lnTo>
                  <a:lnTo>
                    <a:pt x="744" y="851"/>
                  </a:lnTo>
                  <a:lnTo>
                    <a:pt x="762" y="750"/>
                  </a:lnTo>
                  <a:lnTo>
                    <a:pt x="756" y="715"/>
                  </a:lnTo>
                  <a:lnTo>
                    <a:pt x="703" y="692"/>
                  </a:lnTo>
                  <a:lnTo>
                    <a:pt x="662" y="679"/>
                  </a:lnTo>
                  <a:lnTo>
                    <a:pt x="662" y="662"/>
                  </a:lnTo>
                  <a:lnTo>
                    <a:pt x="668" y="649"/>
                  </a:lnTo>
                  <a:lnTo>
                    <a:pt x="650" y="638"/>
                  </a:lnTo>
                  <a:lnTo>
                    <a:pt x="609" y="621"/>
                  </a:lnTo>
                  <a:lnTo>
                    <a:pt x="550" y="608"/>
                  </a:lnTo>
                  <a:lnTo>
                    <a:pt x="526" y="614"/>
                  </a:lnTo>
                  <a:lnTo>
                    <a:pt x="508" y="626"/>
                  </a:lnTo>
                  <a:lnTo>
                    <a:pt x="502" y="608"/>
                  </a:lnTo>
                  <a:lnTo>
                    <a:pt x="461" y="608"/>
                  </a:lnTo>
                  <a:lnTo>
                    <a:pt x="408" y="561"/>
                  </a:lnTo>
                  <a:lnTo>
                    <a:pt x="373" y="561"/>
                  </a:lnTo>
                  <a:lnTo>
                    <a:pt x="107" y="508"/>
                  </a:lnTo>
                  <a:lnTo>
                    <a:pt x="89" y="496"/>
                  </a:lnTo>
                  <a:lnTo>
                    <a:pt x="77" y="454"/>
                  </a:lnTo>
                  <a:lnTo>
                    <a:pt x="53" y="438"/>
                  </a:lnTo>
                  <a:lnTo>
                    <a:pt x="18" y="431"/>
                  </a:lnTo>
                  <a:lnTo>
                    <a:pt x="0" y="40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200" b="1">
                <a:solidFill>
                  <a:schemeClr val="bg1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19509" name="Freeform 53"/>
          <p:cNvSpPr>
            <a:spLocks/>
          </p:cNvSpPr>
          <p:nvPr/>
        </p:nvSpPr>
        <p:spPr bwMode="auto">
          <a:xfrm>
            <a:off x="5504581" y="3409556"/>
            <a:ext cx="389984" cy="660223"/>
          </a:xfrm>
          <a:custGeom>
            <a:avLst/>
            <a:gdLst/>
            <a:ahLst/>
            <a:cxnLst>
              <a:cxn ang="0">
                <a:pos x="30" y="99"/>
              </a:cxn>
              <a:cxn ang="0">
                <a:pos x="112" y="1063"/>
              </a:cxn>
              <a:cxn ang="0">
                <a:pos x="101" y="1080"/>
              </a:cxn>
              <a:cxn ang="0">
                <a:pos x="107" y="1116"/>
              </a:cxn>
              <a:cxn ang="0">
                <a:pos x="95" y="1163"/>
              </a:cxn>
              <a:cxn ang="0">
                <a:pos x="130" y="1240"/>
              </a:cxn>
              <a:cxn ang="0">
                <a:pos x="142" y="1323"/>
              </a:cxn>
              <a:cxn ang="0">
                <a:pos x="101" y="1405"/>
              </a:cxn>
              <a:cxn ang="0">
                <a:pos x="101" y="1428"/>
              </a:cxn>
              <a:cxn ang="0">
                <a:pos x="71" y="1494"/>
              </a:cxn>
              <a:cxn ang="0">
                <a:pos x="18" y="1541"/>
              </a:cxn>
              <a:cxn ang="0">
                <a:pos x="18" y="1600"/>
              </a:cxn>
              <a:cxn ang="0">
                <a:pos x="0" y="1671"/>
              </a:cxn>
              <a:cxn ang="0">
                <a:pos x="0" y="1694"/>
              </a:cxn>
              <a:cxn ang="0">
                <a:pos x="6" y="1707"/>
              </a:cxn>
              <a:cxn ang="0">
                <a:pos x="30" y="1712"/>
              </a:cxn>
              <a:cxn ang="0">
                <a:pos x="59" y="1701"/>
              </a:cxn>
              <a:cxn ang="0">
                <a:pos x="54" y="1694"/>
              </a:cxn>
              <a:cxn ang="0">
                <a:pos x="66" y="1659"/>
              </a:cxn>
              <a:cxn ang="0">
                <a:pos x="124" y="1666"/>
              </a:cxn>
              <a:cxn ang="0">
                <a:pos x="201" y="1636"/>
              </a:cxn>
              <a:cxn ang="0">
                <a:pos x="295" y="1677"/>
              </a:cxn>
              <a:cxn ang="0">
                <a:pos x="302" y="1689"/>
              </a:cxn>
              <a:cxn ang="0">
                <a:pos x="325" y="1683"/>
              </a:cxn>
              <a:cxn ang="0">
                <a:pos x="343" y="1623"/>
              </a:cxn>
              <a:cxn ang="0">
                <a:pos x="396" y="1600"/>
              </a:cxn>
              <a:cxn ang="0">
                <a:pos x="414" y="1630"/>
              </a:cxn>
              <a:cxn ang="0">
                <a:pos x="449" y="1653"/>
              </a:cxn>
              <a:cxn ang="0">
                <a:pos x="473" y="1630"/>
              </a:cxn>
              <a:cxn ang="0">
                <a:pos x="497" y="1547"/>
              </a:cxn>
              <a:cxn ang="0">
                <a:pos x="520" y="1524"/>
              </a:cxn>
              <a:cxn ang="0">
                <a:pos x="543" y="1524"/>
              </a:cxn>
              <a:cxn ang="0">
                <a:pos x="579" y="1565"/>
              </a:cxn>
              <a:cxn ang="0">
                <a:pos x="657" y="1565"/>
              </a:cxn>
              <a:cxn ang="0">
                <a:pos x="674" y="1494"/>
              </a:cxn>
              <a:cxn ang="0">
                <a:pos x="804" y="1323"/>
              </a:cxn>
              <a:cxn ang="0">
                <a:pos x="804" y="1263"/>
              </a:cxn>
              <a:cxn ang="0">
                <a:pos x="833" y="1252"/>
              </a:cxn>
              <a:cxn ang="0">
                <a:pos x="886" y="1258"/>
              </a:cxn>
              <a:cxn ang="0">
                <a:pos x="928" y="1222"/>
              </a:cxn>
              <a:cxn ang="0">
                <a:pos x="964" y="1217"/>
              </a:cxn>
              <a:cxn ang="0">
                <a:pos x="975" y="1187"/>
              </a:cxn>
              <a:cxn ang="0">
                <a:pos x="957" y="1121"/>
              </a:cxn>
              <a:cxn ang="0">
                <a:pos x="957" y="1098"/>
              </a:cxn>
              <a:cxn ang="0">
                <a:pos x="969" y="1068"/>
              </a:cxn>
              <a:cxn ang="0">
                <a:pos x="851" y="17"/>
              </a:cxn>
              <a:cxn ang="0">
                <a:pos x="845" y="0"/>
              </a:cxn>
              <a:cxn ang="0">
                <a:pos x="225" y="76"/>
              </a:cxn>
              <a:cxn ang="0">
                <a:pos x="208" y="94"/>
              </a:cxn>
              <a:cxn ang="0">
                <a:pos x="160" y="112"/>
              </a:cxn>
              <a:cxn ang="0">
                <a:pos x="130" y="124"/>
              </a:cxn>
              <a:cxn ang="0">
                <a:pos x="77" y="135"/>
              </a:cxn>
              <a:cxn ang="0">
                <a:pos x="30" y="99"/>
              </a:cxn>
            </a:cxnLst>
            <a:rect l="0" t="0" r="r" b="b"/>
            <a:pathLst>
              <a:path w="975" h="1712">
                <a:moveTo>
                  <a:pt x="30" y="99"/>
                </a:moveTo>
                <a:lnTo>
                  <a:pt x="112" y="1063"/>
                </a:lnTo>
                <a:lnTo>
                  <a:pt x="101" y="1080"/>
                </a:lnTo>
                <a:lnTo>
                  <a:pt x="107" y="1116"/>
                </a:lnTo>
                <a:lnTo>
                  <a:pt x="95" y="1163"/>
                </a:lnTo>
                <a:lnTo>
                  <a:pt x="130" y="1240"/>
                </a:lnTo>
                <a:lnTo>
                  <a:pt x="142" y="1323"/>
                </a:lnTo>
                <a:lnTo>
                  <a:pt x="101" y="1405"/>
                </a:lnTo>
                <a:lnTo>
                  <a:pt x="101" y="1428"/>
                </a:lnTo>
                <a:lnTo>
                  <a:pt x="71" y="1494"/>
                </a:lnTo>
                <a:lnTo>
                  <a:pt x="18" y="1541"/>
                </a:lnTo>
                <a:lnTo>
                  <a:pt x="18" y="1600"/>
                </a:lnTo>
                <a:lnTo>
                  <a:pt x="0" y="1671"/>
                </a:lnTo>
                <a:lnTo>
                  <a:pt x="0" y="1694"/>
                </a:lnTo>
                <a:lnTo>
                  <a:pt x="6" y="1707"/>
                </a:lnTo>
                <a:lnTo>
                  <a:pt x="30" y="1712"/>
                </a:lnTo>
                <a:lnTo>
                  <a:pt x="59" y="1701"/>
                </a:lnTo>
                <a:lnTo>
                  <a:pt x="54" y="1694"/>
                </a:lnTo>
                <a:lnTo>
                  <a:pt x="66" y="1659"/>
                </a:lnTo>
                <a:lnTo>
                  <a:pt x="124" y="1666"/>
                </a:lnTo>
                <a:lnTo>
                  <a:pt x="201" y="1636"/>
                </a:lnTo>
                <a:lnTo>
                  <a:pt x="295" y="1677"/>
                </a:lnTo>
                <a:lnTo>
                  <a:pt x="302" y="1689"/>
                </a:lnTo>
                <a:lnTo>
                  <a:pt x="325" y="1683"/>
                </a:lnTo>
                <a:lnTo>
                  <a:pt x="343" y="1623"/>
                </a:lnTo>
                <a:lnTo>
                  <a:pt x="396" y="1600"/>
                </a:lnTo>
                <a:lnTo>
                  <a:pt x="414" y="1630"/>
                </a:lnTo>
                <a:lnTo>
                  <a:pt x="449" y="1653"/>
                </a:lnTo>
                <a:lnTo>
                  <a:pt x="473" y="1630"/>
                </a:lnTo>
                <a:lnTo>
                  <a:pt x="497" y="1547"/>
                </a:lnTo>
                <a:lnTo>
                  <a:pt x="520" y="1524"/>
                </a:lnTo>
                <a:lnTo>
                  <a:pt x="543" y="1524"/>
                </a:lnTo>
                <a:lnTo>
                  <a:pt x="579" y="1565"/>
                </a:lnTo>
                <a:lnTo>
                  <a:pt x="657" y="1565"/>
                </a:lnTo>
                <a:lnTo>
                  <a:pt x="674" y="1494"/>
                </a:lnTo>
                <a:lnTo>
                  <a:pt x="804" y="1323"/>
                </a:lnTo>
                <a:lnTo>
                  <a:pt x="804" y="1263"/>
                </a:lnTo>
                <a:lnTo>
                  <a:pt x="833" y="1252"/>
                </a:lnTo>
                <a:lnTo>
                  <a:pt x="886" y="1258"/>
                </a:lnTo>
                <a:lnTo>
                  <a:pt x="928" y="1222"/>
                </a:lnTo>
                <a:lnTo>
                  <a:pt x="964" y="1217"/>
                </a:lnTo>
                <a:lnTo>
                  <a:pt x="975" y="1187"/>
                </a:lnTo>
                <a:lnTo>
                  <a:pt x="957" y="1121"/>
                </a:lnTo>
                <a:lnTo>
                  <a:pt x="957" y="1098"/>
                </a:lnTo>
                <a:lnTo>
                  <a:pt x="969" y="1068"/>
                </a:lnTo>
                <a:lnTo>
                  <a:pt x="851" y="17"/>
                </a:lnTo>
                <a:lnTo>
                  <a:pt x="845" y="0"/>
                </a:lnTo>
                <a:lnTo>
                  <a:pt x="225" y="76"/>
                </a:lnTo>
                <a:lnTo>
                  <a:pt x="208" y="94"/>
                </a:lnTo>
                <a:lnTo>
                  <a:pt x="160" y="112"/>
                </a:lnTo>
                <a:lnTo>
                  <a:pt x="130" y="124"/>
                </a:lnTo>
                <a:lnTo>
                  <a:pt x="77" y="135"/>
                </a:lnTo>
                <a:lnTo>
                  <a:pt x="30" y="9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 9% 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12" name="Freeform 56"/>
          <p:cNvSpPr>
            <a:spLocks/>
          </p:cNvSpPr>
          <p:nvPr/>
        </p:nvSpPr>
        <p:spPr bwMode="auto">
          <a:xfrm>
            <a:off x="5339680" y="3817990"/>
            <a:ext cx="940053" cy="466449"/>
          </a:xfrm>
          <a:custGeom>
            <a:avLst/>
            <a:gdLst/>
            <a:ahLst/>
            <a:cxnLst>
              <a:cxn ang="0">
                <a:pos x="472" y="1176"/>
              </a:cxn>
              <a:cxn ang="0">
                <a:pos x="461" y="1110"/>
              </a:cxn>
              <a:cxn ang="0">
                <a:pos x="532" y="1116"/>
              </a:cxn>
              <a:cxn ang="0">
                <a:pos x="1890" y="974"/>
              </a:cxn>
              <a:cxn ang="0">
                <a:pos x="2026" y="903"/>
              </a:cxn>
              <a:cxn ang="0">
                <a:pos x="2103" y="826"/>
              </a:cxn>
              <a:cxn ang="0">
                <a:pos x="2115" y="785"/>
              </a:cxn>
              <a:cxn ang="0">
                <a:pos x="2150" y="732"/>
              </a:cxn>
              <a:cxn ang="0">
                <a:pos x="2345" y="560"/>
              </a:cxn>
              <a:cxn ang="0">
                <a:pos x="2333" y="532"/>
              </a:cxn>
              <a:cxn ang="0">
                <a:pos x="2303" y="507"/>
              </a:cxn>
              <a:cxn ang="0">
                <a:pos x="2262" y="484"/>
              </a:cxn>
              <a:cxn ang="0">
                <a:pos x="2239" y="478"/>
              </a:cxn>
              <a:cxn ang="0">
                <a:pos x="2133" y="337"/>
              </a:cxn>
              <a:cxn ang="0">
                <a:pos x="2126" y="283"/>
              </a:cxn>
              <a:cxn ang="0">
                <a:pos x="2120" y="195"/>
              </a:cxn>
              <a:cxn ang="0">
                <a:pos x="2074" y="159"/>
              </a:cxn>
              <a:cxn ang="0">
                <a:pos x="2003" y="100"/>
              </a:cxn>
              <a:cxn ang="0">
                <a:pos x="1950" y="106"/>
              </a:cxn>
              <a:cxn ang="0">
                <a:pos x="1914" y="136"/>
              </a:cxn>
              <a:cxn ang="0">
                <a:pos x="1861" y="154"/>
              </a:cxn>
              <a:cxn ang="0">
                <a:pos x="1783" y="136"/>
              </a:cxn>
              <a:cxn ang="0">
                <a:pos x="1689" y="118"/>
              </a:cxn>
              <a:cxn ang="0">
                <a:pos x="1583" y="106"/>
              </a:cxn>
              <a:cxn ang="0">
                <a:pos x="1489" y="0"/>
              </a:cxn>
              <a:cxn ang="0">
                <a:pos x="1441" y="23"/>
              </a:cxn>
              <a:cxn ang="0">
                <a:pos x="1382" y="5"/>
              </a:cxn>
              <a:cxn ang="0">
                <a:pos x="1370" y="58"/>
              </a:cxn>
              <a:cxn ang="0">
                <a:pos x="1377" y="154"/>
              </a:cxn>
              <a:cxn ang="0">
                <a:pos x="1299" y="195"/>
              </a:cxn>
              <a:cxn ang="0">
                <a:pos x="1217" y="200"/>
              </a:cxn>
              <a:cxn ang="0">
                <a:pos x="1087" y="431"/>
              </a:cxn>
              <a:cxn ang="0">
                <a:pos x="992" y="502"/>
              </a:cxn>
              <a:cxn ang="0">
                <a:pos x="933" y="461"/>
              </a:cxn>
              <a:cxn ang="0">
                <a:pos x="886" y="567"/>
              </a:cxn>
              <a:cxn ang="0">
                <a:pos x="827" y="567"/>
              </a:cxn>
              <a:cxn ang="0">
                <a:pos x="756" y="560"/>
              </a:cxn>
              <a:cxn ang="0">
                <a:pos x="715" y="626"/>
              </a:cxn>
              <a:cxn ang="0">
                <a:pos x="614" y="573"/>
              </a:cxn>
              <a:cxn ang="0">
                <a:pos x="479" y="596"/>
              </a:cxn>
              <a:cxn ang="0">
                <a:pos x="472" y="638"/>
              </a:cxn>
              <a:cxn ang="0">
                <a:pos x="419" y="644"/>
              </a:cxn>
              <a:cxn ang="0">
                <a:pos x="413" y="667"/>
              </a:cxn>
              <a:cxn ang="0">
                <a:pos x="396" y="709"/>
              </a:cxn>
              <a:cxn ang="0">
                <a:pos x="426" y="762"/>
              </a:cxn>
              <a:cxn ang="0">
                <a:pos x="325" y="803"/>
              </a:cxn>
              <a:cxn ang="0">
                <a:pos x="301" y="862"/>
              </a:cxn>
              <a:cxn ang="0">
                <a:pos x="271" y="963"/>
              </a:cxn>
              <a:cxn ang="0">
                <a:pos x="195" y="910"/>
              </a:cxn>
              <a:cxn ang="0">
                <a:pos x="101" y="921"/>
              </a:cxn>
              <a:cxn ang="0">
                <a:pos x="89" y="1004"/>
              </a:cxn>
              <a:cxn ang="0">
                <a:pos x="118" y="1016"/>
              </a:cxn>
              <a:cxn ang="0">
                <a:pos x="94" y="1158"/>
              </a:cxn>
              <a:cxn ang="0">
                <a:pos x="59" y="1163"/>
              </a:cxn>
              <a:cxn ang="0">
                <a:pos x="0" y="1211"/>
              </a:cxn>
            </a:cxnLst>
            <a:rect l="0" t="0" r="r" b="b"/>
            <a:pathLst>
              <a:path w="2357" h="1211">
                <a:moveTo>
                  <a:pt x="0" y="1211"/>
                </a:moveTo>
                <a:lnTo>
                  <a:pt x="472" y="1176"/>
                </a:lnTo>
                <a:lnTo>
                  <a:pt x="472" y="1134"/>
                </a:lnTo>
                <a:lnTo>
                  <a:pt x="461" y="1110"/>
                </a:lnTo>
                <a:lnTo>
                  <a:pt x="514" y="1105"/>
                </a:lnTo>
                <a:lnTo>
                  <a:pt x="532" y="1116"/>
                </a:lnTo>
                <a:lnTo>
                  <a:pt x="1867" y="998"/>
                </a:lnTo>
                <a:lnTo>
                  <a:pt x="1890" y="974"/>
                </a:lnTo>
                <a:lnTo>
                  <a:pt x="1914" y="956"/>
                </a:lnTo>
                <a:lnTo>
                  <a:pt x="2026" y="903"/>
                </a:lnTo>
                <a:lnTo>
                  <a:pt x="2044" y="874"/>
                </a:lnTo>
                <a:lnTo>
                  <a:pt x="2103" y="826"/>
                </a:lnTo>
                <a:lnTo>
                  <a:pt x="2109" y="797"/>
                </a:lnTo>
                <a:lnTo>
                  <a:pt x="2115" y="785"/>
                </a:lnTo>
                <a:lnTo>
                  <a:pt x="2150" y="768"/>
                </a:lnTo>
                <a:lnTo>
                  <a:pt x="2150" y="732"/>
                </a:lnTo>
                <a:lnTo>
                  <a:pt x="2186" y="702"/>
                </a:lnTo>
                <a:lnTo>
                  <a:pt x="2345" y="560"/>
                </a:lnTo>
                <a:lnTo>
                  <a:pt x="2357" y="532"/>
                </a:lnTo>
                <a:lnTo>
                  <a:pt x="2333" y="532"/>
                </a:lnTo>
                <a:lnTo>
                  <a:pt x="2315" y="514"/>
                </a:lnTo>
                <a:lnTo>
                  <a:pt x="2303" y="507"/>
                </a:lnTo>
                <a:lnTo>
                  <a:pt x="2298" y="502"/>
                </a:lnTo>
                <a:lnTo>
                  <a:pt x="2262" y="484"/>
                </a:lnTo>
                <a:lnTo>
                  <a:pt x="2250" y="490"/>
                </a:lnTo>
                <a:lnTo>
                  <a:pt x="2239" y="478"/>
                </a:lnTo>
                <a:lnTo>
                  <a:pt x="2197" y="419"/>
                </a:lnTo>
                <a:lnTo>
                  <a:pt x="2133" y="337"/>
                </a:lnTo>
                <a:lnTo>
                  <a:pt x="2126" y="307"/>
                </a:lnTo>
                <a:lnTo>
                  <a:pt x="2126" y="283"/>
                </a:lnTo>
                <a:lnTo>
                  <a:pt x="2126" y="248"/>
                </a:lnTo>
                <a:lnTo>
                  <a:pt x="2120" y="195"/>
                </a:lnTo>
                <a:lnTo>
                  <a:pt x="2103" y="182"/>
                </a:lnTo>
                <a:lnTo>
                  <a:pt x="2074" y="159"/>
                </a:lnTo>
                <a:lnTo>
                  <a:pt x="2032" y="147"/>
                </a:lnTo>
                <a:lnTo>
                  <a:pt x="2003" y="100"/>
                </a:lnTo>
                <a:lnTo>
                  <a:pt x="1991" y="76"/>
                </a:lnTo>
                <a:lnTo>
                  <a:pt x="1950" y="106"/>
                </a:lnTo>
                <a:lnTo>
                  <a:pt x="1943" y="124"/>
                </a:lnTo>
                <a:lnTo>
                  <a:pt x="1914" y="136"/>
                </a:lnTo>
                <a:lnTo>
                  <a:pt x="1908" y="147"/>
                </a:lnTo>
                <a:lnTo>
                  <a:pt x="1861" y="154"/>
                </a:lnTo>
                <a:lnTo>
                  <a:pt x="1808" y="124"/>
                </a:lnTo>
                <a:lnTo>
                  <a:pt x="1783" y="136"/>
                </a:lnTo>
                <a:lnTo>
                  <a:pt x="1760" y="165"/>
                </a:lnTo>
                <a:lnTo>
                  <a:pt x="1689" y="118"/>
                </a:lnTo>
                <a:lnTo>
                  <a:pt x="1630" y="124"/>
                </a:lnTo>
                <a:lnTo>
                  <a:pt x="1583" y="106"/>
                </a:lnTo>
                <a:lnTo>
                  <a:pt x="1554" y="47"/>
                </a:lnTo>
                <a:lnTo>
                  <a:pt x="1489" y="0"/>
                </a:lnTo>
                <a:lnTo>
                  <a:pt x="1459" y="23"/>
                </a:lnTo>
                <a:lnTo>
                  <a:pt x="1441" y="23"/>
                </a:lnTo>
                <a:lnTo>
                  <a:pt x="1412" y="5"/>
                </a:lnTo>
                <a:lnTo>
                  <a:pt x="1382" y="5"/>
                </a:lnTo>
                <a:lnTo>
                  <a:pt x="1370" y="35"/>
                </a:lnTo>
                <a:lnTo>
                  <a:pt x="1370" y="58"/>
                </a:lnTo>
                <a:lnTo>
                  <a:pt x="1388" y="124"/>
                </a:lnTo>
                <a:lnTo>
                  <a:pt x="1377" y="154"/>
                </a:lnTo>
                <a:lnTo>
                  <a:pt x="1341" y="159"/>
                </a:lnTo>
                <a:lnTo>
                  <a:pt x="1299" y="195"/>
                </a:lnTo>
                <a:lnTo>
                  <a:pt x="1246" y="189"/>
                </a:lnTo>
                <a:lnTo>
                  <a:pt x="1217" y="200"/>
                </a:lnTo>
                <a:lnTo>
                  <a:pt x="1217" y="260"/>
                </a:lnTo>
                <a:lnTo>
                  <a:pt x="1087" y="431"/>
                </a:lnTo>
                <a:lnTo>
                  <a:pt x="1070" y="502"/>
                </a:lnTo>
                <a:lnTo>
                  <a:pt x="992" y="502"/>
                </a:lnTo>
                <a:lnTo>
                  <a:pt x="956" y="461"/>
                </a:lnTo>
                <a:lnTo>
                  <a:pt x="933" y="461"/>
                </a:lnTo>
                <a:lnTo>
                  <a:pt x="910" y="484"/>
                </a:lnTo>
                <a:lnTo>
                  <a:pt x="886" y="567"/>
                </a:lnTo>
                <a:lnTo>
                  <a:pt x="862" y="590"/>
                </a:lnTo>
                <a:lnTo>
                  <a:pt x="827" y="567"/>
                </a:lnTo>
                <a:lnTo>
                  <a:pt x="809" y="537"/>
                </a:lnTo>
                <a:lnTo>
                  <a:pt x="756" y="560"/>
                </a:lnTo>
                <a:lnTo>
                  <a:pt x="738" y="620"/>
                </a:lnTo>
                <a:lnTo>
                  <a:pt x="715" y="626"/>
                </a:lnTo>
                <a:lnTo>
                  <a:pt x="708" y="614"/>
                </a:lnTo>
                <a:lnTo>
                  <a:pt x="614" y="573"/>
                </a:lnTo>
                <a:lnTo>
                  <a:pt x="537" y="603"/>
                </a:lnTo>
                <a:lnTo>
                  <a:pt x="479" y="596"/>
                </a:lnTo>
                <a:lnTo>
                  <a:pt x="467" y="631"/>
                </a:lnTo>
                <a:lnTo>
                  <a:pt x="472" y="638"/>
                </a:lnTo>
                <a:lnTo>
                  <a:pt x="443" y="649"/>
                </a:lnTo>
                <a:lnTo>
                  <a:pt x="419" y="644"/>
                </a:lnTo>
                <a:lnTo>
                  <a:pt x="426" y="649"/>
                </a:lnTo>
                <a:lnTo>
                  <a:pt x="413" y="667"/>
                </a:lnTo>
                <a:lnTo>
                  <a:pt x="401" y="702"/>
                </a:lnTo>
                <a:lnTo>
                  <a:pt x="396" y="709"/>
                </a:lnTo>
                <a:lnTo>
                  <a:pt x="396" y="727"/>
                </a:lnTo>
                <a:lnTo>
                  <a:pt x="426" y="762"/>
                </a:lnTo>
                <a:lnTo>
                  <a:pt x="419" y="773"/>
                </a:lnTo>
                <a:lnTo>
                  <a:pt x="325" y="803"/>
                </a:lnTo>
                <a:lnTo>
                  <a:pt x="295" y="814"/>
                </a:lnTo>
                <a:lnTo>
                  <a:pt x="301" y="862"/>
                </a:lnTo>
                <a:lnTo>
                  <a:pt x="319" y="938"/>
                </a:lnTo>
                <a:lnTo>
                  <a:pt x="271" y="963"/>
                </a:lnTo>
                <a:lnTo>
                  <a:pt x="236" y="933"/>
                </a:lnTo>
                <a:lnTo>
                  <a:pt x="195" y="910"/>
                </a:lnTo>
                <a:lnTo>
                  <a:pt x="142" y="903"/>
                </a:lnTo>
                <a:lnTo>
                  <a:pt x="101" y="921"/>
                </a:lnTo>
                <a:lnTo>
                  <a:pt x="83" y="992"/>
                </a:lnTo>
                <a:lnTo>
                  <a:pt x="89" y="1004"/>
                </a:lnTo>
                <a:lnTo>
                  <a:pt x="101" y="1004"/>
                </a:lnTo>
                <a:lnTo>
                  <a:pt x="118" y="1016"/>
                </a:lnTo>
                <a:lnTo>
                  <a:pt x="130" y="1057"/>
                </a:lnTo>
                <a:lnTo>
                  <a:pt x="94" y="1158"/>
                </a:lnTo>
                <a:lnTo>
                  <a:pt x="76" y="1169"/>
                </a:lnTo>
                <a:lnTo>
                  <a:pt x="59" y="1163"/>
                </a:lnTo>
                <a:lnTo>
                  <a:pt x="18" y="1176"/>
                </a:lnTo>
                <a:lnTo>
                  <a:pt x="0" y="1211"/>
                </a:lnTo>
              </a:path>
            </a:pathLst>
          </a:custGeom>
          <a:solidFill>
            <a:schemeClr val="accent2">
              <a:lumMod val="75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      -5%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14" name="Freeform 58"/>
          <p:cNvSpPr>
            <a:spLocks/>
          </p:cNvSpPr>
          <p:nvPr/>
        </p:nvSpPr>
        <p:spPr bwMode="auto">
          <a:xfrm>
            <a:off x="5255424" y="4168406"/>
            <a:ext cx="1053197" cy="355058"/>
          </a:xfrm>
          <a:custGeom>
            <a:avLst/>
            <a:gdLst/>
            <a:ahLst/>
            <a:cxnLst>
              <a:cxn ang="0">
                <a:pos x="2640" y="0"/>
              </a:cxn>
              <a:cxn ang="0">
                <a:pos x="2103" y="64"/>
              </a:cxn>
              <a:cxn ang="0">
                <a:pos x="2080" y="88"/>
              </a:cxn>
              <a:cxn ang="0">
                <a:pos x="745" y="206"/>
              </a:cxn>
              <a:cxn ang="0">
                <a:pos x="727" y="195"/>
              </a:cxn>
              <a:cxn ang="0">
                <a:pos x="674" y="200"/>
              </a:cxn>
              <a:cxn ang="0">
                <a:pos x="685" y="224"/>
              </a:cxn>
              <a:cxn ang="0">
                <a:pos x="685" y="266"/>
              </a:cxn>
              <a:cxn ang="0">
                <a:pos x="213" y="301"/>
              </a:cxn>
              <a:cxn ang="0">
                <a:pos x="190" y="360"/>
              </a:cxn>
              <a:cxn ang="0">
                <a:pos x="172" y="424"/>
              </a:cxn>
              <a:cxn ang="0">
                <a:pos x="177" y="449"/>
              </a:cxn>
              <a:cxn ang="0">
                <a:pos x="160" y="507"/>
              </a:cxn>
              <a:cxn ang="0">
                <a:pos x="154" y="525"/>
              </a:cxn>
              <a:cxn ang="0">
                <a:pos x="160" y="548"/>
              </a:cxn>
              <a:cxn ang="0">
                <a:pos x="142" y="584"/>
              </a:cxn>
              <a:cxn ang="0">
                <a:pos x="101" y="626"/>
              </a:cxn>
              <a:cxn ang="0">
                <a:pos x="89" y="708"/>
              </a:cxn>
              <a:cxn ang="0">
                <a:pos x="41" y="761"/>
              </a:cxn>
              <a:cxn ang="0">
                <a:pos x="53" y="809"/>
              </a:cxn>
              <a:cxn ang="0">
                <a:pos x="53" y="885"/>
              </a:cxn>
              <a:cxn ang="0">
                <a:pos x="41" y="885"/>
              </a:cxn>
              <a:cxn ang="0">
                <a:pos x="0" y="921"/>
              </a:cxn>
              <a:cxn ang="0">
                <a:pos x="685" y="874"/>
              </a:cxn>
              <a:cxn ang="0">
                <a:pos x="1530" y="803"/>
              </a:cxn>
              <a:cxn ang="0">
                <a:pos x="1861" y="768"/>
              </a:cxn>
              <a:cxn ang="0">
                <a:pos x="1867" y="667"/>
              </a:cxn>
              <a:cxn ang="0">
                <a:pos x="1897" y="672"/>
              </a:cxn>
              <a:cxn ang="0">
                <a:pos x="1914" y="667"/>
              </a:cxn>
              <a:cxn ang="0">
                <a:pos x="1938" y="644"/>
              </a:cxn>
              <a:cxn ang="0">
                <a:pos x="1938" y="619"/>
              </a:cxn>
              <a:cxn ang="0">
                <a:pos x="1938" y="596"/>
              </a:cxn>
              <a:cxn ang="0">
                <a:pos x="1943" y="573"/>
              </a:cxn>
              <a:cxn ang="0">
                <a:pos x="1973" y="543"/>
              </a:cxn>
              <a:cxn ang="0">
                <a:pos x="2039" y="519"/>
              </a:cxn>
              <a:cxn ang="0">
                <a:pos x="2115" y="495"/>
              </a:cxn>
              <a:cxn ang="0">
                <a:pos x="2192" y="431"/>
              </a:cxn>
              <a:cxn ang="0">
                <a:pos x="2221" y="419"/>
              </a:cxn>
              <a:cxn ang="0">
                <a:pos x="2269" y="378"/>
              </a:cxn>
              <a:cxn ang="0">
                <a:pos x="2275" y="337"/>
              </a:cxn>
              <a:cxn ang="0">
                <a:pos x="2287" y="337"/>
              </a:cxn>
              <a:cxn ang="0">
                <a:pos x="2305" y="337"/>
              </a:cxn>
              <a:cxn ang="0">
                <a:pos x="2316" y="319"/>
              </a:cxn>
              <a:cxn ang="0">
                <a:pos x="2322" y="307"/>
              </a:cxn>
              <a:cxn ang="0">
                <a:pos x="2351" y="283"/>
              </a:cxn>
              <a:cxn ang="0">
                <a:pos x="2357" y="283"/>
              </a:cxn>
              <a:cxn ang="0">
                <a:pos x="2381" y="301"/>
              </a:cxn>
              <a:cxn ang="0">
                <a:pos x="2404" y="283"/>
              </a:cxn>
              <a:cxn ang="0">
                <a:pos x="2410" y="271"/>
              </a:cxn>
              <a:cxn ang="0">
                <a:pos x="2445" y="241"/>
              </a:cxn>
              <a:cxn ang="0">
                <a:pos x="2475" y="230"/>
              </a:cxn>
              <a:cxn ang="0">
                <a:pos x="2528" y="224"/>
              </a:cxn>
              <a:cxn ang="0">
                <a:pos x="2582" y="135"/>
              </a:cxn>
              <a:cxn ang="0">
                <a:pos x="2629" y="106"/>
              </a:cxn>
              <a:cxn ang="0">
                <a:pos x="2629" y="82"/>
              </a:cxn>
              <a:cxn ang="0">
                <a:pos x="2640" y="58"/>
              </a:cxn>
              <a:cxn ang="0">
                <a:pos x="2629" y="28"/>
              </a:cxn>
              <a:cxn ang="0">
                <a:pos x="2640" y="0"/>
              </a:cxn>
            </a:cxnLst>
            <a:rect l="0" t="0" r="r" b="b"/>
            <a:pathLst>
              <a:path w="2640" h="921">
                <a:moveTo>
                  <a:pt x="2640" y="0"/>
                </a:moveTo>
                <a:lnTo>
                  <a:pt x="2103" y="64"/>
                </a:lnTo>
                <a:lnTo>
                  <a:pt x="2080" y="88"/>
                </a:lnTo>
                <a:lnTo>
                  <a:pt x="745" y="206"/>
                </a:lnTo>
                <a:lnTo>
                  <a:pt x="727" y="195"/>
                </a:lnTo>
                <a:lnTo>
                  <a:pt x="674" y="200"/>
                </a:lnTo>
                <a:lnTo>
                  <a:pt x="685" y="224"/>
                </a:lnTo>
                <a:lnTo>
                  <a:pt x="685" y="266"/>
                </a:lnTo>
                <a:lnTo>
                  <a:pt x="213" y="301"/>
                </a:lnTo>
                <a:lnTo>
                  <a:pt x="190" y="360"/>
                </a:lnTo>
                <a:lnTo>
                  <a:pt x="172" y="424"/>
                </a:lnTo>
                <a:lnTo>
                  <a:pt x="177" y="449"/>
                </a:lnTo>
                <a:lnTo>
                  <a:pt x="160" y="507"/>
                </a:lnTo>
                <a:lnTo>
                  <a:pt x="154" y="525"/>
                </a:lnTo>
                <a:lnTo>
                  <a:pt x="160" y="548"/>
                </a:lnTo>
                <a:lnTo>
                  <a:pt x="142" y="584"/>
                </a:lnTo>
                <a:lnTo>
                  <a:pt x="101" y="626"/>
                </a:lnTo>
                <a:lnTo>
                  <a:pt x="89" y="708"/>
                </a:lnTo>
                <a:lnTo>
                  <a:pt x="41" y="761"/>
                </a:lnTo>
                <a:lnTo>
                  <a:pt x="53" y="809"/>
                </a:lnTo>
                <a:lnTo>
                  <a:pt x="53" y="885"/>
                </a:lnTo>
                <a:lnTo>
                  <a:pt x="41" y="885"/>
                </a:lnTo>
                <a:lnTo>
                  <a:pt x="0" y="921"/>
                </a:lnTo>
                <a:lnTo>
                  <a:pt x="685" y="874"/>
                </a:lnTo>
                <a:lnTo>
                  <a:pt x="1530" y="803"/>
                </a:lnTo>
                <a:lnTo>
                  <a:pt x="1861" y="768"/>
                </a:lnTo>
                <a:lnTo>
                  <a:pt x="1867" y="667"/>
                </a:lnTo>
                <a:lnTo>
                  <a:pt x="1897" y="672"/>
                </a:lnTo>
                <a:lnTo>
                  <a:pt x="1914" y="667"/>
                </a:lnTo>
                <a:lnTo>
                  <a:pt x="1938" y="644"/>
                </a:lnTo>
                <a:lnTo>
                  <a:pt x="1938" y="619"/>
                </a:lnTo>
                <a:lnTo>
                  <a:pt x="1938" y="596"/>
                </a:lnTo>
                <a:lnTo>
                  <a:pt x="1943" y="573"/>
                </a:lnTo>
                <a:lnTo>
                  <a:pt x="1973" y="543"/>
                </a:lnTo>
                <a:lnTo>
                  <a:pt x="2039" y="519"/>
                </a:lnTo>
                <a:lnTo>
                  <a:pt x="2115" y="495"/>
                </a:lnTo>
                <a:lnTo>
                  <a:pt x="2192" y="431"/>
                </a:lnTo>
                <a:lnTo>
                  <a:pt x="2221" y="419"/>
                </a:lnTo>
                <a:lnTo>
                  <a:pt x="2269" y="378"/>
                </a:lnTo>
                <a:lnTo>
                  <a:pt x="2275" y="337"/>
                </a:lnTo>
                <a:lnTo>
                  <a:pt x="2287" y="337"/>
                </a:lnTo>
                <a:lnTo>
                  <a:pt x="2305" y="337"/>
                </a:lnTo>
                <a:lnTo>
                  <a:pt x="2316" y="319"/>
                </a:lnTo>
                <a:lnTo>
                  <a:pt x="2322" y="307"/>
                </a:lnTo>
                <a:lnTo>
                  <a:pt x="2351" y="283"/>
                </a:lnTo>
                <a:lnTo>
                  <a:pt x="2357" y="283"/>
                </a:lnTo>
                <a:lnTo>
                  <a:pt x="2381" y="301"/>
                </a:lnTo>
                <a:lnTo>
                  <a:pt x="2404" y="283"/>
                </a:lnTo>
                <a:lnTo>
                  <a:pt x="2410" y="271"/>
                </a:lnTo>
                <a:lnTo>
                  <a:pt x="2445" y="241"/>
                </a:lnTo>
                <a:lnTo>
                  <a:pt x="2475" y="230"/>
                </a:lnTo>
                <a:lnTo>
                  <a:pt x="2528" y="224"/>
                </a:lnTo>
                <a:lnTo>
                  <a:pt x="2582" y="135"/>
                </a:lnTo>
                <a:lnTo>
                  <a:pt x="2629" y="106"/>
                </a:lnTo>
                <a:lnTo>
                  <a:pt x="2629" y="82"/>
                </a:lnTo>
                <a:lnTo>
                  <a:pt x="2640" y="58"/>
                </a:lnTo>
                <a:lnTo>
                  <a:pt x="2629" y="28"/>
                </a:lnTo>
                <a:lnTo>
                  <a:pt x="2640" y="0"/>
                </a:lnTo>
              </a:path>
            </a:pathLst>
          </a:custGeom>
          <a:solidFill>
            <a:schemeClr val="accent3">
              <a:lumMod val="75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     </a:t>
            </a:r>
          </a:p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      6%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15" name="Freeform 59"/>
          <p:cNvSpPr>
            <a:spLocks/>
          </p:cNvSpPr>
          <p:nvPr/>
        </p:nvSpPr>
        <p:spPr bwMode="auto">
          <a:xfrm>
            <a:off x="5112190" y="4504900"/>
            <a:ext cx="450167" cy="760011"/>
          </a:xfrm>
          <a:custGeom>
            <a:avLst/>
            <a:gdLst/>
            <a:ahLst/>
            <a:cxnLst>
              <a:cxn ang="0">
                <a:pos x="1045" y="0"/>
              </a:cxn>
              <a:cxn ang="0">
                <a:pos x="360" y="47"/>
              </a:cxn>
              <a:cxn ang="0">
                <a:pos x="360" y="70"/>
              </a:cxn>
              <a:cxn ang="0">
                <a:pos x="295" y="123"/>
              </a:cxn>
              <a:cxn ang="0">
                <a:pos x="271" y="189"/>
              </a:cxn>
              <a:cxn ang="0">
                <a:pos x="277" y="247"/>
              </a:cxn>
              <a:cxn ang="0">
                <a:pos x="271" y="289"/>
              </a:cxn>
              <a:cxn ang="0">
                <a:pos x="213" y="325"/>
              </a:cxn>
              <a:cxn ang="0">
                <a:pos x="172" y="384"/>
              </a:cxn>
              <a:cxn ang="0">
                <a:pos x="154" y="401"/>
              </a:cxn>
              <a:cxn ang="0">
                <a:pos x="154" y="455"/>
              </a:cxn>
              <a:cxn ang="0">
                <a:pos x="124" y="490"/>
              </a:cxn>
              <a:cxn ang="0">
                <a:pos x="124" y="531"/>
              </a:cxn>
              <a:cxn ang="0">
                <a:pos x="101" y="584"/>
              </a:cxn>
              <a:cxn ang="0">
                <a:pos x="71" y="643"/>
              </a:cxn>
              <a:cxn ang="0">
                <a:pos x="83" y="703"/>
              </a:cxn>
              <a:cxn ang="0">
                <a:pos x="112" y="732"/>
              </a:cxn>
              <a:cxn ang="0">
                <a:pos x="118" y="774"/>
              </a:cxn>
              <a:cxn ang="0">
                <a:pos x="129" y="785"/>
              </a:cxn>
              <a:cxn ang="0">
                <a:pos x="129" y="803"/>
              </a:cxn>
              <a:cxn ang="0">
                <a:pos x="112" y="815"/>
              </a:cxn>
              <a:cxn ang="0">
                <a:pos x="101" y="850"/>
              </a:cxn>
              <a:cxn ang="0">
                <a:pos x="106" y="874"/>
              </a:cxn>
              <a:cxn ang="0">
                <a:pos x="101" y="909"/>
              </a:cxn>
              <a:cxn ang="0">
                <a:pos x="147" y="987"/>
              </a:cxn>
              <a:cxn ang="0">
                <a:pos x="154" y="1063"/>
              </a:cxn>
              <a:cxn ang="0">
                <a:pos x="172" y="1110"/>
              </a:cxn>
              <a:cxn ang="0">
                <a:pos x="195" y="1127"/>
              </a:cxn>
              <a:cxn ang="0">
                <a:pos x="200" y="1163"/>
              </a:cxn>
              <a:cxn ang="0">
                <a:pos x="154" y="1193"/>
              </a:cxn>
              <a:cxn ang="0">
                <a:pos x="142" y="1205"/>
              </a:cxn>
              <a:cxn ang="0">
                <a:pos x="118" y="1294"/>
              </a:cxn>
              <a:cxn ang="0">
                <a:pos x="58" y="1388"/>
              </a:cxn>
              <a:cxn ang="0">
                <a:pos x="0" y="1560"/>
              </a:cxn>
              <a:cxn ang="0">
                <a:pos x="0" y="1683"/>
              </a:cxn>
              <a:cxn ang="0">
                <a:pos x="632" y="1659"/>
              </a:cxn>
              <a:cxn ang="0">
                <a:pos x="644" y="1677"/>
              </a:cxn>
              <a:cxn ang="0">
                <a:pos x="626" y="1736"/>
              </a:cxn>
              <a:cxn ang="0">
                <a:pos x="632" y="1831"/>
              </a:cxn>
              <a:cxn ang="0">
                <a:pos x="697" y="1896"/>
              </a:cxn>
              <a:cxn ang="0">
                <a:pos x="715" y="1973"/>
              </a:cxn>
              <a:cxn ang="0">
                <a:pos x="756" y="1973"/>
              </a:cxn>
              <a:cxn ang="0">
                <a:pos x="827" y="1920"/>
              </a:cxn>
              <a:cxn ang="0">
                <a:pos x="981" y="1872"/>
              </a:cxn>
              <a:cxn ang="0">
                <a:pos x="1016" y="1884"/>
              </a:cxn>
              <a:cxn ang="0">
                <a:pos x="1075" y="1867"/>
              </a:cxn>
              <a:cxn ang="0">
                <a:pos x="1081" y="1878"/>
              </a:cxn>
              <a:cxn ang="0">
                <a:pos x="1116" y="1890"/>
              </a:cxn>
              <a:cxn ang="0">
                <a:pos x="1128" y="1884"/>
              </a:cxn>
              <a:cxn ang="0">
                <a:pos x="1057" y="1282"/>
              </a:cxn>
              <a:cxn ang="0">
                <a:pos x="1052" y="1223"/>
              </a:cxn>
              <a:cxn ang="0">
                <a:pos x="1075" y="36"/>
              </a:cxn>
              <a:cxn ang="0">
                <a:pos x="1045" y="0"/>
              </a:cxn>
            </a:cxnLst>
            <a:rect l="0" t="0" r="r" b="b"/>
            <a:pathLst>
              <a:path w="1128" h="1973">
                <a:moveTo>
                  <a:pt x="1045" y="0"/>
                </a:moveTo>
                <a:lnTo>
                  <a:pt x="360" y="47"/>
                </a:lnTo>
                <a:lnTo>
                  <a:pt x="360" y="70"/>
                </a:lnTo>
                <a:lnTo>
                  <a:pt x="295" y="123"/>
                </a:lnTo>
                <a:lnTo>
                  <a:pt x="271" y="189"/>
                </a:lnTo>
                <a:lnTo>
                  <a:pt x="277" y="247"/>
                </a:lnTo>
                <a:lnTo>
                  <a:pt x="271" y="289"/>
                </a:lnTo>
                <a:lnTo>
                  <a:pt x="213" y="325"/>
                </a:lnTo>
                <a:lnTo>
                  <a:pt x="172" y="384"/>
                </a:lnTo>
                <a:lnTo>
                  <a:pt x="154" y="401"/>
                </a:lnTo>
                <a:lnTo>
                  <a:pt x="154" y="455"/>
                </a:lnTo>
                <a:lnTo>
                  <a:pt x="124" y="490"/>
                </a:lnTo>
                <a:lnTo>
                  <a:pt x="124" y="531"/>
                </a:lnTo>
                <a:lnTo>
                  <a:pt x="101" y="584"/>
                </a:lnTo>
                <a:lnTo>
                  <a:pt x="71" y="643"/>
                </a:lnTo>
                <a:lnTo>
                  <a:pt x="83" y="703"/>
                </a:lnTo>
                <a:lnTo>
                  <a:pt x="112" y="732"/>
                </a:lnTo>
                <a:lnTo>
                  <a:pt x="118" y="774"/>
                </a:lnTo>
                <a:lnTo>
                  <a:pt x="129" y="785"/>
                </a:lnTo>
                <a:lnTo>
                  <a:pt x="129" y="803"/>
                </a:lnTo>
                <a:lnTo>
                  <a:pt x="112" y="815"/>
                </a:lnTo>
                <a:lnTo>
                  <a:pt x="101" y="850"/>
                </a:lnTo>
                <a:lnTo>
                  <a:pt x="106" y="874"/>
                </a:lnTo>
                <a:lnTo>
                  <a:pt x="101" y="909"/>
                </a:lnTo>
                <a:lnTo>
                  <a:pt x="147" y="987"/>
                </a:lnTo>
                <a:lnTo>
                  <a:pt x="154" y="1063"/>
                </a:lnTo>
                <a:lnTo>
                  <a:pt x="172" y="1110"/>
                </a:lnTo>
                <a:lnTo>
                  <a:pt x="195" y="1127"/>
                </a:lnTo>
                <a:lnTo>
                  <a:pt x="200" y="1163"/>
                </a:lnTo>
                <a:lnTo>
                  <a:pt x="154" y="1193"/>
                </a:lnTo>
                <a:lnTo>
                  <a:pt x="142" y="1205"/>
                </a:lnTo>
                <a:lnTo>
                  <a:pt x="118" y="1294"/>
                </a:lnTo>
                <a:lnTo>
                  <a:pt x="58" y="1388"/>
                </a:lnTo>
                <a:lnTo>
                  <a:pt x="0" y="1560"/>
                </a:lnTo>
                <a:lnTo>
                  <a:pt x="0" y="1683"/>
                </a:lnTo>
                <a:lnTo>
                  <a:pt x="632" y="1659"/>
                </a:lnTo>
                <a:lnTo>
                  <a:pt x="644" y="1677"/>
                </a:lnTo>
                <a:lnTo>
                  <a:pt x="626" y="1736"/>
                </a:lnTo>
                <a:lnTo>
                  <a:pt x="632" y="1831"/>
                </a:lnTo>
                <a:lnTo>
                  <a:pt x="697" y="1896"/>
                </a:lnTo>
                <a:lnTo>
                  <a:pt x="715" y="1973"/>
                </a:lnTo>
                <a:lnTo>
                  <a:pt x="756" y="1973"/>
                </a:lnTo>
                <a:lnTo>
                  <a:pt x="827" y="1920"/>
                </a:lnTo>
                <a:lnTo>
                  <a:pt x="981" y="1872"/>
                </a:lnTo>
                <a:lnTo>
                  <a:pt x="1016" y="1884"/>
                </a:lnTo>
                <a:lnTo>
                  <a:pt x="1075" y="1867"/>
                </a:lnTo>
                <a:lnTo>
                  <a:pt x="1081" y="1878"/>
                </a:lnTo>
                <a:lnTo>
                  <a:pt x="1116" y="1890"/>
                </a:lnTo>
                <a:lnTo>
                  <a:pt x="1128" y="1884"/>
                </a:lnTo>
                <a:lnTo>
                  <a:pt x="1057" y="1282"/>
                </a:lnTo>
                <a:lnTo>
                  <a:pt x="1052" y="1223"/>
                </a:lnTo>
                <a:lnTo>
                  <a:pt x="1075" y="36"/>
                </a:lnTo>
                <a:lnTo>
                  <a:pt x="1045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-8%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17" name="Freeform 61"/>
          <p:cNvSpPr>
            <a:spLocks/>
          </p:cNvSpPr>
          <p:nvPr/>
        </p:nvSpPr>
        <p:spPr bwMode="auto">
          <a:xfrm>
            <a:off x="5528653" y="4478212"/>
            <a:ext cx="492294" cy="754209"/>
          </a:xfrm>
          <a:custGeom>
            <a:avLst/>
            <a:gdLst/>
            <a:ahLst/>
            <a:cxnLst>
              <a:cxn ang="0">
                <a:pos x="0" y="71"/>
              </a:cxn>
              <a:cxn ang="0">
                <a:pos x="30" y="107"/>
              </a:cxn>
              <a:cxn ang="0">
                <a:pos x="7" y="1294"/>
              </a:cxn>
              <a:cxn ang="0">
                <a:pos x="12" y="1353"/>
              </a:cxn>
              <a:cxn ang="0">
                <a:pos x="83" y="1955"/>
              </a:cxn>
              <a:cxn ang="0">
                <a:pos x="101" y="1943"/>
              </a:cxn>
              <a:cxn ang="0">
                <a:pos x="119" y="1931"/>
              </a:cxn>
              <a:cxn ang="0">
                <a:pos x="172" y="1949"/>
              </a:cxn>
              <a:cxn ang="0">
                <a:pos x="183" y="1926"/>
              </a:cxn>
              <a:cxn ang="0">
                <a:pos x="195" y="1837"/>
              </a:cxn>
              <a:cxn ang="0">
                <a:pos x="218" y="1778"/>
              </a:cxn>
              <a:cxn ang="0">
                <a:pos x="248" y="1837"/>
              </a:cxn>
              <a:cxn ang="0">
                <a:pos x="243" y="1860"/>
              </a:cxn>
              <a:cxn ang="0">
                <a:pos x="266" y="1908"/>
              </a:cxn>
              <a:cxn ang="0">
                <a:pos x="302" y="1961"/>
              </a:cxn>
              <a:cxn ang="0">
                <a:pos x="337" y="1961"/>
              </a:cxn>
              <a:cxn ang="0">
                <a:pos x="367" y="1961"/>
              </a:cxn>
              <a:cxn ang="0">
                <a:pos x="408" y="1920"/>
              </a:cxn>
              <a:cxn ang="0">
                <a:pos x="414" y="1913"/>
              </a:cxn>
              <a:cxn ang="0">
                <a:pos x="431" y="1896"/>
              </a:cxn>
              <a:cxn ang="0">
                <a:pos x="431" y="1890"/>
              </a:cxn>
              <a:cxn ang="0">
                <a:pos x="426" y="1878"/>
              </a:cxn>
              <a:cxn ang="0">
                <a:pos x="408" y="1872"/>
              </a:cxn>
              <a:cxn ang="0">
                <a:pos x="408" y="1860"/>
              </a:cxn>
              <a:cxn ang="0">
                <a:pos x="426" y="1825"/>
              </a:cxn>
              <a:cxn ang="0">
                <a:pos x="420" y="1807"/>
              </a:cxn>
              <a:cxn ang="0">
                <a:pos x="396" y="1789"/>
              </a:cxn>
              <a:cxn ang="0">
                <a:pos x="385" y="1789"/>
              </a:cxn>
              <a:cxn ang="0">
                <a:pos x="367" y="1771"/>
              </a:cxn>
              <a:cxn ang="0">
                <a:pos x="337" y="1730"/>
              </a:cxn>
              <a:cxn ang="0">
                <a:pos x="337" y="1701"/>
              </a:cxn>
              <a:cxn ang="0">
                <a:pos x="343" y="1695"/>
              </a:cxn>
              <a:cxn ang="0">
                <a:pos x="343" y="1683"/>
              </a:cxn>
              <a:cxn ang="0">
                <a:pos x="343" y="1665"/>
              </a:cxn>
              <a:cxn ang="0">
                <a:pos x="1235" y="1578"/>
              </a:cxn>
              <a:cxn ang="0">
                <a:pos x="1229" y="1553"/>
              </a:cxn>
              <a:cxn ang="0">
                <a:pos x="1187" y="1489"/>
              </a:cxn>
              <a:cxn ang="0">
                <a:pos x="1194" y="1388"/>
              </a:cxn>
              <a:cxn ang="0">
                <a:pos x="1158" y="1299"/>
              </a:cxn>
              <a:cxn ang="0">
                <a:pos x="1146" y="1228"/>
              </a:cxn>
              <a:cxn ang="0">
                <a:pos x="1170" y="1175"/>
              </a:cxn>
              <a:cxn ang="0">
                <a:pos x="1170" y="1122"/>
              </a:cxn>
              <a:cxn ang="0">
                <a:pos x="1199" y="1081"/>
              </a:cxn>
              <a:cxn ang="0">
                <a:pos x="1205" y="1069"/>
              </a:cxn>
              <a:cxn ang="0">
                <a:pos x="1176" y="1033"/>
              </a:cxn>
              <a:cxn ang="0">
                <a:pos x="1187" y="998"/>
              </a:cxn>
              <a:cxn ang="0">
                <a:pos x="1170" y="975"/>
              </a:cxn>
              <a:cxn ang="0">
                <a:pos x="1135" y="957"/>
              </a:cxn>
              <a:cxn ang="0">
                <a:pos x="1123" y="927"/>
              </a:cxn>
              <a:cxn ang="0">
                <a:pos x="1105" y="868"/>
              </a:cxn>
              <a:cxn ang="0">
                <a:pos x="1082" y="845"/>
              </a:cxn>
              <a:cxn ang="0">
                <a:pos x="845" y="0"/>
              </a:cxn>
              <a:cxn ang="0">
                <a:pos x="0" y="71"/>
              </a:cxn>
            </a:cxnLst>
            <a:rect l="0" t="0" r="r" b="b"/>
            <a:pathLst>
              <a:path w="1235" h="1961">
                <a:moveTo>
                  <a:pt x="0" y="71"/>
                </a:moveTo>
                <a:lnTo>
                  <a:pt x="30" y="107"/>
                </a:lnTo>
                <a:lnTo>
                  <a:pt x="7" y="1294"/>
                </a:lnTo>
                <a:lnTo>
                  <a:pt x="12" y="1353"/>
                </a:lnTo>
                <a:lnTo>
                  <a:pt x="83" y="1955"/>
                </a:lnTo>
                <a:lnTo>
                  <a:pt x="101" y="1943"/>
                </a:lnTo>
                <a:lnTo>
                  <a:pt x="119" y="1931"/>
                </a:lnTo>
                <a:lnTo>
                  <a:pt x="172" y="1949"/>
                </a:lnTo>
                <a:lnTo>
                  <a:pt x="183" y="1926"/>
                </a:lnTo>
                <a:lnTo>
                  <a:pt x="195" y="1837"/>
                </a:lnTo>
                <a:lnTo>
                  <a:pt x="218" y="1778"/>
                </a:lnTo>
                <a:lnTo>
                  <a:pt x="248" y="1837"/>
                </a:lnTo>
                <a:lnTo>
                  <a:pt x="243" y="1860"/>
                </a:lnTo>
                <a:lnTo>
                  <a:pt x="266" y="1908"/>
                </a:lnTo>
                <a:lnTo>
                  <a:pt x="302" y="1961"/>
                </a:lnTo>
                <a:lnTo>
                  <a:pt x="337" y="1961"/>
                </a:lnTo>
                <a:lnTo>
                  <a:pt x="367" y="1961"/>
                </a:lnTo>
                <a:lnTo>
                  <a:pt x="408" y="1920"/>
                </a:lnTo>
                <a:lnTo>
                  <a:pt x="414" y="1913"/>
                </a:lnTo>
                <a:lnTo>
                  <a:pt x="431" y="1896"/>
                </a:lnTo>
                <a:lnTo>
                  <a:pt x="431" y="1890"/>
                </a:lnTo>
                <a:lnTo>
                  <a:pt x="426" y="1878"/>
                </a:lnTo>
                <a:lnTo>
                  <a:pt x="408" y="1872"/>
                </a:lnTo>
                <a:lnTo>
                  <a:pt x="408" y="1860"/>
                </a:lnTo>
                <a:lnTo>
                  <a:pt x="426" y="1825"/>
                </a:lnTo>
                <a:lnTo>
                  <a:pt x="420" y="1807"/>
                </a:lnTo>
                <a:lnTo>
                  <a:pt x="396" y="1789"/>
                </a:lnTo>
                <a:lnTo>
                  <a:pt x="385" y="1789"/>
                </a:lnTo>
                <a:lnTo>
                  <a:pt x="367" y="1771"/>
                </a:lnTo>
                <a:lnTo>
                  <a:pt x="337" y="1730"/>
                </a:lnTo>
                <a:lnTo>
                  <a:pt x="337" y="1701"/>
                </a:lnTo>
                <a:lnTo>
                  <a:pt x="343" y="1695"/>
                </a:lnTo>
                <a:lnTo>
                  <a:pt x="343" y="1683"/>
                </a:lnTo>
                <a:lnTo>
                  <a:pt x="343" y="1665"/>
                </a:lnTo>
                <a:lnTo>
                  <a:pt x="1235" y="1578"/>
                </a:lnTo>
                <a:lnTo>
                  <a:pt x="1229" y="1553"/>
                </a:lnTo>
                <a:lnTo>
                  <a:pt x="1187" y="1489"/>
                </a:lnTo>
                <a:lnTo>
                  <a:pt x="1194" y="1388"/>
                </a:lnTo>
                <a:lnTo>
                  <a:pt x="1158" y="1299"/>
                </a:lnTo>
                <a:lnTo>
                  <a:pt x="1146" y="1228"/>
                </a:lnTo>
                <a:lnTo>
                  <a:pt x="1170" y="1175"/>
                </a:lnTo>
                <a:lnTo>
                  <a:pt x="1170" y="1122"/>
                </a:lnTo>
                <a:lnTo>
                  <a:pt x="1199" y="1081"/>
                </a:lnTo>
                <a:lnTo>
                  <a:pt x="1205" y="1069"/>
                </a:lnTo>
                <a:lnTo>
                  <a:pt x="1176" y="1033"/>
                </a:lnTo>
                <a:lnTo>
                  <a:pt x="1187" y="998"/>
                </a:lnTo>
                <a:lnTo>
                  <a:pt x="1170" y="975"/>
                </a:lnTo>
                <a:lnTo>
                  <a:pt x="1135" y="957"/>
                </a:lnTo>
                <a:lnTo>
                  <a:pt x="1123" y="927"/>
                </a:lnTo>
                <a:lnTo>
                  <a:pt x="1105" y="868"/>
                </a:lnTo>
                <a:lnTo>
                  <a:pt x="1082" y="845"/>
                </a:lnTo>
                <a:lnTo>
                  <a:pt x="845" y="0"/>
                </a:lnTo>
                <a:lnTo>
                  <a:pt x="0" y="7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 smtClean="0">
                <a:latin typeface="Calibri" pitchFamily="34" charset="0"/>
                <a:cs typeface="Arial" pitchFamily="34" charset="0"/>
              </a:rPr>
              <a:t>-4%</a:t>
            </a: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20" name="Freeform 64"/>
          <p:cNvSpPr>
            <a:spLocks/>
          </p:cNvSpPr>
          <p:nvPr/>
        </p:nvSpPr>
        <p:spPr bwMode="auto">
          <a:xfrm>
            <a:off x="5844011" y="3314410"/>
            <a:ext cx="536830" cy="579000"/>
          </a:xfrm>
          <a:custGeom>
            <a:avLst/>
            <a:gdLst/>
            <a:ahLst/>
            <a:cxnLst>
              <a:cxn ang="0">
                <a:pos x="118" y="1317"/>
              </a:cxn>
              <a:cxn ang="0">
                <a:pos x="177" y="1335"/>
              </a:cxn>
              <a:cxn ang="0">
                <a:pos x="225" y="1312"/>
              </a:cxn>
              <a:cxn ang="0">
                <a:pos x="319" y="1418"/>
              </a:cxn>
              <a:cxn ang="0">
                <a:pos x="425" y="1430"/>
              </a:cxn>
              <a:cxn ang="0">
                <a:pos x="519" y="1448"/>
              </a:cxn>
              <a:cxn ang="0">
                <a:pos x="597" y="1466"/>
              </a:cxn>
              <a:cxn ang="0">
                <a:pos x="650" y="1448"/>
              </a:cxn>
              <a:cxn ang="0">
                <a:pos x="686" y="1418"/>
              </a:cxn>
              <a:cxn ang="0">
                <a:pos x="739" y="1412"/>
              </a:cxn>
              <a:cxn ang="0">
                <a:pos x="810" y="1471"/>
              </a:cxn>
              <a:cxn ang="0">
                <a:pos x="856" y="1507"/>
              </a:cxn>
              <a:cxn ang="0">
                <a:pos x="927" y="1448"/>
              </a:cxn>
              <a:cxn ang="0">
                <a:pos x="951" y="1388"/>
              </a:cxn>
              <a:cxn ang="0">
                <a:pos x="981" y="1246"/>
              </a:cxn>
              <a:cxn ang="0">
                <a:pos x="1034" y="1294"/>
              </a:cxn>
              <a:cxn ang="0">
                <a:pos x="1057" y="1205"/>
              </a:cxn>
              <a:cxn ang="0">
                <a:pos x="1117" y="1111"/>
              </a:cxn>
              <a:cxn ang="0">
                <a:pos x="1140" y="1063"/>
              </a:cxn>
              <a:cxn ang="0">
                <a:pos x="1206" y="1058"/>
              </a:cxn>
              <a:cxn ang="0">
                <a:pos x="1270" y="975"/>
              </a:cxn>
              <a:cxn ang="0">
                <a:pos x="1318" y="939"/>
              </a:cxn>
              <a:cxn ang="0">
                <a:pos x="1305" y="868"/>
              </a:cxn>
              <a:cxn ang="0">
                <a:pos x="1323" y="804"/>
              </a:cxn>
              <a:cxn ang="0">
                <a:pos x="1282" y="627"/>
              </a:cxn>
              <a:cxn ang="0">
                <a:pos x="1312" y="550"/>
              </a:cxn>
              <a:cxn ang="0">
                <a:pos x="1341" y="532"/>
              </a:cxn>
              <a:cxn ang="0">
                <a:pos x="1099" y="77"/>
              </a:cxn>
              <a:cxn ang="0">
                <a:pos x="1004" y="142"/>
              </a:cxn>
              <a:cxn ang="0">
                <a:pos x="886" y="249"/>
              </a:cxn>
              <a:cxn ang="0">
                <a:pos x="815" y="249"/>
              </a:cxn>
              <a:cxn ang="0">
                <a:pos x="715" y="313"/>
              </a:cxn>
              <a:cxn ang="0">
                <a:pos x="626" y="290"/>
              </a:cxn>
              <a:cxn ang="0">
                <a:pos x="590" y="295"/>
              </a:cxn>
              <a:cxn ang="0">
                <a:pos x="590" y="266"/>
              </a:cxn>
              <a:cxn ang="0">
                <a:pos x="455" y="231"/>
              </a:cxn>
              <a:cxn ang="0">
                <a:pos x="390" y="231"/>
              </a:cxn>
              <a:cxn ang="0">
                <a:pos x="0" y="266"/>
              </a:cxn>
            </a:cxnLst>
            <a:rect l="0" t="0" r="r" b="b"/>
            <a:pathLst>
              <a:path w="1341" h="1507">
                <a:moveTo>
                  <a:pt x="0" y="266"/>
                </a:moveTo>
                <a:lnTo>
                  <a:pt x="118" y="1317"/>
                </a:lnTo>
                <a:lnTo>
                  <a:pt x="148" y="1317"/>
                </a:lnTo>
                <a:lnTo>
                  <a:pt x="177" y="1335"/>
                </a:lnTo>
                <a:lnTo>
                  <a:pt x="195" y="1335"/>
                </a:lnTo>
                <a:lnTo>
                  <a:pt x="225" y="1312"/>
                </a:lnTo>
                <a:lnTo>
                  <a:pt x="290" y="1359"/>
                </a:lnTo>
                <a:lnTo>
                  <a:pt x="319" y="1418"/>
                </a:lnTo>
                <a:lnTo>
                  <a:pt x="366" y="1436"/>
                </a:lnTo>
                <a:lnTo>
                  <a:pt x="425" y="1430"/>
                </a:lnTo>
                <a:lnTo>
                  <a:pt x="496" y="1477"/>
                </a:lnTo>
                <a:lnTo>
                  <a:pt x="519" y="1448"/>
                </a:lnTo>
                <a:lnTo>
                  <a:pt x="544" y="1436"/>
                </a:lnTo>
                <a:lnTo>
                  <a:pt x="597" y="1466"/>
                </a:lnTo>
                <a:lnTo>
                  <a:pt x="644" y="1459"/>
                </a:lnTo>
                <a:lnTo>
                  <a:pt x="650" y="1448"/>
                </a:lnTo>
                <a:lnTo>
                  <a:pt x="679" y="1436"/>
                </a:lnTo>
                <a:lnTo>
                  <a:pt x="686" y="1418"/>
                </a:lnTo>
                <a:lnTo>
                  <a:pt x="727" y="1388"/>
                </a:lnTo>
                <a:lnTo>
                  <a:pt x="739" y="1412"/>
                </a:lnTo>
                <a:lnTo>
                  <a:pt x="768" y="1459"/>
                </a:lnTo>
                <a:lnTo>
                  <a:pt x="810" y="1471"/>
                </a:lnTo>
                <a:lnTo>
                  <a:pt x="839" y="1494"/>
                </a:lnTo>
                <a:lnTo>
                  <a:pt x="856" y="1507"/>
                </a:lnTo>
                <a:lnTo>
                  <a:pt x="897" y="1507"/>
                </a:lnTo>
                <a:lnTo>
                  <a:pt x="927" y="1448"/>
                </a:lnTo>
                <a:lnTo>
                  <a:pt x="951" y="1436"/>
                </a:lnTo>
                <a:lnTo>
                  <a:pt x="951" y="1388"/>
                </a:lnTo>
                <a:lnTo>
                  <a:pt x="951" y="1342"/>
                </a:lnTo>
                <a:lnTo>
                  <a:pt x="981" y="1246"/>
                </a:lnTo>
                <a:lnTo>
                  <a:pt x="1004" y="1246"/>
                </a:lnTo>
                <a:lnTo>
                  <a:pt x="1034" y="1294"/>
                </a:lnTo>
                <a:lnTo>
                  <a:pt x="1069" y="1253"/>
                </a:lnTo>
                <a:lnTo>
                  <a:pt x="1057" y="1205"/>
                </a:lnTo>
                <a:lnTo>
                  <a:pt x="1087" y="1134"/>
                </a:lnTo>
                <a:lnTo>
                  <a:pt x="1117" y="1111"/>
                </a:lnTo>
                <a:lnTo>
                  <a:pt x="1117" y="1093"/>
                </a:lnTo>
                <a:lnTo>
                  <a:pt x="1140" y="1063"/>
                </a:lnTo>
                <a:lnTo>
                  <a:pt x="1170" y="1070"/>
                </a:lnTo>
                <a:lnTo>
                  <a:pt x="1206" y="1058"/>
                </a:lnTo>
                <a:lnTo>
                  <a:pt x="1211" y="1046"/>
                </a:lnTo>
                <a:lnTo>
                  <a:pt x="1270" y="975"/>
                </a:lnTo>
                <a:lnTo>
                  <a:pt x="1282" y="969"/>
                </a:lnTo>
                <a:lnTo>
                  <a:pt x="1318" y="939"/>
                </a:lnTo>
                <a:lnTo>
                  <a:pt x="1312" y="893"/>
                </a:lnTo>
                <a:lnTo>
                  <a:pt x="1305" y="868"/>
                </a:lnTo>
                <a:lnTo>
                  <a:pt x="1305" y="839"/>
                </a:lnTo>
                <a:lnTo>
                  <a:pt x="1323" y="804"/>
                </a:lnTo>
                <a:lnTo>
                  <a:pt x="1341" y="655"/>
                </a:lnTo>
                <a:lnTo>
                  <a:pt x="1282" y="627"/>
                </a:lnTo>
                <a:lnTo>
                  <a:pt x="1330" y="591"/>
                </a:lnTo>
                <a:lnTo>
                  <a:pt x="1312" y="550"/>
                </a:lnTo>
                <a:lnTo>
                  <a:pt x="1335" y="532"/>
                </a:lnTo>
                <a:lnTo>
                  <a:pt x="1341" y="532"/>
                </a:lnTo>
                <a:lnTo>
                  <a:pt x="1252" y="0"/>
                </a:lnTo>
                <a:lnTo>
                  <a:pt x="1099" y="77"/>
                </a:lnTo>
                <a:lnTo>
                  <a:pt x="1034" y="118"/>
                </a:lnTo>
                <a:lnTo>
                  <a:pt x="1004" y="142"/>
                </a:lnTo>
                <a:lnTo>
                  <a:pt x="915" y="236"/>
                </a:lnTo>
                <a:lnTo>
                  <a:pt x="886" y="249"/>
                </a:lnTo>
                <a:lnTo>
                  <a:pt x="862" y="249"/>
                </a:lnTo>
                <a:lnTo>
                  <a:pt x="815" y="249"/>
                </a:lnTo>
                <a:lnTo>
                  <a:pt x="785" y="254"/>
                </a:lnTo>
                <a:lnTo>
                  <a:pt x="715" y="313"/>
                </a:lnTo>
                <a:lnTo>
                  <a:pt x="686" y="313"/>
                </a:lnTo>
                <a:lnTo>
                  <a:pt x="626" y="290"/>
                </a:lnTo>
                <a:lnTo>
                  <a:pt x="608" y="302"/>
                </a:lnTo>
                <a:lnTo>
                  <a:pt x="590" y="295"/>
                </a:lnTo>
                <a:lnTo>
                  <a:pt x="608" y="272"/>
                </a:lnTo>
                <a:lnTo>
                  <a:pt x="590" y="266"/>
                </a:lnTo>
                <a:lnTo>
                  <a:pt x="549" y="260"/>
                </a:lnTo>
                <a:lnTo>
                  <a:pt x="455" y="231"/>
                </a:lnTo>
                <a:lnTo>
                  <a:pt x="437" y="219"/>
                </a:lnTo>
                <a:lnTo>
                  <a:pt x="390" y="231"/>
                </a:lnTo>
                <a:lnTo>
                  <a:pt x="390" y="213"/>
                </a:lnTo>
                <a:lnTo>
                  <a:pt x="0" y="266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 smtClean="0">
                <a:latin typeface="Calibri" pitchFamily="34" charset="0"/>
                <a:cs typeface="Arial" pitchFamily="34" charset="0"/>
              </a:rPr>
              <a:t>3%</a:t>
            </a: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21" name="Freeform 65"/>
          <p:cNvSpPr>
            <a:spLocks/>
          </p:cNvSpPr>
          <p:nvPr/>
        </p:nvSpPr>
        <p:spPr bwMode="auto">
          <a:xfrm>
            <a:off x="6424171" y="2684355"/>
            <a:ext cx="966533" cy="713598"/>
          </a:xfrm>
          <a:custGeom>
            <a:avLst/>
            <a:gdLst/>
            <a:ahLst/>
            <a:cxnLst>
              <a:cxn ang="0">
                <a:pos x="1850" y="1666"/>
              </a:cxn>
              <a:cxn ang="0">
                <a:pos x="1814" y="1731"/>
              </a:cxn>
              <a:cxn ang="0">
                <a:pos x="1784" y="1784"/>
              </a:cxn>
              <a:cxn ang="0">
                <a:pos x="1772" y="1855"/>
              </a:cxn>
              <a:cxn ang="0">
                <a:pos x="1832" y="1796"/>
              </a:cxn>
              <a:cxn ang="0">
                <a:pos x="1932" y="1784"/>
              </a:cxn>
              <a:cxn ang="0">
                <a:pos x="2062" y="1736"/>
              </a:cxn>
              <a:cxn ang="0">
                <a:pos x="2281" y="1578"/>
              </a:cxn>
              <a:cxn ang="0">
                <a:pos x="2358" y="1524"/>
              </a:cxn>
              <a:cxn ang="0">
                <a:pos x="2416" y="1453"/>
              </a:cxn>
              <a:cxn ang="0">
                <a:pos x="2386" y="1465"/>
              </a:cxn>
              <a:cxn ang="0">
                <a:pos x="2292" y="1512"/>
              </a:cxn>
              <a:cxn ang="0">
                <a:pos x="2239" y="1542"/>
              </a:cxn>
              <a:cxn ang="0">
                <a:pos x="2304" y="1441"/>
              </a:cxn>
              <a:cxn ang="0">
                <a:pos x="2257" y="1482"/>
              </a:cxn>
              <a:cxn ang="0">
                <a:pos x="2044" y="1601"/>
              </a:cxn>
              <a:cxn ang="0">
                <a:pos x="1891" y="1707"/>
              </a:cxn>
              <a:cxn ang="0">
                <a:pos x="1884" y="1624"/>
              </a:cxn>
              <a:cxn ang="0">
                <a:pos x="1926" y="1518"/>
              </a:cxn>
              <a:cxn ang="0">
                <a:pos x="1873" y="1175"/>
              </a:cxn>
              <a:cxn ang="0">
                <a:pos x="1832" y="821"/>
              </a:cxn>
              <a:cxn ang="0">
                <a:pos x="1790" y="597"/>
              </a:cxn>
              <a:cxn ang="0">
                <a:pos x="1743" y="561"/>
              </a:cxn>
              <a:cxn ang="0">
                <a:pos x="1731" y="490"/>
              </a:cxn>
              <a:cxn ang="0">
                <a:pos x="1696" y="290"/>
              </a:cxn>
              <a:cxn ang="0">
                <a:pos x="1630" y="77"/>
              </a:cxn>
              <a:cxn ang="0">
                <a:pos x="1607" y="0"/>
              </a:cxn>
              <a:cxn ang="0">
                <a:pos x="1206" y="89"/>
              </a:cxn>
              <a:cxn ang="0">
                <a:pos x="986" y="325"/>
              </a:cxn>
              <a:cxn ang="0">
                <a:pos x="969" y="419"/>
              </a:cxn>
              <a:cxn ang="0">
                <a:pos x="846" y="549"/>
              </a:cxn>
              <a:cxn ang="0">
                <a:pos x="887" y="591"/>
              </a:cxn>
              <a:cxn ang="0">
                <a:pos x="898" y="643"/>
              </a:cxn>
              <a:cxn ang="0">
                <a:pos x="922" y="767"/>
              </a:cxn>
              <a:cxn ang="0">
                <a:pos x="704" y="916"/>
              </a:cxn>
              <a:cxn ang="0">
                <a:pos x="455" y="934"/>
              </a:cxn>
              <a:cxn ang="0">
                <a:pos x="202" y="992"/>
              </a:cxn>
              <a:cxn ang="0">
                <a:pos x="148" y="1099"/>
              </a:cxn>
              <a:cxn ang="0">
                <a:pos x="213" y="1234"/>
              </a:cxn>
              <a:cxn ang="0">
                <a:pos x="42" y="1429"/>
              </a:cxn>
              <a:cxn ang="0">
                <a:pos x="1318" y="1312"/>
              </a:cxn>
              <a:cxn ang="0">
                <a:pos x="1359" y="1365"/>
              </a:cxn>
              <a:cxn ang="0">
                <a:pos x="1406" y="1376"/>
              </a:cxn>
              <a:cxn ang="0">
                <a:pos x="1465" y="1494"/>
              </a:cxn>
              <a:cxn ang="0">
                <a:pos x="1572" y="1530"/>
              </a:cxn>
            </a:cxnLst>
            <a:rect l="0" t="0" r="r" b="b"/>
            <a:pathLst>
              <a:path w="2422" h="1855">
                <a:moveTo>
                  <a:pt x="1572" y="1530"/>
                </a:moveTo>
                <a:lnTo>
                  <a:pt x="1832" y="1624"/>
                </a:lnTo>
                <a:lnTo>
                  <a:pt x="1850" y="1666"/>
                </a:lnTo>
                <a:lnTo>
                  <a:pt x="1832" y="1683"/>
                </a:lnTo>
                <a:lnTo>
                  <a:pt x="1820" y="1701"/>
                </a:lnTo>
                <a:lnTo>
                  <a:pt x="1814" y="1731"/>
                </a:lnTo>
                <a:lnTo>
                  <a:pt x="1814" y="1772"/>
                </a:lnTo>
                <a:lnTo>
                  <a:pt x="1802" y="1778"/>
                </a:lnTo>
                <a:lnTo>
                  <a:pt x="1784" y="1784"/>
                </a:lnTo>
                <a:lnTo>
                  <a:pt x="1761" y="1837"/>
                </a:lnTo>
                <a:lnTo>
                  <a:pt x="1761" y="1855"/>
                </a:lnTo>
                <a:lnTo>
                  <a:pt x="1772" y="1855"/>
                </a:lnTo>
                <a:lnTo>
                  <a:pt x="1784" y="1849"/>
                </a:lnTo>
                <a:lnTo>
                  <a:pt x="1790" y="1837"/>
                </a:lnTo>
                <a:lnTo>
                  <a:pt x="1832" y="1796"/>
                </a:lnTo>
                <a:lnTo>
                  <a:pt x="1855" y="1801"/>
                </a:lnTo>
                <a:lnTo>
                  <a:pt x="1914" y="1801"/>
                </a:lnTo>
                <a:lnTo>
                  <a:pt x="1932" y="1784"/>
                </a:lnTo>
                <a:lnTo>
                  <a:pt x="1985" y="1772"/>
                </a:lnTo>
                <a:lnTo>
                  <a:pt x="2033" y="1754"/>
                </a:lnTo>
                <a:lnTo>
                  <a:pt x="2062" y="1736"/>
                </a:lnTo>
                <a:lnTo>
                  <a:pt x="2092" y="1701"/>
                </a:lnTo>
                <a:lnTo>
                  <a:pt x="2239" y="1601"/>
                </a:lnTo>
                <a:lnTo>
                  <a:pt x="2281" y="1578"/>
                </a:lnTo>
                <a:lnTo>
                  <a:pt x="2310" y="1548"/>
                </a:lnTo>
                <a:lnTo>
                  <a:pt x="2334" y="1542"/>
                </a:lnTo>
                <a:lnTo>
                  <a:pt x="2358" y="1524"/>
                </a:lnTo>
                <a:lnTo>
                  <a:pt x="2386" y="1507"/>
                </a:lnTo>
                <a:lnTo>
                  <a:pt x="2404" y="1489"/>
                </a:lnTo>
                <a:lnTo>
                  <a:pt x="2416" y="1453"/>
                </a:lnTo>
                <a:lnTo>
                  <a:pt x="2422" y="1441"/>
                </a:lnTo>
                <a:lnTo>
                  <a:pt x="2416" y="1436"/>
                </a:lnTo>
                <a:lnTo>
                  <a:pt x="2386" y="1465"/>
                </a:lnTo>
                <a:lnTo>
                  <a:pt x="2352" y="1477"/>
                </a:lnTo>
                <a:lnTo>
                  <a:pt x="2310" y="1494"/>
                </a:lnTo>
                <a:lnTo>
                  <a:pt x="2292" y="1512"/>
                </a:lnTo>
                <a:lnTo>
                  <a:pt x="2281" y="1535"/>
                </a:lnTo>
                <a:lnTo>
                  <a:pt x="2246" y="1553"/>
                </a:lnTo>
                <a:lnTo>
                  <a:pt x="2239" y="1542"/>
                </a:lnTo>
                <a:lnTo>
                  <a:pt x="2251" y="1518"/>
                </a:lnTo>
                <a:lnTo>
                  <a:pt x="2274" y="1489"/>
                </a:lnTo>
                <a:lnTo>
                  <a:pt x="2304" y="1441"/>
                </a:lnTo>
                <a:lnTo>
                  <a:pt x="2292" y="1436"/>
                </a:lnTo>
                <a:lnTo>
                  <a:pt x="2269" y="1459"/>
                </a:lnTo>
                <a:lnTo>
                  <a:pt x="2257" y="1482"/>
                </a:lnTo>
                <a:lnTo>
                  <a:pt x="2233" y="1507"/>
                </a:lnTo>
                <a:lnTo>
                  <a:pt x="2150" y="1553"/>
                </a:lnTo>
                <a:lnTo>
                  <a:pt x="2044" y="1601"/>
                </a:lnTo>
                <a:lnTo>
                  <a:pt x="1962" y="1649"/>
                </a:lnTo>
                <a:lnTo>
                  <a:pt x="1926" y="1666"/>
                </a:lnTo>
                <a:lnTo>
                  <a:pt x="1891" y="1707"/>
                </a:lnTo>
                <a:lnTo>
                  <a:pt x="1873" y="1695"/>
                </a:lnTo>
                <a:lnTo>
                  <a:pt x="1873" y="1660"/>
                </a:lnTo>
                <a:lnTo>
                  <a:pt x="1884" y="1624"/>
                </a:lnTo>
                <a:lnTo>
                  <a:pt x="1914" y="1601"/>
                </a:lnTo>
                <a:lnTo>
                  <a:pt x="1879" y="1565"/>
                </a:lnTo>
                <a:lnTo>
                  <a:pt x="1926" y="1518"/>
                </a:lnTo>
                <a:lnTo>
                  <a:pt x="1932" y="1500"/>
                </a:lnTo>
                <a:lnTo>
                  <a:pt x="1909" y="1477"/>
                </a:lnTo>
                <a:lnTo>
                  <a:pt x="1873" y="1175"/>
                </a:lnTo>
                <a:lnTo>
                  <a:pt x="1861" y="1163"/>
                </a:lnTo>
                <a:lnTo>
                  <a:pt x="1861" y="886"/>
                </a:lnTo>
                <a:lnTo>
                  <a:pt x="1832" y="821"/>
                </a:lnTo>
                <a:lnTo>
                  <a:pt x="1808" y="750"/>
                </a:lnTo>
                <a:lnTo>
                  <a:pt x="1808" y="696"/>
                </a:lnTo>
                <a:lnTo>
                  <a:pt x="1790" y="597"/>
                </a:lnTo>
                <a:lnTo>
                  <a:pt x="1761" y="543"/>
                </a:lnTo>
                <a:lnTo>
                  <a:pt x="1743" y="549"/>
                </a:lnTo>
                <a:lnTo>
                  <a:pt x="1743" y="561"/>
                </a:lnTo>
                <a:lnTo>
                  <a:pt x="1737" y="561"/>
                </a:lnTo>
                <a:lnTo>
                  <a:pt x="1726" y="543"/>
                </a:lnTo>
                <a:lnTo>
                  <a:pt x="1731" y="490"/>
                </a:lnTo>
                <a:lnTo>
                  <a:pt x="1684" y="378"/>
                </a:lnTo>
                <a:lnTo>
                  <a:pt x="1678" y="336"/>
                </a:lnTo>
                <a:lnTo>
                  <a:pt x="1696" y="290"/>
                </a:lnTo>
                <a:lnTo>
                  <a:pt x="1684" y="206"/>
                </a:lnTo>
                <a:lnTo>
                  <a:pt x="1637" y="89"/>
                </a:lnTo>
                <a:lnTo>
                  <a:pt x="1630" y="77"/>
                </a:lnTo>
                <a:lnTo>
                  <a:pt x="1619" y="59"/>
                </a:lnTo>
                <a:lnTo>
                  <a:pt x="1625" y="41"/>
                </a:lnTo>
                <a:lnTo>
                  <a:pt x="1607" y="0"/>
                </a:lnTo>
                <a:lnTo>
                  <a:pt x="1224" y="95"/>
                </a:lnTo>
                <a:lnTo>
                  <a:pt x="1217" y="89"/>
                </a:lnTo>
                <a:lnTo>
                  <a:pt x="1206" y="89"/>
                </a:lnTo>
                <a:lnTo>
                  <a:pt x="1170" y="107"/>
                </a:lnTo>
                <a:lnTo>
                  <a:pt x="1082" y="201"/>
                </a:lnTo>
                <a:lnTo>
                  <a:pt x="986" y="325"/>
                </a:lnTo>
                <a:lnTo>
                  <a:pt x="975" y="348"/>
                </a:lnTo>
                <a:lnTo>
                  <a:pt x="981" y="372"/>
                </a:lnTo>
                <a:lnTo>
                  <a:pt x="969" y="419"/>
                </a:lnTo>
                <a:lnTo>
                  <a:pt x="945" y="437"/>
                </a:lnTo>
                <a:lnTo>
                  <a:pt x="851" y="531"/>
                </a:lnTo>
                <a:lnTo>
                  <a:pt x="846" y="549"/>
                </a:lnTo>
                <a:lnTo>
                  <a:pt x="857" y="591"/>
                </a:lnTo>
                <a:lnTo>
                  <a:pt x="869" y="597"/>
                </a:lnTo>
                <a:lnTo>
                  <a:pt x="887" y="591"/>
                </a:lnTo>
                <a:lnTo>
                  <a:pt x="910" y="609"/>
                </a:lnTo>
                <a:lnTo>
                  <a:pt x="915" y="627"/>
                </a:lnTo>
                <a:lnTo>
                  <a:pt x="898" y="643"/>
                </a:lnTo>
                <a:lnTo>
                  <a:pt x="904" y="679"/>
                </a:lnTo>
                <a:lnTo>
                  <a:pt x="928" y="714"/>
                </a:lnTo>
                <a:lnTo>
                  <a:pt x="922" y="767"/>
                </a:lnTo>
                <a:lnTo>
                  <a:pt x="863" y="797"/>
                </a:lnTo>
                <a:lnTo>
                  <a:pt x="775" y="891"/>
                </a:lnTo>
                <a:lnTo>
                  <a:pt x="704" y="916"/>
                </a:lnTo>
                <a:lnTo>
                  <a:pt x="555" y="957"/>
                </a:lnTo>
                <a:lnTo>
                  <a:pt x="502" y="939"/>
                </a:lnTo>
                <a:lnTo>
                  <a:pt x="455" y="934"/>
                </a:lnTo>
                <a:lnTo>
                  <a:pt x="379" y="939"/>
                </a:lnTo>
                <a:lnTo>
                  <a:pt x="296" y="957"/>
                </a:lnTo>
                <a:lnTo>
                  <a:pt x="202" y="992"/>
                </a:lnTo>
                <a:lnTo>
                  <a:pt x="159" y="1016"/>
                </a:lnTo>
                <a:lnTo>
                  <a:pt x="148" y="1069"/>
                </a:lnTo>
                <a:lnTo>
                  <a:pt x="148" y="1099"/>
                </a:lnTo>
                <a:lnTo>
                  <a:pt x="219" y="1175"/>
                </a:lnTo>
                <a:lnTo>
                  <a:pt x="225" y="1211"/>
                </a:lnTo>
                <a:lnTo>
                  <a:pt x="213" y="1234"/>
                </a:lnTo>
                <a:lnTo>
                  <a:pt x="189" y="1246"/>
                </a:lnTo>
                <a:lnTo>
                  <a:pt x="172" y="1312"/>
                </a:lnTo>
                <a:lnTo>
                  <a:pt x="42" y="1429"/>
                </a:lnTo>
                <a:lnTo>
                  <a:pt x="0" y="1465"/>
                </a:lnTo>
                <a:lnTo>
                  <a:pt x="24" y="1571"/>
                </a:lnTo>
                <a:lnTo>
                  <a:pt x="1318" y="1312"/>
                </a:lnTo>
                <a:lnTo>
                  <a:pt x="1341" y="1329"/>
                </a:lnTo>
                <a:lnTo>
                  <a:pt x="1348" y="1353"/>
                </a:lnTo>
                <a:lnTo>
                  <a:pt x="1359" y="1365"/>
                </a:lnTo>
                <a:lnTo>
                  <a:pt x="1371" y="1358"/>
                </a:lnTo>
                <a:lnTo>
                  <a:pt x="1382" y="1370"/>
                </a:lnTo>
                <a:lnTo>
                  <a:pt x="1406" y="1376"/>
                </a:lnTo>
                <a:lnTo>
                  <a:pt x="1442" y="1453"/>
                </a:lnTo>
                <a:lnTo>
                  <a:pt x="1447" y="1482"/>
                </a:lnTo>
                <a:lnTo>
                  <a:pt x="1465" y="1494"/>
                </a:lnTo>
                <a:lnTo>
                  <a:pt x="1465" y="1507"/>
                </a:lnTo>
                <a:lnTo>
                  <a:pt x="1542" y="1512"/>
                </a:lnTo>
                <a:lnTo>
                  <a:pt x="1572" y="153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 smtClean="0">
                <a:latin typeface="Calibri" pitchFamily="34" charset="0"/>
                <a:cs typeface="Arial" pitchFamily="34" charset="0"/>
              </a:rPr>
              <a:t>-3%</a:t>
            </a: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23" name="Freeform 67"/>
          <p:cNvSpPr>
            <a:spLocks/>
          </p:cNvSpPr>
          <p:nvPr/>
        </p:nvSpPr>
        <p:spPr bwMode="auto">
          <a:xfrm>
            <a:off x="6344731" y="3190255"/>
            <a:ext cx="748672" cy="468770"/>
          </a:xfrm>
          <a:custGeom>
            <a:avLst/>
            <a:gdLst/>
            <a:ahLst/>
            <a:cxnLst>
              <a:cxn ang="0">
                <a:pos x="467" y="1151"/>
              </a:cxn>
              <a:cxn ang="0">
                <a:pos x="1311" y="986"/>
              </a:cxn>
              <a:cxn ang="0">
                <a:pos x="1583" y="938"/>
              </a:cxn>
              <a:cxn ang="0">
                <a:pos x="1590" y="938"/>
              </a:cxn>
              <a:cxn ang="0">
                <a:pos x="1595" y="933"/>
              </a:cxn>
              <a:cxn ang="0">
                <a:pos x="1601" y="908"/>
              </a:cxn>
              <a:cxn ang="0">
                <a:pos x="1631" y="880"/>
              </a:cxn>
              <a:cxn ang="0">
                <a:pos x="1661" y="874"/>
              </a:cxn>
              <a:cxn ang="0">
                <a:pos x="1689" y="880"/>
              </a:cxn>
              <a:cxn ang="0">
                <a:pos x="1767" y="826"/>
              </a:cxn>
              <a:cxn ang="0">
                <a:pos x="1778" y="785"/>
              </a:cxn>
              <a:cxn ang="0">
                <a:pos x="1826" y="738"/>
              </a:cxn>
              <a:cxn ang="0">
                <a:pos x="1873" y="708"/>
              </a:cxn>
              <a:cxn ang="0">
                <a:pos x="1879" y="697"/>
              </a:cxn>
              <a:cxn ang="0">
                <a:pos x="1831" y="661"/>
              </a:cxn>
              <a:cxn ang="0">
                <a:pos x="1814" y="644"/>
              </a:cxn>
              <a:cxn ang="0">
                <a:pos x="1796" y="637"/>
              </a:cxn>
              <a:cxn ang="0">
                <a:pos x="1785" y="619"/>
              </a:cxn>
              <a:cxn ang="0">
                <a:pos x="1749" y="614"/>
              </a:cxn>
              <a:cxn ang="0">
                <a:pos x="1737" y="566"/>
              </a:cxn>
              <a:cxn ang="0">
                <a:pos x="1696" y="555"/>
              </a:cxn>
              <a:cxn ang="0">
                <a:pos x="1689" y="555"/>
              </a:cxn>
              <a:cxn ang="0">
                <a:pos x="1684" y="477"/>
              </a:cxn>
              <a:cxn ang="0">
                <a:pos x="1707" y="466"/>
              </a:cxn>
              <a:cxn ang="0">
                <a:pos x="1702" y="424"/>
              </a:cxn>
              <a:cxn ang="0">
                <a:pos x="1678" y="401"/>
              </a:cxn>
              <a:cxn ang="0">
                <a:pos x="1678" y="389"/>
              </a:cxn>
              <a:cxn ang="0">
                <a:pos x="1684" y="378"/>
              </a:cxn>
              <a:cxn ang="0">
                <a:pos x="1719" y="342"/>
              </a:cxn>
              <a:cxn ang="0">
                <a:pos x="1732" y="283"/>
              </a:cxn>
              <a:cxn ang="0">
                <a:pos x="1732" y="266"/>
              </a:cxn>
              <a:cxn ang="0">
                <a:pos x="1755" y="230"/>
              </a:cxn>
              <a:cxn ang="0">
                <a:pos x="1773" y="218"/>
              </a:cxn>
              <a:cxn ang="0">
                <a:pos x="1743" y="200"/>
              </a:cxn>
              <a:cxn ang="0">
                <a:pos x="1666" y="195"/>
              </a:cxn>
              <a:cxn ang="0">
                <a:pos x="1666" y="182"/>
              </a:cxn>
              <a:cxn ang="0">
                <a:pos x="1648" y="170"/>
              </a:cxn>
              <a:cxn ang="0">
                <a:pos x="1643" y="141"/>
              </a:cxn>
              <a:cxn ang="0">
                <a:pos x="1607" y="64"/>
              </a:cxn>
              <a:cxn ang="0">
                <a:pos x="1583" y="58"/>
              </a:cxn>
              <a:cxn ang="0">
                <a:pos x="1572" y="46"/>
              </a:cxn>
              <a:cxn ang="0">
                <a:pos x="1560" y="53"/>
              </a:cxn>
              <a:cxn ang="0">
                <a:pos x="1549" y="41"/>
              </a:cxn>
              <a:cxn ang="0">
                <a:pos x="1542" y="17"/>
              </a:cxn>
              <a:cxn ang="0">
                <a:pos x="1519" y="0"/>
              </a:cxn>
              <a:cxn ang="0">
                <a:pos x="225" y="259"/>
              </a:cxn>
              <a:cxn ang="0">
                <a:pos x="201" y="153"/>
              </a:cxn>
              <a:cxn ang="0">
                <a:pos x="130" y="223"/>
              </a:cxn>
              <a:cxn ang="0">
                <a:pos x="119" y="230"/>
              </a:cxn>
              <a:cxn ang="0">
                <a:pos x="107" y="218"/>
              </a:cxn>
              <a:cxn ang="0">
                <a:pos x="101" y="218"/>
              </a:cxn>
              <a:cxn ang="0">
                <a:pos x="83" y="259"/>
              </a:cxn>
              <a:cxn ang="0">
                <a:pos x="18" y="307"/>
              </a:cxn>
              <a:cxn ang="0">
                <a:pos x="0" y="324"/>
              </a:cxn>
              <a:cxn ang="0">
                <a:pos x="89" y="856"/>
              </a:cxn>
              <a:cxn ang="0">
                <a:pos x="154" y="1217"/>
              </a:cxn>
              <a:cxn ang="0">
                <a:pos x="467" y="1151"/>
              </a:cxn>
            </a:cxnLst>
            <a:rect l="0" t="0" r="r" b="b"/>
            <a:pathLst>
              <a:path w="1879" h="1217">
                <a:moveTo>
                  <a:pt x="467" y="1151"/>
                </a:moveTo>
                <a:lnTo>
                  <a:pt x="1311" y="986"/>
                </a:lnTo>
                <a:lnTo>
                  <a:pt x="1583" y="938"/>
                </a:lnTo>
                <a:lnTo>
                  <a:pt x="1590" y="938"/>
                </a:lnTo>
                <a:lnTo>
                  <a:pt x="1595" y="933"/>
                </a:lnTo>
                <a:lnTo>
                  <a:pt x="1601" y="908"/>
                </a:lnTo>
                <a:lnTo>
                  <a:pt x="1631" y="880"/>
                </a:lnTo>
                <a:lnTo>
                  <a:pt x="1661" y="874"/>
                </a:lnTo>
                <a:lnTo>
                  <a:pt x="1689" y="880"/>
                </a:lnTo>
                <a:lnTo>
                  <a:pt x="1767" y="826"/>
                </a:lnTo>
                <a:lnTo>
                  <a:pt x="1778" y="785"/>
                </a:lnTo>
                <a:lnTo>
                  <a:pt x="1826" y="738"/>
                </a:lnTo>
                <a:lnTo>
                  <a:pt x="1873" y="708"/>
                </a:lnTo>
                <a:lnTo>
                  <a:pt x="1879" y="697"/>
                </a:lnTo>
                <a:lnTo>
                  <a:pt x="1831" y="661"/>
                </a:lnTo>
                <a:lnTo>
                  <a:pt x="1814" y="644"/>
                </a:lnTo>
                <a:lnTo>
                  <a:pt x="1796" y="637"/>
                </a:lnTo>
                <a:lnTo>
                  <a:pt x="1785" y="619"/>
                </a:lnTo>
                <a:lnTo>
                  <a:pt x="1749" y="614"/>
                </a:lnTo>
                <a:lnTo>
                  <a:pt x="1737" y="566"/>
                </a:lnTo>
                <a:lnTo>
                  <a:pt x="1696" y="555"/>
                </a:lnTo>
                <a:lnTo>
                  <a:pt x="1689" y="555"/>
                </a:lnTo>
                <a:lnTo>
                  <a:pt x="1684" y="477"/>
                </a:lnTo>
                <a:lnTo>
                  <a:pt x="1707" y="466"/>
                </a:lnTo>
                <a:lnTo>
                  <a:pt x="1702" y="424"/>
                </a:lnTo>
                <a:lnTo>
                  <a:pt x="1678" y="401"/>
                </a:lnTo>
                <a:lnTo>
                  <a:pt x="1678" y="389"/>
                </a:lnTo>
                <a:lnTo>
                  <a:pt x="1684" y="378"/>
                </a:lnTo>
                <a:lnTo>
                  <a:pt x="1719" y="342"/>
                </a:lnTo>
                <a:lnTo>
                  <a:pt x="1732" y="283"/>
                </a:lnTo>
                <a:lnTo>
                  <a:pt x="1732" y="266"/>
                </a:lnTo>
                <a:lnTo>
                  <a:pt x="1755" y="230"/>
                </a:lnTo>
                <a:lnTo>
                  <a:pt x="1773" y="218"/>
                </a:lnTo>
                <a:lnTo>
                  <a:pt x="1743" y="200"/>
                </a:lnTo>
                <a:lnTo>
                  <a:pt x="1666" y="195"/>
                </a:lnTo>
                <a:lnTo>
                  <a:pt x="1666" y="182"/>
                </a:lnTo>
                <a:lnTo>
                  <a:pt x="1648" y="170"/>
                </a:lnTo>
                <a:lnTo>
                  <a:pt x="1643" y="141"/>
                </a:lnTo>
                <a:lnTo>
                  <a:pt x="1607" y="64"/>
                </a:lnTo>
                <a:lnTo>
                  <a:pt x="1583" y="58"/>
                </a:lnTo>
                <a:lnTo>
                  <a:pt x="1572" y="46"/>
                </a:lnTo>
                <a:lnTo>
                  <a:pt x="1560" y="53"/>
                </a:lnTo>
                <a:lnTo>
                  <a:pt x="1549" y="41"/>
                </a:lnTo>
                <a:lnTo>
                  <a:pt x="1542" y="17"/>
                </a:lnTo>
                <a:lnTo>
                  <a:pt x="1519" y="0"/>
                </a:lnTo>
                <a:lnTo>
                  <a:pt x="225" y="259"/>
                </a:lnTo>
                <a:lnTo>
                  <a:pt x="201" y="153"/>
                </a:lnTo>
                <a:lnTo>
                  <a:pt x="130" y="223"/>
                </a:lnTo>
                <a:lnTo>
                  <a:pt x="119" y="230"/>
                </a:lnTo>
                <a:lnTo>
                  <a:pt x="107" y="218"/>
                </a:lnTo>
                <a:lnTo>
                  <a:pt x="101" y="218"/>
                </a:lnTo>
                <a:lnTo>
                  <a:pt x="83" y="259"/>
                </a:lnTo>
                <a:lnTo>
                  <a:pt x="18" y="307"/>
                </a:lnTo>
                <a:lnTo>
                  <a:pt x="0" y="324"/>
                </a:lnTo>
                <a:lnTo>
                  <a:pt x="89" y="856"/>
                </a:lnTo>
                <a:lnTo>
                  <a:pt x="154" y="1217"/>
                </a:lnTo>
                <a:lnTo>
                  <a:pt x="467" y="115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 smtClean="0">
                <a:latin typeface="Calibri" pitchFamily="34" charset="0"/>
                <a:cs typeface="Arial" pitchFamily="34" charset="0"/>
              </a:rPr>
              <a:t>-4%</a:t>
            </a: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26" name="Freeform 70"/>
          <p:cNvSpPr>
            <a:spLocks/>
          </p:cNvSpPr>
          <p:nvPr/>
        </p:nvSpPr>
        <p:spPr bwMode="auto">
          <a:xfrm>
            <a:off x="6093166" y="3654383"/>
            <a:ext cx="976163" cy="539550"/>
          </a:xfrm>
          <a:custGeom>
            <a:avLst/>
            <a:gdLst/>
            <a:ahLst/>
            <a:cxnLst>
              <a:cxn ang="0">
                <a:pos x="1607" y="1176"/>
              </a:cxn>
              <a:cxn ang="0">
                <a:pos x="745" y="1311"/>
              </a:cxn>
              <a:cxn ang="0">
                <a:pos x="621" y="1329"/>
              </a:cxn>
              <a:cxn ang="0">
                <a:pos x="537" y="1329"/>
              </a:cxn>
              <a:cxn ang="0">
                <a:pos x="0" y="1400"/>
              </a:cxn>
              <a:cxn ang="0">
                <a:pos x="136" y="1329"/>
              </a:cxn>
              <a:cxn ang="0">
                <a:pos x="213" y="1252"/>
              </a:cxn>
              <a:cxn ang="0">
                <a:pos x="225" y="1211"/>
              </a:cxn>
              <a:cxn ang="0">
                <a:pos x="260" y="1158"/>
              </a:cxn>
              <a:cxn ang="0">
                <a:pos x="455" y="986"/>
              </a:cxn>
              <a:cxn ang="0">
                <a:pos x="479" y="963"/>
              </a:cxn>
              <a:cxn ang="0">
                <a:pos x="514" y="1040"/>
              </a:cxn>
              <a:cxn ang="0">
                <a:pos x="621" y="1070"/>
              </a:cxn>
              <a:cxn ang="0">
                <a:pos x="662" y="1022"/>
              </a:cxn>
              <a:cxn ang="0">
                <a:pos x="715" y="1029"/>
              </a:cxn>
              <a:cxn ang="0">
                <a:pos x="750" y="1029"/>
              </a:cxn>
              <a:cxn ang="0">
                <a:pos x="845" y="945"/>
              </a:cxn>
              <a:cxn ang="0">
                <a:pos x="869" y="963"/>
              </a:cxn>
              <a:cxn ang="0">
                <a:pos x="958" y="916"/>
              </a:cxn>
              <a:cxn ang="0">
                <a:pos x="999" y="821"/>
              </a:cxn>
              <a:cxn ang="0">
                <a:pos x="1057" y="674"/>
              </a:cxn>
              <a:cxn ang="0">
                <a:pos x="1140" y="408"/>
              </a:cxn>
              <a:cxn ang="0">
                <a:pos x="1181" y="449"/>
              </a:cxn>
              <a:cxn ang="0">
                <a:pos x="1247" y="461"/>
              </a:cxn>
              <a:cxn ang="0">
                <a:pos x="1300" y="314"/>
              </a:cxn>
              <a:cxn ang="0">
                <a:pos x="1359" y="289"/>
              </a:cxn>
              <a:cxn ang="0">
                <a:pos x="1407" y="225"/>
              </a:cxn>
              <a:cxn ang="0">
                <a:pos x="1453" y="142"/>
              </a:cxn>
              <a:cxn ang="0">
                <a:pos x="1471" y="113"/>
              </a:cxn>
              <a:cxn ang="0">
                <a:pos x="1460" y="24"/>
              </a:cxn>
              <a:cxn ang="0">
                <a:pos x="1483" y="0"/>
              </a:cxn>
              <a:cxn ang="0">
                <a:pos x="1648" y="101"/>
              </a:cxn>
              <a:cxn ang="0">
                <a:pos x="1673" y="18"/>
              </a:cxn>
              <a:cxn ang="0">
                <a:pos x="1725" y="24"/>
              </a:cxn>
              <a:cxn ang="0">
                <a:pos x="1731" y="65"/>
              </a:cxn>
              <a:cxn ang="0">
                <a:pos x="1831" y="101"/>
              </a:cxn>
              <a:cxn ang="0">
                <a:pos x="1896" y="149"/>
              </a:cxn>
              <a:cxn ang="0">
                <a:pos x="1920" y="201"/>
              </a:cxn>
              <a:cxn ang="0">
                <a:pos x="1855" y="331"/>
              </a:cxn>
              <a:cxn ang="0">
                <a:pos x="1909" y="378"/>
              </a:cxn>
              <a:cxn ang="0">
                <a:pos x="1985" y="390"/>
              </a:cxn>
              <a:cxn ang="0">
                <a:pos x="2015" y="408"/>
              </a:cxn>
              <a:cxn ang="0">
                <a:pos x="2056" y="431"/>
              </a:cxn>
              <a:cxn ang="0">
                <a:pos x="2086" y="420"/>
              </a:cxn>
              <a:cxn ang="0">
                <a:pos x="2216" y="473"/>
              </a:cxn>
              <a:cxn ang="0">
                <a:pos x="2239" y="520"/>
              </a:cxn>
              <a:cxn ang="0">
                <a:pos x="2227" y="591"/>
              </a:cxn>
              <a:cxn ang="0">
                <a:pos x="2204" y="615"/>
              </a:cxn>
              <a:cxn ang="0">
                <a:pos x="2274" y="679"/>
              </a:cxn>
              <a:cxn ang="0">
                <a:pos x="2269" y="709"/>
              </a:cxn>
              <a:cxn ang="0">
                <a:pos x="2216" y="720"/>
              </a:cxn>
              <a:cxn ang="0">
                <a:pos x="2239" y="733"/>
              </a:cxn>
              <a:cxn ang="0">
                <a:pos x="2216" y="763"/>
              </a:cxn>
              <a:cxn ang="0">
                <a:pos x="2198" y="768"/>
              </a:cxn>
              <a:cxn ang="0">
                <a:pos x="2251" y="786"/>
              </a:cxn>
              <a:cxn ang="0">
                <a:pos x="2298" y="816"/>
              </a:cxn>
              <a:cxn ang="0">
                <a:pos x="2239" y="857"/>
              </a:cxn>
              <a:cxn ang="0">
                <a:pos x="2198" y="857"/>
              </a:cxn>
              <a:cxn ang="0">
                <a:pos x="2257" y="898"/>
              </a:cxn>
              <a:cxn ang="0">
                <a:pos x="2322" y="857"/>
              </a:cxn>
              <a:cxn ang="0">
                <a:pos x="2404" y="857"/>
              </a:cxn>
              <a:cxn ang="0">
                <a:pos x="2446" y="981"/>
              </a:cxn>
              <a:cxn ang="0">
                <a:pos x="2411" y="1004"/>
              </a:cxn>
            </a:cxnLst>
            <a:rect l="0" t="0" r="r" b="b"/>
            <a:pathLst>
              <a:path w="2446" h="1400">
                <a:moveTo>
                  <a:pt x="2416" y="1022"/>
                </a:moveTo>
                <a:lnTo>
                  <a:pt x="1607" y="1176"/>
                </a:lnTo>
                <a:lnTo>
                  <a:pt x="762" y="1318"/>
                </a:lnTo>
                <a:lnTo>
                  <a:pt x="745" y="1311"/>
                </a:lnTo>
                <a:lnTo>
                  <a:pt x="709" y="1318"/>
                </a:lnTo>
                <a:lnTo>
                  <a:pt x="621" y="1329"/>
                </a:lnTo>
                <a:lnTo>
                  <a:pt x="626" y="1311"/>
                </a:lnTo>
                <a:lnTo>
                  <a:pt x="537" y="1329"/>
                </a:lnTo>
                <a:lnTo>
                  <a:pt x="537" y="1336"/>
                </a:lnTo>
                <a:lnTo>
                  <a:pt x="0" y="1400"/>
                </a:lnTo>
                <a:lnTo>
                  <a:pt x="24" y="1382"/>
                </a:lnTo>
                <a:lnTo>
                  <a:pt x="136" y="1329"/>
                </a:lnTo>
                <a:lnTo>
                  <a:pt x="154" y="1300"/>
                </a:lnTo>
                <a:lnTo>
                  <a:pt x="213" y="1252"/>
                </a:lnTo>
                <a:lnTo>
                  <a:pt x="219" y="1223"/>
                </a:lnTo>
                <a:lnTo>
                  <a:pt x="225" y="1211"/>
                </a:lnTo>
                <a:lnTo>
                  <a:pt x="260" y="1194"/>
                </a:lnTo>
                <a:lnTo>
                  <a:pt x="260" y="1158"/>
                </a:lnTo>
                <a:lnTo>
                  <a:pt x="296" y="1128"/>
                </a:lnTo>
                <a:lnTo>
                  <a:pt x="455" y="986"/>
                </a:lnTo>
                <a:lnTo>
                  <a:pt x="467" y="958"/>
                </a:lnTo>
                <a:lnTo>
                  <a:pt x="479" y="963"/>
                </a:lnTo>
                <a:lnTo>
                  <a:pt x="467" y="993"/>
                </a:lnTo>
                <a:lnTo>
                  <a:pt x="514" y="1040"/>
                </a:lnTo>
                <a:lnTo>
                  <a:pt x="585" y="1070"/>
                </a:lnTo>
                <a:lnTo>
                  <a:pt x="621" y="1070"/>
                </a:lnTo>
                <a:lnTo>
                  <a:pt x="656" y="1040"/>
                </a:lnTo>
                <a:lnTo>
                  <a:pt x="662" y="1022"/>
                </a:lnTo>
                <a:lnTo>
                  <a:pt x="686" y="1004"/>
                </a:lnTo>
                <a:lnTo>
                  <a:pt x="715" y="1029"/>
                </a:lnTo>
                <a:lnTo>
                  <a:pt x="727" y="1034"/>
                </a:lnTo>
                <a:lnTo>
                  <a:pt x="750" y="1029"/>
                </a:lnTo>
                <a:lnTo>
                  <a:pt x="833" y="999"/>
                </a:lnTo>
                <a:lnTo>
                  <a:pt x="845" y="945"/>
                </a:lnTo>
                <a:lnTo>
                  <a:pt x="851" y="945"/>
                </a:lnTo>
                <a:lnTo>
                  <a:pt x="869" y="963"/>
                </a:lnTo>
                <a:lnTo>
                  <a:pt x="933" y="904"/>
                </a:lnTo>
                <a:lnTo>
                  <a:pt x="958" y="916"/>
                </a:lnTo>
                <a:lnTo>
                  <a:pt x="1011" y="845"/>
                </a:lnTo>
                <a:lnTo>
                  <a:pt x="999" y="821"/>
                </a:lnTo>
                <a:lnTo>
                  <a:pt x="1004" y="774"/>
                </a:lnTo>
                <a:lnTo>
                  <a:pt x="1057" y="674"/>
                </a:lnTo>
                <a:lnTo>
                  <a:pt x="1128" y="408"/>
                </a:lnTo>
                <a:lnTo>
                  <a:pt x="1140" y="408"/>
                </a:lnTo>
                <a:lnTo>
                  <a:pt x="1181" y="431"/>
                </a:lnTo>
                <a:lnTo>
                  <a:pt x="1181" y="449"/>
                </a:lnTo>
                <a:lnTo>
                  <a:pt x="1206" y="467"/>
                </a:lnTo>
                <a:lnTo>
                  <a:pt x="1247" y="461"/>
                </a:lnTo>
                <a:lnTo>
                  <a:pt x="1270" y="413"/>
                </a:lnTo>
                <a:lnTo>
                  <a:pt x="1300" y="314"/>
                </a:lnTo>
                <a:lnTo>
                  <a:pt x="1323" y="278"/>
                </a:lnTo>
                <a:lnTo>
                  <a:pt x="1359" y="289"/>
                </a:lnTo>
                <a:lnTo>
                  <a:pt x="1382" y="231"/>
                </a:lnTo>
                <a:lnTo>
                  <a:pt x="1407" y="225"/>
                </a:lnTo>
                <a:lnTo>
                  <a:pt x="1430" y="195"/>
                </a:lnTo>
                <a:lnTo>
                  <a:pt x="1453" y="142"/>
                </a:lnTo>
                <a:lnTo>
                  <a:pt x="1465" y="131"/>
                </a:lnTo>
                <a:lnTo>
                  <a:pt x="1471" y="113"/>
                </a:lnTo>
                <a:lnTo>
                  <a:pt x="1453" y="101"/>
                </a:lnTo>
                <a:lnTo>
                  <a:pt x="1460" y="24"/>
                </a:lnTo>
                <a:lnTo>
                  <a:pt x="1471" y="7"/>
                </a:lnTo>
                <a:lnTo>
                  <a:pt x="1483" y="0"/>
                </a:lnTo>
                <a:lnTo>
                  <a:pt x="1625" y="89"/>
                </a:lnTo>
                <a:lnTo>
                  <a:pt x="1648" y="101"/>
                </a:lnTo>
                <a:lnTo>
                  <a:pt x="1655" y="95"/>
                </a:lnTo>
                <a:lnTo>
                  <a:pt x="1673" y="18"/>
                </a:lnTo>
                <a:lnTo>
                  <a:pt x="1696" y="12"/>
                </a:lnTo>
                <a:lnTo>
                  <a:pt x="1725" y="24"/>
                </a:lnTo>
                <a:lnTo>
                  <a:pt x="1755" y="35"/>
                </a:lnTo>
                <a:lnTo>
                  <a:pt x="1731" y="65"/>
                </a:lnTo>
                <a:lnTo>
                  <a:pt x="1767" y="101"/>
                </a:lnTo>
                <a:lnTo>
                  <a:pt x="1831" y="101"/>
                </a:lnTo>
                <a:lnTo>
                  <a:pt x="1855" y="131"/>
                </a:lnTo>
                <a:lnTo>
                  <a:pt x="1896" y="149"/>
                </a:lnTo>
                <a:lnTo>
                  <a:pt x="1926" y="184"/>
                </a:lnTo>
                <a:lnTo>
                  <a:pt x="1920" y="201"/>
                </a:lnTo>
                <a:lnTo>
                  <a:pt x="1879" y="272"/>
                </a:lnTo>
                <a:lnTo>
                  <a:pt x="1855" y="331"/>
                </a:lnTo>
                <a:lnTo>
                  <a:pt x="1861" y="378"/>
                </a:lnTo>
                <a:lnTo>
                  <a:pt x="1909" y="378"/>
                </a:lnTo>
                <a:lnTo>
                  <a:pt x="1950" y="355"/>
                </a:lnTo>
                <a:lnTo>
                  <a:pt x="1985" y="390"/>
                </a:lnTo>
                <a:lnTo>
                  <a:pt x="2003" y="402"/>
                </a:lnTo>
                <a:lnTo>
                  <a:pt x="2015" y="408"/>
                </a:lnTo>
                <a:lnTo>
                  <a:pt x="2038" y="426"/>
                </a:lnTo>
                <a:lnTo>
                  <a:pt x="2056" y="431"/>
                </a:lnTo>
                <a:lnTo>
                  <a:pt x="2074" y="420"/>
                </a:lnTo>
                <a:lnTo>
                  <a:pt x="2086" y="420"/>
                </a:lnTo>
                <a:lnTo>
                  <a:pt x="2163" y="461"/>
                </a:lnTo>
                <a:lnTo>
                  <a:pt x="2216" y="473"/>
                </a:lnTo>
                <a:lnTo>
                  <a:pt x="2239" y="509"/>
                </a:lnTo>
                <a:lnTo>
                  <a:pt x="2239" y="520"/>
                </a:lnTo>
                <a:lnTo>
                  <a:pt x="2216" y="538"/>
                </a:lnTo>
                <a:lnTo>
                  <a:pt x="2227" y="591"/>
                </a:lnTo>
                <a:lnTo>
                  <a:pt x="2216" y="603"/>
                </a:lnTo>
                <a:lnTo>
                  <a:pt x="2204" y="615"/>
                </a:lnTo>
                <a:lnTo>
                  <a:pt x="2257" y="644"/>
                </a:lnTo>
                <a:lnTo>
                  <a:pt x="2274" y="679"/>
                </a:lnTo>
                <a:lnTo>
                  <a:pt x="2274" y="697"/>
                </a:lnTo>
                <a:lnTo>
                  <a:pt x="2269" y="709"/>
                </a:lnTo>
                <a:lnTo>
                  <a:pt x="2221" y="703"/>
                </a:lnTo>
                <a:lnTo>
                  <a:pt x="2216" y="720"/>
                </a:lnTo>
                <a:lnTo>
                  <a:pt x="2233" y="738"/>
                </a:lnTo>
                <a:lnTo>
                  <a:pt x="2239" y="733"/>
                </a:lnTo>
                <a:lnTo>
                  <a:pt x="2239" y="750"/>
                </a:lnTo>
                <a:lnTo>
                  <a:pt x="2216" y="763"/>
                </a:lnTo>
                <a:lnTo>
                  <a:pt x="2204" y="763"/>
                </a:lnTo>
                <a:lnTo>
                  <a:pt x="2198" y="768"/>
                </a:lnTo>
                <a:lnTo>
                  <a:pt x="2216" y="780"/>
                </a:lnTo>
                <a:lnTo>
                  <a:pt x="2251" y="786"/>
                </a:lnTo>
                <a:lnTo>
                  <a:pt x="2287" y="804"/>
                </a:lnTo>
                <a:lnTo>
                  <a:pt x="2298" y="816"/>
                </a:lnTo>
                <a:lnTo>
                  <a:pt x="2257" y="857"/>
                </a:lnTo>
                <a:lnTo>
                  <a:pt x="2239" y="857"/>
                </a:lnTo>
                <a:lnTo>
                  <a:pt x="2198" y="839"/>
                </a:lnTo>
                <a:lnTo>
                  <a:pt x="2198" y="857"/>
                </a:lnTo>
                <a:lnTo>
                  <a:pt x="2221" y="875"/>
                </a:lnTo>
                <a:lnTo>
                  <a:pt x="2257" y="898"/>
                </a:lnTo>
                <a:lnTo>
                  <a:pt x="2287" y="887"/>
                </a:lnTo>
                <a:lnTo>
                  <a:pt x="2322" y="857"/>
                </a:lnTo>
                <a:lnTo>
                  <a:pt x="2358" y="862"/>
                </a:lnTo>
                <a:lnTo>
                  <a:pt x="2404" y="857"/>
                </a:lnTo>
                <a:lnTo>
                  <a:pt x="2411" y="869"/>
                </a:lnTo>
                <a:lnTo>
                  <a:pt x="2446" y="981"/>
                </a:lnTo>
                <a:lnTo>
                  <a:pt x="2422" y="1004"/>
                </a:lnTo>
                <a:lnTo>
                  <a:pt x="2411" y="1004"/>
                </a:lnTo>
                <a:lnTo>
                  <a:pt x="2416" y="1022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600" b="1" dirty="0" smtClean="0">
                <a:latin typeface="Calibri" pitchFamily="34" charset="0"/>
                <a:cs typeface="Arial" pitchFamily="34" charset="0"/>
              </a:rPr>
              <a:t>       </a:t>
            </a:r>
          </a:p>
          <a:p>
            <a:pPr algn="ctr">
              <a:defRPr/>
            </a:pPr>
            <a:r>
              <a:rPr lang="en-US" sz="1200" b="1" dirty="0" smtClean="0">
                <a:latin typeface="Calibri" pitchFamily="34" charset="0"/>
                <a:cs typeface="Arial" pitchFamily="34" charset="0"/>
              </a:rPr>
              <a:t>       -2%</a:t>
            </a: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28" name="Freeform 72"/>
          <p:cNvSpPr>
            <a:spLocks/>
          </p:cNvSpPr>
          <p:nvPr/>
        </p:nvSpPr>
        <p:spPr bwMode="auto">
          <a:xfrm>
            <a:off x="5998078" y="4048893"/>
            <a:ext cx="1129026" cy="465290"/>
          </a:xfrm>
          <a:custGeom>
            <a:avLst/>
            <a:gdLst/>
            <a:ahLst/>
            <a:cxnLst>
              <a:cxn ang="0">
                <a:pos x="36" y="986"/>
              </a:cxn>
              <a:cxn ang="0">
                <a:pos x="77" y="933"/>
              </a:cxn>
              <a:cxn ang="0">
                <a:pos x="112" y="857"/>
              </a:cxn>
              <a:cxn ang="0">
                <a:pos x="331" y="745"/>
              </a:cxn>
              <a:cxn ang="0">
                <a:pos x="414" y="651"/>
              </a:cxn>
              <a:cxn ang="0">
                <a:pos x="455" y="633"/>
              </a:cxn>
              <a:cxn ang="0">
                <a:pos x="496" y="597"/>
              </a:cxn>
              <a:cxn ang="0">
                <a:pos x="549" y="585"/>
              </a:cxn>
              <a:cxn ang="0">
                <a:pos x="667" y="538"/>
              </a:cxn>
              <a:cxn ang="0">
                <a:pos x="768" y="396"/>
              </a:cxn>
              <a:cxn ang="0">
                <a:pos x="779" y="314"/>
              </a:cxn>
              <a:cxn ang="0">
                <a:pos x="863" y="307"/>
              </a:cxn>
              <a:cxn ang="0">
                <a:pos x="1004" y="296"/>
              </a:cxn>
              <a:cxn ang="0">
                <a:pos x="2671" y="12"/>
              </a:cxn>
              <a:cxn ang="0">
                <a:pos x="2712" y="48"/>
              </a:cxn>
              <a:cxn ang="0">
                <a:pos x="2759" y="119"/>
              </a:cxn>
              <a:cxn ang="0">
                <a:pos x="2735" y="119"/>
              </a:cxn>
              <a:cxn ang="0">
                <a:pos x="2682" y="119"/>
              </a:cxn>
              <a:cxn ang="0">
                <a:pos x="2676" y="148"/>
              </a:cxn>
              <a:cxn ang="0">
                <a:pos x="2552" y="225"/>
              </a:cxn>
              <a:cxn ang="0">
                <a:pos x="2493" y="278"/>
              </a:cxn>
              <a:cxn ang="0">
                <a:pos x="2570" y="248"/>
              </a:cxn>
              <a:cxn ang="0">
                <a:pos x="2699" y="218"/>
              </a:cxn>
              <a:cxn ang="0">
                <a:pos x="2706" y="266"/>
              </a:cxn>
              <a:cxn ang="0">
                <a:pos x="2741" y="254"/>
              </a:cxn>
              <a:cxn ang="0">
                <a:pos x="2812" y="254"/>
              </a:cxn>
              <a:cxn ang="0">
                <a:pos x="2824" y="355"/>
              </a:cxn>
              <a:cxn ang="0">
                <a:pos x="2770" y="426"/>
              </a:cxn>
              <a:cxn ang="0">
                <a:pos x="2688" y="479"/>
              </a:cxn>
              <a:cxn ang="0">
                <a:pos x="2611" y="473"/>
              </a:cxn>
              <a:cxn ang="0">
                <a:pos x="2593" y="438"/>
              </a:cxn>
              <a:cxn ang="0">
                <a:pos x="2564" y="431"/>
              </a:cxn>
              <a:cxn ang="0">
                <a:pos x="2557" y="491"/>
              </a:cxn>
              <a:cxn ang="0">
                <a:pos x="2617" y="538"/>
              </a:cxn>
              <a:cxn ang="0">
                <a:pos x="2552" y="656"/>
              </a:cxn>
              <a:cxn ang="0">
                <a:pos x="2475" y="656"/>
              </a:cxn>
              <a:cxn ang="0">
                <a:pos x="2557" y="674"/>
              </a:cxn>
              <a:cxn ang="0">
                <a:pos x="2664" y="615"/>
              </a:cxn>
              <a:cxn ang="0">
                <a:pos x="2682" y="686"/>
              </a:cxn>
              <a:cxn ang="0">
                <a:pos x="2552" y="768"/>
              </a:cxn>
              <a:cxn ang="0">
                <a:pos x="2410" y="869"/>
              </a:cxn>
              <a:cxn ang="0">
                <a:pos x="2346" y="928"/>
              </a:cxn>
              <a:cxn ang="0">
                <a:pos x="2257" y="1141"/>
              </a:cxn>
              <a:cxn ang="0">
                <a:pos x="2080" y="1199"/>
              </a:cxn>
              <a:cxn ang="0">
                <a:pos x="1264" y="969"/>
              </a:cxn>
              <a:cxn ang="0">
                <a:pos x="1157" y="880"/>
              </a:cxn>
              <a:cxn ang="0">
                <a:pos x="1152" y="845"/>
              </a:cxn>
              <a:cxn ang="0">
                <a:pos x="703" y="904"/>
              </a:cxn>
              <a:cxn ang="0">
                <a:pos x="584" y="963"/>
              </a:cxn>
            </a:cxnLst>
            <a:rect l="0" t="0" r="r" b="b"/>
            <a:pathLst>
              <a:path w="2830" h="1211">
                <a:moveTo>
                  <a:pt x="0" y="1082"/>
                </a:moveTo>
                <a:lnTo>
                  <a:pt x="6" y="981"/>
                </a:lnTo>
                <a:lnTo>
                  <a:pt x="36" y="986"/>
                </a:lnTo>
                <a:lnTo>
                  <a:pt x="53" y="981"/>
                </a:lnTo>
                <a:lnTo>
                  <a:pt x="77" y="958"/>
                </a:lnTo>
                <a:lnTo>
                  <a:pt x="77" y="933"/>
                </a:lnTo>
                <a:lnTo>
                  <a:pt x="77" y="910"/>
                </a:lnTo>
                <a:lnTo>
                  <a:pt x="82" y="887"/>
                </a:lnTo>
                <a:lnTo>
                  <a:pt x="112" y="857"/>
                </a:lnTo>
                <a:lnTo>
                  <a:pt x="178" y="833"/>
                </a:lnTo>
                <a:lnTo>
                  <a:pt x="254" y="809"/>
                </a:lnTo>
                <a:lnTo>
                  <a:pt x="331" y="745"/>
                </a:lnTo>
                <a:lnTo>
                  <a:pt x="360" y="733"/>
                </a:lnTo>
                <a:lnTo>
                  <a:pt x="408" y="692"/>
                </a:lnTo>
                <a:lnTo>
                  <a:pt x="414" y="651"/>
                </a:lnTo>
                <a:lnTo>
                  <a:pt x="426" y="651"/>
                </a:lnTo>
                <a:lnTo>
                  <a:pt x="444" y="651"/>
                </a:lnTo>
                <a:lnTo>
                  <a:pt x="455" y="633"/>
                </a:lnTo>
                <a:lnTo>
                  <a:pt x="461" y="621"/>
                </a:lnTo>
                <a:lnTo>
                  <a:pt x="490" y="597"/>
                </a:lnTo>
                <a:lnTo>
                  <a:pt x="496" y="597"/>
                </a:lnTo>
                <a:lnTo>
                  <a:pt x="520" y="615"/>
                </a:lnTo>
                <a:lnTo>
                  <a:pt x="543" y="597"/>
                </a:lnTo>
                <a:lnTo>
                  <a:pt x="549" y="585"/>
                </a:lnTo>
                <a:lnTo>
                  <a:pt x="584" y="555"/>
                </a:lnTo>
                <a:lnTo>
                  <a:pt x="614" y="544"/>
                </a:lnTo>
                <a:lnTo>
                  <a:pt x="667" y="538"/>
                </a:lnTo>
                <a:lnTo>
                  <a:pt x="721" y="449"/>
                </a:lnTo>
                <a:lnTo>
                  <a:pt x="768" y="420"/>
                </a:lnTo>
                <a:lnTo>
                  <a:pt x="768" y="396"/>
                </a:lnTo>
                <a:lnTo>
                  <a:pt x="779" y="372"/>
                </a:lnTo>
                <a:lnTo>
                  <a:pt x="768" y="342"/>
                </a:lnTo>
                <a:lnTo>
                  <a:pt x="779" y="314"/>
                </a:lnTo>
                <a:lnTo>
                  <a:pt x="779" y="307"/>
                </a:lnTo>
                <a:lnTo>
                  <a:pt x="868" y="289"/>
                </a:lnTo>
                <a:lnTo>
                  <a:pt x="863" y="307"/>
                </a:lnTo>
                <a:lnTo>
                  <a:pt x="951" y="296"/>
                </a:lnTo>
                <a:lnTo>
                  <a:pt x="987" y="289"/>
                </a:lnTo>
                <a:lnTo>
                  <a:pt x="1004" y="296"/>
                </a:lnTo>
                <a:lnTo>
                  <a:pt x="1849" y="154"/>
                </a:lnTo>
                <a:lnTo>
                  <a:pt x="2658" y="0"/>
                </a:lnTo>
                <a:lnTo>
                  <a:pt x="2671" y="12"/>
                </a:lnTo>
                <a:lnTo>
                  <a:pt x="2676" y="24"/>
                </a:lnTo>
                <a:lnTo>
                  <a:pt x="2699" y="42"/>
                </a:lnTo>
                <a:lnTo>
                  <a:pt x="2712" y="48"/>
                </a:lnTo>
                <a:lnTo>
                  <a:pt x="2729" y="65"/>
                </a:lnTo>
                <a:lnTo>
                  <a:pt x="2741" y="78"/>
                </a:lnTo>
                <a:lnTo>
                  <a:pt x="2759" y="119"/>
                </a:lnTo>
                <a:lnTo>
                  <a:pt x="2753" y="131"/>
                </a:lnTo>
                <a:lnTo>
                  <a:pt x="2741" y="131"/>
                </a:lnTo>
                <a:lnTo>
                  <a:pt x="2735" y="119"/>
                </a:lnTo>
                <a:lnTo>
                  <a:pt x="2712" y="124"/>
                </a:lnTo>
                <a:lnTo>
                  <a:pt x="2694" y="124"/>
                </a:lnTo>
                <a:lnTo>
                  <a:pt x="2682" y="119"/>
                </a:lnTo>
                <a:lnTo>
                  <a:pt x="2671" y="124"/>
                </a:lnTo>
                <a:lnTo>
                  <a:pt x="2676" y="136"/>
                </a:lnTo>
                <a:lnTo>
                  <a:pt x="2676" y="148"/>
                </a:lnTo>
                <a:lnTo>
                  <a:pt x="2600" y="184"/>
                </a:lnTo>
                <a:lnTo>
                  <a:pt x="2582" y="201"/>
                </a:lnTo>
                <a:lnTo>
                  <a:pt x="2552" y="225"/>
                </a:lnTo>
                <a:lnTo>
                  <a:pt x="2504" y="236"/>
                </a:lnTo>
                <a:lnTo>
                  <a:pt x="2493" y="266"/>
                </a:lnTo>
                <a:lnTo>
                  <a:pt x="2493" y="278"/>
                </a:lnTo>
                <a:lnTo>
                  <a:pt x="2504" y="278"/>
                </a:lnTo>
                <a:lnTo>
                  <a:pt x="2522" y="272"/>
                </a:lnTo>
                <a:lnTo>
                  <a:pt x="2570" y="248"/>
                </a:lnTo>
                <a:lnTo>
                  <a:pt x="2623" y="236"/>
                </a:lnTo>
                <a:lnTo>
                  <a:pt x="2653" y="218"/>
                </a:lnTo>
                <a:lnTo>
                  <a:pt x="2699" y="218"/>
                </a:lnTo>
                <a:lnTo>
                  <a:pt x="2706" y="225"/>
                </a:lnTo>
                <a:lnTo>
                  <a:pt x="2699" y="254"/>
                </a:lnTo>
                <a:lnTo>
                  <a:pt x="2706" y="266"/>
                </a:lnTo>
                <a:lnTo>
                  <a:pt x="2717" y="278"/>
                </a:lnTo>
                <a:lnTo>
                  <a:pt x="2735" y="272"/>
                </a:lnTo>
                <a:lnTo>
                  <a:pt x="2741" y="254"/>
                </a:lnTo>
                <a:lnTo>
                  <a:pt x="2770" y="218"/>
                </a:lnTo>
                <a:lnTo>
                  <a:pt x="2795" y="218"/>
                </a:lnTo>
                <a:lnTo>
                  <a:pt x="2812" y="254"/>
                </a:lnTo>
                <a:lnTo>
                  <a:pt x="2818" y="325"/>
                </a:lnTo>
                <a:lnTo>
                  <a:pt x="2830" y="342"/>
                </a:lnTo>
                <a:lnTo>
                  <a:pt x="2824" y="355"/>
                </a:lnTo>
                <a:lnTo>
                  <a:pt x="2783" y="385"/>
                </a:lnTo>
                <a:lnTo>
                  <a:pt x="2770" y="408"/>
                </a:lnTo>
                <a:lnTo>
                  <a:pt x="2770" y="426"/>
                </a:lnTo>
                <a:lnTo>
                  <a:pt x="2735" y="456"/>
                </a:lnTo>
                <a:lnTo>
                  <a:pt x="2712" y="461"/>
                </a:lnTo>
                <a:lnTo>
                  <a:pt x="2688" y="479"/>
                </a:lnTo>
                <a:lnTo>
                  <a:pt x="2635" y="473"/>
                </a:lnTo>
                <a:lnTo>
                  <a:pt x="2617" y="467"/>
                </a:lnTo>
                <a:lnTo>
                  <a:pt x="2611" y="473"/>
                </a:lnTo>
                <a:lnTo>
                  <a:pt x="2605" y="473"/>
                </a:lnTo>
                <a:lnTo>
                  <a:pt x="2593" y="449"/>
                </a:lnTo>
                <a:lnTo>
                  <a:pt x="2593" y="438"/>
                </a:lnTo>
                <a:lnTo>
                  <a:pt x="2587" y="426"/>
                </a:lnTo>
                <a:lnTo>
                  <a:pt x="2570" y="426"/>
                </a:lnTo>
                <a:lnTo>
                  <a:pt x="2564" y="431"/>
                </a:lnTo>
                <a:lnTo>
                  <a:pt x="2570" y="484"/>
                </a:lnTo>
                <a:lnTo>
                  <a:pt x="2564" y="497"/>
                </a:lnTo>
                <a:lnTo>
                  <a:pt x="2557" y="491"/>
                </a:lnTo>
                <a:lnTo>
                  <a:pt x="2570" y="514"/>
                </a:lnTo>
                <a:lnTo>
                  <a:pt x="2593" y="514"/>
                </a:lnTo>
                <a:lnTo>
                  <a:pt x="2617" y="538"/>
                </a:lnTo>
                <a:lnTo>
                  <a:pt x="2600" y="567"/>
                </a:lnTo>
                <a:lnTo>
                  <a:pt x="2611" y="580"/>
                </a:lnTo>
                <a:lnTo>
                  <a:pt x="2552" y="656"/>
                </a:lnTo>
                <a:lnTo>
                  <a:pt x="2529" y="662"/>
                </a:lnTo>
                <a:lnTo>
                  <a:pt x="2499" y="656"/>
                </a:lnTo>
                <a:lnTo>
                  <a:pt x="2475" y="656"/>
                </a:lnTo>
                <a:lnTo>
                  <a:pt x="2469" y="662"/>
                </a:lnTo>
                <a:lnTo>
                  <a:pt x="2487" y="679"/>
                </a:lnTo>
                <a:lnTo>
                  <a:pt x="2557" y="674"/>
                </a:lnTo>
                <a:lnTo>
                  <a:pt x="2600" y="662"/>
                </a:lnTo>
                <a:lnTo>
                  <a:pt x="2658" y="633"/>
                </a:lnTo>
                <a:lnTo>
                  <a:pt x="2664" y="615"/>
                </a:lnTo>
                <a:lnTo>
                  <a:pt x="2682" y="615"/>
                </a:lnTo>
                <a:lnTo>
                  <a:pt x="2699" y="638"/>
                </a:lnTo>
                <a:lnTo>
                  <a:pt x="2682" y="686"/>
                </a:lnTo>
                <a:lnTo>
                  <a:pt x="2628" y="745"/>
                </a:lnTo>
                <a:lnTo>
                  <a:pt x="2575" y="756"/>
                </a:lnTo>
                <a:lnTo>
                  <a:pt x="2552" y="768"/>
                </a:lnTo>
                <a:lnTo>
                  <a:pt x="2487" y="774"/>
                </a:lnTo>
                <a:lnTo>
                  <a:pt x="2434" y="862"/>
                </a:lnTo>
                <a:lnTo>
                  <a:pt x="2410" y="869"/>
                </a:lnTo>
                <a:lnTo>
                  <a:pt x="2410" y="880"/>
                </a:lnTo>
                <a:lnTo>
                  <a:pt x="2410" y="887"/>
                </a:lnTo>
                <a:lnTo>
                  <a:pt x="2346" y="928"/>
                </a:lnTo>
                <a:lnTo>
                  <a:pt x="2310" y="969"/>
                </a:lnTo>
                <a:lnTo>
                  <a:pt x="2280" y="1052"/>
                </a:lnTo>
                <a:lnTo>
                  <a:pt x="2257" y="1141"/>
                </a:lnTo>
                <a:lnTo>
                  <a:pt x="2245" y="1164"/>
                </a:lnTo>
                <a:lnTo>
                  <a:pt x="2209" y="1176"/>
                </a:lnTo>
                <a:lnTo>
                  <a:pt x="2080" y="1199"/>
                </a:lnTo>
                <a:lnTo>
                  <a:pt x="2068" y="1211"/>
                </a:lnTo>
                <a:lnTo>
                  <a:pt x="1631" y="922"/>
                </a:lnTo>
                <a:lnTo>
                  <a:pt x="1264" y="969"/>
                </a:lnTo>
                <a:lnTo>
                  <a:pt x="1258" y="915"/>
                </a:lnTo>
                <a:lnTo>
                  <a:pt x="1193" y="862"/>
                </a:lnTo>
                <a:lnTo>
                  <a:pt x="1157" y="880"/>
                </a:lnTo>
                <a:lnTo>
                  <a:pt x="1146" y="869"/>
                </a:lnTo>
                <a:lnTo>
                  <a:pt x="1152" y="851"/>
                </a:lnTo>
                <a:lnTo>
                  <a:pt x="1152" y="845"/>
                </a:lnTo>
                <a:lnTo>
                  <a:pt x="721" y="892"/>
                </a:lnTo>
                <a:lnTo>
                  <a:pt x="709" y="887"/>
                </a:lnTo>
                <a:lnTo>
                  <a:pt x="703" y="904"/>
                </a:lnTo>
                <a:lnTo>
                  <a:pt x="614" y="945"/>
                </a:lnTo>
                <a:lnTo>
                  <a:pt x="614" y="963"/>
                </a:lnTo>
                <a:lnTo>
                  <a:pt x="584" y="963"/>
                </a:lnTo>
                <a:lnTo>
                  <a:pt x="485" y="1011"/>
                </a:lnTo>
                <a:lnTo>
                  <a:pt x="0" y="1082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 smtClean="0">
                <a:latin typeface="Calibri" pitchFamily="34" charset="0"/>
                <a:cs typeface="Arial" pitchFamily="34" charset="0"/>
              </a:rPr>
              <a:t>        -5%</a:t>
            </a: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32" name="Freeform 76"/>
          <p:cNvSpPr>
            <a:spLocks/>
          </p:cNvSpPr>
          <p:nvPr/>
        </p:nvSpPr>
        <p:spPr bwMode="auto">
          <a:xfrm>
            <a:off x="5865676" y="4436441"/>
            <a:ext cx="704137" cy="693872"/>
          </a:xfrm>
          <a:custGeom>
            <a:avLst/>
            <a:gdLst/>
            <a:ahLst/>
            <a:cxnLst>
              <a:cxn ang="0">
                <a:pos x="237" y="951"/>
              </a:cxn>
              <a:cxn ang="0">
                <a:pos x="278" y="1033"/>
              </a:cxn>
              <a:cxn ang="0">
                <a:pos x="325" y="1081"/>
              </a:cxn>
              <a:cxn ang="0">
                <a:pos x="331" y="1139"/>
              </a:cxn>
              <a:cxn ang="0">
                <a:pos x="354" y="1187"/>
              </a:cxn>
              <a:cxn ang="0">
                <a:pos x="325" y="1281"/>
              </a:cxn>
              <a:cxn ang="0">
                <a:pos x="313" y="1405"/>
              </a:cxn>
              <a:cxn ang="0">
                <a:pos x="342" y="1595"/>
              </a:cxn>
              <a:cxn ang="0">
                <a:pos x="390" y="1684"/>
              </a:cxn>
              <a:cxn ang="0">
                <a:pos x="425" y="1737"/>
              </a:cxn>
              <a:cxn ang="0">
                <a:pos x="443" y="1795"/>
              </a:cxn>
              <a:cxn ang="0">
                <a:pos x="1382" y="1783"/>
              </a:cxn>
              <a:cxn ang="0">
                <a:pos x="1442" y="1807"/>
              </a:cxn>
              <a:cxn ang="0">
                <a:pos x="1424" y="1671"/>
              </a:cxn>
              <a:cxn ang="0">
                <a:pos x="1442" y="1624"/>
              </a:cxn>
              <a:cxn ang="0">
                <a:pos x="1531" y="1636"/>
              </a:cxn>
              <a:cxn ang="0">
                <a:pos x="1619" y="1630"/>
              </a:cxn>
              <a:cxn ang="0">
                <a:pos x="1602" y="1529"/>
              </a:cxn>
              <a:cxn ang="0">
                <a:pos x="1607" y="1453"/>
              </a:cxn>
              <a:cxn ang="0">
                <a:pos x="1660" y="1251"/>
              </a:cxn>
              <a:cxn ang="0">
                <a:pos x="1713" y="1134"/>
              </a:cxn>
              <a:cxn ang="0">
                <a:pos x="1754" y="1098"/>
              </a:cxn>
              <a:cxn ang="0">
                <a:pos x="1743" y="1075"/>
              </a:cxn>
              <a:cxn ang="0">
                <a:pos x="1726" y="1068"/>
              </a:cxn>
              <a:cxn ang="0">
                <a:pos x="1660" y="1051"/>
              </a:cxn>
              <a:cxn ang="0">
                <a:pos x="1630" y="951"/>
              </a:cxn>
              <a:cxn ang="0">
                <a:pos x="1542" y="873"/>
              </a:cxn>
              <a:cxn ang="0">
                <a:pos x="1483" y="756"/>
              </a:cxn>
              <a:cxn ang="0">
                <a:pos x="1435" y="697"/>
              </a:cxn>
              <a:cxn ang="0">
                <a:pos x="1341" y="626"/>
              </a:cxn>
              <a:cxn ang="0">
                <a:pos x="1306" y="578"/>
              </a:cxn>
              <a:cxn ang="0">
                <a:pos x="1270" y="525"/>
              </a:cxn>
              <a:cxn ang="0">
                <a:pos x="1110" y="413"/>
              </a:cxn>
              <a:cxn ang="0">
                <a:pos x="1052" y="366"/>
              </a:cxn>
              <a:cxn ang="0">
                <a:pos x="981" y="259"/>
              </a:cxn>
              <a:cxn ang="0">
                <a:pos x="933" y="206"/>
              </a:cxn>
              <a:cxn ang="0">
                <a:pos x="775" y="147"/>
              </a:cxn>
              <a:cxn ang="0">
                <a:pos x="780" y="59"/>
              </a:cxn>
              <a:cxn ang="0">
                <a:pos x="821" y="18"/>
              </a:cxn>
              <a:cxn ang="0">
                <a:pos x="816" y="0"/>
              </a:cxn>
              <a:cxn ang="0">
                <a:pos x="0" y="106"/>
              </a:cxn>
            </a:cxnLst>
            <a:rect l="0" t="0" r="r" b="b"/>
            <a:pathLst>
              <a:path w="1761" h="1807">
                <a:moveTo>
                  <a:pt x="0" y="106"/>
                </a:moveTo>
                <a:lnTo>
                  <a:pt x="237" y="951"/>
                </a:lnTo>
                <a:lnTo>
                  <a:pt x="260" y="974"/>
                </a:lnTo>
                <a:lnTo>
                  <a:pt x="278" y="1033"/>
                </a:lnTo>
                <a:lnTo>
                  <a:pt x="290" y="1063"/>
                </a:lnTo>
                <a:lnTo>
                  <a:pt x="325" y="1081"/>
                </a:lnTo>
                <a:lnTo>
                  <a:pt x="342" y="1104"/>
                </a:lnTo>
                <a:lnTo>
                  <a:pt x="331" y="1139"/>
                </a:lnTo>
                <a:lnTo>
                  <a:pt x="360" y="1175"/>
                </a:lnTo>
                <a:lnTo>
                  <a:pt x="354" y="1187"/>
                </a:lnTo>
                <a:lnTo>
                  <a:pt x="325" y="1228"/>
                </a:lnTo>
                <a:lnTo>
                  <a:pt x="325" y="1281"/>
                </a:lnTo>
                <a:lnTo>
                  <a:pt x="301" y="1334"/>
                </a:lnTo>
                <a:lnTo>
                  <a:pt x="313" y="1405"/>
                </a:lnTo>
                <a:lnTo>
                  <a:pt x="349" y="1494"/>
                </a:lnTo>
                <a:lnTo>
                  <a:pt x="342" y="1595"/>
                </a:lnTo>
                <a:lnTo>
                  <a:pt x="384" y="1659"/>
                </a:lnTo>
                <a:lnTo>
                  <a:pt x="390" y="1684"/>
                </a:lnTo>
                <a:lnTo>
                  <a:pt x="395" y="1707"/>
                </a:lnTo>
                <a:lnTo>
                  <a:pt x="425" y="1737"/>
                </a:lnTo>
                <a:lnTo>
                  <a:pt x="425" y="1766"/>
                </a:lnTo>
                <a:lnTo>
                  <a:pt x="443" y="1795"/>
                </a:lnTo>
                <a:lnTo>
                  <a:pt x="1371" y="1737"/>
                </a:lnTo>
                <a:lnTo>
                  <a:pt x="1382" y="1783"/>
                </a:lnTo>
                <a:lnTo>
                  <a:pt x="1400" y="1801"/>
                </a:lnTo>
                <a:lnTo>
                  <a:pt x="1442" y="1807"/>
                </a:lnTo>
                <a:lnTo>
                  <a:pt x="1453" y="1760"/>
                </a:lnTo>
                <a:lnTo>
                  <a:pt x="1424" y="1671"/>
                </a:lnTo>
                <a:lnTo>
                  <a:pt x="1430" y="1641"/>
                </a:lnTo>
                <a:lnTo>
                  <a:pt x="1442" y="1624"/>
                </a:lnTo>
                <a:lnTo>
                  <a:pt x="1465" y="1606"/>
                </a:lnTo>
                <a:lnTo>
                  <a:pt x="1531" y="1636"/>
                </a:lnTo>
                <a:lnTo>
                  <a:pt x="1589" y="1636"/>
                </a:lnTo>
                <a:lnTo>
                  <a:pt x="1619" y="1630"/>
                </a:lnTo>
                <a:lnTo>
                  <a:pt x="1613" y="1565"/>
                </a:lnTo>
                <a:lnTo>
                  <a:pt x="1602" y="1529"/>
                </a:lnTo>
                <a:lnTo>
                  <a:pt x="1602" y="1482"/>
                </a:lnTo>
                <a:lnTo>
                  <a:pt x="1607" y="1453"/>
                </a:lnTo>
                <a:lnTo>
                  <a:pt x="1655" y="1311"/>
                </a:lnTo>
                <a:lnTo>
                  <a:pt x="1660" y="1251"/>
                </a:lnTo>
                <a:lnTo>
                  <a:pt x="1684" y="1192"/>
                </a:lnTo>
                <a:lnTo>
                  <a:pt x="1713" y="1134"/>
                </a:lnTo>
                <a:lnTo>
                  <a:pt x="1743" y="1110"/>
                </a:lnTo>
                <a:lnTo>
                  <a:pt x="1754" y="1098"/>
                </a:lnTo>
                <a:lnTo>
                  <a:pt x="1761" y="1081"/>
                </a:lnTo>
                <a:lnTo>
                  <a:pt x="1743" y="1075"/>
                </a:lnTo>
                <a:lnTo>
                  <a:pt x="1737" y="1068"/>
                </a:lnTo>
                <a:lnTo>
                  <a:pt x="1726" y="1068"/>
                </a:lnTo>
                <a:lnTo>
                  <a:pt x="1678" y="1063"/>
                </a:lnTo>
                <a:lnTo>
                  <a:pt x="1660" y="1051"/>
                </a:lnTo>
                <a:lnTo>
                  <a:pt x="1655" y="1033"/>
                </a:lnTo>
                <a:lnTo>
                  <a:pt x="1630" y="951"/>
                </a:lnTo>
                <a:lnTo>
                  <a:pt x="1589" y="898"/>
                </a:lnTo>
                <a:lnTo>
                  <a:pt x="1542" y="873"/>
                </a:lnTo>
                <a:lnTo>
                  <a:pt x="1513" y="791"/>
                </a:lnTo>
                <a:lnTo>
                  <a:pt x="1483" y="756"/>
                </a:lnTo>
                <a:lnTo>
                  <a:pt x="1465" y="708"/>
                </a:lnTo>
                <a:lnTo>
                  <a:pt x="1435" y="697"/>
                </a:lnTo>
                <a:lnTo>
                  <a:pt x="1382" y="673"/>
                </a:lnTo>
                <a:lnTo>
                  <a:pt x="1341" y="626"/>
                </a:lnTo>
                <a:lnTo>
                  <a:pt x="1306" y="602"/>
                </a:lnTo>
                <a:lnTo>
                  <a:pt x="1306" y="578"/>
                </a:lnTo>
                <a:lnTo>
                  <a:pt x="1288" y="543"/>
                </a:lnTo>
                <a:lnTo>
                  <a:pt x="1270" y="525"/>
                </a:lnTo>
                <a:lnTo>
                  <a:pt x="1217" y="507"/>
                </a:lnTo>
                <a:lnTo>
                  <a:pt x="1110" y="413"/>
                </a:lnTo>
                <a:lnTo>
                  <a:pt x="1064" y="396"/>
                </a:lnTo>
                <a:lnTo>
                  <a:pt x="1052" y="366"/>
                </a:lnTo>
                <a:lnTo>
                  <a:pt x="1011" y="325"/>
                </a:lnTo>
                <a:lnTo>
                  <a:pt x="981" y="259"/>
                </a:lnTo>
                <a:lnTo>
                  <a:pt x="945" y="224"/>
                </a:lnTo>
                <a:lnTo>
                  <a:pt x="933" y="206"/>
                </a:lnTo>
                <a:lnTo>
                  <a:pt x="869" y="195"/>
                </a:lnTo>
                <a:lnTo>
                  <a:pt x="775" y="147"/>
                </a:lnTo>
                <a:lnTo>
                  <a:pt x="750" y="124"/>
                </a:lnTo>
                <a:lnTo>
                  <a:pt x="780" y="59"/>
                </a:lnTo>
                <a:lnTo>
                  <a:pt x="803" y="41"/>
                </a:lnTo>
                <a:lnTo>
                  <a:pt x="821" y="18"/>
                </a:lnTo>
                <a:lnTo>
                  <a:pt x="821" y="5"/>
                </a:lnTo>
                <a:lnTo>
                  <a:pt x="816" y="0"/>
                </a:lnTo>
                <a:lnTo>
                  <a:pt x="331" y="71"/>
                </a:lnTo>
                <a:lnTo>
                  <a:pt x="0" y="106"/>
                </a:lnTo>
              </a:path>
            </a:pathLst>
          </a:custGeom>
          <a:solidFill>
            <a:schemeClr val="accent2">
              <a:lumMod val="75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-7%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34" name="Freeform 78"/>
          <p:cNvSpPr>
            <a:spLocks/>
          </p:cNvSpPr>
          <p:nvPr/>
        </p:nvSpPr>
        <p:spPr bwMode="auto">
          <a:xfrm>
            <a:off x="5662259" y="5054893"/>
            <a:ext cx="1171155" cy="850515"/>
          </a:xfrm>
          <a:custGeom>
            <a:avLst/>
            <a:gdLst/>
            <a:ahLst/>
            <a:cxnLst>
              <a:cxn ang="0">
                <a:pos x="6" y="183"/>
              </a:cxn>
              <a:cxn ang="0">
                <a:pos x="0" y="230"/>
              </a:cxn>
              <a:cxn ang="0">
                <a:pos x="59" y="289"/>
              </a:cxn>
              <a:cxn ang="0">
                <a:pos x="71" y="360"/>
              </a:cxn>
              <a:cxn ang="0">
                <a:pos x="94" y="390"/>
              </a:cxn>
              <a:cxn ang="0">
                <a:pos x="77" y="438"/>
              </a:cxn>
              <a:cxn ang="0">
                <a:pos x="160" y="420"/>
              </a:cxn>
              <a:cxn ang="0">
                <a:pos x="201" y="360"/>
              </a:cxn>
              <a:cxn ang="0">
                <a:pos x="248" y="355"/>
              </a:cxn>
              <a:cxn ang="0">
                <a:pos x="213" y="402"/>
              </a:cxn>
              <a:cxn ang="0">
                <a:pos x="443" y="337"/>
              </a:cxn>
              <a:cxn ang="0">
                <a:pos x="437" y="372"/>
              </a:cxn>
              <a:cxn ang="0">
                <a:pos x="591" y="408"/>
              </a:cxn>
              <a:cxn ang="0">
                <a:pos x="680" y="431"/>
              </a:cxn>
              <a:cxn ang="0">
                <a:pos x="750" y="449"/>
              </a:cxn>
              <a:cxn ang="0">
                <a:pos x="745" y="473"/>
              </a:cxn>
              <a:cxn ang="0">
                <a:pos x="850" y="573"/>
              </a:cxn>
              <a:cxn ang="0">
                <a:pos x="827" y="603"/>
              </a:cxn>
              <a:cxn ang="0">
                <a:pos x="821" y="621"/>
              </a:cxn>
              <a:cxn ang="0">
                <a:pos x="969" y="573"/>
              </a:cxn>
              <a:cxn ang="0">
                <a:pos x="1182" y="491"/>
              </a:cxn>
              <a:cxn ang="0">
                <a:pos x="1187" y="413"/>
              </a:cxn>
              <a:cxn ang="0">
                <a:pos x="1459" y="502"/>
              </a:cxn>
              <a:cxn ang="0">
                <a:pos x="1636" y="662"/>
              </a:cxn>
              <a:cxn ang="0">
                <a:pos x="1755" y="715"/>
              </a:cxn>
              <a:cxn ang="0">
                <a:pos x="1826" y="845"/>
              </a:cxn>
              <a:cxn ang="0">
                <a:pos x="1814" y="1135"/>
              </a:cxn>
              <a:cxn ang="0">
                <a:pos x="1890" y="1288"/>
              </a:cxn>
              <a:cxn ang="0">
                <a:pos x="1872" y="1187"/>
              </a:cxn>
              <a:cxn ang="0">
                <a:pos x="1938" y="1223"/>
              </a:cxn>
              <a:cxn ang="0">
                <a:pos x="1968" y="1187"/>
              </a:cxn>
              <a:cxn ang="0">
                <a:pos x="1968" y="1252"/>
              </a:cxn>
              <a:cxn ang="0">
                <a:pos x="1908" y="1353"/>
              </a:cxn>
              <a:cxn ang="0">
                <a:pos x="1968" y="1442"/>
              </a:cxn>
              <a:cxn ang="0">
                <a:pos x="2115" y="1619"/>
              </a:cxn>
              <a:cxn ang="0">
                <a:pos x="2163" y="1637"/>
              </a:cxn>
              <a:cxn ang="0">
                <a:pos x="2234" y="1749"/>
              </a:cxn>
              <a:cxn ang="0">
                <a:pos x="2351" y="1944"/>
              </a:cxn>
              <a:cxn ang="0">
                <a:pos x="2564" y="2097"/>
              </a:cxn>
              <a:cxn ang="0">
                <a:pos x="2640" y="2139"/>
              </a:cxn>
              <a:cxn ang="0">
                <a:pos x="2617" y="2162"/>
              </a:cxn>
              <a:cxn ang="0">
                <a:pos x="2594" y="2186"/>
              </a:cxn>
              <a:cxn ang="0">
                <a:pos x="2676" y="2198"/>
              </a:cxn>
              <a:cxn ang="0">
                <a:pos x="2883" y="2086"/>
              </a:cxn>
              <a:cxn ang="0">
                <a:pos x="2871" y="1955"/>
              </a:cxn>
              <a:cxn ang="0">
                <a:pos x="2894" y="1760"/>
              </a:cxn>
              <a:cxn ang="0">
                <a:pos x="2871" y="1453"/>
              </a:cxn>
              <a:cxn ang="0">
                <a:pos x="2694" y="1146"/>
              </a:cxn>
              <a:cxn ang="0">
                <a:pos x="2612" y="1011"/>
              </a:cxn>
              <a:cxn ang="0">
                <a:pos x="2612" y="892"/>
              </a:cxn>
              <a:cxn ang="0">
                <a:pos x="2458" y="685"/>
              </a:cxn>
              <a:cxn ang="0">
                <a:pos x="2346" y="562"/>
              </a:cxn>
              <a:cxn ang="0">
                <a:pos x="2186" y="189"/>
              </a:cxn>
              <a:cxn ang="0">
                <a:pos x="2151" y="147"/>
              </a:cxn>
              <a:cxn ang="0">
                <a:pos x="2097" y="30"/>
              </a:cxn>
              <a:cxn ang="0">
                <a:pos x="1950" y="18"/>
              </a:cxn>
              <a:cxn ang="0">
                <a:pos x="1961" y="154"/>
              </a:cxn>
              <a:cxn ang="0">
                <a:pos x="1890" y="177"/>
              </a:cxn>
              <a:cxn ang="0">
                <a:pos x="933" y="160"/>
              </a:cxn>
              <a:cxn ang="0">
                <a:pos x="898" y="78"/>
              </a:cxn>
            </a:cxnLst>
            <a:rect l="0" t="0" r="r" b="b"/>
            <a:pathLst>
              <a:path w="2930" h="2216">
                <a:moveTo>
                  <a:pt x="898" y="78"/>
                </a:moveTo>
                <a:lnTo>
                  <a:pt x="6" y="165"/>
                </a:lnTo>
                <a:lnTo>
                  <a:pt x="6" y="183"/>
                </a:lnTo>
                <a:lnTo>
                  <a:pt x="6" y="195"/>
                </a:lnTo>
                <a:lnTo>
                  <a:pt x="0" y="201"/>
                </a:lnTo>
                <a:lnTo>
                  <a:pt x="0" y="230"/>
                </a:lnTo>
                <a:lnTo>
                  <a:pt x="30" y="271"/>
                </a:lnTo>
                <a:lnTo>
                  <a:pt x="48" y="289"/>
                </a:lnTo>
                <a:lnTo>
                  <a:pt x="59" y="289"/>
                </a:lnTo>
                <a:lnTo>
                  <a:pt x="83" y="307"/>
                </a:lnTo>
                <a:lnTo>
                  <a:pt x="89" y="325"/>
                </a:lnTo>
                <a:lnTo>
                  <a:pt x="71" y="360"/>
                </a:lnTo>
                <a:lnTo>
                  <a:pt x="71" y="372"/>
                </a:lnTo>
                <a:lnTo>
                  <a:pt x="89" y="378"/>
                </a:lnTo>
                <a:lnTo>
                  <a:pt x="94" y="390"/>
                </a:lnTo>
                <a:lnTo>
                  <a:pt x="94" y="396"/>
                </a:lnTo>
                <a:lnTo>
                  <a:pt x="77" y="413"/>
                </a:lnTo>
                <a:lnTo>
                  <a:pt x="77" y="438"/>
                </a:lnTo>
                <a:lnTo>
                  <a:pt x="89" y="443"/>
                </a:lnTo>
                <a:lnTo>
                  <a:pt x="136" y="431"/>
                </a:lnTo>
                <a:lnTo>
                  <a:pt x="160" y="420"/>
                </a:lnTo>
                <a:lnTo>
                  <a:pt x="172" y="367"/>
                </a:lnTo>
                <a:lnTo>
                  <a:pt x="183" y="355"/>
                </a:lnTo>
                <a:lnTo>
                  <a:pt x="201" y="360"/>
                </a:lnTo>
                <a:lnTo>
                  <a:pt x="218" y="360"/>
                </a:lnTo>
                <a:lnTo>
                  <a:pt x="231" y="355"/>
                </a:lnTo>
                <a:lnTo>
                  <a:pt x="248" y="355"/>
                </a:lnTo>
                <a:lnTo>
                  <a:pt x="243" y="372"/>
                </a:lnTo>
                <a:lnTo>
                  <a:pt x="207" y="402"/>
                </a:lnTo>
                <a:lnTo>
                  <a:pt x="213" y="402"/>
                </a:lnTo>
                <a:lnTo>
                  <a:pt x="243" y="390"/>
                </a:lnTo>
                <a:lnTo>
                  <a:pt x="289" y="390"/>
                </a:lnTo>
                <a:lnTo>
                  <a:pt x="443" y="337"/>
                </a:lnTo>
                <a:lnTo>
                  <a:pt x="467" y="337"/>
                </a:lnTo>
                <a:lnTo>
                  <a:pt x="467" y="349"/>
                </a:lnTo>
                <a:lnTo>
                  <a:pt x="437" y="372"/>
                </a:lnTo>
                <a:lnTo>
                  <a:pt x="455" y="378"/>
                </a:lnTo>
                <a:lnTo>
                  <a:pt x="520" y="385"/>
                </a:lnTo>
                <a:lnTo>
                  <a:pt x="591" y="408"/>
                </a:lnTo>
                <a:lnTo>
                  <a:pt x="662" y="443"/>
                </a:lnTo>
                <a:lnTo>
                  <a:pt x="680" y="455"/>
                </a:lnTo>
                <a:lnTo>
                  <a:pt x="680" y="431"/>
                </a:lnTo>
                <a:lnTo>
                  <a:pt x="692" y="420"/>
                </a:lnTo>
                <a:lnTo>
                  <a:pt x="709" y="438"/>
                </a:lnTo>
                <a:lnTo>
                  <a:pt x="750" y="449"/>
                </a:lnTo>
                <a:lnTo>
                  <a:pt x="763" y="455"/>
                </a:lnTo>
                <a:lnTo>
                  <a:pt x="763" y="461"/>
                </a:lnTo>
                <a:lnTo>
                  <a:pt x="745" y="473"/>
                </a:lnTo>
                <a:lnTo>
                  <a:pt x="750" y="484"/>
                </a:lnTo>
                <a:lnTo>
                  <a:pt x="845" y="550"/>
                </a:lnTo>
                <a:lnTo>
                  <a:pt x="850" y="573"/>
                </a:lnTo>
                <a:lnTo>
                  <a:pt x="845" y="597"/>
                </a:lnTo>
                <a:lnTo>
                  <a:pt x="839" y="608"/>
                </a:lnTo>
                <a:lnTo>
                  <a:pt x="827" y="603"/>
                </a:lnTo>
                <a:lnTo>
                  <a:pt x="821" y="580"/>
                </a:lnTo>
                <a:lnTo>
                  <a:pt x="809" y="603"/>
                </a:lnTo>
                <a:lnTo>
                  <a:pt x="821" y="621"/>
                </a:lnTo>
                <a:lnTo>
                  <a:pt x="833" y="626"/>
                </a:lnTo>
                <a:lnTo>
                  <a:pt x="963" y="591"/>
                </a:lnTo>
                <a:lnTo>
                  <a:pt x="969" y="573"/>
                </a:lnTo>
                <a:lnTo>
                  <a:pt x="1010" y="573"/>
                </a:lnTo>
                <a:lnTo>
                  <a:pt x="1111" y="491"/>
                </a:lnTo>
                <a:lnTo>
                  <a:pt x="1182" y="491"/>
                </a:lnTo>
                <a:lnTo>
                  <a:pt x="1182" y="473"/>
                </a:lnTo>
                <a:lnTo>
                  <a:pt x="1170" y="455"/>
                </a:lnTo>
                <a:lnTo>
                  <a:pt x="1187" y="413"/>
                </a:lnTo>
                <a:lnTo>
                  <a:pt x="1294" y="402"/>
                </a:lnTo>
                <a:lnTo>
                  <a:pt x="1453" y="479"/>
                </a:lnTo>
                <a:lnTo>
                  <a:pt x="1459" y="502"/>
                </a:lnTo>
                <a:lnTo>
                  <a:pt x="1501" y="538"/>
                </a:lnTo>
                <a:lnTo>
                  <a:pt x="1536" y="591"/>
                </a:lnTo>
                <a:lnTo>
                  <a:pt x="1636" y="662"/>
                </a:lnTo>
                <a:lnTo>
                  <a:pt x="1648" y="692"/>
                </a:lnTo>
                <a:lnTo>
                  <a:pt x="1678" y="715"/>
                </a:lnTo>
                <a:lnTo>
                  <a:pt x="1755" y="715"/>
                </a:lnTo>
                <a:lnTo>
                  <a:pt x="1814" y="804"/>
                </a:lnTo>
                <a:lnTo>
                  <a:pt x="1831" y="816"/>
                </a:lnTo>
                <a:lnTo>
                  <a:pt x="1826" y="845"/>
                </a:lnTo>
                <a:lnTo>
                  <a:pt x="1849" y="933"/>
                </a:lnTo>
                <a:lnTo>
                  <a:pt x="1837" y="1029"/>
                </a:lnTo>
                <a:lnTo>
                  <a:pt x="1814" y="1135"/>
                </a:lnTo>
                <a:lnTo>
                  <a:pt x="1819" y="1223"/>
                </a:lnTo>
                <a:lnTo>
                  <a:pt x="1831" y="1252"/>
                </a:lnTo>
                <a:lnTo>
                  <a:pt x="1890" y="1288"/>
                </a:lnTo>
                <a:lnTo>
                  <a:pt x="1908" y="1252"/>
                </a:lnTo>
                <a:lnTo>
                  <a:pt x="1890" y="1240"/>
                </a:lnTo>
                <a:lnTo>
                  <a:pt x="1872" y="1187"/>
                </a:lnTo>
                <a:lnTo>
                  <a:pt x="1879" y="1176"/>
                </a:lnTo>
                <a:lnTo>
                  <a:pt x="1914" y="1164"/>
                </a:lnTo>
                <a:lnTo>
                  <a:pt x="1938" y="1223"/>
                </a:lnTo>
                <a:lnTo>
                  <a:pt x="1950" y="1217"/>
                </a:lnTo>
                <a:lnTo>
                  <a:pt x="1961" y="1194"/>
                </a:lnTo>
                <a:lnTo>
                  <a:pt x="1968" y="1187"/>
                </a:lnTo>
                <a:lnTo>
                  <a:pt x="1985" y="1199"/>
                </a:lnTo>
                <a:lnTo>
                  <a:pt x="1985" y="1223"/>
                </a:lnTo>
                <a:lnTo>
                  <a:pt x="1968" y="1252"/>
                </a:lnTo>
                <a:lnTo>
                  <a:pt x="1950" y="1276"/>
                </a:lnTo>
                <a:lnTo>
                  <a:pt x="1926" y="1347"/>
                </a:lnTo>
                <a:lnTo>
                  <a:pt x="1908" y="1353"/>
                </a:lnTo>
                <a:lnTo>
                  <a:pt x="1908" y="1389"/>
                </a:lnTo>
                <a:lnTo>
                  <a:pt x="1932" y="1412"/>
                </a:lnTo>
                <a:lnTo>
                  <a:pt x="1968" y="1442"/>
                </a:lnTo>
                <a:lnTo>
                  <a:pt x="2021" y="1566"/>
                </a:lnTo>
                <a:lnTo>
                  <a:pt x="2103" y="1619"/>
                </a:lnTo>
                <a:lnTo>
                  <a:pt x="2115" y="1619"/>
                </a:lnTo>
                <a:lnTo>
                  <a:pt x="2121" y="1589"/>
                </a:lnTo>
                <a:lnTo>
                  <a:pt x="2145" y="1589"/>
                </a:lnTo>
                <a:lnTo>
                  <a:pt x="2163" y="1637"/>
                </a:lnTo>
                <a:lnTo>
                  <a:pt x="2168" y="1666"/>
                </a:lnTo>
                <a:lnTo>
                  <a:pt x="2198" y="1731"/>
                </a:lnTo>
                <a:lnTo>
                  <a:pt x="2234" y="1749"/>
                </a:lnTo>
                <a:lnTo>
                  <a:pt x="2269" y="1760"/>
                </a:lnTo>
                <a:lnTo>
                  <a:pt x="2333" y="1932"/>
                </a:lnTo>
                <a:lnTo>
                  <a:pt x="2351" y="1944"/>
                </a:lnTo>
                <a:lnTo>
                  <a:pt x="2434" y="1962"/>
                </a:lnTo>
                <a:lnTo>
                  <a:pt x="2470" y="1980"/>
                </a:lnTo>
                <a:lnTo>
                  <a:pt x="2564" y="2097"/>
                </a:lnTo>
                <a:lnTo>
                  <a:pt x="2605" y="2127"/>
                </a:lnTo>
                <a:lnTo>
                  <a:pt x="2623" y="2133"/>
                </a:lnTo>
                <a:lnTo>
                  <a:pt x="2640" y="2139"/>
                </a:lnTo>
                <a:lnTo>
                  <a:pt x="2653" y="2168"/>
                </a:lnTo>
                <a:lnTo>
                  <a:pt x="2635" y="2168"/>
                </a:lnTo>
                <a:lnTo>
                  <a:pt x="2617" y="2162"/>
                </a:lnTo>
                <a:lnTo>
                  <a:pt x="2605" y="2162"/>
                </a:lnTo>
                <a:lnTo>
                  <a:pt x="2594" y="2168"/>
                </a:lnTo>
                <a:lnTo>
                  <a:pt x="2594" y="2186"/>
                </a:lnTo>
                <a:lnTo>
                  <a:pt x="2605" y="2203"/>
                </a:lnTo>
                <a:lnTo>
                  <a:pt x="2653" y="2216"/>
                </a:lnTo>
                <a:lnTo>
                  <a:pt x="2676" y="2198"/>
                </a:lnTo>
                <a:lnTo>
                  <a:pt x="2711" y="2191"/>
                </a:lnTo>
                <a:lnTo>
                  <a:pt x="2853" y="2139"/>
                </a:lnTo>
                <a:lnTo>
                  <a:pt x="2883" y="2086"/>
                </a:lnTo>
                <a:lnTo>
                  <a:pt x="2889" y="2068"/>
                </a:lnTo>
                <a:lnTo>
                  <a:pt x="2871" y="1997"/>
                </a:lnTo>
                <a:lnTo>
                  <a:pt x="2871" y="1955"/>
                </a:lnTo>
                <a:lnTo>
                  <a:pt x="2901" y="1891"/>
                </a:lnTo>
                <a:lnTo>
                  <a:pt x="2930" y="1896"/>
                </a:lnTo>
                <a:lnTo>
                  <a:pt x="2894" y="1760"/>
                </a:lnTo>
                <a:lnTo>
                  <a:pt x="2907" y="1689"/>
                </a:lnTo>
                <a:lnTo>
                  <a:pt x="2894" y="1559"/>
                </a:lnTo>
                <a:lnTo>
                  <a:pt x="2871" y="1453"/>
                </a:lnTo>
                <a:lnTo>
                  <a:pt x="2848" y="1418"/>
                </a:lnTo>
                <a:lnTo>
                  <a:pt x="2754" y="1288"/>
                </a:lnTo>
                <a:lnTo>
                  <a:pt x="2694" y="1146"/>
                </a:lnTo>
                <a:lnTo>
                  <a:pt x="2617" y="1046"/>
                </a:lnTo>
                <a:lnTo>
                  <a:pt x="2617" y="1029"/>
                </a:lnTo>
                <a:lnTo>
                  <a:pt x="2612" y="1011"/>
                </a:lnTo>
                <a:lnTo>
                  <a:pt x="2587" y="951"/>
                </a:lnTo>
                <a:lnTo>
                  <a:pt x="2587" y="928"/>
                </a:lnTo>
                <a:lnTo>
                  <a:pt x="2612" y="892"/>
                </a:lnTo>
                <a:lnTo>
                  <a:pt x="2612" y="874"/>
                </a:lnTo>
                <a:lnTo>
                  <a:pt x="2511" y="745"/>
                </a:lnTo>
                <a:lnTo>
                  <a:pt x="2458" y="685"/>
                </a:lnTo>
                <a:lnTo>
                  <a:pt x="2422" y="662"/>
                </a:lnTo>
                <a:lnTo>
                  <a:pt x="2410" y="644"/>
                </a:lnTo>
                <a:lnTo>
                  <a:pt x="2346" y="562"/>
                </a:lnTo>
                <a:lnTo>
                  <a:pt x="2262" y="408"/>
                </a:lnTo>
                <a:lnTo>
                  <a:pt x="2239" y="319"/>
                </a:lnTo>
                <a:lnTo>
                  <a:pt x="2186" y="189"/>
                </a:lnTo>
                <a:lnTo>
                  <a:pt x="2186" y="172"/>
                </a:lnTo>
                <a:lnTo>
                  <a:pt x="2163" y="154"/>
                </a:lnTo>
                <a:lnTo>
                  <a:pt x="2151" y="147"/>
                </a:lnTo>
                <a:lnTo>
                  <a:pt x="2138" y="53"/>
                </a:lnTo>
                <a:lnTo>
                  <a:pt x="2127" y="24"/>
                </a:lnTo>
                <a:lnTo>
                  <a:pt x="2097" y="30"/>
                </a:lnTo>
                <a:lnTo>
                  <a:pt x="2039" y="30"/>
                </a:lnTo>
                <a:lnTo>
                  <a:pt x="1973" y="0"/>
                </a:lnTo>
                <a:lnTo>
                  <a:pt x="1950" y="18"/>
                </a:lnTo>
                <a:lnTo>
                  <a:pt x="1938" y="35"/>
                </a:lnTo>
                <a:lnTo>
                  <a:pt x="1932" y="65"/>
                </a:lnTo>
                <a:lnTo>
                  <a:pt x="1961" y="154"/>
                </a:lnTo>
                <a:lnTo>
                  <a:pt x="1950" y="201"/>
                </a:lnTo>
                <a:lnTo>
                  <a:pt x="1908" y="195"/>
                </a:lnTo>
                <a:lnTo>
                  <a:pt x="1890" y="177"/>
                </a:lnTo>
                <a:lnTo>
                  <a:pt x="1879" y="131"/>
                </a:lnTo>
                <a:lnTo>
                  <a:pt x="951" y="189"/>
                </a:lnTo>
                <a:lnTo>
                  <a:pt x="933" y="160"/>
                </a:lnTo>
                <a:lnTo>
                  <a:pt x="933" y="131"/>
                </a:lnTo>
                <a:lnTo>
                  <a:pt x="903" y="101"/>
                </a:lnTo>
                <a:lnTo>
                  <a:pt x="898" y="78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 smtClean="0">
                <a:latin typeface="Calibri" pitchFamily="34" charset="0"/>
                <a:cs typeface="Arial" pitchFamily="34" charset="0"/>
              </a:rPr>
              <a:t>                   -3%</a:t>
            </a: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35" name="Freeform 79"/>
          <p:cNvSpPr>
            <a:spLocks/>
          </p:cNvSpPr>
          <p:nvPr/>
        </p:nvSpPr>
        <p:spPr bwMode="auto">
          <a:xfrm>
            <a:off x="6531296" y="3549955"/>
            <a:ext cx="588587" cy="272676"/>
          </a:xfrm>
          <a:custGeom>
            <a:avLst/>
            <a:gdLst/>
            <a:ahLst/>
            <a:cxnLst>
              <a:cxn ang="0">
                <a:pos x="844" y="48"/>
              </a:cxn>
              <a:cxn ang="0">
                <a:pos x="47" y="421"/>
              </a:cxn>
              <a:cxn ang="0">
                <a:pos x="77" y="385"/>
              </a:cxn>
              <a:cxn ang="0">
                <a:pos x="172" y="307"/>
              </a:cxn>
              <a:cxn ang="0">
                <a:pos x="218" y="261"/>
              </a:cxn>
              <a:cxn ang="0">
                <a:pos x="254" y="243"/>
              </a:cxn>
              <a:cxn ang="0">
                <a:pos x="331" y="231"/>
              </a:cxn>
              <a:cxn ang="0">
                <a:pos x="443" y="172"/>
              </a:cxn>
              <a:cxn ang="0">
                <a:pos x="491" y="190"/>
              </a:cxn>
              <a:cxn ang="0">
                <a:pos x="532" y="208"/>
              </a:cxn>
              <a:cxn ang="0">
                <a:pos x="580" y="290"/>
              </a:cxn>
              <a:cxn ang="0">
                <a:pos x="632" y="296"/>
              </a:cxn>
              <a:cxn ang="0">
                <a:pos x="638" y="337"/>
              </a:cxn>
              <a:cxn ang="0">
                <a:pos x="738" y="373"/>
              </a:cxn>
              <a:cxn ang="0">
                <a:pos x="803" y="421"/>
              </a:cxn>
              <a:cxn ang="0">
                <a:pos x="827" y="473"/>
              </a:cxn>
              <a:cxn ang="0">
                <a:pos x="762" y="603"/>
              </a:cxn>
              <a:cxn ang="0">
                <a:pos x="816" y="650"/>
              </a:cxn>
              <a:cxn ang="0">
                <a:pos x="892" y="662"/>
              </a:cxn>
              <a:cxn ang="0">
                <a:pos x="910" y="662"/>
              </a:cxn>
              <a:cxn ang="0">
                <a:pos x="999" y="657"/>
              </a:cxn>
              <a:cxn ang="0">
                <a:pos x="1093" y="692"/>
              </a:cxn>
              <a:cxn ang="0">
                <a:pos x="1111" y="680"/>
              </a:cxn>
              <a:cxn ang="0">
                <a:pos x="1064" y="614"/>
              </a:cxn>
              <a:cxn ang="0">
                <a:pos x="1034" y="603"/>
              </a:cxn>
              <a:cxn ang="0">
                <a:pos x="1052" y="586"/>
              </a:cxn>
              <a:cxn ang="0">
                <a:pos x="1029" y="561"/>
              </a:cxn>
              <a:cxn ang="0">
                <a:pos x="975" y="449"/>
              </a:cxn>
              <a:cxn ang="0">
                <a:pos x="963" y="385"/>
              </a:cxn>
              <a:cxn ang="0">
                <a:pos x="975" y="290"/>
              </a:cxn>
              <a:cxn ang="0">
                <a:pos x="958" y="254"/>
              </a:cxn>
              <a:cxn ang="0">
                <a:pos x="975" y="225"/>
              </a:cxn>
              <a:cxn ang="0">
                <a:pos x="1040" y="160"/>
              </a:cxn>
              <a:cxn ang="0">
                <a:pos x="1064" y="89"/>
              </a:cxn>
              <a:cxn ang="0">
                <a:pos x="1111" y="112"/>
              </a:cxn>
              <a:cxn ang="0">
                <a:pos x="1064" y="190"/>
              </a:cxn>
              <a:cxn ang="0">
                <a:pos x="1029" y="249"/>
              </a:cxn>
              <a:cxn ang="0">
                <a:pos x="1075" y="296"/>
              </a:cxn>
              <a:cxn ang="0">
                <a:pos x="1087" y="385"/>
              </a:cxn>
              <a:cxn ang="0">
                <a:pos x="1052" y="426"/>
              </a:cxn>
              <a:cxn ang="0">
                <a:pos x="1093" y="456"/>
              </a:cxn>
              <a:cxn ang="0">
                <a:pos x="1093" y="503"/>
              </a:cxn>
              <a:cxn ang="0">
                <a:pos x="1111" y="573"/>
              </a:cxn>
              <a:cxn ang="0">
                <a:pos x="1176" y="603"/>
              </a:cxn>
              <a:cxn ang="0">
                <a:pos x="1217" y="591"/>
              </a:cxn>
              <a:cxn ang="0">
                <a:pos x="1222" y="621"/>
              </a:cxn>
              <a:cxn ang="0">
                <a:pos x="1252" y="680"/>
              </a:cxn>
              <a:cxn ang="0">
                <a:pos x="1306" y="703"/>
              </a:cxn>
              <a:cxn ang="0">
                <a:pos x="1336" y="680"/>
              </a:cxn>
              <a:cxn ang="0">
                <a:pos x="1435" y="627"/>
              </a:cxn>
              <a:cxn ang="0">
                <a:pos x="1477" y="467"/>
              </a:cxn>
              <a:cxn ang="0">
                <a:pos x="1265" y="497"/>
              </a:cxn>
            </a:cxnLst>
            <a:rect l="0" t="0" r="r" b="b"/>
            <a:pathLst>
              <a:path w="1477" h="710">
                <a:moveTo>
                  <a:pt x="1116" y="0"/>
                </a:moveTo>
                <a:lnTo>
                  <a:pt x="844" y="48"/>
                </a:lnTo>
                <a:lnTo>
                  <a:pt x="0" y="213"/>
                </a:lnTo>
                <a:lnTo>
                  <a:pt x="47" y="421"/>
                </a:lnTo>
                <a:lnTo>
                  <a:pt x="60" y="396"/>
                </a:lnTo>
                <a:lnTo>
                  <a:pt x="77" y="385"/>
                </a:lnTo>
                <a:lnTo>
                  <a:pt x="142" y="314"/>
                </a:lnTo>
                <a:lnTo>
                  <a:pt x="172" y="307"/>
                </a:lnTo>
                <a:lnTo>
                  <a:pt x="195" y="272"/>
                </a:lnTo>
                <a:lnTo>
                  <a:pt x="218" y="261"/>
                </a:lnTo>
                <a:lnTo>
                  <a:pt x="236" y="219"/>
                </a:lnTo>
                <a:lnTo>
                  <a:pt x="254" y="243"/>
                </a:lnTo>
                <a:lnTo>
                  <a:pt x="289" y="249"/>
                </a:lnTo>
                <a:lnTo>
                  <a:pt x="331" y="231"/>
                </a:lnTo>
                <a:lnTo>
                  <a:pt x="337" y="208"/>
                </a:lnTo>
                <a:lnTo>
                  <a:pt x="443" y="172"/>
                </a:lnTo>
                <a:lnTo>
                  <a:pt x="466" y="183"/>
                </a:lnTo>
                <a:lnTo>
                  <a:pt x="491" y="190"/>
                </a:lnTo>
                <a:lnTo>
                  <a:pt x="520" y="178"/>
                </a:lnTo>
                <a:lnTo>
                  <a:pt x="532" y="208"/>
                </a:lnTo>
                <a:lnTo>
                  <a:pt x="544" y="213"/>
                </a:lnTo>
                <a:lnTo>
                  <a:pt x="580" y="290"/>
                </a:lnTo>
                <a:lnTo>
                  <a:pt x="603" y="284"/>
                </a:lnTo>
                <a:lnTo>
                  <a:pt x="632" y="296"/>
                </a:lnTo>
                <a:lnTo>
                  <a:pt x="662" y="307"/>
                </a:lnTo>
                <a:lnTo>
                  <a:pt x="638" y="337"/>
                </a:lnTo>
                <a:lnTo>
                  <a:pt x="674" y="373"/>
                </a:lnTo>
                <a:lnTo>
                  <a:pt x="738" y="373"/>
                </a:lnTo>
                <a:lnTo>
                  <a:pt x="762" y="403"/>
                </a:lnTo>
                <a:lnTo>
                  <a:pt x="803" y="421"/>
                </a:lnTo>
                <a:lnTo>
                  <a:pt x="833" y="456"/>
                </a:lnTo>
                <a:lnTo>
                  <a:pt x="827" y="473"/>
                </a:lnTo>
                <a:lnTo>
                  <a:pt x="786" y="544"/>
                </a:lnTo>
                <a:lnTo>
                  <a:pt x="762" y="603"/>
                </a:lnTo>
                <a:lnTo>
                  <a:pt x="768" y="650"/>
                </a:lnTo>
                <a:lnTo>
                  <a:pt x="816" y="650"/>
                </a:lnTo>
                <a:lnTo>
                  <a:pt x="857" y="627"/>
                </a:lnTo>
                <a:lnTo>
                  <a:pt x="892" y="662"/>
                </a:lnTo>
                <a:lnTo>
                  <a:pt x="910" y="674"/>
                </a:lnTo>
                <a:lnTo>
                  <a:pt x="910" y="662"/>
                </a:lnTo>
                <a:lnTo>
                  <a:pt x="945" y="657"/>
                </a:lnTo>
                <a:lnTo>
                  <a:pt x="999" y="657"/>
                </a:lnTo>
                <a:lnTo>
                  <a:pt x="1064" y="680"/>
                </a:lnTo>
                <a:lnTo>
                  <a:pt x="1093" y="692"/>
                </a:lnTo>
                <a:lnTo>
                  <a:pt x="1111" y="692"/>
                </a:lnTo>
                <a:lnTo>
                  <a:pt x="1111" y="680"/>
                </a:lnTo>
                <a:lnTo>
                  <a:pt x="1093" y="662"/>
                </a:lnTo>
                <a:lnTo>
                  <a:pt x="1064" y="614"/>
                </a:lnTo>
                <a:lnTo>
                  <a:pt x="1040" y="609"/>
                </a:lnTo>
                <a:lnTo>
                  <a:pt x="1034" y="603"/>
                </a:lnTo>
                <a:lnTo>
                  <a:pt x="1040" y="586"/>
                </a:lnTo>
                <a:lnTo>
                  <a:pt x="1052" y="586"/>
                </a:lnTo>
                <a:lnTo>
                  <a:pt x="1057" y="573"/>
                </a:lnTo>
                <a:lnTo>
                  <a:pt x="1029" y="561"/>
                </a:lnTo>
                <a:lnTo>
                  <a:pt x="1004" y="520"/>
                </a:lnTo>
                <a:lnTo>
                  <a:pt x="975" y="449"/>
                </a:lnTo>
                <a:lnTo>
                  <a:pt x="969" y="421"/>
                </a:lnTo>
                <a:lnTo>
                  <a:pt x="963" y="385"/>
                </a:lnTo>
                <a:lnTo>
                  <a:pt x="975" y="307"/>
                </a:lnTo>
                <a:lnTo>
                  <a:pt x="975" y="290"/>
                </a:lnTo>
                <a:lnTo>
                  <a:pt x="963" y="279"/>
                </a:lnTo>
                <a:lnTo>
                  <a:pt x="958" y="254"/>
                </a:lnTo>
                <a:lnTo>
                  <a:pt x="963" y="243"/>
                </a:lnTo>
                <a:lnTo>
                  <a:pt x="975" y="225"/>
                </a:lnTo>
                <a:lnTo>
                  <a:pt x="981" y="201"/>
                </a:lnTo>
                <a:lnTo>
                  <a:pt x="1040" y="160"/>
                </a:lnTo>
                <a:lnTo>
                  <a:pt x="1052" y="148"/>
                </a:lnTo>
                <a:lnTo>
                  <a:pt x="1064" y="89"/>
                </a:lnTo>
                <a:lnTo>
                  <a:pt x="1093" y="95"/>
                </a:lnTo>
                <a:lnTo>
                  <a:pt x="1111" y="112"/>
                </a:lnTo>
                <a:lnTo>
                  <a:pt x="1082" y="160"/>
                </a:lnTo>
                <a:lnTo>
                  <a:pt x="1064" y="190"/>
                </a:lnTo>
                <a:lnTo>
                  <a:pt x="1046" y="213"/>
                </a:lnTo>
                <a:lnTo>
                  <a:pt x="1029" y="249"/>
                </a:lnTo>
                <a:lnTo>
                  <a:pt x="1046" y="290"/>
                </a:lnTo>
                <a:lnTo>
                  <a:pt x="1075" y="296"/>
                </a:lnTo>
                <a:lnTo>
                  <a:pt x="1093" y="373"/>
                </a:lnTo>
                <a:lnTo>
                  <a:pt x="1087" y="385"/>
                </a:lnTo>
                <a:lnTo>
                  <a:pt x="1046" y="408"/>
                </a:lnTo>
                <a:lnTo>
                  <a:pt x="1052" y="426"/>
                </a:lnTo>
                <a:lnTo>
                  <a:pt x="1087" y="438"/>
                </a:lnTo>
                <a:lnTo>
                  <a:pt x="1093" y="456"/>
                </a:lnTo>
                <a:lnTo>
                  <a:pt x="1087" y="485"/>
                </a:lnTo>
                <a:lnTo>
                  <a:pt x="1093" y="503"/>
                </a:lnTo>
                <a:lnTo>
                  <a:pt x="1093" y="526"/>
                </a:lnTo>
                <a:lnTo>
                  <a:pt x="1111" y="573"/>
                </a:lnTo>
                <a:lnTo>
                  <a:pt x="1152" y="603"/>
                </a:lnTo>
                <a:lnTo>
                  <a:pt x="1176" y="603"/>
                </a:lnTo>
                <a:lnTo>
                  <a:pt x="1194" y="586"/>
                </a:lnTo>
                <a:lnTo>
                  <a:pt x="1217" y="591"/>
                </a:lnTo>
                <a:lnTo>
                  <a:pt x="1229" y="597"/>
                </a:lnTo>
                <a:lnTo>
                  <a:pt x="1222" y="621"/>
                </a:lnTo>
                <a:lnTo>
                  <a:pt x="1247" y="662"/>
                </a:lnTo>
                <a:lnTo>
                  <a:pt x="1252" y="680"/>
                </a:lnTo>
                <a:lnTo>
                  <a:pt x="1265" y="703"/>
                </a:lnTo>
                <a:lnTo>
                  <a:pt x="1306" y="703"/>
                </a:lnTo>
                <a:lnTo>
                  <a:pt x="1306" y="710"/>
                </a:lnTo>
                <a:lnTo>
                  <a:pt x="1336" y="680"/>
                </a:lnTo>
                <a:lnTo>
                  <a:pt x="1435" y="644"/>
                </a:lnTo>
                <a:lnTo>
                  <a:pt x="1435" y="627"/>
                </a:lnTo>
                <a:lnTo>
                  <a:pt x="1448" y="603"/>
                </a:lnTo>
                <a:lnTo>
                  <a:pt x="1477" y="467"/>
                </a:lnTo>
                <a:lnTo>
                  <a:pt x="1471" y="456"/>
                </a:lnTo>
                <a:lnTo>
                  <a:pt x="1265" y="497"/>
                </a:lnTo>
                <a:lnTo>
                  <a:pt x="1116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37" name="Freeform 81"/>
          <p:cNvSpPr>
            <a:spLocks/>
          </p:cNvSpPr>
          <p:nvPr/>
        </p:nvSpPr>
        <p:spPr bwMode="auto">
          <a:xfrm>
            <a:off x="6976648" y="3526749"/>
            <a:ext cx="140828" cy="214660"/>
          </a:xfrm>
          <a:custGeom>
            <a:avLst/>
            <a:gdLst/>
            <a:ahLst/>
            <a:cxnLst>
              <a:cxn ang="0">
                <a:pos x="355" y="520"/>
              </a:cxn>
              <a:cxn ang="0">
                <a:pos x="349" y="485"/>
              </a:cxn>
              <a:cxn ang="0">
                <a:pos x="326" y="425"/>
              </a:cxn>
              <a:cxn ang="0">
                <a:pos x="284" y="389"/>
              </a:cxn>
              <a:cxn ang="0">
                <a:pos x="231" y="348"/>
              </a:cxn>
              <a:cxn ang="0">
                <a:pos x="207" y="325"/>
              </a:cxn>
              <a:cxn ang="0">
                <a:pos x="195" y="295"/>
              </a:cxn>
              <a:cxn ang="0">
                <a:pos x="154" y="224"/>
              </a:cxn>
              <a:cxn ang="0">
                <a:pos x="136" y="189"/>
              </a:cxn>
              <a:cxn ang="0">
                <a:pos x="101" y="148"/>
              </a:cxn>
              <a:cxn ang="0">
                <a:pos x="89" y="123"/>
              </a:cxn>
              <a:cxn ang="0">
                <a:pos x="83" y="100"/>
              </a:cxn>
              <a:cxn ang="0">
                <a:pos x="83" y="94"/>
              </a:cxn>
              <a:cxn ang="0">
                <a:pos x="83" y="82"/>
              </a:cxn>
              <a:cxn ang="0">
                <a:pos x="106" y="6"/>
              </a:cxn>
              <a:cxn ang="0">
                <a:pos x="78" y="0"/>
              </a:cxn>
              <a:cxn ang="0">
                <a:pos x="48" y="6"/>
              </a:cxn>
              <a:cxn ang="0">
                <a:pos x="18" y="34"/>
              </a:cxn>
              <a:cxn ang="0">
                <a:pos x="12" y="59"/>
              </a:cxn>
              <a:cxn ang="0">
                <a:pos x="7" y="64"/>
              </a:cxn>
              <a:cxn ang="0">
                <a:pos x="0" y="64"/>
              </a:cxn>
              <a:cxn ang="0">
                <a:pos x="149" y="561"/>
              </a:cxn>
              <a:cxn ang="0">
                <a:pos x="355" y="520"/>
              </a:cxn>
            </a:cxnLst>
            <a:rect l="0" t="0" r="r" b="b"/>
            <a:pathLst>
              <a:path w="355" h="561">
                <a:moveTo>
                  <a:pt x="355" y="520"/>
                </a:moveTo>
                <a:lnTo>
                  <a:pt x="349" y="485"/>
                </a:lnTo>
                <a:lnTo>
                  <a:pt x="326" y="425"/>
                </a:lnTo>
                <a:lnTo>
                  <a:pt x="284" y="389"/>
                </a:lnTo>
                <a:lnTo>
                  <a:pt x="231" y="348"/>
                </a:lnTo>
                <a:lnTo>
                  <a:pt x="207" y="325"/>
                </a:lnTo>
                <a:lnTo>
                  <a:pt x="195" y="295"/>
                </a:lnTo>
                <a:lnTo>
                  <a:pt x="154" y="224"/>
                </a:lnTo>
                <a:lnTo>
                  <a:pt x="136" y="189"/>
                </a:lnTo>
                <a:lnTo>
                  <a:pt x="101" y="148"/>
                </a:lnTo>
                <a:lnTo>
                  <a:pt x="89" y="123"/>
                </a:lnTo>
                <a:lnTo>
                  <a:pt x="83" y="100"/>
                </a:lnTo>
                <a:lnTo>
                  <a:pt x="83" y="94"/>
                </a:lnTo>
                <a:lnTo>
                  <a:pt x="83" y="82"/>
                </a:lnTo>
                <a:lnTo>
                  <a:pt x="106" y="6"/>
                </a:lnTo>
                <a:lnTo>
                  <a:pt x="78" y="0"/>
                </a:lnTo>
                <a:lnTo>
                  <a:pt x="48" y="6"/>
                </a:lnTo>
                <a:lnTo>
                  <a:pt x="18" y="34"/>
                </a:lnTo>
                <a:lnTo>
                  <a:pt x="12" y="59"/>
                </a:lnTo>
                <a:lnTo>
                  <a:pt x="7" y="64"/>
                </a:lnTo>
                <a:lnTo>
                  <a:pt x="0" y="64"/>
                </a:lnTo>
                <a:lnTo>
                  <a:pt x="149" y="561"/>
                </a:lnTo>
                <a:lnTo>
                  <a:pt x="355" y="52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39" name="Freeform 83"/>
          <p:cNvSpPr>
            <a:spLocks/>
          </p:cNvSpPr>
          <p:nvPr/>
        </p:nvSpPr>
        <p:spPr bwMode="auto">
          <a:xfrm>
            <a:off x="7010351" y="3273798"/>
            <a:ext cx="174530" cy="380585"/>
          </a:xfrm>
          <a:custGeom>
            <a:avLst/>
            <a:gdLst/>
            <a:ahLst/>
            <a:cxnLst>
              <a:cxn ang="0">
                <a:pos x="0" y="738"/>
              </a:cxn>
              <a:cxn ang="0">
                <a:pos x="18" y="744"/>
              </a:cxn>
              <a:cxn ang="0">
                <a:pos x="59" y="809"/>
              </a:cxn>
              <a:cxn ang="0">
                <a:pos x="154" y="868"/>
              </a:cxn>
              <a:cxn ang="0">
                <a:pos x="231" y="886"/>
              </a:cxn>
              <a:cxn ang="0">
                <a:pos x="249" y="939"/>
              </a:cxn>
              <a:cxn ang="0">
                <a:pos x="266" y="986"/>
              </a:cxn>
              <a:cxn ang="0">
                <a:pos x="307" y="915"/>
              </a:cxn>
              <a:cxn ang="0">
                <a:pos x="343" y="815"/>
              </a:cxn>
              <a:cxn ang="0">
                <a:pos x="408" y="708"/>
              </a:cxn>
              <a:cxn ang="0">
                <a:pos x="444" y="608"/>
              </a:cxn>
              <a:cxn ang="0">
                <a:pos x="431" y="449"/>
              </a:cxn>
              <a:cxn ang="0">
                <a:pos x="403" y="307"/>
              </a:cxn>
              <a:cxn ang="0">
                <a:pos x="337" y="330"/>
              </a:cxn>
              <a:cxn ang="0">
                <a:pos x="319" y="319"/>
              </a:cxn>
              <a:cxn ang="0">
                <a:pos x="296" y="325"/>
              </a:cxn>
              <a:cxn ang="0">
                <a:pos x="319" y="254"/>
              </a:cxn>
              <a:cxn ang="0">
                <a:pos x="349" y="242"/>
              </a:cxn>
              <a:cxn ang="0">
                <a:pos x="355" y="171"/>
              </a:cxn>
              <a:cxn ang="0">
                <a:pos x="385" y="136"/>
              </a:cxn>
              <a:cxn ang="0">
                <a:pos x="107" y="0"/>
              </a:cxn>
              <a:cxn ang="0">
                <a:pos x="66" y="48"/>
              </a:cxn>
              <a:cxn ang="0">
                <a:pos x="53" y="124"/>
              </a:cxn>
              <a:cxn ang="0">
                <a:pos x="12" y="171"/>
              </a:cxn>
              <a:cxn ang="0">
                <a:pos x="36" y="206"/>
              </a:cxn>
              <a:cxn ang="0">
                <a:pos x="18" y="259"/>
              </a:cxn>
              <a:cxn ang="0">
                <a:pos x="30" y="337"/>
              </a:cxn>
              <a:cxn ang="0">
                <a:pos x="83" y="396"/>
              </a:cxn>
              <a:cxn ang="0">
                <a:pos x="130" y="419"/>
              </a:cxn>
              <a:cxn ang="0">
                <a:pos x="165" y="443"/>
              </a:cxn>
              <a:cxn ang="0">
                <a:pos x="207" y="490"/>
              </a:cxn>
              <a:cxn ang="0">
                <a:pos x="112" y="567"/>
              </a:cxn>
              <a:cxn ang="0">
                <a:pos x="23" y="662"/>
              </a:cxn>
            </a:cxnLst>
            <a:rect l="0" t="0" r="r" b="b"/>
            <a:pathLst>
              <a:path w="444" h="986">
                <a:moveTo>
                  <a:pt x="23" y="662"/>
                </a:moveTo>
                <a:lnTo>
                  <a:pt x="0" y="738"/>
                </a:lnTo>
                <a:lnTo>
                  <a:pt x="0" y="750"/>
                </a:lnTo>
                <a:lnTo>
                  <a:pt x="18" y="744"/>
                </a:lnTo>
                <a:lnTo>
                  <a:pt x="36" y="779"/>
                </a:lnTo>
                <a:lnTo>
                  <a:pt x="59" y="809"/>
                </a:lnTo>
                <a:lnTo>
                  <a:pt x="83" y="832"/>
                </a:lnTo>
                <a:lnTo>
                  <a:pt x="154" y="868"/>
                </a:lnTo>
                <a:lnTo>
                  <a:pt x="178" y="880"/>
                </a:lnTo>
                <a:lnTo>
                  <a:pt x="231" y="886"/>
                </a:lnTo>
                <a:lnTo>
                  <a:pt x="249" y="892"/>
                </a:lnTo>
                <a:lnTo>
                  <a:pt x="249" y="939"/>
                </a:lnTo>
                <a:lnTo>
                  <a:pt x="249" y="969"/>
                </a:lnTo>
                <a:lnTo>
                  <a:pt x="266" y="986"/>
                </a:lnTo>
                <a:lnTo>
                  <a:pt x="284" y="963"/>
                </a:lnTo>
                <a:lnTo>
                  <a:pt x="307" y="915"/>
                </a:lnTo>
                <a:lnTo>
                  <a:pt x="307" y="874"/>
                </a:lnTo>
                <a:lnTo>
                  <a:pt x="343" y="815"/>
                </a:lnTo>
                <a:lnTo>
                  <a:pt x="360" y="768"/>
                </a:lnTo>
                <a:lnTo>
                  <a:pt x="408" y="708"/>
                </a:lnTo>
                <a:lnTo>
                  <a:pt x="426" y="656"/>
                </a:lnTo>
                <a:lnTo>
                  <a:pt x="444" y="608"/>
                </a:lnTo>
                <a:lnTo>
                  <a:pt x="444" y="579"/>
                </a:lnTo>
                <a:lnTo>
                  <a:pt x="431" y="449"/>
                </a:lnTo>
                <a:lnTo>
                  <a:pt x="419" y="342"/>
                </a:lnTo>
                <a:lnTo>
                  <a:pt x="403" y="307"/>
                </a:lnTo>
                <a:lnTo>
                  <a:pt x="355" y="319"/>
                </a:lnTo>
                <a:lnTo>
                  <a:pt x="337" y="330"/>
                </a:lnTo>
                <a:lnTo>
                  <a:pt x="325" y="325"/>
                </a:lnTo>
                <a:lnTo>
                  <a:pt x="319" y="319"/>
                </a:lnTo>
                <a:lnTo>
                  <a:pt x="307" y="325"/>
                </a:lnTo>
                <a:lnTo>
                  <a:pt x="296" y="325"/>
                </a:lnTo>
                <a:lnTo>
                  <a:pt x="296" y="307"/>
                </a:lnTo>
                <a:lnTo>
                  <a:pt x="319" y="254"/>
                </a:lnTo>
                <a:lnTo>
                  <a:pt x="337" y="248"/>
                </a:lnTo>
                <a:lnTo>
                  <a:pt x="349" y="242"/>
                </a:lnTo>
                <a:lnTo>
                  <a:pt x="349" y="201"/>
                </a:lnTo>
                <a:lnTo>
                  <a:pt x="355" y="171"/>
                </a:lnTo>
                <a:lnTo>
                  <a:pt x="367" y="153"/>
                </a:lnTo>
                <a:lnTo>
                  <a:pt x="385" y="136"/>
                </a:lnTo>
                <a:lnTo>
                  <a:pt x="367" y="94"/>
                </a:lnTo>
                <a:lnTo>
                  <a:pt x="107" y="0"/>
                </a:lnTo>
                <a:lnTo>
                  <a:pt x="89" y="12"/>
                </a:lnTo>
                <a:lnTo>
                  <a:pt x="66" y="48"/>
                </a:lnTo>
                <a:lnTo>
                  <a:pt x="66" y="65"/>
                </a:lnTo>
                <a:lnTo>
                  <a:pt x="53" y="124"/>
                </a:lnTo>
                <a:lnTo>
                  <a:pt x="18" y="160"/>
                </a:lnTo>
                <a:lnTo>
                  <a:pt x="12" y="171"/>
                </a:lnTo>
                <a:lnTo>
                  <a:pt x="12" y="183"/>
                </a:lnTo>
                <a:lnTo>
                  <a:pt x="36" y="206"/>
                </a:lnTo>
                <a:lnTo>
                  <a:pt x="41" y="248"/>
                </a:lnTo>
                <a:lnTo>
                  <a:pt x="18" y="259"/>
                </a:lnTo>
                <a:lnTo>
                  <a:pt x="23" y="337"/>
                </a:lnTo>
                <a:lnTo>
                  <a:pt x="30" y="337"/>
                </a:lnTo>
                <a:lnTo>
                  <a:pt x="71" y="348"/>
                </a:lnTo>
                <a:lnTo>
                  <a:pt x="83" y="396"/>
                </a:lnTo>
                <a:lnTo>
                  <a:pt x="119" y="401"/>
                </a:lnTo>
                <a:lnTo>
                  <a:pt x="130" y="419"/>
                </a:lnTo>
                <a:lnTo>
                  <a:pt x="148" y="426"/>
                </a:lnTo>
                <a:lnTo>
                  <a:pt x="165" y="443"/>
                </a:lnTo>
                <a:lnTo>
                  <a:pt x="213" y="479"/>
                </a:lnTo>
                <a:lnTo>
                  <a:pt x="207" y="490"/>
                </a:lnTo>
                <a:lnTo>
                  <a:pt x="160" y="520"/>
                </a:lnTo>
                <a:lnTo>
                  <a:pt x="112" y="567"/>
                </a:lnTo>
                <a:lnTo>
                  <a:pt x="101" y="608"/>
                </a:lnTo>
                <a:lnTo>
                  <a:pt x="23" y="662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41" name="Freeform 85"/>
          <p:cNvSpPr>
            <a:spLocks/>
          </p:cNvSpPr>
          <p:nvPr/>
        </p:nvSpPr>
        <p:spPr bwMode="auto">
          <a:xfrm>
            <a:off x="7172844" y="3090468"/>
            <a:ext cx="217861" cy="210019"/>
          </a:xfrm>
          <a:custGeom>
            <a:avLst/>
            <a:gdLst/>
            <a:ahLst/>
            <a:cxnLst>
              <a:cxn ang="0">
                <a:pos x="0" y="117"/>
              </a:cxn>
              <a:cxn ang="0">
                <a:pos x="183" y="71"/>
              </a:cxn>
              <a:cxn ang="0">
                <a:pos x="201" y="94"/>
              </a:cxn>
              <a:cxn ang="0">
                <a:pos x="206" y="88"/>
              </a:cxn>
              <a:cxn ang="0">
                <a:pos x="213" y="76"/>
              </a:cxn>
              <a:cxn ang="0">
                <a:pos x="485" y="0"/>
              </a:cxn>
              <a:cxn ang="0">
                <a:pos x="549" y="224"/>
              </a:cxn>
              <a:cxn ang="0">
                <a:pos x="538" y="247"/>
              </a:cxn>
              <a:cxn ang="0">
                <a:pos x="531" y="259"/>
              </a:cxn>
              <a:cxn ang="0">
                <a:pos x="538" y="271"/>
              </a:cxn>
              <a:cxn ang="0">
                <a:pos x="538" y="282"/>
              </a:cxn>
              <a:cxn ang="0">
                <a:pos x="502" y="282"/>
              </a:cxn>
              <a:cxn ang="0">
                <a:pos x="414" y="325"/>
              </a:cxn>
              <a:cxn ang="0">
                <a:pos x="384" y="318"/>
              </a:cxn>
              <a:cxn ang="0">
                <a:pos x="378" y="330"/>
              </a:cxn>
              <a:cxn ang="0">
                <a:pos x="378" y="348"/>
              </a:cxn>
              <a:cxn ang="0">
                <a:pos x="373" y="353"/>
              </a:cxn>
              <a:cxn ang="0">
                <a:pos x="319" y="360"/>
              </a:cxn>
              <a:cxn ang="0">
                <a:pos x="242" y="395"/>
              </a:cxn>
              <a:cxn ang="0">
                <a:pos x="231" y="383"/>
              </a:cxn>
              <a:cxn ang="0">
                <a:pos x="183" y="431"/>
              </a:cxn>
              <a:cxn ang="0">
                <a:pos x="82" y="520"/>
              </a:cxn>
              <a:cxn ang="0">
                <a:pos x="41" y="543"/>
              </a:cxn>
              <a:cxn ang="0">
                <a:pos x="6" y="507"/>
              </a:cxn>
              <a:cxn ang="0">
                <a:pos x="53" y="460"/>
              </a:cxn>
              <a:cxn ang="0">
                <a:pos x="59" y="442"/>
              </a:cxn>
              <a:cxn ang="0">
                <a:pos x="36" y="419"/>
              </a:cxn>
              <a:cxn ang="0">
                <a:pos x="0" y="117"/>
              </a:cxn>
            </a:cxnLst>
            <a:rect l="0" t="0" r="r" b="b"/>
            <a:pathLst>
              <a:path w="549" h="543">
                <a:moveTo>
                  <a:pt x="0" y="117"/>
                </a:moveTo>
                <a:lnTo>
                  <a:pt x="183" y="71"/>
                </a:lnTo>
                <a:lnTo>
                  <a:pt x="201" y="94"/>
                </a:lnTo>
                <a:lnTo>
                  <a:pt x="206" y="88"/>
                </a:lnTo>
                <a:lnTo>
                  <a:pt x="213" y="76"/>
                </a:lnTo>
                <a:lnTo>
                  <a:pt x="485" y="0"/>
                </a:lnTo>
                <a:lnTo>
                  <a:pt x="549" y="224"/>
                </a:lnTo>
                <a:lnTo>
                  <a:pt x="538" y="247"/>
                </a:lnTo>
                <a:lnTo>
                  <a:pt x="531" y="259"/>
                </a:lnTo>
                <a:lnTo>
                  <a:pt x="538" y="271"/>
                </a:lnTo>
                <a:lnTo>
                  <a:pt x="538" y="282"/>
                </a:lnTo>
                <a:lnTo>
                  <a:pt x="502" y="282"/>
                </a:lnTo>
                <a:lnTo>
                  <a:pt x="414" y="325"/>
                </a:lnTo>
                <a:lnTo>
                  <a:pt x="384" y="318"/>
                </a:lnTo>
                <a:lnTo>
                  <a:pt x="378" y="330"/>
                </a:lnTo>
                <a:lnTo>
                  <a:pt x="378" y="348"/>
                </a:lnTo>
                <a:lnTo>
                  <a:pt x="373" y="353"/>
                </a:lnTo>
                <a:lnTo>
                  <a:pt x="319" y="360"/>
                </a:lnTo>
                <a:lnTo>
                  <a:pt x="242" y="395"/>
                </a:lnTo>
                <a:lnTo>
                  <a:pt x="231" y="383"/>
                </a:lnTo>
                <a:lnTo>
                  <a:pt x="183" y="431"/>
                </a:lnTo>
                <a:lnTo>
                  <a:pt x="82" y="520"/>
                </a:lnTo>
                <a:lnTo>
                  <a:pt x="41" y="543"/>
                </a:lnTo>
                <a:lnTo>
                  <a:pt x="6" y="507"/>
                </a:lnTo>
                <a:lnTo>
                  <a:pt x="53" y="460"/>
                </a:lnTo>
                <a:lnTo>
                  <a:pt x="59" y="442"/>
                </a:lnTo>
                <a:lnTo>
                  <a:pt x="36" y="419"/>
                </a:lnTo>
                <a:lnTo>
                  <a:pt x="0" y="1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45" name="Freeform 89"/>
          <p:cNvSpPr>
            <a:spLocks/>
          </p:cNvSpPr>
          <p:nvPr/>
        </p:nvSpPr>
        <p:spPr bwMode="auto">
          <a:xfrm>
            <a:off x="7364224" y="3082345"/>
            <a:ext cx="109533" cy="119512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64" y="249"/>
              </a:cxn>
              <a:cxn ang="0">
                <a:pos x="53" y="272"/>
              </a:cxn>
              <a:cxn ang="0">
                <a:pos x="46" y="284"/>
              </a:cxn>
              <a:cxn ang="0">
                <a:pos x="53" y="296"/>
              </a:cxn>
              <a:cxn ang="0">
                <a:pos x="53" y="307"/>
              </a:cxn>
              <a:cxn ang="0">
                <a:pos x="70" y="307"/>
              </a:cxn>
              <a:cxn ang="0">
                <a:pos x="129" y="272"/>
              </a:cxn>
              <a:cxn ang="0">
                <a:pos x="159" y="243"/>
              </a:cxn>
              <a:cxn ang="0">
                <a:pos x="159" y="213"/>
              </a:cxn>
              <a:cxn ang="0">
                <a:pos x="153" y="195"/>
              </a:cxn>
              <a:cxn ang="0">
                <a:pos x="153" y="160"/>
              </a:cxn>
              <a:cxn ang="0">
                <a:pos x="177" y="137"/>
              </a:cxn>
              <a:cxn ang="0">
                <a:pos x="188" y="142"/>
              </a:cxn>
              <a:cxn ang="0">
                <a:pos x="188" y="166"/>
              </a:cxn>
              <a:cxn ang="0">
                <a:pos x="188" y="213"/>
              </a:cxn>
              <a:cxn ang="0">
                <a:pos x="200" y="231"/>
              </a:cxn>
              <a:cxn ang="0">
                <a:pos x="218" y="225"/>
              </a:cxn>
              <a:cxn ang="0">
                <a:pos x="218" y="195"/>
              </a:cxn>
              <a:cxn ang="0">
                <a:pos x="230" y="195"/>
              </a:cxn>
              <a:cxn ang="0">
                <a:pos x="248" y="178"/>
              </a:cxn>
              <a:cxn ang="0">
                <a:pos x="277" y="178"/>
              </a:cxn>
              <a:cxn ang="0">
                <a:pos x="277" y="172"/>
              </a:cxn>
              <a:cxn ang="0">
                <a:pos x="259" y="142"/>
              </a:cxn>
              <a:cxn ang="0">
                <a:pos x="253" y="137"/>
              </a:cxn>
              <a:cxn ang="0">
                <a:pos x="241" y="130"/>
              </a:cxn>
              <a:cxn ang="0">
                <a:pos x="236" y="125"/>
              </a:cxn>
              <a:cxn ang="0">
                <a:pos x="212" y="107"/>
              </a:cxn>
              <a:cxn ang="0">
                <a:pos x="212" y="101"/>
              </a:cxn>
              <a:cxn ang="0">
                <a:pos x="159" y="83"/>
              </a:cxn>
              <a:cxn ang="0">
                <a:pos x="141" y="42"/>
              </a:cxn>
              <a:cxn ang="0">
                <a:pos x="124" y="36"/>
              </a:cxn>
              <a:cxn ang="0">
                <a:pos x="112" y="0"/>
              </a:cxn>
              <a:cxn ang="0">
                <a:pos x="0" y="25"/>
              </a:cxn>
            </a:cxnLst>
            <a:rect l="0" t="0" r="r" b="b"/>
            <a:pathLst>
              <a:path w="277" h="307">
                <a:moveTo>
                  <a:pt x="0" y="25"/>
                </a:moveTo>
                <a:lnTo>
                  <a:pt x="64" y="249"/>
                </a:lnTo>
                <a:lnTo>
                  <a:pt x="53" y="272"/>
                </a:lnTo>
                <a:lnTo>
                  <a:pt x="46" y="284"/>
                </a:lnTo>
                <a:lnTo>
                  <a:pt x="53" y="296"/>
                </a:lnTo>
                <a:lnTo>
                  <a:pt x="53" y="307"/>
                </a:lnTo>
                <a:lnTo>
                  <a:pt x="70" y="307"/>
                </a:lnTo>
                <a:lnTo>
                  <a:pt x="129" y="272"/>
                </a:lnTo>
                <a:lnTo>
                  <a:pt x="159" y="243"/>
                </a:lnTo>
                <a:lnTo>
                  <a:pt x="159" y="213"/>
                </a:lnTo>
                <a:lnTo>
                  <a:pt x="153" y="195"/>
                </a:lnTo>
                <a:lnTo>
                  <a:pt x="153" y="160"/>
                </a:lnTo>
                <a:lnTo>
                  <a:pt x="177" y="137"/>
                </a:lnTo>
                <a:lnTo>
                  <a:pt x="188" y="142"/>
                </a:lnTo>
                <a:lnTo>
                  <a:pt x="188" y="166"/>
                </a:lnTo>
                <a:lnTo>
                  <a:pt x="188" y="213"/>
                </a:lnTo>
                <a:lnTo>
                  <a:pt x="200" y="231"/>
                </a:lnTo>
                <a:lnTo>
                  <a:pt x="218" y="225"/>
                </a:lnTo>
                <a:lnTo>
                  <a:pt x="218" y="195"/>
                </a:lnTo>
                <a:lnTo>
                  <a:pt x="230" y="195"/>
                </a:lnTo>
                <a:lnTo>
                  <a:pt x="248" y="178"/>
                </a:lnTo>
                <a:lnTo>
                  <a:pt x="277" y="178"/>
                </a:lnTo>
                <a:lnTo>
                  <a:pt x="277" y="172"/>
                </a:lnTo>
                <a:lnTo>
                  <a:pt x="259" y="142"/>
                </a:lnTo>
                <a:lnTo>
                  <a:pt x="253" y="137"/>
                </a:lnTo>
                <a:lnTo>
                  <a:pt x="241" y="130"/>
                </a:lnTo>
                <a:lnTo>
                  <a:pt x="236" y="125"/>
                </a:lnTo>
                <a:lnTo>
                  <a:pt x="212" y="107"/>
                </a:lnTo>
                <a:lnTo>
                  <a:pt x="212" y="101"/>
                </a:lnTo>
                <a:lnTo>
                  <a:pt x="159" y="83"/>
                </a:lnTo>
                <a:lnTo>
                  <a:pt x="141" y="42"/>
                </a:lnTo>
                <a:lnTo>
                  <a:pt x="124" y="36"/>
                </a:lnTo>
                <a:lnTo>
                  <a:pt x="112" y="0"/>
                </a:lnTo>
                <a:lnTo>
                  <a:pt x="0" y="25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51" name="Freeform 95"/>
          <p:cNvSpPr>
            <a:spLocks/>
          </p:cNvSpPr>
          <p:nvPr/>
        </p:nvSpPr>
        <p:spPr bwMode="auto">
          <a:xfrm>
            <a:off x="7306449" y="2186578"/>
            <a:ext cx="469425" cy="731003"/>
          </a:xfrm>
          <a:custGeom>
            <a:avLst/>
            <a:gdLst/>
            <a:ahLst/>
            <a:cxnLst>
              <a:cxn ang="0">
                <a:pos x="224" y="1701"/>
              </a:cxn>
              <a:cxn ang="0">
                <a:pos x="230" y="1743"/>
              </a:cxn>
              <a:cxn ang="0">
                <a:pos x="289" y="1802"/>
              </a:cxn>
              <a:cxn ang="0">
                <a:pos x="307" y="1825"/>
              </a:cxn>
              <a:cxn ang="0">
                <a:pos x="336" y="1896"/>
              </a:cxn>
              <a:cxn ang="0">
                <a:pos x="348" y="1837"/>
              </a:cxn>
              <a:cxn ang="0">
                <a:pos x="384" y="1737"/>
              </a:cxn>
              <a:cxn ang="0">
                <a:pos x="425" y="1630"/>
              </a:cxn>
              <a:cxn ang="0">
                <a:pos x="419" y="1607"/>
              </a:cxn>
              <a:cxn ang="0">
                <a:pos x="478" y="1495"/>
              </a:cxn>
              <a:cxn ang="0">
                <a:pos x="502" y="1536"/>
              </a:cxn>
              <a:cxn ang="0">
                <a:pos x="520" y="1530"/>
              </a:cxn>
              <a:cxn ang="0">
                <a:pos x="526" y="1483"/>
              </a:cxn>
              <a:cxn ang="0">
                <a:pos x="609" y="1447"/>
              </a:cxn>
              <a:cxn ang="0">
                <a:pos x="620" y="1412"/>
              </a:cxn>
              <a:cxn ang="0">
                <a:pos x="673" y="1394"/>
              </a:cxn>
              <a:cxn ang="0">
                <a:pos x="691" y="1335"/>
              </a:cxn>
              <a:cxn ang="0">
                <a:pos x="726" y="1252"/>
              </a:cxn>
              <a:cxn ang="0">
                <a:pos x="738" y="1229"/>
              </a:cxn>
              <a:cxn ang="0">
                <a:pos x="803" y="1229"/>
              </a:cxn>
              <a:cxn ang="0">
                <a:pos x="827" y="1164"/>
              </a:cxn>
              <a:cxn ang="0">
                <a:pos x="874" y="1117"/>
              </a:cxn>
              <a:cxn ang="0">
                <a:pos x="945" y="1152"/>
              </a:cxn>
              <a:cxn ang="0">
                <a:pos x="1028" y="1057"/>
              </a:cxn>
              <a:cxn ang="0">
                <a:pos x="1104" y="975"/>
              </a:cxn>
              <a:cxn ang="0">
                <a:pos x="1134" y="968"/>
              </a:cxn>
              <a:cxn ang="0">
                <a:pos x="1175" y="915"/>
              </a:cxn>
              <a:cxn ang="0">
                <a:pos x="1146" y="874"/>
              </a:cxn>
              <a:cxn ang="0">
                <a:pos x="1122" y="874"/>
              </a:cxn>
              <a:cxn ang="0">
                <a:pos x="1146" y="839"/>
              </a:cxn>
              <a:cxn ang="0">
                <a:pos x="1116" y="768"/>
              </a:cxn>
              <a:cxn ang="0">
                <a:pos x="1069" y="757"/>
              </a:cxn>
              <a:cxn ang="0">
                <a:pos x="1033" y="774"/>
              </a:cxn>
              <a:cxn ang="0">
                <a:pos x="974" y="661"/>
              </a:cxn>
              <a:cxn ang="0">
                <a:pos x="980" y="626"/>
              </a:cxn>
              <a:cxn ang="0">
                <a:pos x="957" y="620"/>
              </a:cxn>
              <a:cxn ang="0">
                <a:pos x="904" y="615"/>
              </a:cxn>
              <a:cxn ang="0">
                <a:pos x="863" y="603"/>
              </a:cxn>
              <a:cxn ang="0">
                <a:pos x="838" y="526"/>
              </a:cxn>
              <a:cxn ang="0">
                <a:pos x="579" y="6"/>
              </a:cxn>
              <a:cxn ang="0">
                <a:pos x="513" y="6"/>
              </a:cxn>
              <a:cxn ang="0">
                <a:pos x="490" y="47"/>
              </a:cxn>
              <a:cxn ang="0">
                <a:pos x="437" y="65"/>
              </a:cxn>
              <a:cxn ang="0">
                <a:pos x="348" y="124"/>
              </a:cxn>
              <a:cxn ang="0">
                <a:pos x="330" y="47"/>
              </a:cxn>
              <a:cxn ang="0">
                <a:pos x="301" y="30"/>
              </a:cxn>
              <a:cxn ang="0">
                <a:pos x="148" y="395"/>
              </a:cxn>
              <a:cxn ang="0">
                <a:pos x="165" y="466"/>
              </a:cxn>
              <a:cxn ang="0">
                <a:pos x="153" y="532"/>
              </a:cxn>
              <a:cxn ang="0">
                <a:pos x="124" y="579"/>
              </a:cxn>
              <a:cxn ang="0">
                <a:pos x="148" y="768"/>
              </a:cxn>
              <a:cxn ang="0">
                <a:pos x="94" y="869"/>
              </a:cxn>
              <a:cxn ang="0">
                <a:pos x="100" y="940"/>
              </a:cxn>
              <a:cxn ang="0">
                <a:pos x="71" y="945"/>
              </a:cxn>
              <a:cxn ang="0">
                <a:pos x="64" y="1004"/>
              </a:cxn>
              <a:cxn ang="0">
                <a:pos x="29" y="993"/>
              </a:cxn>
            </a:cxnLst>
            <a:rect l="0" t="0" r="r" b="b"/>
            <a:pathLst>
              <a:path w="1175" h="1896">
                <a:moveTo>
                  <a:pt x="0" y="1016"/>
                </a:moveTo>
                <a:lnTo>
                  <a:pt x="224" y="1701"/>
                </a:lnTo>
                <a:lnTo>
                  <a:pt x="230" y="1713"/>
                </a:lnTo>
                <a:lnTo>
                  <a:pt x="230" y="1743"/>
                </a:lnTo>
                <a:lnTo>
                  <a:pt x="230" y="1754"/>
                </a:lnTo>
                <a:lnTo>
                  <a:pt x="289" y="1802"/>
                </a:lnTo>
                <a:lnTo>
                  <a:pt x="301" y="1802"/>
                </a:lnTo>
                <a:lnTo>
                  <a:pt x="307" y="1825"/>
                </a:lnTo>
                <a:lnTo>
                  <a:pt x="307" y="1837"/>
                </a:lnTo>
                <a:lnTo>
                  <a:pt x="336" y="1896"/>
                </a:lnTo>
                <a:lnTo>
                  <a:pt x="348" y="1878"/>
                </a:lnTo>
                <a:lnTo>
                  <a:pt x="348" y="1837"/>
                </a:lnTo>
                <a:lnTo>
                  <a:pt x="360" y="1790"/>
                </a:lnTo>
                <a:lnTo>
                  <a:pt x="384" y="1737"/>
                </a:lnTo>
                <a:lnTo>
                  <a:pt x="401" y="1660"/>
                </a:lnTo>
                <a:lnTo>
                  <a:pt x="425" y="1630"/>
                </a:lnTo>
                <a:lnTo>
                  <a:pt x="431" y="1619"/>
                </a:lnTo>
                <a:lnTo>
                  <a:pt x="419" y="1607"/>
                </a:lnTo>
                <a:lnTo>
                  <a:pt x="401" y="1566"/>
                </a:lnTo>
                <a:lnTo>
                  <a:pt x="478" y="1495"/>
                </a:lnTo>
                <a:lnTo>
                  <a:pt x="490" y="1500"/>
                </a:lnTo>
                <a:lnTo>
                  <a:pt x="502" y="1536"/>
                </a:lnTo>
                <a:lnTo>
                  <a:pt x="513" y="1541"/>
                </a:lnTo>
                <a:lnTo>
                  <a:pt x="520" y="1530"/>
                </a:lnTo>
                <a:lnTo>
                  <a:pt x="520" y="1500"/>
                </a:lnTo>
                <a:lnTo>
                  <a:pt x="526" y="1483"/>
                </a:lnTo>
                <a:lnTo>
                  <a:pt x="584" y="1471"/>
                </a:lnTo>
                <a:lnTo>
                  <a:pt x="609" y="1447"/>
                </a:lnTo>
                <a:lnTo>
                  <a:pt x="609" y="1424"/>
                </a:lnTo>
                <a:lnTo>
                  <a:pt x="620" y="1412"/>
                </a:lnTo>
                <a:lnTo>
                  <a:pt x="650" y="1412"/>
                </a:lnTo>
                <a:lnTo>
                  <a:pt x="673" y="1394"/>
                </a:lnTo>
                <a:lnTo>
                  <a:pt x="679" y="1383"/>
                </a:lnTo>
                <a:lnTo>
                  <a:pt x="691" y="1335"/>
                </a:lnTo>
                <a:lnTo>
                  <a:pt x="691" y="1300"/>
                </a:lnTo>
                <a:lnTo>
                  <a:pt x="726" y="1252"/>
                </a:lnTo>
                <a:lnTo>
                  <a:pt x="726" y="1229"/>
                </a:lnTo>
                <a:lnTo>
                  <a:pt x="738" y="1229"/>
                </a:lnTo>
                <a:lnTo>
                  <a:pt x="779" y="1234"/>
                </a:lnTo>
                <a:lnTo>
                  <a:pt x="803" y="1229"/>
                </a:lnTo>
                <a:lnTo>
                  <a:pt x="815" y="1206"/>
                </a:lnTo>
                <a:lnTo>
                  <a:pt x="827" y="1164"/>
                </a:lnTo>
                <a:lnTo>
                  <a:pt x="845" y="1164"/>
                </a:lnTo>
                <a:lnTo>
                  <a:pt x="874" y="1117"/>
                </a:lnTo>
                <a:lnTo>
                  <a:pt x="916" y="1123"/>
                </a:lnTo>
                <a:lnTo>
                  <a:pt x="945" y="1152"/>
                </a:lnTo>
                <a:lnTo>
                  <a:pt x="992" y="1075"/>
                </a:lnTo>
                <a:lnTo>
                  <a:pt x="1028" y="1057"/>
                </a:lnTo>
                <a:lnTo>
                  <a:pt x="1093" y="998"/>
                </a:lnTo>
                <a:lnTo>
                  <a:pt x="1104" y="975"/>
                </a:lnTo>
                <a:lnTo>
                  <a:pt x="1111" y="963"/>
                </a:lnTo>
                <a:lnTo>
                  <a:pt x="1134" y="968"/>
                </a:lnTo>
                <a:lnTo>
                  <a:pt x="1163" y="951"/>
                </a:lnTo>
                <a:lnTo>
                  <a:pt x="1175" y="915"/>
                </a:lnTo>
                <a:lnTo>
                  <a:pt x="1170" y="886"/>
                </a:lnTo>
                <a:lnTo>
                  <a:pt x="1146" y="874"/>
                </a:lnTo>
                <a:lnTo>
                  <a:pt x="1140" y="881"/>
                </a:lnTo>
                <a:lnTo>
                  <a:pt x="1122" y="874"/>
                </a:lnTo>
                <a:lnTo>
                  <a:pt x="1134" y="845"/>
                </a:lnTo>
                <a:lnTo>
                  <a:pt x="1146" y="839"/>
                </a:lnTo>
                <a:lnTo>
                  <a:pt x="1140" y="815"/>
                </a:lnTo>
                <a:lnTo>
                  <a:pt x="1116" y="768"/>
                </a:lnTo>
                <a:lnTo>
                  <a:pt x="1086" y="757"/>
                </a:lnTo>
                <a:lnTo>
                  <a:pt x="1069" y="757"/>
                </a:lnTo>
                <a:lnTo>
                  <a:pt x="1058" y="768"/>
                </a:lnTo>
                <a:lnTo>
                  <a:pt x="1033" y="774"/>
                </a:lnTo>
                <a:lnTo>
                  <a:pt x="1004" y="762"/>
                </a:lnTo>
                <a:lnTo>
                  <a:pt x="974" y="661"/>
                </a:lnTo>
                <a:lnTo>
                  <a:pt x="987" y="644"/>
                </a:lnTo>
                <a:lnTo>
                  <a:pt x="980" y="626"/>
                </a:lnTo>
                <a:lnTo>
                  <a:pt x="974" y="620"/>
                </a:lnTo>
                <a:lnTo>
                  <a:pt x="957" y="620"/>
                </a:lnTo>
                <a:lnTo>
                  <a:pt x="945" y="626"/>
                </a:lnTo>
                <a:lnTo>
                  <a:pt x="904" y="615"/>
                </a:lnTo>
                <a:lnTo>
                  <a:pt x="874" y="615"/>
                </a:lnTo>
                <a:lnTo>
                  <a:pt x="863" y="603"/>
                </a:lnTo>
                <a:lnTo>
                  <a:pt x="845" y="544"/>
                </a:lnTo>
                <a:lnTo>
                  <a:pt x="838" y="526"/>
                </a:lnTo>
                <a:lnTo>
                  <a:pt x="696" y="83"/>
                </a:lnTo>
                <a:lnTo>
                  <a:pt x="579" y="6"/>
                </a:lnTo>
                <a:lnTo>
                  <a:pt x="543" y="0"/>
                </a:lnTo>
                <a:lnTo>
                  <a:pt x="513" y="6"/>
                </a:lnTo>
                <a:lnTo>
                  <a:pt x="502" y="24"/>
                </a:lnTo>
                <a:lnTo>
                  <a:pt x="490" y="47"/>
                </a:lnTo>
                <a:lnTo>
                  <a:pt x="478" y="47"/>
                </a:lnTo>
                <a:lnTo>
                  <a:pt x="437" y="65"/>
                </a:lnTo>
                <a:lnTo>
                  <a:pt x="371" y="118"/>
                </a:lnTo>
                <a:lnTo>
                  <a:pt x="348" y="124"/>
                </a:lnTo>
                <a:lnTo>
                  <a:pt x="325" y="88"/>
                </a:lnTo>
                <a:lnTo>
                  <a:pt x="330" y="47"/>
                </a:lnTo>
                <a:lnTo>
                  <a:pt x="318" y="30"/>
                </a:lnTo>
                <a:lnTo>
                  <a:pt x="301" y="30"/>
                </a:lnTo>
                <a:lnTo>
                  <a:pt x="254" y="47"/>
                </a:lnTo>
                <a:lnTo>
                  <a:pt x="148" y="395"/>
                </a:lnTo>
                <a:lnTo>
                  <a:pt x="148" y="443"/>
                </a:lnTo>
                <a:lnTo>
                  <a:pt x="165" y="466"/>
                </a:lnTo>
                <a:lnTo>
                  <a:pt x="165" y="508"/>
                </a:lnTo>
                <a:lnTo>
                  <a:pt x="153" y="532"/>
                </a:lnTo>
                <a:lnTo>
                  <a:pt x="135" y="549"/>
                </a:lnTo>
                <a:lnTo>
                  <a:pt x="124" y="579"/>
                </a:lnTo>
                <a:lnTo>
                  <a:pt x="160" y="721"/>
                </a:lnTo>
                <a:lnTo>
                  <a:pt x="148" y="768"/>
                </a:lnTo>
                <a:lnTo>
                  <a:pt x="148" y="798"/>
                </a:lnTo>
                <a:lnTo>
                  <a:pt x="94" y="869"/>
                </a:lnTo>
                <a:lnTo>
                  <a:pt x="82" y="897"/>
                </a:lnTo>
                <a:lnTo>
                  <a:pt x="100" y="940"/>
                </a:lnTo>
                <a:lnTo>
                  <a:pt x="100" y="945"/>
                </a:lnTo>
                <a:lnTo>
                  <a:pt x="71" y="945"/>
                </a:lnTo>
                <a:lnTo>
                  <a:pt x="77" y="981"/>
                </a:lnTo>
                <a:lnTo>
                  <a:pt x="64" y="1004"/>
                </a:lnTo>
                <a:lnTo>
                  <a:pt x="47" y="998"/>
                </a:lnTo>
                <a:lnTo>
                  <a:pt x="29" y="993"/>
                </a:lnTo>
                <a:lnTo>
                  <a:pt x="0" y="10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-7%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53" name="Freeform 97"/>
          <p:cNvSpPr>
            <a:spLocks/>
          </p:cNvSpPr>
          <p:nvPr/>
        </p:nvSpPr>
        <p:spPr bwMode="auto">
          <a:xfrm>
            <a:off x="6187051" y="3519787"/>
            <a:ext cx="574143" cy="547672"/>
          </a:xfrm>
          <a:custGeom>
            <a:avLst/>
            <a:gdLst/>
            <a:ahLst/>
            <a:cxnLst>
              <a:cxn ang="0">
                <a:pos x="479" y="0"/>
              </a:cxn>
              <a:cxn ang="0">
                <a:pos x="474" y="59"/>
              </a:cxn>
              <a:cxn ang="0">
                <a:pos x="485" y="123"/>
              </a:cxn>
              <a:cxn ang="0">
                <a:pos x="449" y="307"/>
              </a:cxn>
              <a:cxn ang="0">
                <a:pos x="456" y="361"/>
              </a:cxn>
              <a:cxn ang="0">
                <a:pos x="426" y="437"/>
              </a:cxn>
              <a:cxn ang="0">
                <a:pos x="355" y="514"/>
              </a:cxn>
              <a:cxn ang="0">
                <a:pos x="314" y="538"/>
              </a:cxn>
              <a:cxn ang="0">
                <a:pos x="261" y="561"/>
              </a:cxn>
              <a:cxn ang="0">
                <a:pos x="231" y="602"/>
              </a:cxn>
              <a:cxn ang="0">
                <a:pos x="213" y="721"/>
              </a:cxn>
              <a:cxn ang="0">
                <a:pos x="148" y="714"/>
              </a:cxn>
              <a:cxn ang="0">
                <a:pos x="95" y="810"/>
              </a:cxn>
              <a:cxn ang="0">
                <a:pos x="95" y="904"/>
              </a:cxn>
              <a:cxn ang="0">
                <a:pos x="41" y="975"/>
              </a:cxn>
              <a:cxn ang="0">
                <a:pos x="6" y="1028"/>
              </a:cxn>
              <a:cxn ang="0">
                <a:pos x="6" y="1087"/>
              </a:cxn>
              <a:cxn ang="0">
                <a:pos x="77" y="1199"/>
              </a:cxn>
              <a:cxn ang="0">
                <a:pos x="130" y="1270"/>
              </a:cxn>
              <a:cxn ang="0">
                <a:pos x="178" y="1282"/>
              </a:cxn>
              <a:cxn ang="0">
                <a:pos x="195" y="1294"/>
              </a:cxn>
              <a:cxn ang="0">
                <a:pos x="237" y="1312"/>
              </a:cxn>
              <a:cxn ang="0">
                <a:pos x="237" y="1347"/>
              </a:cxn>
              <a:cxn ang="0">
                <a:pos x="355" y="1424"/>
              </a:cxn>
              <a:cxn ang="0">
                <a:pos x="426" y="1394"/>
              </a:cxn>
              <a:cxn ang="0">
                <a:pos x="456" y="1358"/>
              </a:cxn>
              <a:cxn ang="0">
                <a:pos x="497" y="1388"/>
              </a:cxn>
              <a:cxn ang="0">
                <a:pos x="603" y="1353"/>
              </a:cxn>
              <a:cxn ang="0">
                <a:pos x="621" y="1299"/>
              </a:cxn>
              <a:cxn ang="0">
                <a:pos x="703" y="1258"/>
              </a:cxn>
              <a:cxn ang="0">
                <a:pos x="781" y="1199"/>
              </a:cxn>
              <a:cxn ang="0">
                <a:pos x="774" y="1128"/>
              </a:cxn>
              <a:cxn ang="0">
                <a:pos x="898" y="762"/>
              </a:cxn>
              <a:cxn ang="0">
                <a:pos x="951" y="785"/>
              </a:cxn>
              <a:cxn ang="0">
                <a:pos x="976" y="821"/>
              </a:cxn>
              <a:cxn ang="0">
                <a:pos x="1040" y="767"/>
              </a:cxn>
              <a:cxn ang="0">
                <a:pos x="1093" y="632"/>
              </a:cxn>
              <a:cxn ang="0">
                <a:pos x="1152" y="585"/>
              </a:cxn>
              <a:cxn ang="0">
                <a:pos x="1200" y="549"/>
              </a:cxn>
              <a:cxn ang="0">
                <a:pos x="1235" y="485"/>
              </a:cxn>
              <a:cxn ang="0">
                <a:pos x="1223" y="455"/>
              </a:cxn>
              <a:cxn ang="0">
                <a:pos x="1241" y="361"/>
              </a:cxn>
              <a:cxn ang="0">
                <a:pos x="1395" y="443"/>
              </a:cxn>
              <a:cxn ang="0">
                <a:pos x="1425" y="449"/>
              </a:cxn>
              <a:cxn ang="0">
                <a:pos x="1407" y="295"/>
              </a:cxn>
              <a:cxn ang="0">
                <a:pos x="1383" y="260"/>
              </a:cxn>
              <a:cxn ang="0">
                <a:pos x="1329" y="265"/>
              </a:cxn>
              <a:cxn ang="0">
                <a:pos x="1200" y="290"/>
              </a:cxn>
              <a:cxn ang="0">
                <a:pos x="1152" y="331"/>
              </a:cxn>
              <a:cxn ang="0">
                <a:pos x="1099" y="301"/>
              </a:cxn>
              <a:cxn ang="0">
                <a:pos x="1058" y="354"/>
              </a:cxn>
              <a:cxn ang="0">
                <a:pos x="1005" y="396"/>
              </a:cxn>
              <a:cxn ang="0">
                <a:pos x="923" y="478"/>
              </a:cxn>
              <a:cxn ang="0">
                <a:pos x="863" y="295"/>
              </a:cxn>
              <a:cxn ang="0">
                <a:pos x="485" y="0"/>
              </a:cxn>
            </a:cxnLst>
            <a:rect l="0" t="0" r="r" b="b"/>
            <a:pathLst>
              <a:path w="1443" h="1424">
                <a:moveTo>
                  <a:pt x="485" y="0"/>
                </a:moveTo>
                <a:lnTo>
                  <a:pt x="479" y="0"/>
                </a:lnTo>
                <a:lnTo>
                  <a:pt x="456" y="18"/>
                </a:lnTo>
                <a:lnTo>
                  <a:pt x="474" y="59"/>
                </a:lnTo>
                <a:lnTo>
                  <a:pt x="426" y="95"/>
                </a:lnTo>
                <a:lnTo>
                  <a:pt x="485" y="123"/>
                </a:lnTo>
                <a:lnTo>
                  <a:pt x="467" y="272"/>
                </a:lnTo>
                <a:lnTo>
                  <a:pt x="449" y="307"/>
                </a:lnTo>
                <a:lnTo>
                  <a:pt x="449" y="336"/>
                </a:lnTo>
                <a:lnTo>
                  <a:pt x="456" y="361"/>
                </a:lnTo>
                <a:lnTo>
                  <a:pt x="462" y="407"/>
                </a:lnTo>
                <a:lnTo>
                  <a:pt x="426" y="437"/>
                </a:lnTo>
                <a:lnTo>
                  <a:pt x="414" y="443"/>
                </a:lnTo>
                <a:lnTo>
                  <a:pt x="355" y="514"/>
                </a:lnTo>
                <a:lnTo>
                  <a:pt x="350" y="526"/>
                </a:lnTo>
                <a:lnTo>
                  <a:pt x="314" y="538"/>
                </a:lnTo>
                <a:lnTo>
                  <a:pt x="284" y="531"/>
                </a:lnTo>
                <a:lnTo>
                  <a:pt x="261" y="561"/>
                </a:lnTo>
                <a:lnTo>
                  <a:pt x="261" y="579"/>
                </a:lnTo>
                <a:lnTo>
                  <a:pt x="231" y="602"/>
                </a:lnTo>
                <a:lnTo>
                  <a:pt x="201" y="673"/>
                </a:lnTo>
                <a:lnTo>
                  <a:pt x="213" y="721"/>
                </a:lnTo>
                <a:lnTo>
                  <a:pt x="178" y="762"/>
                </a:lnTo>
                <a:lnTo>
                  <a:pt x="148" y="714"/>
                </a:lnTo>
                <a:lnTo>
                  <a:pt x="125" y="714"/>
                </a:lnTo>
                <a:lnTo>
                  <a:pt x="95" y="810"/>
                </a:lnTo>
                <a:lnTo>
                  <a:pt x="95" y="856"/>
                </a:lnTo>
                <a:lnTo>
                  <a:pt x="95" y="904"/>
                </a:lnTo>
                <a:lnTo>
                  <a:pt x="71" y="916"/>
                </a:lnTo>
                <a:lnTo>
                  <a:pt x="41" y="975"/>
                </a:lnTo>
                <a:lnTo>
                  <a:pt x="0" y="975"/>
                </a:lnTo>
                <a:lnTo>
                  <a:pt x="6" y="1028"/>
                </a:lnTo>
                <a:lnTo>
                  <a:pt x="6" y="1063"/>
                </a:lnTo>
                <a:lnTo>
                  <a:pt x="6" y="1087"/>
                </a:lnTo>
                <a:lnTo>
                  <a:pt x="13" y="1117"/>
                </a:lnTo>
                <a:lnTo>
                  <a:pt x="77" y="1199"/>
                </a:lnTo>
                <a:lnTo>
                  <a:pt x="119" y="1258"/>
                </a:lnTo>
                <a:lnTo>
                  <a:pt x="130" y="1270"/>
                </a:lnTo>
                <a:lnTo>
                  <a:pt x="142" y="1264"/>
                </a:lnTo>
                <a:lnTo>
                  <a:pt x="178" y="1282"/>
                </a:lnTo>
                <a:lnTo>
                  <a:pt x="183" y="1287"/>
                </a:lnTo>
                <a:lnTo>
                  <a:pt x="195" y="1294"/>
                </a:lnTo>
                <a:lnTo>
                  <a:pt x="213" y="1312"/>
                </a:lnTo>
                <a:lnTo>
                  <a:pt x="237" y="1312"/>
                </a:lnTo>
                <a:lnTo>
                  <a:pt x="249" y="1317"/>
                </a:lnTo>
                <a:lnTo>
                  <a:pt x="237" y="1347"/>
                </a:lnTo>
                <a:lnTo>
                  <a:pt x="284" y="1394"/>
                </a:lnTo>
                <a:lnTo>
                  <a:pt x="355" y="1424"/>
                </a:lnTo>
                <a:lnTo>
                  <a:pt x="391" y="1424"/>
                </a:lnTo>
                <a:lnTo>
                  <a:pt x="426" y="1394"/>
                </a:lnTo>
                <a:lnTo>
                  <a:pt x="432" y="1376"/>
                </a:lnTo>
                <a:lnTo>
                  <a:pt x="456" y="1358"/>
                </a:lnTo>
                <a:lnTo>
                  <a:pt x="485" y="1383"/>
                </a:lnTo>
                <a:lnTo>
                  <a:pt x="497" y="1388"/>
                </a:lnTo>
                <a:lnTo>
                  <a:pt x="520" y="1383"/>
                </a:lnTo>
                <a:lnTo>
                  <a:pt x="603" y="1353"/>
                </a:lnTo>
                <a:lnTo>
                  <a:pt x="615" y="1299"/>
                </a:lnTo>
                <a:lnTo>
                  <a:pt x="621" y="1299"/>
                </a:lnTo>
                <a:lnTo>
                  <a:pt x="639" y="1317"/>
                </a:lnTo>
                <a:lnTo>
                  <a:pt x="703" y="1258"/>
                </a:lnTo>
                <a:lnTo>
                  <a:pt x="728" y="1270"/>
                </a:lnTo>
                <a:lnTo>
                  <a:pt x="781" y="1199"/>
                </a:lnTo>
                <a:lnTo>
                  <a:pt x="769" y="1175"/>
                </a:lnTo>
                <a:lnTo>
                  <a:pt x="774" y="1128"/>
                </a:lnTo>
                <a:lnTo>
                  <a:pt x="827" y="1028"/>
                </a:lnTo>
                <a:lnTo>
                  <a:pt x="898" y="762"/>
                </a:lnTo>
                <a:lnTo>
                  <a:pt x="910" y="762"/>
                </a:lnTo>
                <a:lnTo>
                  <a:pt x="951" y="785"/>
                </a:lnTo>
                <a:lnTo>
                  <a:pt x="951" y="803"/>
                </a:lnTo>
                <a:lnTo>
                  <a:pt x="976" y="821"/>
                </a:lnTo>
                <a:lnTo>
                  <a:pt x="1017" y="815"/>
                </a:lnTo>
                <a:lnTo>
                  <a:pt x="1040" y="767"/>
                </a:lnTo>
                <a:lnTo>
                  <a:pt x="1070" y="668"/>
                </a:lnTo>
                <a:lnTo>
                  <a:pt x="1093" y="632"/>
                </a:lnTo>
                <a:lnTo>
                  <a:pt x="1129" y="643"/>
                </a:lnTo>
                <a:lnTo>
                  <a:pt x="1152" y="585"/>
                </a:lnTo>
                <a:lnTo>
                  <a:pt x="1177" y="579"/>
                </a:lnTo>
                <a:lnTo>
                  <a:pt x="1200" y="549"/>
                </a:lnTo>
                <a:lnTo>
                  <a:pt x="1223" y="496"/>
                </a:lnTo>
                <a:lnTo>
                  <a:pt x="1235" y="485"/>
                </a:lnTo>
                <a:lnTo>
                  <a:pt x="1241" y="467"/>
                </a:lnTo>
                <a:lnTo>
                  <a:pt x="1223" y="455"/>
                </a:lnTo>
                <a:lnTo>
                  <a:pt x="1230" y="378"/>
                </a:lnTo>
                <a:lnTo>
                  <a:pt x="1241" y="361"/>
                </a:lnTo>
                <a:lnTo>
                  <a:pt x="1253" y="354"/>
                </a:lnTo>
                <a:lnTo>
                  <a:pt x="1395" y="443"/>
                </a:lnTo>
                <a:lnTo>
                  <a:pt x="1418" y="455"/>
                </a:lnTo>
                <a:lnTo>
                  <a:pt x="1425" y="449"/>
                </a:lnTo>
                <a:lnTo>
                  <a:pt x="1443" y="372"/>
                </a:lnTo>
                <a:lnTo>
                  <a:pt x="1407" y="295"/>
                </a:lnTo>
                <a:lnTo>
                  <a:pt x="1395" y="290"/>
                </a:lnTo>
                <a:lnTo>
                  <a:pt x="1383" y="260"/>
                </a:lnTo>
                <a:lnTo>
                  <a:pt x="1354" y="272"/>
                </a:lnTo>
                <a:lnTo>
                  <a:pt x="1329" y="265"/>
                </a:lnTo>
                <a:lnTo>
                  <a:pt x="1306" y="254"/>
                </a:lnTo>
                <a:lnTo>
                  <a:pt x="1200" y="290"/>
                </a:lnTo>
                <a:lnTo>
                  <a:pt x="1194" y="313"/>
                </a:lnTo>
                <a:lnTo>
                  <a:pt x="1152" y="331"/>
                </a:lnTo>
                <a:lnTo>
                  <a:pt x="1117" y="325"/>
                </a:lnTo>
                <a:lnTo>
                  <a:pt x="1099" y="301"/>
                </a:lnTo>
                <a:lnTo>
                  <a:pt x="1081" y="343"/>
                </a:lnTo>
                <a:lnTo>
                  <a:pt x="1058" y="354"/>
                </a:lnTo>
                <a:lnTo>
                  <a:pt x="1035" y="389"/>
                </a:lnTo>
                <a:lnTo>
                  <a:pt x="1005" y="396"/>
                </a:lnTo>
                <a:lnTo>
                  <a:pt x="940" y="467"/>
                </a:lnTo>
                <a:lnTo>
                  <a:pt x="923" y="478"/>
                </a:lnTo>
                <a:lnTo>
                  <a:pt x="910" y="503"/>
                </a:lnTo>
                <a:lnTo>
                  <a:pt x="863" y="295"/>
                </a:lnTo>
                <a:lnTo>
                  <a:pt x="550" y="361"/>
                </a:lnTo>
                <a:lnTo>
                  <a:pt x="485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6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 </a:t>
            </a:r>
          </a:p>
          <a:p>
            <a:pPr>
              <a:defRPr/>
            </a:pPr>
            <a:r>
              <a:rPr lang="en-US" sz="11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9%</a:t>
            </a:r>
            <a:endParaRPr lang="en-US" sz="11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56" name="Freeform 100"/>
          <p:cNvSpPr>
            <a:spLocks/>
          </p:cNvSpPr>
          <p:nvPr/>
        </p:nvSpPr>
        <p:spPr bwMode="auto">
          <a:xfrm>
            <a:off x="4681282" y="4287920"/>
            <a:ext cx="639140" cy="563916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1441" y="0"/>
              </a:cxn>
              <a:cxn ang="0">
                <a:pos x="1435" y="18"/>
              </a:cxn>
              <a:cxn ang="0">
                <a:pos x="1464" y="36"/>
              </a:cxn>
              <a:cxn ang="0">
                <a:pos x="1476" y="71"/>
              </a:cxn>
              <a:cxn ang="0">
                <a:pos x="1471" y="101"/>
              </a:cxn>
              <a:cxn ang="0">
                <a:pos x="1429" y="137"/>
              </a:cxn>
              <a:cxn ang="0">
                <a:pos x="1388" y="183"/>
              </a:cxn>
              <a:cxn ang="0">
                <a:pos x="1382" y="213"/>
              </a:cxn>
              <a:cxn ang="0">
                <a:pos x="1601" y="195"/>
              </a:cxn>
              <a:cxn ang="0">
                <a:pos x="1595" y="213"/>
              </a:cxn>
              <a:cxn ang="0">
                <a:pos x="1601" y="236"/>
              </a:cxn>
              <a:cxn ang="0">
                <a:pos x="1583" y="272"/>
              </a:cxn>
              <a:cxn ang="0">
                <a:pos x="1542" y="314"/>
              </a:cxn>
              <a:cxn ang="0">
                <a:pos x="1530" y="396"/>
              </a:cxn>
              <a:cxn ang="0">
                <a:pos x="1482" y="449"/>
              </a:cxn>
              <a:cxn ang="0">
                <a:pos x="1494" y="497"/>
              </a:cxn>
              <a:cxn ang="0">
                <a:pos x="1494" y="573"/>
              </a:cxn>
              <a:cxn ang="0">
                <a:pos x="1482" y="573"/>
              </a:cxn>
              <a:cxn ang="0">
                <a:pos x="1441" y="609"/>
              </a:cxn>
              <a:cxn ang="0">
                <a:pos x="1441" y="632"/>
              </a:cxn>
              <a:cxn ang="0">
                <a:pos x="1376" y="685"/>
              </a:cxn>
              <a:cxn ang="0">
                <a:pos x="1352" y="751"/>
              </a:cxn>
              <a:cxn ang="0">
                <a:pos x="1358" y="809"/>
              </a:cxn>
              <a:cxn ang="0">
                <a:pos x="1352" y="851"/>
              </a:cxn>
              <a:cxn ang="0">
                <a:pos x="1294" y="887"/>
              </a:cxn>
              <a:cxn ang="0">
                <a:pos x="1253" y="946"/>
              </a:cxn>
              <a:cxn ang="0">
                <a:pos x="1235" y="963"/>
              </a:cxn>
              <a:cxn ang="0">
                <a:pos x="1235" y="1017"/>
              </a:cxn>
              <a:cxn ang="0">
                <a:pos x="1205" y="1052"/>
              </a:cxn>
              <a:cxn ang="0">
                <a:pos x="1205" y="1093"/>
              </a:cxn>
              <a:cxn ang="0">
                <a:pos x="1182" y="1146"/>
              </a:cxn>
              <a:cxn ang="0">
                <a:pos x="1152" y="1205"/>
              </a:cxn>
              <a:cxn ang="0">
                <a:pos x="1164" y="1265"/>
              </a:cxn>
              <a:cxn ang="0">
                <a:pos x="1193" y="1294"/>
              </a:cxn>
              <a:cxn ang="0">
                <a:pos x="1199" y="1336"/>
              </a:cxn>
              <a:cxn ang="0">
                <a:pos x="1210" y="1347"/>
              </a:cxn>
              <a:cxn ang="0">
                <a:pos x="1210" y="1365"/>
              </a:cxn>
              <a:cxn ang="0">
                <a:pos x="1193" y="1377"/>
              </a:cxn>
              <a:cxn ang="0">
                <a:pos x="1182" y="1412"/>
              </a:cxn>
              <a:cxn ang="0">
                <a:pos x="1187" y="1436"/>
              </a:cxn>
              <a:cxn ang="0">
                <a:pos x="213" y="1466"/>
              </a:cxn>
              <a:cxn ang="0">
                <a:pos x="206" y="1247"/>
              </a:cxn>
              <a:cxn ang="0">
                <a:pos x="160" y="1235"/>
              </a:cxn>
              <a:cxn ang="0">
                <a:pos x="112" y="1253"/>
              </a:cxn>
              <a:cxn ang="0">
                <a:pos x="100" y="1253"/>
              </a:cxn>
              <a:cxn ang="0">
                <a:pos x="53" y="1212"/>
              </a:cxn>
              <a:cxn ang="0">
                <a:pos x="59" y="497"/>
              </a:cxn>
              <a:cxn ang="0">
                <a:pos x="0" y="60"/>
              </a:cxn>
            </a:cxnLst>
            <a:rect l="0" t="0" r="r" b="b"/>
            <a:pathLst>
              <a:path w="1601" h="1466">
                <a:moveTo>
                  <a:pt x="0" y="60"/>
                </a:moveTo>
                <a:lnTo>
                  <a:pt x="1441" y="0"/>
                </a:lnTo>
                <a:lnTo>
                  <a:pt x="1435" y="18"/>
                </a:lnTo>
                <a:lnTo>
                  <a:pt x="1464" y="36"/>
                </a:lnTo>
                <a:lnTo>
                  <a:pt x="1476" y="71"/>
                </a:lnTo>
                <a:lnTo>
                  <a:pt x="1471" y="101"/>
                </a:lnTo>
                <a:lnTo>
                  <a:pt x="1429" y="137"/>
                </a:lnTo>
                <a:lnTo>
                  <a:pt x="1388" y="183"/>
                </a:lnTo>
                <a:lnTo>
                  <a:pt x="1382" y="213"/>
                </a:lnTo>
                <a:lnTo>
                  <a:pt x="1601" y="195"/>
                </a:lnTo>
                <a:lnTo>
                  <a:pt x="1595" y="213"/>
                </a:lnTo>
                <a:lnTo>
                  <a:pt x="1601" y="236"/>
                </a:lnTo>
                <a:lnTo>
                  <a:pt x="1583" y="272"/>
                </a:lnTo>
                <a:lnTo>
                  <a:pt x="1542" y="314"/>
                </a:lnTo>
                <a:lnTo>
                  <a:pt x="1530" y="396"/>
                </a:lnTo>
                <a:lnTo>
                  <a:pt x="1482" y="449"/>
                </a:lnTo>
                <a:lnTo>
                  <a:pt x="1494" y="497"/>
                </a:lnTo>
                <a:lnTo>
                  <a:pt x="1494" y="573"/>
                </a:lnTo>
                <a:lnTo>
                  <a:pt x="1482" y="573"/>
                </a:lnTo>
                <a:lnTo>
                  <a:pt x="1441" y="609"/>
                </a:lnTo>
                <a:lnTo>
                  <a:pt x="1441" y="632"/>
                </a:lnTo>
                <a:lnTo>
                  <a:pt x="1376" y="685"/>
                </a:lnTo>
                <a:lnTo>
                  <a:pt x="1352" y="751"/>
                </a:lnTo>
                <a:lnTo>
                  <a:pt x="1358" y="809"/>
                </a:lnTo>
                <a:lnTo>
                  <a:pt x="1352" y="851"/>
                </a:lnTo>
                <a:lnTo>
                  <a:pt x="1294" y="887"/>
                </a:lnTo>
                <a:lnTo>
                  <a:pt x="1253" y="946"/>
                </a:lnTo>
                <a:lnTo>
                  <a:pt x="1235" y="963"/>
                </a:lnTo>
                <a:lnTo>
                  <a:pt x="1235" y="1017"/>
                </a:lnTo>
                <a:lnTo>
                  <a:pt x="1205" y="1052"/>
                </a:lnTo>
                <a:lnTo>
                  <a:pt x="1205" y="1093"/>
                </a:lnTo>
                <a:lnTo>
                  <a:pt x="1182" y="1146"/>
                </a:lnTo>
                <a:lnTo>
                  <a:pt x="1152" y="1205"/>
                </a:lnTo>
                <a:lnTo>
                  <a:pt x="1164" y="1265"/>
                </a:lnTo>
                <a:lnTo>
                  <a:pt x="1193" y="1294"/>
                </a:lnTo>
                <a:lnTo>
                  <a:pt x="1199" y="1336"/>
                </a:lnTo>
                <a:lnTo>
                  <a:pt x="1210" y="1347"/>
                </a:lnTo>
                <a:lnTo>
                  <a:pt x="1210" y="1365"/>
                </a:lnTo>
                <a:lnTo>
                  <a:pt x="1193" y="1377"/>
                </a:lnTo>
                <a:lnTo>
                  <a:pt x="1182" y="1412"/>
                </a:lnTo>
                <a:lnTo>
                  <a:pt x="1187" y="1436"/>
                </a:lnTo>
                <a:lnTo>
                  <a:pt x="213" y="1466"/>
                </a:lnTo>
                <a:lnTo>
                  <a:pt x="206" y="1247"/>
                </a:lnTo>
                <a:lnTo>
                  <a:pt x="160" y="1235"/>
                </a:lnTo>
                <a:lnTo>
                  <a:pt x="112" y="1253"/>
                </a:lnTo>
                <a:lnTo>
                  <a:pt x="100" y="1253"/>
                </a:lnTo>
                <a:lnTo>
                  <a:pt x="53" y="1212"/>
                </a:lnTo>
                <a:lnTo>
                  <a:pt x="59" y="497"/>
                </a:lnTo>
                <a:lnTo>
                  <a:pt x="0" y="60"/>
                </a:lnTo>
              </a:path>
            </a:pathLst>
          </a:custGeom>
          <a:solidFill>
            <a:schemeClr val="accent2">
              <a:lumMod val="75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-5%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615" name="Freeform 159"/>
          <p:cNvSpPr>
            <a:spLocks/>
          </p:cNvSpPr>
          <p:nvPr/>
        </p:nvSpPr>
        <p:spPr bwMode="auto">
          <a:xfrm>
            <a:off x="2204164" y="3257554"/>
            <a:ext cx="722192" cy="866761"/>
          </a:xfrm>
          <a:custGeom>
            <a:avLst/>
            <a:gdLst/>
            <a:ahLst/>
            <a:cxnLst>
              <a:cxn ang="0">
                <a:pos x="1595" y="2256"/>
              </a:cxn>
              <a:cxn ang="0">
                <a:pos x="1814" y="644"/>
              </a:cxn>
              <a:cxn ang="0">
                <a:pos x="1216" y="549"/>
              </a:cxn>
              <a:cxn ang="0">
                <a:pos x="1282" y="160"/>
              </a:cxn>
              <a:cxn ang="0">
                <a:pos x="389" y="0"/>
              </a:cxn>
              <a:cxn ang="0">
                <a:pos x="0" y="2002"/>
              </a:cxn>
              <a:cxn ang="0">
                <a:pos x="0" y="2008"/>
              </a:cxn>
              <a:cxn ang="0">
                <a:pos x="1595" y="2256"/>
              </a:cxn>
            </a:cxnLst>
            <a:rect l="0" t="0" r="r" b="b"/>
            <a:pathLst>
              <a:path w="1814" h="2256">
                <a:moveTo>
                  <a:pt x="1595" y="2256"/>
                </a:moveTo>
                <a:lnTo>
                  <a:pt x="1814" y="644"/>
                </a:lnTo>
                <a:lnTo>
                  <a:pt x="1216" y="549"/>
                </a:lnTo>
                <a:lnTo>
                  <a:pt x="1282" y="160"/>
                </a:lnTo>
                <a:lnTo>
                  <a:pt x="389" y="0"/>
                </a:lnTo>
                <a:lnTo>
                  <a:pt x="0" y="2002"/>
                </a:lnTo>
                <a:lnTo>
                  <a:pt x="0" y="2008"/>
                </a:lnTo>
                <a:lnTo>
                  <a:pt x="1595" y="2256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 smtClean="0">
                <a:latin typeface="Calibri" pitchFamily="34" charset="0"/>
                <a:cs typeface="Arial" pitchFamily="34" charset="0"/>
              </a:rPr>
              <a:t>1%</a:t>
            </a: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50" name="Freeform 94"/>
          <p:cNvSpPr>
            <a:spLocks/>
          </p:cNvSpPr>
          <p:nvPr/>
        </p:nvSpPr>
        <p:spPr bwMode="auto">
          <a:xfrm>
            <a:off x="7235434" y="2578766"/>
            <a:ext cx="205824" cy="426998"/>
          </a:xfrm>
          <a:custGeom>
            <a:avLst/>
            <a:gdLst/>
            <a:ahLst/>
            <a:cxnLst>
              <a:cxn ang="0">
                <a:pos x="507" y="946"/>
              </a:cxn>
              <a:cxn ang="0">
                <a:pos x="490" y="933"/>
              </a:cxn>
              <a:cxn ang="0">
                <a:pos x="466" y="939"/>
              </a:cxn>
              <a:cxn ang="0">
                <a:pos x="442" y="981"/>
              </a:cxn>
              <a:cxn ang="0">
                <a:pos x="413" y="987"/>
              </a:cxn>
              <a:cxn ang="0">
                <a:pos x="419" y="1017"/>
              </a:cxn>
              <a:cxn ang="0">
                <a:pos x="413" y="1022"/>
              </a:cxn>
              <a:cxn ang="0">
                <a:pos x="407" y="1017"/>
              </a:cxn>
              <a:cxn ang="0">
                <a:pos x="395" y="1022"/>
              </a:cxn>
              <a:cxn ang="0">
                <a:pos x="389" y="1034"/>
              </a:cxn>
              <a:cxn ang="0">
                <a:pos x="46" y="1111"/>
              </a:cxn>
              <a:cxn ang="0">
                <a:pos x="41" y="1093"/>
              </a:cxn>
              <a:cxn ang="0">
                <a:pos x="17" y="1070"/>
              </a:cxn>
              <a:cxn ang="0">
                <a:pos x="17" y="1028"/>
              </a:cxn>
              <a:cxn ang="0">
                <a:pos x="29" y="1010"/>
              </a:cxn>
              <a:cxn ang="0">
                <a:pos x="17" y="974"/>
              </a:cxn>
              <a:cxn ang="0">
                <a:pos x="0" y="809"/>
              </a:cxn>
              <a:cxn ang="0">
                <a:pos x="0" y="756"/>
              </a:cxn>
              <a:cxn ang="0">
                <a:pos x="23" y="667"/>
              </a:cxn>
              <a:cxn ang="0">
                <a:pos x="35" y="603"/>
              </a:cxn>
              <a:cxn ang="0">
                <a:pos x="41" y="555"/>
              </a:cxn>
              <a:cxn ang="0">
                <a:pos x="23" y="520"/>
              </a:cxn>
              <a:cxn ang="0">
                <a:pos x="23" y="484"/>
              </a:cxn>
              <a:cxn ang="0">
                <a:pos x="35" y="461"/>
              </a:cxn>
              <a:cxn ang="0">
                <a:pos x="100" y="408"/>
              </a:cxn>
              <a:cxn ang="0">
                <a:pos x="129" y="319"/>
              </a:cxn>
              <a:cxn ang="0">
                <a:pos x="100" y="266"/>
              </a:cxn>
              <a:cxn ang="0">
                <a:pos x="94" y="243"/>
              </a:cxn>
              <a:cxn ang="0">
                <a:pos x="106" y="225"/>
              </a:cxn>
              <a:cxn ang="0">
                <a:pos x="100" y="207"/>
              </a:cxn>
              <a:cxn ang="0">
                <a:pos x="88" y="148"/>
              </a:cxn>
              <a:cxn ang="0">
                <a:pos x="100" y="77"/>
              </a:cxn>
              <a:cxn ang="0">
                <a:pos x="82" y="48"/>
              </a:cxn>
              <a:cxn ang="0">
                <a:pos x="88" y="41"/>
              </a:cxn>
              <a:cxn ang="0">
                <a:pos x="112" y="41"/>
              </a:cxn>
              <a:cxn ang="0">
                <a:pos x="124" y="12"/>
              </a:cxn>
              <a:cxn ang="0">
                <a:pos x="142" y="23"/>
              </a:cxn>
              <a:cxn ang="0">
                <a:pos x="159" y="18"/>
              </a:cxn>
              <a:cxn ang="0">
                <a:pos x="177" y="0"/>
              </a:cxn>
              <a:cxn ang="0">
                <a:pos x="401" y="685"/>
              </a:cxn>
              <a:cxn ang="0">
                <a:pos x="407" y="697"/>
              </a:cxn>
              <a:cxn ang="0">
                <a:pos x="407" y="727"/>
              </a:cxn>
              <a:cxn ang="0">
                <a:pos x="407" y="738"/>
              </a:cxn>
              <a:cxn ang="0">
                <a:pos x="466" y="786"/>
              </a:cxn>
              <a:cxn ang="0">
                <a:pos x="478" y="786"/>
              </a:cxn>
              <a:cxn ang="0">
                <a:pos x="484" y="809"/>
              </a:cxn>
              <a:cxn ang="0">
                <a:pos x="484" y="821"/>
              </a:cxn>
              <a:cxn ang="0">
                <a:pos x="513" y="880"/>
              </a:cxn>
              <a:cxn ang="0">
                <a:pos x="513" y="892"/>
              </a:cxn>
              <a:cxn ang="0">
                <a:pos x="507" y="916"/>
              </a:cxn>
              <a:cxn ang="0">
                <a:pos x="507" y="946"/>
              </a:cxn>
            </a:cxnLst>
            <a:rect l="0" t="0" r="r" b="b"/>
            <a:pathLst>
              <a:path w="513" h="1111">
                <a:moveTo>
                  <a:pt x="507" y="946"/>
                </a:moveTo>
                <a:lnTo>
                  <a:pt x="490" y="933"/>
                </a:lnTo>
                <a:lnTo>
                  <a:pt x="466" y="939"/>
                </a:lnTo>
                <a:lnTo>
                  <a:pt x="442" y="981"/>
                </a:lnTo>
                <a:lnTo>
                  <a:pt x="413" y="987"/>
                </a:lnTo>
                <a:lnTo>
                  <a:pt x="419" y="1017"/>
                </a:lnTo>
                <a:lnTo>
                  <a:pt x="413" y="1022"/>
                </a:lnTo>
                <a:lnTo>
                  <a:pt x="407" y="1017"/>
                </a:lnTo>
                <a:lnTo>
                  <a:pt x="395" y="1022"/>
                </a:lnTo>
                <a:lnTo>
                  <a:pt x="389" y="1034"/>
                </a:lnTo>
                <a:lnTo>
                  <a:pt x="46" y="1111"/>
                </a:lnTo>
                <a:lnTo>
                  <a:pt x="41" y="1093"/>
                </a:lnTo>
                <a:lnTo>
                  <a:pt x="17" y="1070"/>
                </a:lnTo>
                <a:lnTo>
                  <a:pt x="17" y="1028"/>
                </a:lnTo>
                <a:lnTo>
                  <a:pt x="29" y="1010"/>
                </a:lnTo>
                <a:lnTo>
                  <a:pt x="17" y="974"/>
                </a:lnTo>
                <a:lnTo>
                  <a:pt x="0" y="809"/>
                </a:lnTo>
                <a:lnTo>
                  <a:pt x="0" y="756"/>
                </a:lnTo>
                <a:lnTo>
                  <a:pt x="23" y="667"/>
                </a:lnTo>
                <a:lnTo>
                  <a:pt x="35" y="603"/>
                </a:lnTo>
                <a:lnTo>
                  <a:pt x="41" y="555"/>
                </a:lnTo>
                <a:lnTo>
                  <a:pt x="23" y="520"/>
                </a:lnTo>
                <a:lnTo>
                  <a:pt x="23" y="484"/>
                </a:lnTo>
                <a:lnTo>
                  <a:pt x="35" y="461"/>
                </a:lnTo>
                <a:lnTo>
                  <a:pt x="100" y="408"/>
                </a:lnTo>
                <a:lnTo>
                  <a:pt x="129" y="319"/>
                </a:lnTo>
                <a:lnTo>
                  <a:pt x="100" y="266"/>
                </a:lnTo>
                <a:lnTo>
                  <a:pt x="94" y="243"/>
                </a:lnTo>
                <a:lnTo>
                  <a:pt x="106" y="225"/>
                </a:lnTo>
                <a:lnTo>
                  <a:pt x="100" y="207"/>
                </a:lnTo>
                <a:lnTo>
                  <a:pt x="88" y="148"/>
                </a:lnTo>
                <a:lnTo>
                  <a:pt x="100" y="77"/>
                </a:lnTo>
                <a:lnTo>
                  <a:pt x="82" y="48"/>
                </a:lnTo>
                <a:lnTo>
                  <a:pt x="88" y="41"/>
                </a:lnTo>
                <a:lnTo>
                  <a:pt x="112" y="41"/>
                </a:lnTo>
                <a:lnTo>
                  <a:pt x="124" y="12"/>
                </a:lnTo>
                <a:lnTo>
                  <a:pt x="142" y="23"/>
                </a:lnTo>
                <a:lnTo>
                  <a:pt x="159" y="18"/>
                </a:lnTo>
                <a:lnTo>
                  <a:pt x="177" y="0"/>
                </a:lnTo>
                <a:lnTo>
                  <a:pt x="401" y="685"/>
                </a:lnTo>
                <a:lnTo>
                  <a:pt x="407" y="697"/>
                </a:lnTo>
                <a:lnTo>
                  <a:pt x="407" y="727"/>
                </a:lnTo>
                <a:lnTo>
                  <a:pt x="407" y="738"/>
                </a:lnTo>
                <a:lnTo>
                  <a:pt x="466" y="786"/>
                </a:lnTo>
                <a:lnTo>
                  <a:pt x="478" y="786"/>
                </a:lnTo>
                <a:lnTo>
                  <a:pt x="484" y="809"/>
                </a:lnTo>
                <a:lnTo>
                  <a:pt x="484" y="821"/>
                </a:lnTo>
                <a:lnTo>
                  <a:pt x="513" y="880"/>
                </a:lnTo>
                <a:lnTo>
                  <a:pt x="513" y="892"/>
                </a:lnTo>
                <a:lnTo>
                  <a:pt x="507" y="916"/>
                </a:lnTo>
                <a:lnTo>
                  <a:pt x="507" y="946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48" name="Freeform 92"/>
          <p:cNvSpPr>
            <a:spLocks/>
          </p:cNvSpPr>
          <p:nvPr/>
        </p:nvSpPr>
        <p:spPr bwMode="auto">
          <a:xfrm>
            <a:off x="7064518" y="2634461"/>
            <a:ext cx="222675" cy="392189"/>
          </a:xfrm>
          <a:custGeom>
            <a:avLst/>
            <a:gdLst/>
            <a:ahLst/>
            <a:cxnLst>
              <a:cxn ang="0">
                <a:pos x="0" y="130"/>
              </a:cxn>
              <a:cxn ang="0">
                <a:pos x="18" y="171"/>
              </a:cxn>
              <a:cxn ang="0">
                <a:pos x="12" y="189"/>
              </a:cxn>
              <a:cxn ang="0">
                <a:pos x="23" y="207"/>
              </a:cxn>
              <a:cxn ang="0">
                <a:pos x="30" y="219"/>
              </a:cxn>
              <a:cxn ang="0">
                <a:pos x="77" y="336"/>
              </a:cxn>
              <a:cxn ang="0">
                <a:pos x="89" y="420"/>
              </a:cxn>
              <a:cxn ang="0">
                <a:pos x="71" y="466"/>
              </a:cxn>
              <a:cxn ang="0">
                <a:pos x="77" y="508"/>
              </a:cxn>
              <a:cxn ang="0">
                <a:pos x="124" y="620"/>
              </a:cxn>
              <a:cxn ang="0">
                <a:pos x="119" y="673"/>
              </a:cxn>
              <a:cxn ang="0">
                <a:pos x="130" y="691"/>
              </a:cxn>
              <a:cxn ang="0">
                <a:pos x="136" y="691"/>
              </a:cxn>
              <a:cxn ang="0">
                <a:pos x="136" y="679"/>
              </a:cxn>
              <a:cxn ang="0">
                <a:pos x="154" y="673"/>
              </a:cxn>
              <a:cxn ang="0">
                <a:pos x="183" y="727"/>
              </a:cxn>
              <a:cxn ang="0">
                <a:pos x="201" y="826"/>
              </a:cxn>
              <a:cxn ang="0">
                <a:pos x="201" y="880"/>
              </a:cxn>
              <a:cxn ang="0">
                <a:pos x="225" y="951"/>
              </a:cxn>
              <a:cxn ang="0">
                <a:pos x="254" y="1016"/>
              </a:cxn>
              <a:cxn ang="0">
                <a:pos x="472" y="963"/>
              </a:cxn>
              <a:cxn ang="0">
                <a:pos x="467" y="945"/>
              </a:cxn>
              <a:cxn ang="0">
                <a:pos x="443" y="922"/>
              </a:cxn>
              <a:cxn ang="0">
                <a:pos x="443" y="880"/>
              </a:cxn>
              <a:cxn ang="0">
                <a:pos x="455" y="862"/>
              </a:cxn>
              <a:cxn ang="0">
                <a:pos x="443" y="826"/>
              </a:cxn>
              <a:cxn ang="0">
                <a:pos x="426" y="661"/>
              </a:cxn>
              <a:cxn ang="0">
                <a:pos x="426" y="608"/>
              </a:cxn>
              <a:cxn ang="0">
                <a:pos x="449" y="519"/>
              </a:cxn>
              <a:cxn ang="0">
                <a:pos x="461" y="455"/>
              </a:cxn>
              <a:cxn ang="0">
                <a:pos x="467" y="407"/>
              </a:cxn>
              <a:cxn ang="0">
                <a:pos x="449" y="372"/>
              </a:cxn>
              <a:cxn ang="0">
                <a:pos x="449" y="336"/>
              </a:cxn>
              <a:cxn ang="0">
                <a:pos x="461" y="313"/>
              </a:cxn>
              <a:cxn ang="0">
                <a:pos x="526" y="260"/>
              </a:cxn>
              <a:cxn ang="0">
                <a:pos x="555" y="171"/>
              </a:cxn>
              <a:cxn ang="0">
                <a:pos x="526" y="118"/>
              </a:cxn>
              <a:cxn ang="0">
                <a:pos x="520" y="95"/>
              </a:cxn>
              <a:cxn ang="0">
                <a:pos x="532" y="77"/>
              </a:cxn>
              <a:cxn ang="0">
                <a:pos x="526" y="59"/>
              </a:cxn>
              <a:cxn ang="0">
                <a:pos x="514" y="0"/>
              </a:cxn>
              <a:cxn ang="0">
                <a:pos x="0" y="130"/>
              </a:cxn>
            </a:cxnLst>
            <a:rect l="0" t="0" r="r" b="b"/>
            <a:pathLst>
              <a:path w="555" h="1016">
                <a:moveTo>
                  <a:pt x="0" y="130"/>
                </a:moveTo>
                <a:lnTo>
                  <a:pt x="18" y="171"/>
                </a:lnTo>
                <a:lnTo>
                  <a:pt x="12" y="189"/>
                </a:lnTo>
                <a:lnTo>
                  <a:pt x="23" y="207"/>
                </a:lnTo>
                <a:lnTo>
                  <a:pt x="30" y="219"/>
                </a:lnTo>
                <a:lnTo>
                  <a:pt x="77" y="336"/>
                </a:lnTo>
                <a:lnTo>
                  <a:pt x="89" y="420"/>
                </a:lnTo>
                <a:lnTo>
                  <a:pt x="71" y="466"/>
                </a:lnTo>
                <a:lnTo>
                  <a:pt x="77" y="508"/>
                </a:lnTo>
                <a:lnTo>
                  <a:pt x="124" y="620"/>
                </a:lnTo>
                <a:lnTo>
                  <a:pt x="119" y="673"/>
                </a:lnTo>
                <a:lnTo>
                  <a:pt x="130" y="691"/>
                </a:lnTo>
                <a:lnTo>
                  <a:pt x="136" y="691"/>
                </a:lnTo>
                <a:lnTo>
                  <a:pt x="136" y="679"/>
                </a:lnTo>
                <a:lnTo>
                  <a:pt x="154" y="673"/>
                </a:lnTo>
                <a:lnTo>
                  <a:pt x="183" y="727"/>
                </a:lnTo>
                <a:lnTo>
                  <a:pt x="201" y="826"/>
                </a:lnTo>
                <a:lnTo>
                  <a:pt x="201" y="880"/>
                </a:lnTo>
                <a:lnTo>
                  <a:pt x="225" y="951"/>
                </a:lnTo>
                <a:lnTo>
                  <a:pt x="254" y="1016"/>
                </a:lnTo>
                <a:lnTo>
                  <a:pt x="472" y="963"/>
                </a:lnTo>
                <a:lnTo>
                  <a:pt x="467" y="945"/>
                </a:lnTo>
                <a:lnTo>
                  <a:pt x="443" y="922"/>
                </a:lnTo>
                <a:lnTo>
                  <a:pt x="443" y="880"/>
                </a:lnTo>
                <a:lnTo>
                  <a:pt x="455" y="862"/>
                </a:lnTo>
                <a:lnTo>
                  <a:pt x="443" y="826"/>
                </a:lnTo>
                <a:lnTo>
                  <a:pt x="426" y="661"/>
                </a:lnTo>
                <a:lnTo>
                  <a:pt x="426" y="608"/>
                </a:lnTo>
                <a:lnTo>
                  <a:pt x="449" y="519"/>
                </a:lnTo>
                <a:lnTo>
                  <a:pt x="461" y="455"/>
                </a:lnTo>
                <a:lnTo>
                  <a:pt x="467" y="407"/>
                </a:lnTo>
                <a:lnTo>
                  <a:pt x="449" y="372"/>
                </a:lnTo>
                <a:lnTo>
                  <a:pt x="449" y="336"/>
                </a:lnTo>
                <a:lnTo>
                  <a:pt x="461" y="313"/>
                </a:lnTo>
                <a:lnTo>
                  <a:pt x="526" y="260"/>
                </a:lnTo>
                <a:lnTo>
                  <a:pt x="555" y="171"/>
                </a:lnTo>
                <a:lnTo>
                  <a:pt x="526" y="118"/>
                </a:lnTo>
                <a:lnTo>
                  <a:pt x="520" y="95"/>
                </a:lnTo>
                <a:lnTo>
                  <a:pt x="532" y="77"/>
                </a:lnTo>
                <a:lnTo>
                  <a:pt x="526" y="59"/>
                </a:lnTo>
                <a:lnTo>
                  <a:pt x="514" y="0"/>
                </a:lnTo>
                <a:lnTo>
                  <a:pt x="0" y="130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46" name="Freeform 90"/>
          <p:cNvSpPr>
            <a:spLocks/>
          </p:cNvSpPr>
          <p:nvPr/>
        </p:nvSpPr>
        <p:spPr bwMode="auto">
          <a:xfrm>
            <a:off x="7364226" y="3082345"/>
            <a:ext cx="109533" cy="119513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64" y="249"/>
              </a:cxn>
              <a:cxn ang="0">
                <a:pos x="53" y="272"/>
              </a:cxn>
              <a:cxn ang="0">
                <a:pos x="46" y="284"/>
              </a:cxn>
              <a:cxn ang="0">
                <a:pos x="53" y="296"/>
              </a:cxn>
              <a:cxn ang="0">
                <a:pos x="53" y="307"/>
              </a:cxn>
              <a:cxn ang="0">
                <a:pos x="70" y="307"/>
              </a:cxn>
              <a:cxn ang="0">
                <a:pos x="129" y="272"/>
              </a:cxn>
              <a:cxn ang="0">
                <a:pos x="159" y="243"/>
              </a:cxn>
              <a:cxn ang="0">
                <a:pos x="159" y="213"/>
              </a:cxn>
              <a:cxn ang="0">
                <a:pos x="153" y="195"/>
              </a:cxn>
              <a:cxn ang="0">
                <a:pos x="153" y="160"/>
              </a:cxn>
              <a:cxn ang="0">
                <a:pos x="177" y="137"/>
              </a:cxn>
              <a:cxn ang="0">
                <a:pos x="188" y="142"/>
              </a:cxn>
              <a:cxn ang="0">
                <a:pos x="188" y="166"/>
              </a:cxn>
              <a:cxn ang="0">
                <a:pos x="188" y="213"/>
              </a:cxn>
              <a:cxn ang="0">
                <a:pos x="200" y="231"/>
              </a:cxn>
              <a:cxn ang="0">
                <a:pos x="218" y="225"/>
              </a:cxn>
              <a:cxn ang="0">
                <a:pos x="218" y="195"/>
              </a:cxn>
              <a:cxn ang="0">
                <a:pos x="230" y="195"/>
              </a:cxn>
              <a:cxn ang="0">
                <a:pos x="248" y="178"/>
              </a:cxn>
              <a:cxn ang="0">
                <a:pos x="277" y="178"/>
              </a:cxn>
              <a:cxn ang="0">
                <a:pos x="277" y="172"/>
              </a:cxn>
              <a:cxn ang="0">
                <a:pos x="259" y="142"/>
              </a:cxn>
              <a:cxn ang="0">
                <a:pos x="253" y="137"/>
              </a:cxn>
              <a:cxn ang="0">
                <a:pos x="241" y="130"/>
              </a:cxn>
              <a:cxn ang="0">
                <a:pos x="236" y="125"/>
              </a:cxn>
              <a:cxn ang="0">
                <a:pos x="212" y="107"/>
              </a:cxn>
              <a:cxn ang="0">
                <a:pos x="212" y="101"/>
              </a:cxn>
              <a:cxn ang="0">
                <a:pos x="159" y="83"/>
              </a:cxn>
              <a:cxn ang="0">
                <a:pos x="141" y="42"/>
              </a:cxn>
              <a:cxn ang="0">
                <a:pos x="124" y="36"/>
              </a:cxn>
              <a:cxn ang="0">
                <a:pos x="112" y="0"/>
              </a:cxn>
              <a:cxn ang="0">
                <a:pos x="0" y="25"/>
              </a:cxn>
            </a:cxnLst>
            <a:rect l="0" t="0" r="r" b="b"/>
            <a:pathLst>
              <a:path w="277" h="307">
                <a:moveTo>
                  <a:pt x="0" y="25"/>
                </a:moveTo>
                <a:lnTo>
                  <a:pt x="64" y="249"/>
                </a:lnTo>
                <a:lnTo>
                  <a:pt x="53" y="272"/>
                </a:lnTo>
                <a:lnTo>
                  <a:pt x="46" y="284"/>
                </a:lnTo>
                <a:lnTo>
                  <a:pt x="53" y="296"/>
                </a:lnTo>
                <a:lnTo>
                  <a:pt x="53" y="307"/>
                </a:lnTo>
                <a:lnTo>
                  <a:pt x="70" y="307"/>
                </a:lnTo>
                <a:lnTo>
                  <a:pt x="129" y="272"/>
                </a:lnTo>
                <a:lnTo>
                  <a:pt x="159" y="243"/>
                </a:lnTo>
                <a:lnTo>
                  <a:pt x="159" y="213"/>
                </a:lnTo>
                <a:lnTo>
                  <a:pt x="153" y="195"/>
                </a:lnTo>
                <a:lnTo>
                  <a:pt x="153" y="160"/>
                </a:lnTo>
                <a:lnTo>
                  <a:pt x="177" y="137"/>
                </a:lnTo>
                <a:lnTo>
                  <a:pt x="188" y="142"/>
                </a:lnTo>
                <a:lnTo>
                  <a:pt x="188" y="166"/>
                </a:lnTo>
                <a:lnTo>
                  <a:pt x="188" y="213"/>
                </a:lnTo>
                <a:lnTo>
                  <a:pt x="200" y="231"/>
                </a:lnTo>
                <a:lnTo>
                  <a:pt x="218" y="225"/>
                </a:lnTo>
                <a:lnTo>
                  <a:pt x="218" y="195"/>
                </a:lnTo>
                <a:lnTo>
                  <a:pt x="230" y="195"/>
                </a:lnTo>
                <a:lnTo>
                  <a:pt x="248" y="178"/>
                </a:lnTo>
                <a:lnTo>
                  <a:pt x="277" y="178"/>
                </a:lnTo>
                <a:lnTo>
                  <a:pt x="277" y="172"/>
                </a:lnTo>
                <a:lnTo>
                  <a:pt x="259" y="142"/>
                </a:lnTo>
                <a:lnTo>
                  <a:pt x="253" y="137"/>
                </a:lnTo>
                <a:lnTo>
                  <a:pt x="241" y="130"/>
                </a:lnTo>
                <a:lnTo>
                  <a:pt x="236" y="125"/>
                </a:lnTo>
                <a:lnTo>
                  <a:pt x="212" y="107"/>
                </a:lnTo>
                <a:lnTo>
                  <a:pt x="212" y="101"/>
                </a:lnTo>
                <a:lnTo>
                  <a:pt x="159" y="83"/>
                </a:lnTo>
                <a:lnTo>
                  <a:pt x="141" y="42"/>
                </a:lnTo>
                <a:lnTo>
                  <a:pt x="124" y="36"/>
                </a:lnTo>
                <a:lnTo>
                  <a:pt x="112" y="0"/>
                </a:lnTo>
                <a:lnTo>
                  <a:pt x="0" y="25"/>
                </a:lnTo>
              </a:path>
            </a:pathLst>
          </a:custGeom>
          <a:solidFill>
            <a:schemeClr val="accent3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44" name="Freeform 88"/>
          <p:cNvSpPr>
            <a:spLocks/>
          </p:cNvSpPr>
          <p:nvPr/>
        </p:nvSpPr>
        <p:spPr bwMode="auto">
          <a:xfrm>
            <a:off x="7165624" y="2936146"/>
            <a:ext cx="426093" cy="212338"/>
          </a:xfrm>
          <a:custGeom>
            <a:avLst/>
            <a:gdLst/>
            <a:ahLst/>
            <a:cxnLst>
              <a:cxn ang="0">
                <a:pos x="218" y="178"/>
              </a:cxn>
              <a:cxn ang="0">
                <a:pos x="567" y="89"/>
              </a:cxn>
              <a:cxn ang="0">
                <a:pos x="585" y="89"/>
              </a:cxn>
              <a:cxn ang="0">
                <a:pos x="585" y="54"/>
              </a:cxn>
              <a:cxn ang="0">
                <a:pos x="638" y="6"/>
              </a:cxn>
              <a:cxn ang="0">
                <a:pos x="679" y="13"/>
              </a:cxn>
              <a:cxn ang="0">
                <a:pos x="733" y="89"/>
              </a:cxn>
              <a:cxn ang="0">
                <a:pos x="738" y="119"/>
              </a:cxn>
              <a:cxn ang="0">
                <a:pos x="703" y="166"/>
              </a:cxn>
              <a:cxn ang="0">
                <a:pos x="692" y="236"/>
              </a:cxn>
              <a:cxn ang="0">
                <a:pos x="774" y="254"/>
              </a:cxn>
              <a:cxn ang="0">
                <a:pos x="857" y="355"/>
              </a:cxn>
              <a:cxn ang="0">
                <a:pos x="958" y="396"/>
              </a:cxn>
              <a:cxn ang="0">
                <a:pos x="1022" y="332"/>
              </a:cxn>
              <a:cxn ang="0">
                <a:pos x="981" y="296"/>
              </a:cxn>
              <a:cxn ang="0">
                <a:pos x="945" y="254"/>
              </a:cxn>
              <a:cxn ang="0">
                <a:pos x="987" y="261"/>
              </a:cxn>
              <a:cxn ang="0">
                <a:pos x="1063" y="396"/>
              </a:cxn>
              <a:cxn ang="0">
                <a:pos x="1034" y="408"/>
              </a:cxn>
              <a:cxn ang="0">
                <a:pos x="951" y="456"/>
              </a:cxn>
              <a:cxn ang="0">
                <a:pos x="875" y="503"/>
              </a:cxn>
              <a:cxn ang="0">
                <a:pos x="875" y="479"/>
              </a:cxn>
              <a:cxn ang="0">
                <a:pos x="851" y="444"/>
              </a:cxn>
              <a:cxn ang="0">
                <a:pos x="786" y="538"/>
              </a:cxn>
              <a:cxn ang="0">
                <a:pos x="756" y="520"/>
              </a:cxn>
              <a:cxn ang="0">
                <a:pos x="738" y="508"/>
              </a:cxn>
              <a:cxn ang="0">
                <a:pos x="709" y="485"/>
              </a:cxn>
              <a:cxn ang="0">
                <a:pos x="656" y="461"/>
              </a:cxn>
              <a:cxn ang="0">
                <a:pos x="621" y="414"/>
              </a:cxn>
              <a:cxn ang="0">
                <a:pos x="497" y="403"/>
              </a:cxn>
              <a:cxn ang="0">
                <a:pos x="218" y="491"/>
              </a:cxn>
              <a:cxn ang="0">
                <a:pos x="195" y="474"/>
              </a:cxn>
              <a:cxn ang="0">
                <a:pos x="0" y="508"/>
              </a:cxn>
            </a:cxnLst>
            <a:rect l="0" t="0" r="r" b="b"/>
            <a:pathLst>
              <a:path w="1063" h="550">
                <a:moveTo>
                  <a:pt x="0" y="231"/>
                </a:moveTo>
                <a:lnTo>
                  <a:pt x="218" y="178"/>
                </a:lnTo>
                <a:lnTo>
                  <a:pt x="561" y="101"/>
                </a:lnTo>
                <a:lnTo>
                  <a:pt x="567" y="89"/>
                </a:lnTo>
                <a:lnTo>
                  <a:pt x="579" y="84"/>
                </a:lnTo>
                <a:lnTo>
                  <a:pt x="585" y="89"/>
                </a:lnTo>
                <a:lnTo>
                  <a:pt x="591" y="84"/>
                </a:lnTo>
                <a:lnTo>
                  <a:pt x="585" y="54"/>
                </a:lnTo>
                <a:lnTo>
                  <a:pt x="614" y="48"/>
                </a:lnTo>
                <a:lnTo>
                  <a:pt x="638" y="6"/>
                </a:lnTo>
                <a:lnTo>
                  <a:pt x="662" y="0"/>
                </a:lnTo>
                <a:lnTo>
                  <a:pt x="679" y="13"/>
                </a:lnTo>
                <a:lnTo>
                  <a:pt x="697" y="59"/>
                </a:lnTo>
                <a:lnTo>
                  <a:pt x="733" y="89"/>
                </a:lnTo>
                <a:lnTo>
                  <a:pt x="745" y="107"/>
                </a:lnTo>
                <a:lnTo>
                  <a:pt x="738" y="119"/>
                </a:lnTo>
                <a:lnTo>
                  <a:pt x="720" y="130"/>
                </a:lnTo>
                <a:lnTo>
                  <a:pt x="703" y="166"/>
                </a:lnTo>
                <a:lnTo>
                  <a:pt x="685" y="213"/>
                </a:lnTo>
                <a:lnTo>
                  <a:pt x="692" y="236"/>
                </a:lnTo>
                <a:lnTo>
                  <a:pt x="733" y="236"/>
                </a:lnTo>
                <a:lnTo>
                  <a:pt x="774" y="254"/>
                </a:lnTo>
                <a:lnTo>
                  <a:pt x="834" y="320"/>
                </a:lnTo>
                <a:lnTo>
                  <a:pt x="857" y="355"/>
                </a:lnTo>
                <a:lnTo>
                  <a:pt x="887" y="396"/>
                </a:lnTo>
                <a:lnTo>
                  <a:pt x="958" y="396"/>
                </a:lnTo>
                <a:lnTo>
                  <a:pt x="999" y="378"/>
                </a:lnTo>
                <a:lnTo>
                  <a:pt x="1022" y="332"/>
                </a:lnTo>
                <a:lnTo>
                  <a:pt x="1010" y="320"/>
                </a:lnTo>
                <a:lnTo>
                  <a:pt x="981" y="296"/>
                </a:lnTo>
                <a:lnTo>
                  <a:pt x="945" y="279"/>
                </a:lnTo>
                <a:lnTo>
                  <a:pt x="945" y="254"/>
                </a:lnTo>
                <a:lnTo>
                  <a:pt x="975" y="261"/>
                </a:lnTo>
                <a:lnTo>
                  <a:pt x="987" y="261"/>
                </a:lnTo>
                <a:lnTo>
                  <a:pt x="1040" y="332"/>
                </a:lnTo>
                <a:lnTo>
                  <a:pt x="1063" y="396"/>
                </a:lnTo>
                <a:lnTo>
                  <a:pt x="1063" y="432"/>
                </a:lnTo>
                <a:lnTo>
                  <a:pt x="1034" y="408"/>
                </a:lnTo>
                <a:lnTo>
                  <a:pt x="999" y="438"/>
                </a:lnTo>
                <a:lnTo>
                  <a:pt x="951" y="456"/>
                </a:lnTo>
                <a:lnTo>
                  <a:pt x="898" y="503"/>
                </a:lnTo>
                <a:lnTo>
                  <a:pt x="875" y="503"/>
                </a:lnTo>
                <a:lnTo>
                  <a:pt x="869" y="497"/>
                </a:lnTo>
                <a:lnTo>
                  <a:pt x="875" y="479"/>
                </a:lnTo>
                <a:lnTo>
                  <a:pt x="862" y="444"/>
                </a:lnTo>
                <a:lnTo>
                  <a:pt x="851" y="444"/>
                </a:lnTo>
                <a:lnTo>
                  <a:pt x="821" y="491"/>
                </a:lnTo>
                <a:lnTo>
                  <a:pt x="786" y="538"/>
                </a:lnTo>
                <a:lnTo>
                  <a:pt x="774" y="550"/>
                </a:lnTo>
                <a:lnTo>
                  <a:pt x="756" y="520"/>
                </a:lnTo>
                <a:lnTo>
                  <a:pt x="750" y="515"/>
                </a:lnTo>
                <a:lnTo>
                  <a:pt x="738" y="508"/>
                </a:lnTo>
                <a:lnTo>
                  <a:pt x="733" y="503"/>
                </a:lnTo>
                <a:lnTo>
                  <a:pt x="709" y="485"/>
                </a:lnTo>
                <a:lnTo>
                  <a:pt x="709" y="479"/>
                </a:lnTo>
                <a:lnTo>
                  <a:pt x="656" y="461"/>
                </a:lnTo>
                <a:lnTo>
                  <a:pt x="638" y="420"/>
                </a:lnTo>
                <a:lnTo>
                  <a:pt x="621" y="414"/>
                </a:lnTo>
                <a:lnTo>
                  <a:pt x="609" y="378"/>
                </a:lnTo>
                <a:lnTo>
                  <a:pt x="497" y="403"/>
                </a:lnTo>
                <a:lnTo>
                  <a:pt x="225" y="479"/>
                </a:lnTo>
                <a:lnTo>
                  <a:pt x="218" y="491"/>
                </a:lnTo>
                <a:lnTo>
                  <a:pt x="213" y="497"/>
                </a:lnTo>
                <a:lnTo>
                  <a:pt x="195" y="474"/>
                </a:lnTo>
                <a:lnTo>
                  <a:pt x="12" y="520"/>
                </a:lnTo>
                <a:lnTo>
                  <a:pt x="0" y="508"/>
                </a:lnTo>
                <a:lnTo>
                  <a:pt x="0" y="231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38" name="Freeform 82"/>
          <p:cNvSpPr>
            <a:spLocks/>
          </p:cNvSpPr>
          <p:nvPr/>
        </p:nvSpPr>
        <p:spPr bwMode="auto">
          <a:xfrm>
            <a:off x="6976650" y="3526749"/>
            <a:ext cx="140828" cy="214660"/>
          </a:xfrm>
          <a:custGeom>
            <a:avLst/>
            <a:gdLst/>
            <a:ahLst/>
            <a:cxnLst>
              <a:cxn ang="0">
                <a:pos x="355" y="520"/>
              </a:cxn>
              <a:cxn ang="0">
                <a:pos x="349" y="485"/>
              </a:cxn>
              <a:cxn ang="0">
                <a:pos x="326" y="425"/>
              </a:cxn>
              <a:cxn ang="0">
                <a:pos x="284" y="389"/>
              </a:cxn>
              <a:cxn ang="0">
                <a:pos x="231" y="348"/>
              </a:cxn>
              <a:cxn ang="0">
                <a:pos x="207" y="325"/>
              </a:cxn>
              <a:cxn ang="0">
                <a:pos x="195" y="295"/>
              </a:cxn>
              <a:cxn ang="0">
                <a:pos x="154" y="224"/>
              </a:cxn>
              <a:cxn ang="0">
                <a:pos x="136" y="189"/>
              </a:cxn>
              <a:cxn ang="0">
                <a:pos x="101" y="148"/>
              </a:cxn>
              <a:cxn ang="0">
                <a:pos x="89" y="123"/>
              </a:cxn>
              <a:cxn ang="0">
                <a:pos x="83" y="100"/>
              </a:cxn>
              <a:cxn ang="0">
                <a:pos x="83" y="94"/>
              </a:cxn>
              <a:cxn ang="0">
                <a:pos x="83" y="82"/>
              </a:cxn>
              <a:cxn ang="0">
                <a:pos x="106" y="6"/>
              </a:cxn>
              <a:cxn ang="0">
                <a:pos x="78" y="0"/>
              </a:cxn>
              <a:cxn ang="0">
                <a:pos x="48" y="6"/>
              </a:cxn>
              <a:cxn ang="0">
                <a:pos x="18" y="34"/>
              </a:cxn>
              <a:cxn ang="0">
                <a:pos x="12" y="59"/>
              </a:cxn>
              <a:cxn ang="0">
                <a:pos x="7" y="64"/>
              </a:cxn>
              <a:cxn ang="0">
                <a:pos x="0" y="64"/>
              </a:cxn>
              <a:cxn ang="0">
                <a:pos x="149" y="561"/>
              </a:cxn>
              <a:cxn ang="0">
                <a:pos x="355" y="520"/>
              </a:cxn>
            </a:cxnLst>
            <a:rect l="0" t="0" r="r" b="b"/>
            <a:pathLst>
              <a:path w="355" h="561">
                <a:moveTo>
                  <a:pt x="355" y="520"/>
                </a:moveTo>
                <a:lnTo>
                  <a:pt x="349" y="485"/>
                </a:lnTo>
                <a:lnTo>
                  <a:pt x="326" y="425"/>
                </a:lnTo>
                <a:lnTo>
                  <a:pt x="284" y="389"/>
                </a:lnTo>
                <a:lnTo>
                  <a:pt x="231" y="348"/>
                </a:lnTo>
                <a:lnTo>
                  <a:pt x="207" y="325"/>
                </a:lnTo>
                <a:lnTo>
                  <a:pt x="195" y="295"/>
                </a:lnTo>
                <a:lnTo>
                  <a:pt x="154" y="224"/>
                </a:lnTo>
                <a:lnTo>
                  <a:pt x="136" y="189"/>
                </a:lnTo>
                <a:lnTo>
                  <a:pt x="101" y="148"/>
                </a:lnTo>
                <a:lnTo>
                  <a:pt x="89" y="123"/>
                </a:lnTo>
                <a:lnTo>
                  <a:pt x="83" y="100"/>
                </a:lnTo>
                <a:lnTo>
                  <a:pt x="83" y="94"/>
                </a:lnTo>
                <a:lnTo>
                  <a:pt x="83" y="82"/>
                </a:lnTo>
                <a:lnTo>
                  <a:pt x="106" y="6"/>
                </a:lnTo>
                <a:lnTo>
                  <a:pt x="78" y="0"/>
                </a:lnTo>
                <a:lnTo>
                  <a:pt x="48" y="6"/>
                </a:lnTo>
                <a:lnTo>
                  <a:pt x="18" y="34"/>
                </a:lnTo>
                <a:lnTo>
                  <a:pt x="12" y="59"/>
                </a:lnTo>
                <a:lnTo>
                  <a:pt x="7" y="64"/>
                </a:lnTo>
                <a:lnTo>
                  <a:pt x="0" y="64"/>
                </a:lnTo>
                <a:lnTo>
                  <a:pt x="149" y="561"/>
                </a:lnTo>
                <a:lnTo>
                  <a:pt x="355" y="520"/>
                </a:lnTo>
              </a:path>
            </a:pathLst>
          </a:custGeom>
          <a:solidFill>
            <a:schemeClr val="accent2">
              <a:lumMod val="75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40" name="Freeform 84"/>
          <p:cNvSpPr>
            <a:spLocks/>
          </p:cNvSpPr>
          <p:nvPr/>
        </p:nvSpPr>
        <p:spPr bwMode="auto">
          <a:xfrm>
            <a:off x="7010352" y="3273798"/>
            <a:ext cx="174530" cy="380586"/>
          </a:xfrm>
          <a:custGeom>
            <a:avLst/>
            <a:gdLst/>
            <a:ahLst/>
            <a:cxnLst>
              <a:cxn ang="0">
                <a:pos x="0" y="738"/>
              </a:cxn>
              <a:cxn ang="0">
                <a:pos x="18" y="744"/>
              </a:cxn>
              <a:cxn ang="0">
                <a:pos x="59" y="809"/>
              </a:cxn>
              <a:cxn ang="0">
                <a:pos x="154" y="868"/>
              </a:cxn>
              <a:cxn ang="0">
                <a:pos x="231" y="886"/>
              </a:cxn>
              <a:cxn ang="0">
                <a:pos x="249" y="939"/>
              </a:cxn>
              <a:cxn ang="0">
                <a:pos x="266" y="986"/>
              </a:cxn>
              <a:cxn ang="0">
                <a:pos x="307" y="915"/>
              </a:cxn>
              <a:cxn ang="0">
                <a:pos x="343" y="815"/>
              </a:cxn>
              <a:cxn ang="0">
                <a:pos x="408" y="708"/>
              </a:cxn>
              <a:cxn ang="0">
                <a:pos x="444" y="608"/>
              </a:cxn>
              <a:cxn ang="0">
                <a:pos x="431" y="449"/>
              </a:cxn>
              <a:cxn ang="0">
                <a:pos x="403" y="307"/>
              </a:cxn>
              <a:cxn ang="0">
                <a:pos x="337" y="330"/>
              </a:cxn>
              <a:cxn ang="0">
                <a:pos x="319" y="319"/>
              </a:cxn>
              <a:cxn ang="0">
                <a:pos x="296" y="325"/>
              </a:cxn>
              <a:cxn ang="0">
                <a:pos x="319" y="254"/>
              </a:cxn>
              <a:cxn ang="0">
                <a:pos x="349" y="242"/>
              </a:cxn>
              <a:cxn ang="0">
                <a:pos x="355" y="171"/>
              </a:cxn>
              <a:cxn ang="0">
                <a:pos x="385" y="136"/>
              </a:cxn>
              <a:cxn ang="0">
                <a:pos x="107" y="0"/>
              </a:cxn>
              <a:cxn ang="0">
                <a:pos x="66" y="48"/>
              </a:cxn>
              <a:cxn ang="0">
                <a:pos x="53" y="124"/>
              </a:cxn>
              <a:cxn ang="0">
                <a:pos x="12" y="171"/>
              </a:cxn>
              <a:cxn ang="0">
                <a:pos x="36" y="206"/>
              </a:cxn>
              <a:cxn ang="0">
                <a:pos x="18" y="259"/>
              </a:cxn>
              <a:cxn ang="0">
                <a:pos x="30" y="337"/>
              </a:cxn>
              <a:cxn ang="0">
                <a:pos x="83" y="396"/>
              </a:cxn>
              <a:cxn ang="0">
                <a:pos x="130" y="419"/>
              </a:cxn>
              <a:cxn ang="0">
                <a:pos x="165" y="443"/>
              </a:cxn>
              <a:cxn ang="0">
                <a:pos x="207" y="490"/>
              </a:cxn>
              <a:cxn ang="0">
                <a:pos x="112" y="567"/>
              </a:cxn>
              <a:cxn ang="0">
                <a:pos x="23" y="662"/>
              </a:cxn>
            </a:cxnLst>
            <a:rect l="0" t="0" r="r" b="b"/>
            <a:pathLst>
              <a:path w="444" h="986">
                <a:moveTo>
                  <a:pt x="23" y="662"/>
                </a:moveTo>
                <a:lnTo>
                  <a:pt x="0" y="738"/>
                </a:lnTo>
                <a:lnTo>
                  <a:pt x="0" y="750"/>
                </a:lnTo>
                <a:lnTo>
                  <a:pt x="18" y="744"/>
                </a:lnTo>
                <a:lnTo>
                  <a:pt x="36" y="779"/>
                </a:lnTo>
                <a:lnTo>
                  <a:pt x="59" y="809"/>
                </a:lnTo>
                <a:lnTo>
                  <a:pt x="83" y="832"/>
                </a:lnTo>
                <a:lnTo>
                  <a:pt x="154" y="868"/>
                </a:lnTo>
                <a:lnTo>
                  <a:pt x="178" y="880"/>
                </a:lnTo>
                <a:lnTo>
                  <a:pt x="231" y="886"/>
                </a:lnTo>
                <a:lnTo>
                  <a:pt x="249" y="892"/>
                </a:lnTo>
                <a:lnTo>
                  <a:pt x="249" y="939"/>
                </a:lnTo>
                <a:lnTo>
                  <a:pt x="249" y="969"/>
                </a:lnTo>
                <a:lnTo>
                  <a:pt x="266" y="986"/>
                </a:lnTo>
                <a:lnTo>
                  <a:pt x="284" y="963"/>
                </a:lnTo>
                <a:lnTo>
                  <a:pt x="307" y="915"/>
                </a:lnTo>
                <a:lnTo>
                  <a:pt x="307" y="874"/>
                </a:lnTo>
                <a:lnTo>
                  <a:pt x="343" y="815"/>
                </a:lnTo>
                <a:lnTo>
                  <a:pt x="360" y="768"/>
                </a:lnTo>
                <a:lnTo>
                  <a:pt x="408" y="708"/>
                </a:lnTo>
                <a:lnTo>
                  <a:pt x="426" y="656"/>
                </a:lnTo>
                <a:lnTo>
                  <a:pt x="444" y="608"/>
                </a:lnTo>
                <a:lnTo>
                  <a:pt x="444" y="579"/>
                </a:lnTo>
                <a:lnTo>
                  <a:pt x="431" y="449"/>
                </a:lnTo>
                <a:lnTo>
                  <a:pt x="419" y="342"/>
                </a:lnTo>
                <a:lnTo>
                  <a:pt x="403" y="307"/>
                </a:lnTo>
                <a:lnTo>
                  <a:pt x="355" y="319"/>
                </a:lnTo>
                <a:lnTo>
                  <a:pt x="337" y="330"/>
                </a:lnTo>
                <a:lnTo>
                  <a:pt x="325" y="325"/>
                </a:lnTo>
                <a:lnTo>
                  <a:pt x="319" y="319"/>
                </a:lnTo>
                <a:lnTo>
                  <a:pt x="307" y="325"/>
                </a:lnTo>
                <a:lnTo>
                  <a:pt x="296" y="325"/>
                </a:lnTo>
                <a:lnTo>
                  <a:pt x="296" y="307"/>
                </a:lnTo>
                <a:lnTo>
                  <a:pt x="319" y="254"/>
                </a:lnTo>
                <a:lnTo>
                  <a:pt x="337" y="248"/>
                </a:lnTo>
                <a:lnTo>
                  <a:pt x="349" y="242"/>
                </a:lnTo>
                <a:lnTo>
                  <a:pt x="349" y="201"/>
                </a:lnTo>
                <a:lnTo>
                  <a:pt x="355" y="171"/>
                </a:lnTo>
                <a:lnTo>
                  <a:pt x="367" y="153"/>
                </a:lnTo>
                <a:lnTo>
                  <a:pt x="385" y="136"/>
                </a:lnTo>
                <a:lnTo>
                  <a:pt x="367" y="94"/>
                </a:lnTo>
                <a:lnTo>
                  <a:pt x="107" y="0"/>
                </a:lnTo>
                <a:lnTo>
                  <a:pt x="89" y="12"/>
                </a:lnTo>
                <a:lnTo>
                  <a:pt x="66" y="48"/>
                </a:lnTo>
                <a:lnTo>
                  <a:pt x="66" y="65"/>
                </a:lnTo>
                <a:lnTo>
                  <a:pt x="53" y="124"/>
                </a:lnTo>
                <a:lnTo>
                  <a:pt x="18" y="160"/>
                </a:lnTo>
                <a:lnTo>
                  <a:pt x="12" y="171"/>
                </a:lnTo>
                <a:lnTo>
                  <a:pt x="12" y="183"/>
                </a:lnTo>
                <a:lnTo>
                  <a:pt x="36" y="206"/>
                </a:lnTo>
                <a:lnTo>
                  <a:pt x="41" y="248"/>
                </a:lnTo>
                <a:lnTo>
                  <a:pt x="18" y="259"/>
                </a:lnTo>
                <a:lnTo>
                  <a:pt x="23" y="337"/>
                </a:lnTo>
                <a:lnTo>
                  <a:pt x="30" y="337"/>
                </a:lnTo>
                <a:lnTo>
                  <a:pt x="71" y="348"/>
                </a:lnTo>
                <a:lnTo>
                  <a:pt x="83" y="396"/>
                </a:lnTo>
                <a:lnTo>
                  <a:pt x="119" y="401"/>
                </a:lnTo>
                <a:lnTo>
                  <a:pt x="130" y="419"/>
                </a:lnTo>
                <a:lnTo>
                  <a:pt x="148" y="426"/>
                </a:lnTo>
                <a:lnTo>
                  <a:pt x="165" y="443"/>
                </a:lnTo>
                <a:lnTo>
                  <a:pt x="213" y="479"/>
                </a:lnTo>
                <a:lnTo>
                  <a:pt x="207" y="490"/>
                </a:lnTo>
                <a:lnTo>
                  <a:pt x="160" y="520"/>
                </a:lnTo>
                <a:lnTo>
                  <a:pt x="112" y="567"/>
                </a:lnTo>
                <a:lnTo>
                  <a:pt x="101" y="608"/>
                </a:lnTo>
                <a:lnTo>
                  <a:pt x="23" y="662"/>
                </a:lnTo>
              </a:path>
            </a:pathLst>
          </a:custGeom>
          <a:solidFill>
            <a:schemeClr val="accent2">
              <a:lumMod val="75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36" name="Freeform 80"/>
          <p:cNvSpPr>
            <a:spLocks/>
          </p:cNvSpPr>
          <p:nvPr/>
        </p:nvSpPr>
        <p:spPr bwMode="auto">
          <a:xfrm>
            <a:off x="6531297" y="3549955"/>
            <a:ext cx="588587" cy="272676"/>
          </a:xfrm>
          <a:custGeom>
            <a:avLst/>
            <a:gdLst/>
            <a:ahLst/>
            <a:cxnLst>
              <a:cxn ang="0">
                <a:pos x="844" y="48"/>
              </a:cxn>
              <a:cxn ang="0">
                <a:pos x="47" y="421"/>
              </a:cxn>
              <a:cxn ang="0">
                <a:pos x="77" y="385"/>
              </a:cxn>
              <a:cxn ang="0">
                <a:pos x="172" y="307"/>
              </a:cxn>
              <a:cxn ang="0">
                <a:pos x="218" y="261"/>
              </a:cxn>
              <a:cxn ang="0">
                <a:pos x="254" y="243"/>
              </a:cxn>
              <a:cxn ang="0">
                <a:pos x="331" y="231"/>
              </a:cxn>
              <a:cxn ang="0">
                <a:pos x="443" y="172"/>
              </a:cxn>
              <a:cxn ang="0">
                <a:pos x="491" y="190"/>
              </a:cxn>
              <a:cxn ang="0">
                <a:pos x="532" y="208"/>
              </a:cxn>
              <a:cxn ang="0">
                <a:pos x="580" y="290"/>
              </a:cxn>
              <a:cxn ang="0">
                <a:pos x="632" y="296"/>
              </a:cxn>
              <a:cxn ang="0">
                <a:pos x="638" y="337"/>
              </a:cxn>
              <a:cxn ang="0">
                <a:pos x="738" y="373"/>
              </a:cxn>
              <a:cxn ang="0">
                <a:pos x="803" y="421"/>
              </a:cxn>
              <a:cxn ang="0">
                <a:pos x="827" y="473"/>
              </a:cxn>
              <a:cxn ang="0">
                <a:pos x="762" y="603"/>
              </a:cxn>
              <a:cxn ang="0">
                <a:pos x="816" y="650"/>
              </a:cxn>
              <a:cxn ang="0">
                <a:pos x="892" y="662"/>
              </a:cxn>
              <a:cxn ang="0">
                <a:pos x="910" y="662"/>
              </a:cxn>
              <a:cxn ang="0">
                <a:pos x="999" y="657"/>
              </a:cxn>
              <a:cxn ang="0">
                <a:pos x="1093" y="692"/>
              </a:cxn>
              <a:cxn ang="0">
                <a:pos x="1111" y="680"/>
              </a:cxn>
              <a:cxn ang="0">
                <a:pos x="1064" y="614"/>
              </a:cxn>
              <a:cxn ang="0">
                <a:pos x="1034" y="603"/>
              </a:cxn>
              <a:cxn ang="0">
                <a:pos x="1052" y="586"/>
              </a:cxn>
              <a:cxn ang="0">
                <a:pos x="1029" y="561"/>
              </a:cxn>
              <a:cxn ang="0">
                <a:pos x="975" y="449"/>
              </a:cxn>
              <a:cxn ang="0">
                <a:pos x="963" y="385"/>
              </a:cxn>
              <a:cxn ang="0">
                <a:pos x="975" y="290"/>
              </a:cxn>
              <a:cxn ang="0">
                <a:pos x="958" y="254"/>
              </a:cxn>
              <a:cxn ang="0">
                <a:pos x="975" y="225"/>
              </a:cxn>
              <a:cxn ang="0">
                <a:pos x="1040" y="160"/>
              </a:cxn>
              <a:cxn ang="0">
                <a:pos x="1064" y="89"/>
              </a:cxn>
              <a:cxn ang="0">
                <a:pos x="1111" y="112"/>
              </a:cxn>
              <a:cxn ang="0">
                <a:pos x="1064" y="190"/>
              </a:cxn>
              <a:cxn ang="0">
                <a:pos x="1029" y="249"/>
              </a:cxn>
              <a:cxn ang="0">
                <a:pos x="1075" y="296"/>
              </a:cxn>
              <a:cxn ang="0">
                <a:pos x="1087" y="385"/>
              </a:cxn>
              <a:cxn ang="0">
                <a:pos x="1052" y="426"/>
              </a:cxn>
              <a:cxn ang="0">
                <a:pos x="1093" y="456"/>
              </a:cxn>
              <a:cxn ang="0">
                <a:pos x="1093" y="503"/>
              </a:cxn>
              <a:cxn ang="0">
                <a:pos x="1111" y="573"/>
              </a:cxn>
              <a:cxn ang="0">
                <a:pos x="1176" y="603"/>
              </a:cxn>
              <a:cxn ang="0">
                <a:pos x="1217" y="591"/>
              </a:cxn>
              <a:cxn ang="0">
                <a:pos x="1222" y="621"/>
              </a:cxn>
              <a:cxn ang="0">
                <a:pos x="1252" y="680"/>
              </a:cxn>
              <a:cxn ang="0">
                <a:pos x="1306" y="703"/>
              </a:cxn>
              <a:cxn ang="0">
                <a:pos x="1336" y="680"/>
              </a:cxn>
              <a:cxn ang="0">
                <a:pos x="1435" y="627"/>
              </a:cxn>
              <a:cxn ang="0">
                <a:pos x="1477" y="467"/>
              </a:cxn>
              <a:cxn ang="0">
                <a:pos x="1265" y="497"/>
              </a:cxn>
            </a:cxnLst>
            <a:rect l="0" t="0" r="r" b="b"/>
            <a:pathLst>
              <a:path w="1477" h="710">
                <a:moveTo>
                  <a:pt x="1116" y="0"/>
                </a:moveTo>
                <a:lnTo>
                  <a:pt x="844" y="48"/>
                </a:lnTo>
                <a:lnTo>
                  <a:pt x="0" y="213"/>
                </a:lnTo>
                <a:lnTo>
                  <a:pt x="47" y="421"/>
                </a:lnTo>
                <a:lnTo>
                  <a:pt x="60" y="396"/>
                </a:lnTo>
                <a:lnTo>
                  <a:pt x="77" y="385"/>
                </a:lnTo>
                <a:lnTo>
                  <a:pt x="142" y="314"/>
                </a:lnTo>
                <a:lnTo>
                  <a:pt x="172" y="307"/>
                </a:lnTo>
                <a:lnTo>
                  <a:pt x="195" y="272"/>
                </a:lnTo>
                <a:lnTo>
                  <a:pt x="218" y="261"/>
                </a:lnTo>
                <a:lnTo>
                  <a:pt x="236" y="219"/>
                </a:lnTo>
                <a:lnTo>
                  <a:pt x="254" y="243"/>
                </a:lnTo>
                <a:lnTo>
                  <a:pt x="289" y="249"/>
                </a:lnTo>
                <a:lnTo>
                  <a:pt x="331" y="231"/>
                </a:lnTo>
                <a:lnTo>
                  <a:pt x="337" y="208"/>
                </a:lnTo>
                <a:lnTo>
                  <a:pt x="443" y="172"/>
                </a:lnTo>
                <a:lnTo>
                  <a:pt x="466" y="183"/>
                </a:lnTo>
                <a:lnTo>
                  <a:pt x="491" y="190"/>
                </a:lnTo>
                <a:lnTo>
                  <a:pt x="520" y="178"/>
                </a:lnTo>
                <a:lnTo>
                  <a:pt x="532" y="208"/>
                </a:lnTo>
                <a:lnTo>
                  <a:pt x="544" y="213"/>
                </a:lnTo>
                <a:lnTo>
                  <a:pt x="580" y="290"/>
                </a:lnTo>
                <a:lnTo>
                  <a:pt x="603" y="284"/>
                </a:lnTo>
                <a:lnTo>
                  <a:pt x="632" y="296"/>
                </a:lnTo>
                <a:lnTo>
                  <a:pt x="662" y="307"/>
                </a:lnTo>
                <a:lnTo>
                  <a:pt x="638" y="337"/>
                </a:lnTo>
                <a:lnTo>
                  <a:pt x="674" y="373"/>
                </a:lnTo>
                <a:lnTo>
                  <a:pt x="738" y="373"/>
                </a:lnTo>
                <a:lnTo>
                  <a:pt x="762" y="403"/>
                </a:lnTo>
                <a:lnTo>
                  <a:pt x="803" y="421"/>
                </a:lnTo>
                <a:lnTo>
                  <a:pt x="833" y="456"/>
                </a:lnTo>
                <a:lnTo>
                  <a:pt x="827" y="473"/>
                </a:lnTo>
                <a:lnTo>
                  <a:pt x="786" y="544"/>
                </a:lnTo>
                <a:lnTo>
                  <a:pt x="762" y="603"/>
                </a:lnTo>
                <a:lnTo>
                  <a:pt x="768" y="650"/>
                </a:lnTo>
                <a:lnTo>
                  <a:pt x="816" y="650"/>
                </a:lnTo>
                <a:lnTo>
                  <a:pt x="857" y="627"/>
                </a:lnTo>
                <a:lnTo>
                  <a:pt x="892" y="662"/>
                </a:lnTo>
                <a:lnTo>
                  <a:pt x="910" y="674"/>
                </a:lnTo>
                <a:lnTo>
                  <a:pt x="910" y="662"/>
                </a:lnTo>
                <a:lnTo>
                  <a:pt x="945" y="657"/>
                </a:lnTo>
                <a:lnTo>
                  <a:pt x="999" y="657"/>
                </a:lnTo>
                <a:lnTo>
                  <a:pt x="1064" y="680"/>
                </a:lnTo>
                <a:lnTo>
                  <a:pt x="1093" y="692"/>
                </a:lnTo>
                <a:lnTo>
                  <a:pt x="1111" y="692"/>
                </a:lnTo>
                <a:lnTo>
                  <a:pt x="1111" y="680"/>
                </a:lnTo>
                <a:lnTo>
                  <a:pt x="1093" y="662"/>
                </a:lnTo>
                <a:lnTo>
                  <a:pt x="1064" y="614"/>
                </a:lnTo>
                <a:lnTo>
                  <a:pt x="1040" y="609"/>
                </a:lnTo>
                <a:lnTo>
                  <a:pt x="1034" y="603"/>
                </a:lnTo>
                <a:lnTo>
                  <a:pt x="1040" y="586"/>
                </a:lnTo>
                <a:lnTo>
                  <a:pt x="1052" y="586"/>
                </a:lnTo>
                <a:lnTo>
                  <a:pt x="1057" y="573"/>
                </a:lnTo>
                <a:lnTo>
                  <a:pt x="1029" y="561"/>
                </a:lnTo>
                <a:lnTo>
                  <a:pt x="1004" y="520"/>
                </a:lnTo>
                <a:lnTo>
                  <a:pt x="975" y="449"/>
                </a:lnTo>
                <a:lnTo>
                  <a:pt x="969" y="421"/>
                </a:lnTo>
                <a:lnTo>
                  <a:pt x="963" y="385"/>
                </a:lnTo>
                <a:lnTo>
                  <a:pt x="975" y="307"/>
                </a:lnTo>
                <a:lnTo>
                  <a:pt x="975" y="290"/>
                </a:lnTo>
                <a:lnTo>
                  <a:pt x="963" y="279"/>
                </a:lnTo>
                <a:lnTo>
                  <a:pt x="958" y="254"/>
                </a:lnTo>
                <a:lnTo>
                  <a:pt x="963" y="243"/>
                </a:lnTo>
                <a:lnTo>
                  <a:pt x="975" y="225"/>
                </a:lnTo>
                <a:lnTo>
                  <a:pt x="981" y="201"/>
                </a:lnTo>
                <a:lnTo>
                  <a:pt x="1040" y="160"/>
                </a:lnTo>
                <a:lnTo>
                  <a:pt x="1052" y="148"/>
                </a:lnTo>
                <a:lnTo>
                  <a:pt x="1064" y="89"/>
                </a:lnTo>
                <a:lnTo>
                  <a:pt x="1093" y="95"/>
                </a:lnTo>
                <a:lnTo>
                  <a:pt x="1111" y="112"/>
                </a:lnTo>
                <a:lnTo>
                  <a:pt x="1082" y="160"/>
                </a:lnTo>
                <a:lnTo>
                  <a:pt x="1064" y="190"/>
                </a:lnTo>
                <a:lnTo>
                  <a:pt x="1046" y="213"/>
                </a:lnTo>
                <a:lnTo>
                  <a:pt x="1029" y="249"/>
                </a:lnTo>
                <a:lnTo>
                  <a:pt x="1046" y="290"/>
                </a:lnTo>
                <a:lnTo>
                  <a:pt x="1075" y="296"/>
                </a:lnTo>
                <a:lnTo>
                  <a:pt x="1093" y="373"/>
                </a:lnTo>
                <a:lnTo>
                  <a:pt x="1087" y="385"/>
                </a:lnTo>
                <a:lnTo>
                  <a:pt x="1046" y="408"/>
                </a:lnTo>
                <a:lnTo>
                  <a:pt x="1052" y="426"/>
                </a:lnTo>
                <a:lnTo>
                  <a:pt x="1087" y="438"/>
                </a:lnTo>
                <a:lnTo>
                  <a:pt x="1093" y="456"/>
                </a:lnTo>
                <a:lnTo>
                  <a:pt x="1087" y="485"/>
                </a:lnTo>
                <a:lnTo>
                  <a:pt x="1093" y="503"/>
                </a:lnTo>
                <a:lnTo>
                  <a:pt x="1093" y="526"/>
                </a:lnTo>
                <a:lnTo>
                  <a:pt x="1111" y="573"/>
                </a:lnTo>
                <a:lnTo>
                  <a:pt x="1152" y="603"/>
                </a:lnTo>
                <a:lnTo>
                  <a:pt x="1176" y="603"/>
                </a:lnTo>
                <a:lnTo>
                  <a:pt x="1194" y="586"/>
                </a:lnTo>
                <a:lnTo>
                  <a:pt x="1217" y="591"/>
                </a:lnTo>
                <a:lnTo>
                  <a:pt x="1229" y="597"/>
                </a:lnTo>
                <a:lnTo>
                  <a:pt x="1222" y="621"/>
                </a:lnTo>
                <a:lnTo>
                  <a:pt x="1247" y="662"/>
                </a:lnTo>
                <a:lnTo>
                  <a:pt x="1252" y="680"/>
                </a:lnTo>
                <a:lnTo>
                  <a:pt x="1265" y="703"/>
                </a:lnTo>
                <a:lnTo>
                  <a:pt x="1306" y="703"/>
                </a:lnTo>
                <a:lnTo>
                  <a:pt x="1306" y="710"/>
                </a:lnTo>
                <a:lnTo>
                  <a:pt x="1336" y="680"/>
                </a:lnTo>
                <a:lnTo>
                  <a:pt x="1435" y="644"/>
                </a:lnTo>
                <a:lnTo>
                  <a:pt x="1435" y="627"/>
                </a:lnTo>
                <a:lnTo>
                  <a:pt x="1448" y="603"/>
                </a:lnTo>
                <a:lnTo>
                  <a:pt x="1477" y="467"/>
                </a:lnTo>
                <a:lnTo>
                  <a:pt x="1471" y="456"/>
                </a:lnTo>
                <a:lnTo>
                  <a:pt x="1265" y="497"/>
                </a:lnTo>
                <a:lnTo>
                  <a:pt x="1116" y="0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5" name="Group 127"/>
          <p:cNvGrpSpPr/>
          <p:nvPr/>
        </p:nvGrpSpPr>
        <p:grpSpPr>
          <a:xfrm>
            <a:off x="2749418" y="5490015"/>
            <a:ext cx="814438" cy="458855"/>
            <a:chOff x="2285999" y="6096000"/>
            <a:chExt cx="1074163" cy="627784"/>
          </a:xfrm>
          <a:solidFill>
            <a:schemeClr val="accent3">
              <a:lumMod val="60000"/>
              <a:lumOff val="40000"/>
            </a:schemeClr>
          </a:solidFill>
        </p:grpSpPr>
        <p:grpSp>
          <p:nvGrpSpPr>
            <p:cNvPr id="6" name="Group 169"/>
            <p:cNvGrpSpPr/>
            <p:nvPr/>
          </p:nvGrpSpPr>
          <p:grpSpPr>
            <a:xfrm>
              <a:off x="2438400" y="6096000"/>
              <a:ext cx="921762" cy="599777"/>
              <a:chOff x="2731389" y="6406125"/>
              <a:chExt cx="921762" cy="599777"/>
            </a:xfrm>
            <a:grpFill/>
          </p:grpSpPr>
          <p:sp>
            <p:nvSpPr>
              <p:cNvPr id="19557" name="Freeform 101"/>
              <p:cNvSpPr>
                <a:spLocks/>
              </p:cNvSpPr>
              <p:nvPr/>
            </p:nvSpPr>
            <p:spPr bwMode="auto">
              <a:xfrm>
                <a:off x="3451121" y="6765992"/>
                <a:ext cx="202030" cy="239910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41" y="307"/>
                  </a:cxn>
                  <a:cxn ang="0">
                    <a:pos x="41" y="378"/>
                  </a:cxn>
                  <a:cxn ang="0">
                    <a:pos x="154" y="456"/>
                  </a:cxn>
                  <a:cxn ang="0">
                    <a:pos x="189" y="378"/>
                  </a:cxn>
                  <a:cxn ang="0">
                    <a:pos x="384" y="266"/>
                  </a:cxn>
                  <a:cxn ang="0">
                    <a:pos x="307" y="119"/>
                  </a:cxn>
                  <a:cxn ang="0">
                    <a:pos x="76" y="0"/>
                  </a:cxn>
                  <a:cxn ang="0">
                    <a:pos x="76" y="119"/>
                  </a:cxn>
                  <a:cxn ang="0">
                    <a:pos x="0" y="154"/>
                  </a:cxn>
                </a:cxnLst>
                <a:rect l="0" t="0" r="r" b="b"/>
                <a:pathLst>
                  <a:path w="384" h="456">
                    <a:moveTo>
                      <a:pt x="0" y="154"/>
                    </a:moveTo>
                    <a:lnTo>
                      <a:pt x="41" y="307"/>
                    </a:lnTo>
                    <a:lnTo>
                      <a:pt x="41" y="378"/>
                    </a:lnTo>
                    <a:lnTo>
                      <a:pt x="154" y="456"/>
                    </a:lnTo>
                    <a:lnTo>
                      <a:pt x="189" y="378"/>
                    </a:lnTo>
                    <a:lnTo>
                      <a:pt x="384" y="266"/>
                    </a:lnTo>
                    <a:lnTo>
                      <a:pt x="307" y="119"/>
                    </a:lnTo>
                    <a:lnTo>
                      <a:pt x="76" y="0"/>
                    </a:lnTo>
                    <a:lnTo>
                      <a:pt x="76" y="119"/>
                    </a:lnTo>
                    <a:lnTo>
                      <a:pt x="0" y="154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58" name="Freeform 102"/>
              <p:cNvSpPr>
                <a:spLocks/>
              </p:cNvSpPr>
              <p:nvPr/>
            </p:nvSpPr>
            <p:spPr bwMode="auto">
              <a:xfrm>
                <a:off x="3451121" y="6765992"/>
                <a:ext cx="202030" cy="239910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41" y="307"/>
                  </a:cxn>
                  <a:cxn ang="0">
                    <a:pos x="41" y="378"/>
                  </a:cxn>
                  <a:cxn ang="0">
                    <a:pos x="154" y="456"/>
                  </a:cxn>
                  <a:cxn ang="0">
                    <a:pos x="189" y="378"/>
                  </a:cxn>
                  <a:cxn ang="0">
                    <a:pos x="384" y="266"/>
                  </a:cxn>
                  <a:cxn ang="0">
                    <a:pos x="307" y="119"/>
                  </a:cxn>
                  <a:cxn ang="0">
                    <a:pos x="76" y="0"/>
                  </a:cxn>
                  <a:cxn ang="0">
                    <a:pos x="76" y="119"/>
                  </a:cxn>
                  <a:cxn ang="0">
                    <a:pos x="0" y="154"/>
                  </a:cxn>
                </a:cxnLst>
                <a:rect l="0" t="0" r="r" b="b"/>
                <a:pathLst>
                  <a:path w="384" h="456">
                    <a:moveTo>
                      <a:pt x="0" y="154"/>
                    </a:moveTo>
                    <a:lnTo>
                      <a:pt x="41" y="307"/>
                    </a:lnTo>
                    <a:lnTo>
                      <a:pt x="41" y="378"/>
                    </a:lnTo>
                    <a:lnTo>
                      <a:pt x="154" y="456"/>
                    </a:lnTo>
                    <a:lnTo>
                      <a:pt x="189" y="378"/>
                    </a:lnTo>
                    <a:lnTo>
                      <a:pt x="384" y="266"/>
                    </a:lnTo>
                    <a:lnTo>
                      <a:pt x="307" y="119"/>
                    </a:lnTo>
                    <a:lnTo>
                      <a:pt x="76" y="0"/>
                    </a:lnTo>
                    <a:lnTo>
                      <a:pt x="76" y="119"/>
                    </a:lnTo>
                    <a:lnTo>
                      <a:pt x="0" y="154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59" name="Freeform 103"/>
              <p:cNvSpPr>
                <a:spLocks/>
              </p:cNvSpPr>
              <p:nvPr/>
            </p:nvSpPr>
            <p:spPr bwMode="auto">
              <a:xfrm>
                <a:off x="3350106" y="6627096"/>
                <a:ext cx="119955" cy="78918"/>
              </a:xfrm>
              <a:custGeom>
                <a:avLst/>
                <a:gdLst/>
                <a:ahLst/>
                <a:cxnLst>
                  <a:cxn ang="0">
                    <a:pos x="77" y="153"/>
                  </a:cxn>
                  <a:cxn ang="0">
                    <a:pos x="189" y="153"/>
                  </a:cxn>
                  <a:cxn ang="0">
                    <a:pos x="230" y="77"/>
                  </a:cxn>
                  <a:cxn ang="0">
                    <a:pos x="112" y="41"/>
                  </a:cxn>
                  <a:cxn ang="0">
                    <a:pos x="77" y="41"/>
                  </a:cxn>
                  <a:cxn ang="0">
                    <a:pos x="41" y="0"/>
                  </a:cxn>
                  <a:cxn ang="0">
                    <a:pos x="0" y="41"/>
                  </a:cxn>
                  <a:cxn ang="0">
                    <a:pos x="41" y="112"/>
                  </a:cxn>
                  <a:cxn ang="0">
                    <a:pos x="77" y="153"/>
                  </a:cxn>
                </a:cxnLst>
                <a:rect l="0" t="0" r="r" b="b"/>
                <a:pathLst>
                  <a:path w="230" h="153">
                    <a:moveTo>
                      <a:pt x="77" y="153"/>
                    </a:moveTo>
                    <a:lnTo>
                      <a:pt x="189" y="153"/>
                    </a:lnTo>
                    <a:lnTo>
                      <a:pt x="230" y="77"/>
                    </a:lnTo>
                    <a:lnTo>
                      <a:pt x="112" y="41"/>
                    </a:lnTo>
                    <a:lnTo>
                      <a:pt x="77" y="41"/>
                    </a:lnTo>
                    <a:lnTo>
                      <a:pt x="41" y="0"/>
                    </a:lnTo>
                    <a:lnTo>
                      <a:pt x="0" y="41"/>
                    </a:lnTo>
                    <a:lnTo>
                      <a:pt x="41" y="112"/>
                    </a:lnTo>
                    <a:lnTo>
                      <a:pt x="77" y="153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60" name="Freeform 104"/>
              <p:cNvSpPr>
                <a:spLocks/>
              </p:cNvSpPr>
              <p:nvPr/>
            </p:nvSpPr>
            <p:spPr bwMode="auto">
              <a:xfrm>
                <a:off x="3350106" y="6627096"/>
                <a:ext cx="119955" cy="78918"/>
              </a:xfrm>
              <a:custGeom>
                <a:avLst/>
                <a:gdLst/>
                <a:ahLst/>
                <a:cxnLst>
                  <a:cxn ang="0">
                    <a:pos x="77" y="153"/>
                  </a:cxn>
                  <a:cxn ang="0">
                    <a:pos x="189" y="153"/>
                  </a:cxn>
                  <a:cxn ang="0">
                    <a:pos x="230" y="77"/>
                  </a:cxn>
                  <a:cxn ang="0">
                    <a:pos x="112" y="41"/>
                  </a:cxn>
                  <a:cxn ang="0">
                    <a:pos x="77" y="41"/>
                  </a:cxn>
                  <a:cxn ang="0">
                    <a:pos x="41" y="0"/>
                  </a:cxn>
                  <a:cxn ang="0">
                    <a:pos x="0" y="41"/>
                  </a:cxn>
                  <a:cxn ang="0">
                    <a:pos x="41" y="112"/>
                  </a:cxn>
                  <a:cxn ang="0">
                    <a:pos x="77" y="153"/>
                  </a:cxn>
                </a:cxnLst>
                <a:rect l="0" t="0" r="r" b="b"/>
                <a:pathLst>
                  <a:path w="230" h="153">
                    <a:moveTo>
                      <a:pt x="77" y="153"/>
                    </a:moveTo>
                    <a:lnTo>
                      <a:pt x="189" y="153"/>
                    </a:lnTo>
                    <a:lnTo>
                      <a:pt x="230" y="77"/>
                    </a:lnTo>
                    <a:lnTo>
                      <a:pt x="112" y="41"/>
                    </a:lnTo>
                    <a:lnTo>
                      <a:pt x="77" y="41"/>
                    </a:lnTo>
                    <a:lnTo>
                      <a:pt x="41" y="0"/>
                    </a:lnTo>
                    <a:lnTo>
                      <a:pt x="0" y="41"/>
                    </a:lnTo>
                    <a:lnTo>
                      <a:pt x="41" y="112"/>
                    </a:lnTo>
                    <a:lnTo>
                      <a:pt x="77" y="153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61" name="Freeform 105"/>
              <p:cNvSpPr>
                <a:spLocks/>
              </p:cNvSpPr>
              <p:nvPr/>
            </p:nvSpPr>
            <p:spPr bwMode="auto">
              <a:xfrm>
                <a:off x="3328009" y="6706014"/>
                <a:ext cx="44194" cy="18941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83" y="0"/>
                  </a:cxn>
                  <a:cxn ang="0">
                    <a:pos x="83" y="36"/>
                  </a:cxn>
                  <a:cxn ang="0">
                    <a:pos x="0" y="36"/>
                  </a:cxn>
                </a:cxnLst>
                <a:rect l="0" t="0" r="r" b="b"/>
                <a:pathLst>
                  <a:path w="83" h="36">
                    <a:moveTo>
                      <a:pt x="0" y="36"/>
                    </a:moveTo>
                    <a:lnTo>
                      <a:pt x="83" y="0"/>
                    </a:lnTo>
                    <a:lnTo>
                      <a:pt x="83" y="3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62" name="Freeform 106"/>
              <p:cNvSpPr>
                <a:spLocks/>
              </p:cNvSpPr>
              <p:nvPr/>
            </p:nvSpPr>
            <p:spPr bwMode="auto">
              <a:xfrm>
                <a:off x="3328009" y="6706014"/>
                <a:ext cx="44194" cy="18941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83" y="0"/>
                  </a:cxn>
                  <a:cxn ang="0">
                    <a:pos x="83" y="36"/>
                  </a:cxn>
                  <a:cxn ang="0">
                    <a:pos x="0" y="36"/>
                  </a:cxn>
                </a:cxnLst>
                <a:rect l="0" t="0" r="r" b="b"/>
                <a:pathLst>
                  <a:path w="83" h="36">
                    <a:moveTo>
                      <a:pt x="0" y="36"/>
                    </a:moveTo>
                    <a:lnTo>
                      <a:pt x="83" y="0"/>
                    </a:lnTo>
                    <a:lnTo>
                      <a:pt x="83" y="36"/>
                    </a:lnTo>
                    <a:lnTo>
                      <a:pt x="0" y="36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63" name="Freeform 107"/>
              <p:cNvSpPr>
                <a:spLocks/>
              </p:cNvSpPr>
              <p:nvPr/>
            </p:nvSpPr>
            <p:spPr bwMode="auto">
              <a:xfrm>
                <a:off x="3293285" y="6649193"/>
                <a:ext cx="41037" cy="41037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3" y="1"/>
                  </a:cxn>
                  <a:cxn ang="0">
                    <a:pos x="51" y="3"/>
                  </a:cxn>
                  <a:cxn ang="0">
                    <a:pos x="58" y="6"/>
                  </a:cxn>
                  <a:cxn ang="0">
                    <a:pos x="64" y="11"/>
                  </a:cxn>
                  <a:cxn ang="0">
                    <a:pos x="70" y="16"/>
                  </a:cxn>
                  <a:cxn ang="0">
                    <a:pos x="73" y="22"/>
                  </a:cxn>
                  <a:cxn ang="0">
                    <a:pos x="75" y="29"/>
                  </a:cxn>
                  <a:cxn ang="0">
                    <a:pos x="76" y="35"/>
                  </a:cxn>
                  <a:cxn ang="0">
                    <a:pos x="75" y="42"/>
                  </a:cxn>
                  <a:cxn ang="0">
                    <a:pos x="73" y="50"/>
                  </a:cxn>
                  <a:cxn ang="0">
                    <a:pos x="70" y="56"/>
                  </a:cxn>
                  <a:cxn ang="0">
                    <a:pos x="64" y="63"/>
                  </a:cxn>
                  <a:cxn ang="0">
                    <a:pos x="58" y="68"/>
                  </a:cxn>
                  <a:cxn ang="0">
                    <a:pos x="51" y="73"/>
                  </a:cxn>
                  <a:cxn ang="0">
                    <a:pos x="43" y="76"/>
                  </a:cxn>
                  <a:cxn ang="0">
                    <a:pos x="35" y="76"/>
                  </a:cxn>
                  <a:cxn ang="0">
                    <a:pos x="29" y="76"/>
                  </a:cxn>
                  <a:cxn ang="0">
                    <a:pos x="22" y="73"/>
                  </a:cxn>
                  <a:cxn ang="0">
                    <a:pos x="16" y="68"/>
                  </a:cxn>
                  <a:cxn ang="0">
                    <a:pos x="11" y="63"/>
                  </a:cxn>
                  <a:cxn ang="0">
                    <a:pos x="6" y="56"/>
                  </a:cxn>
                  <a:cxn ang="0">
                    <a:pos x="2" y="50"/>
                  </a:cxn>
                  <a:cxn ang="0">
                    <a:pos x="0" y="42"/>
                  </a:cxn>
                  <a:cxn ang="0">
                    <a:pos x="0" y="35"/>
                  </a:cxn>
                  <a:cxn ang="0">
                    <a:pos x="0" y="29"/>
                  </a:cxn>
                  <a:cxn ang="0">
                    <a:pos x="2" y="22"/>
                  </a:cxn>
                  <a:cxn ang="0">
                    <a:pos x="6" y="16"/>
                  </a:cxn>
                  <a:cxn ang="0">
                    <a:pos x="11" y="11"/>
                  </a:cxn>
                  <a:cxn ang="0">
                    <a:pos x="16" y="6"/>
                  </a:cxn>
                  <a:cxn ang="0">
                    <a:pos x="22" y="3"/>
                  </a:cxn>
                  <a:cxn ang="0">
                    <a:pos x="29" y="1"/>
                  </a:cxn>
                  <a:cxn ang="0">
                    <a:pos x="35" y="0"/>
                  </a:cxn>
                </a:cxnLst>
                <a:rect l="0" t="0" r="r" b="b"/>
                <a:pathLst>
                  <a:path w="76" h="76">
                    <a:moveTo>
                      <a:pt x="35" y="0"/>
                    </a:moveTo>
                    <a:lnTo>
                      <a:pt x="43" y="1"/>
                    </a:lnTo>
                    <a:lnTo>
                      <a:pt x="51" y="3"/>
                    </a:lnTo>
                    <a:lnTo>
                      <a:pt x="58" y="6"/>
                    </a:lnTo>
                    <a:lnTo>
                      <a:pt x="64" y="11"/>
                    </a:lnTo>
                    <a:lnTo>
                      <a:pt x="70" y="16"/>
                    </a:lnTo>
                    <a:lnTo>
                      <a:pt x="73" y="22"/>
                    </a:lnTo>
                    <a:lnTo>
                      <a:pt x="75" y="29"/>
                    </a:lnTo>
                    <a:lnTo>
                      <a:pt x="76" y="35"/>
                    </a:lnTo>
                    <a:lnTo>
                      <a:pt x="75" y="42"/>
                    </a:lnTo>
                    <a:lnTo>
                      <a:pt x="73" y="50"/>
                    </a:lnTo>
                    <a:lnTo>
                      <a:pt x="70" y="56"/>
                    </a:lnTo>
                    <a:lnTo>
                      <a:pt x="64" y="63"/>
                    </a:lnTo>
                    <a:lnTo>
                      <a:pt x="58" y="68"/>
                    </a:lnTo>
                    <a:lnTo>
                      <a:pt x="51" y="73"/>
                    </a:lnTo>
                    <a:lnTo>
                      <a:pt x="43" y="76"/>
                    </a:lnTo>
                    <a:lnTo>
                      <a:pt x="35" y="76"/>
                    </a:lnTo>
                    <a:lnTo>
                      <a:pt x="29" y="76"/>
                    </a:lnTo>
                    <a:lnTo>
                      <a:pt x="22" y="73"/>
                    </a:lnTo>
                    <a:lnTo>
                      <a:pt x="16" y="68"/>
                    </a:lnTo>
                    <a:lnTo>
                      <a:pt x="11" y="63"/>
                    </a:lnTo>
                    <a:lnTo>
                      <a:pt x="6" y="56"/>
                    </a:lnTo>
                    <a:lnTo>
                      <a:pt x="2" y="50"/>
                    </a:lnTo>
                    <a:lnTo>
                      <a:pt x="0" y="42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11" y="11"/>
                    </a:lnTo>
                    <a:lnTo>
                      <a:pt x="16" y="6"/>
                    </a:lnTo>
                    <a:lnTo>
                      <a:pt x="22" y="3"/>
                    </a:lnTo>
                    <a:lnTo>
                      <a:pt x="29" y="1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64" name="Freeform 108"/>
              <p:cNvSpPr>
                <a:spLocks/>
              </p:cNvSpPr>
              <p:nvPr/>
            </p:nvSpPr>
            <p:spPr bwMode="auto">
              <a:xfrm>
                <a:off x="3293285" y="6649193"/>
                <a:ext cx="41037" cy="41037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3" y="1"/>
                  </a:cxn>
                  <a:cxn ang="0">
                    <a:pos x="51" y="3"/>
                  </a:cxn>
                  <a:cxn ang="0">
                    <a:pos x="58" y="6"/>
                  </a:cxn>
                  <a:cxn ang="0">
                    <a:pos x="64" y="11"/>
                  </a:cxn>
                  <a:cxn ang="0">
                    <a:pos x="70" y="16"/>
                  </a:cxn>
                  <a:cxn ang="0">
                    <a:pos x="73" y="22"/>
                  </a:cxn>
                  <a:cxn ang="0">
                    <a:pos x="75" y="29"/>
                  </a:cxn>
                  <a:cxn ang="0">
                    <a:pos x="76" y="35"/>
                  </a:cxn>
                  <a:cxn ang="0">
                    <a:pos x="75" y="42"/>
                  </a:cxn>
                  <a:cxn ang="0">
                    <a:pos x="73" y="50"/>
                  </a:cxn>
                  <a:cxn ang="0">
                    <a:pos x="70" y="56"/>
                  </a:cxn>
                  <a:cxn ang="0">
                    <a:pos x="64" y="63"/>
                  </a:cxn>
                  <a:cxn ang="0">
                    <a:pos x="58" y="68"/>
                  </a:cxn>
                  <a:cxn ang="0">
                    <a:pos x="51" y="73"/>
                  </a:cxn>
                  <a:cxn ang="0">
                    <a:pos x="43" y="76"/>
                  </a:cxn>
                  <a:cxn ang="0">
                    <a:pos x="35" y="76"/>
                  </a:cxn>
                  <a:cxn ang="0">
                    <a:pos x="29" y="76"/>
                  </a:cxn>
                  <a:cxn ang="0">
                    <a:pos x="22" y="73"/>
                  </a:cxn>
                  <a:cxn ang="0">
                    <a:pos x="16" y="68"/>
                  </a:cxn>
                  <a:cxn ang="0">
                    <a:pos x="11" y="63"/>
                  </a:cxn>
                  <a:cxn ang="0">
                    <a:pos x="6" y="56"/>
                  </a:cxn>
                  <a:cxn ang="0">
                    <a:pos x="2" y="50"/>
                  </a:cxn>
                  <a:cxn ang="0">
                    <a:pos x="0" y="42"/>
                  </a:cxn>
                  <a:cxn ang="0">
                    <a:pos x="0" y="35"/>
                  </a:cxn>
                  <a:cxn ang="0">
                    <a:pos x="0" y="29"/>
                  </a:cxn>
                  <a:cxn ang="0">
                    <a:pos x="2" y="22"/>
                  </a:cxn>
                  <a:cxn ang="0">
                    <a:pos x="6" y="16"/>
                  </a:cxn>
                  <a:cxn ang="0">
                    <a:pos x="11" y="11"/>
                  </a:cxn>
                  <a:cxn ang="0">
                    <a:pos x="16" y="6"/>
                  </a:cxn>
                  <a:cxn ang="0">
                    <a:pos x="22" y="3"/>
                  </a:cxn>
                  <a:cxn ang="0">
                    <a:pos x="29" y="1"/>
                  </a:cxn>
                  <a:cxn ang="0">
                    <a:pos x="35" y="0"/>
                  </a:cxn>
                </a:cxnLst>
                <a:rect l="0" t="0" r="r" b="b"/>
                <a:pathLst>
                  <a:path w="76" h="76">
                    <a:moveTo>
                      <a:pt x="35" y="0"/>
                    </a:moveTo>
                    <a:lnTo>
                      <a:pt x="43" y="1"/>
                    </a:lnTo>
                    <a:lnTo>
                      <a:pt x="51" y="3"/>
                    </a:lnTo>
                    <a:lnTo>
                      <a:pt x="58" y="6"/>
                    </a:lnTo>
                    <a:lnTo>
                      <a:pt x="64" y="11"/>
                    </a:lnTo>
                    <a:lnTo>
                      <a:pt x="70" y="16"/>
                    </a:lnTo>
                    <a:lnTo>
                      <a:pt x="73" y="22"/>
                    </a:lnTo>
                    <a:lnTo>
                      <a:pt x="75" y="29"/>
                    </a:lnTo>
                    <a:lnTo>
                      <a:pt x="76" y="35"/>
                    </a:lnTo>
                    <a:lnTo>
                      <a:pt x="75" y="42"/>
                    </a:lnTo>
                    <a:lnTo>
                      <a:pt x="73" y="50"/>
                    </a:lnTo>
                    <a:lnTo>
                      <a:pt x="70" y="56"/>
                    </a:lnTo>
                    <a:lnTo>
                      <a:pt x="64" y="63"/>
                    </a:lnTo>
                    <a:lnTo>
                      <a:pt x="58" y="68"/>
                    </a:lnTo>
                    <a:lnTo>
                      <a:pt x="51" y="73"/>
                    </a:lnTo>
                    <a:lnTo>
                      <a:pt x="43" y="76"/>
                    </a:lnTo>
                    <a:lnTo>
                      <a:pt x="35" y="76"/>
                    </a:lnTo>
                    <a:lnTo>
                      <a:pt x="29" y="76"/>
                    </a:lnTo>
                    <a:lnTo>
                      <a:pt x="22" y="73"/>
                    </a:lnTo>
                    <a:lnTo>
                      <a:pt x="16" y="68"/>
                    </a:lnTo>
                    <a:lnTo>
                      <a:pt x="11" y="63"/>
                    </a:lnTo>
                    <a:lnTo>
                      <a:pt x="6" y="56"/>
                    </a:lnTo>
                    <a:lnTo>
                      <a:pt x="2" y="50"/>
                    </a:lnTo>
                    <a:lnTo>
                      <a:pt x="0" y="42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11" y="11"/>
                    </a:lnTo>
                    <a:lnTo>
                      <a:pt x="16" y="6"/>
                    </a:lnTo>
                    <a:lnTo>
                      <a:pt x="22" y="3"/>
                    </a:lnTo>
                    <a:lnTo>
                      <a:pt x="29" y="1"/>
                    </a:lnTo>
                    <a:lnTo>
                      <a:pt x="35" y="0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65" name="Freeform 109"/>
              <p:cNvSpPr>
                <a:spLocks/>
              </p:cNvSpPr>
              <p:nvPr/>
            </p:nvSpPr>
            <p:spPr bwMode="auto">
              <a:xfrm>
                <a:off x="3230151" y="6586059"/>
                <a:ext cx="97859" cy="41037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153" y="77"/>
                  </a:cxn>
                  <a:cxn ang="0">
                    <a:pos x="188" y="0"/>
                  </a:cxn>
                  <a:cxn ang="0">
                    <a:pos x="41" y="0"/>
                  </a:cxn>
                  <a:cxn ang="0">
                    <a:pos x="0" y="77"/>
                  </a:cxn>
                </a:cxnLst>
                <a:rect l="0" t="0" r="r" b="b"/>
                <a:pathLst>
                  <a:path w="188" h="77">
                    <a:moveTo>
                      <a:pt x="0" y="77"/>
                    </a:moveTo>
                    <a:lnTo>
                      <a:pt x="153" y="77"/>
                    </a:lnTo>
                    <a:lnTo>
                      <a:pt x="188" y="0"/>
                    </a:lnTo>
                    <a:lnTo>
                      <a:pt x="41" y="0"/>
                    </a:lnTo>
                    <a:lnTo>
                      <a:pt x="0" y="77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66" name="Freeform 110"/>
              <p:cNvSpPr>
                <a:spLocks/>
              </p:cNvSpPr>
              <p:nvPr/>
            </p:nvSpPr>
            <p:spPr bwMode="auto">
              <a:xfrm>
                <a:off x="3230151" y="6586059"/>
                <a:ext cx="97859" cy="41037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153" y="77"/>
                  </a:cxn>
                  <a:cxn ang="0">
                    <a:pos x="188" y="0"/>
                  </a:cxn>
                  <a:cxn ang="0">
                    <a:pos x="41" y="0"/>
                  </a:cxn>
                  <a:cxn ang="0">
                    <a:pos x="0" y="77"/>
                  </a:cxn>
                </a:cxnLst>
                <a:rect l="0" t="0" r="r" b="b"/>
                <a:pathLst>
                  <a:path w="188" h="77">
                    <a:moveTo>
                      <a:pt x="0" y="77"/>
                    </a:moveTo>
                    <a:lnTo>
                      <a:pt x="153" y="77"/>
                    </a:lnTo>
                    <a:lnTo>
                      <a:pt x="188" y="0"/>
                    </a:lnTo>
                    <a:lnTo>
                      <a:pt x="41" y="0"/>
                    </a:lnTo>
                    <a:lnTo>
                      <a:pt x="0" y="77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67" name="Freeform 111"/>
              <p:cNvSpPr>
                <a:spLocks/>
              </p:cNvSpPr>
              <p:nvPr/>
            </p:nvSpPr>
            <p:spPr bwMode="auto">
              <a:xfrm>
                <a:off x="2810307" y="6406125"/>
                <a:ext cx="101015" cy="59978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78" y="119"/>
                  </a:cxn>
                  <a:cxn ang="0">
                    <a:pos x="155" y="119"/>
                  </a:cxn>
                  <a:cxn ang="0">
                    <a:pos x="196" y="41"/>
                  </a:cxn>
                  <a:cxn ang="0">
                    <a:pos x="119" y="0"/>
                  </a:cxn>
                  <a:cxn ang="0">
                    <a:pos x="43" y="41"/>
                  </a:cxn>
                  <a:cxn ang="0">
                    <a:pos x="0" y="77"/>
                  </a:cxn>
                </a:cxnLst>
                <a:rect l="0" t="0" r="r" b="b"/>
                <a:pathLst>
                  <a:path w="196" h="119">
                    <a:moveTo>
                      <a:pt x="0" y="77"/>
                    </a:moveTo>
                    <a:lnTo>
                      <a:pt x="78" y="119"/>
                    </a:lnTo>
                    <a:lnTo>
                      <a:pt x="155" y="119"/>
                    </a:lnTo>
                    <a:lnTo>
                      <a:pt x="196" y="41"/>
                    </a:lnTo>
                    <a:lnTo>
                      <a:pt x="119" y="0"/>
                    </a:lnTo>
                    <a:lnTo>
                      <a:pt x="43" y="41"/>
                    </a:lnTo>
                    <a:lnTo>
                      <a:pt x="0" y="77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68" name="Freeform 112"/>
              <p:cNvSpPr>
                <a:spLocks/>
              </p:cNvSpPr>
              <p:nvPr/>
            </p:nvSpPr>
            <p:spPr bwMode="auto">
              <a:xfrm>
                <a:off x="2810307" y="6406125"/>
                <a:ext cx="101015" cy="59978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78" y="119"/>
                  </a:cxn>
                  <a:cxn ang="0">
                    <a:pos x="155" y="119"/>
                  </a:cxn>
                  <a:cxn ang="0">
                    <a:pos x="196" y="41"/>
                  </a:cxn>
                  <a:cxn ang="0">
                    <a:pos x="119" y="0"/>
                  </a:cxn>
                  <a:cxn ang="0">
                    <a:pos x="43" y="41"/>
                  </a:cxn>
                  <a:cxn ang="0">
                    <a:pos x="0" y="77"/>
                  </a:cxn>
                </a:cxnLst>
                <a:rect l="0" t="0" r="r" b="b"/>
                <a:pathLst>
                  <a:path w="196" h="119">
                    <a:moveTo>
                      <a:pt x="0" y="77"/>
                    </a:moveTo>
                    <a:lnTo>
                      <a:pt x="78" y="119"/>
                    </a:lnTo>
                    <a:lnTo>
                      <a:pt x="155" y="119"/>
                    </a:lnTo>
                    <a:lnTo>
                      <a:pt x="196" y="41"/>
                    </a:lnTo>
                    <a:lnTo>
                      <a:pt x="119" y="0"/>
                    </a:lnTo>
                    <a:lnTo>
                      <a:pt x="43" y="41"/>
                    </a:lnTo>
                    <a:lnTo>
                      <a:pt x="0" y="77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69" name="Freeform 113"/>
              <p:cNvSpPr>
                <a:spLocks/>
              </p:cNvSpPr>
              <p:nvPr/>
            </p:nvSpPr>
            <p:spPr bwMode="auto">
              <a:xfrm>
                <a:off x="2731389" y="6406125"/>
                <a:ext cx="37881" cy="59978"/>
              </a:xfrm>
              <a:custGeom>
                <a:avLst/>
                <a:gdLst/>
                <a:ahLst/>
                <a:cxnLst>
                  <a:cxn ang="0">
                    <a:pos x="0" y="119"/>
                  </a:cxn>
                  <a:cxn ang="0">
                    <a:pos x="71" y="41"/>
                  </a:cxn>
                  <a:cxn ang="0">
                    <a:pos x="71" y="0"/>
                  </a:cxn>
                  <a:cxn ang="0">
                    <a:pos x="0" y="77"/>
                  </a:cxn>
                  <a:cxn ang="0">
                    <a:pos x="0" y="119"/>
                  </a:cxn>
                </a:cxnLst>
                <a:rect l="0" t="0" r="r" b="b"/>
                <a:pathLst>
                  <a:path w="71" h="119">
                    <a:moveTo>
                      <a:pt x="0" y="119"/>
                    </a:moveTo>
                    <a:lnTo>
                      <a:pt x="71" y="41"/>
                    </a:lnTo>
                    <a:lnTo>
                      <a:pt x="71" y="0"/>
                    </a:lnTo>
                    <a:lnTo>
                      <a:pt x="0" y="77"/>
                    </a:lnTo>
                    <a:lnTo>
                      <a:pt x="0" y="119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70" name="Freeform 114"/>
              <p:cNvSpPr>
                <a:spLocks/>
              </p:cNvSpPr>
              <p:nvPr/>
            </p:nvSpPr>
            <p:spPr bwMode="auto">
              <a:xfrm>
                <a:off x="2731389" y="6406125"/>
                <a:ext cx="37881" cy="59978"/>
              </a:xfrm>
              <a:custGeom>
                <a:avLst/>
                <a:gdLst/>
                <a:ahLst/>
                <a:cxnLst>
                  <a:cxn ang="0">
                    <a:pos x="0" y="119"/>
                  </a:cxn>
                  <a:cxn ang="0">
                    <a:pos x="71" y="41"/>
                  </a:cxn>
                  <a:cxn ang="0">
                    <a:pos x="71" y="0"/>
                  </a:cxn>
                  <a:cxn ang="0">
                    <a:pos x="0" y="77"/>
                  </a:cxn>
                  <a:cxn ang="0">
                    <a:pos x="0" y="119"/>
                  </a:cxn>
                </a:cxnLst>
                <a:rect l="0" t="0" r="r" b="b"/>
                <a:pathLst>
                  <a:path w="71" h="119">
                    <a:moveTo>
                      <a:pt x="0" y="119"/>
                    </a:moveTo>
                    <a:lnTo>
                      <a:pt x="71" y="41"/>
                    </a:lnTo>
                    <a:lnTo>
                      <a:pt x="71" y="0"/>
                    </a:lnTo>
                    <a:lnTo>
                      <a:pt x="0" y="77"/>
                    </a:lnTo>
                    <a:lnTo>
                      <a:pt x="0" y="119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71" name="Freeform 115"/>
              <p:cNvSpPr>
                <a:spLocks/>
              </p:cNvSpPr>
              <p:nvPr/>
            </p:nvSpPr>
            <p:spPr bwMode="auto">
              <a:xfrm>
                <a:off x="3072315" y="6503984"/>
                <a:ext cx="97859" cy="82075"/>
              </a:xfrm>
              <a:custGeom>
                <a:avLst/>
                <a:gdLst/>
                <a:ahLst/>
                <a:cxnLst>
                  <a:cxn ang="0">
                    <a:pos x="77" y="153"/>
                  </a:cxn>
                  <a:cxn ang="0">
                    <a:pos x="190" y="153"/>
                  </a:cxn>
                  <a:cxn ang="0">
                    <a:pos x="190" y="82"/>
                  </a:cxn>
                  <a:cxn ang="0">
                    <a:pos x="112" y="0"/>
                  </a:cxn>
                  <a:cxn ang="0">
                    <a:pos x="0" y="41"/>
                  </a:cxn>
                  <a:cxn ang="0">
                    <a:pos x="77" y="153"/>
                  </a:cxn>
                </a:cxnLst>
                <a:rect l="0" t="0" r="r" b="b"/>
                <a:pathLst>
                  <a:path w="190" h="153">
                    <a:moveTo>
                      <a:pt x="77" y="153"/>
                    </a:moveTo>
                    <a:lnTo>
                      <a:pt x="190" y="153"/>
                    </a:lnTo>
                    <a:lnTo>
                      <a:pt x="190" y="82"/>
                    </a:lnTo>
                    <a:lnTo>
                      <a:pt x="112" y="0"/>
                    </a:lnTo>
                    <a:lnTo>
                      <a:pt x="0" y="41"/>
                    </a:lnTo>
                    <a:lnTo>
                      <a:pt x="77" y="153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72" name="Freeform 116"/>
              <p:cNvSpPr>
                <a:spLocks/>
              </p:cNvSpPr>
              <p:nvPr/>
            </p:nvSpPr>
            <p:spPr bwMode="auto">
              <a:xfrm>
                <a:off x="3072315" y="6503984"/>
                <a:ext cx="97859" cy="82075"/>
              </a:xfrm>
              <a:custGeom>
                <a:avLst/>
                <a:gdLst/>
                <a:ahLst/>
                <a:cxnLst>
                  <a:cxn ang="0">
                    <a:pos x="77" y="153"/>
                  </a:cxn>
                  <a:cxn ang="0">
                    <a:pos x="190" y="153"/>
                  </a:cxn>
                  <a:cxn ang="0">
                    <a:pos x="190" y="82"/>
                  </a:cxn>
                  <a:cxn ang="0">
                    <a:pos x="112" y="0"/>
                  </a:cxn>
                  <a:cxn ang="0">
                    <a:pos x="0" y="41"/>
                  </a:cxn>
                  <a:cxn ang="0">
                    <a:pos x="77" y="153"/>
                  </a:cxn>
                </a:cxnLst>
                <a:rect l="0" t="0" r="r" b="b"/>
                <a:pathLst>
                  <a:path w="190" h="153">
                    <a:moveTo>
                      <a:pt x="77" y="153"/>
                    </a:moveTo>
                    <a:lnTo>
                      <a:pt x="190" y="153"/>
                    </a:lnTo>
                    <a:lnTo>
                      <a:pt x="190" y="82"/>
                    </a:lnTo>
                    <a:lnTo>
                      <a:pt x="112" y="0"/>
                    </a:lnTo>
                    <a:lnTo>
                      <a:pt x="0" y="41"/>
                    </a:lnTo>
                    <a:lnTo>
                      <a:pt x="77" y="153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83" name="Rounded Rectangle 182"/>
            <p:cNvSpPr/>
            <p:nvPr/>
          </p:nvSpPr>
          <p:spPr>
            <a:xfrm>
              <a:off x="2285999" y="6248389"/>
              <a:ext cx="525517" cy="475395"/>
            </a:xfrm>
            <a:prstGeom prst="round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HI</a:t>
              </a:r>
              <a:br>
                <a:rPr lang="en-US" sz="1200" b="1" dirty="0" smtClean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</a:br>
              <a:r>
                <a:rPr lang="en-US" sz="1200" b="1" dirty="0" smtClean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3%</a:t>
              </a:r>
              <a:endParaRPr lang="en-US" sz="12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19529" name="Freeform 73"/>
          <p:cNvSpPr>
            <a:spLocks/>
          </p:cNvSpPr>
          <p:nvPr/>
        </p:nvSpPr>
        <p:spPr bwMode="auto">
          <a:xfrm>
            <a:off x="6165386" y="4373783"/>
            <a:ext cx="658399" cy="473411"/>
          </a:xfrm>
          <a:custGeom>
            <a:avLst/>
            <a:gdLst/>
            <a:ahLst/>
            <a:cxnLst>
              <a:cxn ang="0">
                <a:pos x="976" y="1234"/>
              </a:cxn>
              <a:cxn ang="0">
                <a:pos x="910" y="1217"/>
              </a:cxn>
              <a:cxn ang="0">
                <a:pos x="880" y="1117"/>
              </a:cxn>
              <a:cxn ang="0">
                <a:pos x="792" y="1039"/>
              </a:cxn>
              <a:cxn ang="0">
                <a:pos x="733" y="922"/>
              </a:cxn>
              <a:cxn ang="0">
                <a:pos x="685" y="863"/>
              </a:cxn>
              <a:cxn ang="0">
                <a:pos x="591" y="792"/>
              </a:cxn>
              <a:cxn ang="0">
                <a:pos x="556" y="744"/>
              </a:cxn>
              <a:cxn ang="0">
                <a:pos x="520" y="691"/>
              </a:cxn>
              <a:cxn ang="0">
                <a:pos x="360" y="579"/>
              </a:cxn>
              <a:cxn ang="0">
                <a:pos x="302" y="532"/>
              </a:cxn>
              <a:cxn ang="0">
                <a:pos x="231" y="425"/>
              </a:cxn>
              <a:cxn ang="0">
                <a:pos x="183" y="372"/>
              </a:cxn>
              <a:cxn ang="0">
                <a:pos x="25" y="313"/>
              </a:cxn>
              <a:cxn ang="0">
                <a:pos x="30" y="225"/>
              </a:cxn>
              <a:cxn ang="0">
                <a:pos x="71" y="184"/>
              </a:cxn>
              <a:cxn ang="0">
                <a:pos x="66" y="166"/>
              </a:cxn>
              <a:cxn ang="0">
                <a:pos x="195" y="118"/>
              </a:cxn>
              <a:cxn ang="0">
                <a:pos x="284" y="59"/>
              </a:cxn>
              <a:cxn ang="0">
                <a:pos x="302" y="47"/>
              </a:cxn>
              <a:cxn ang="0">
                <a:pos x="733" y="6"/>
              </a:cxn>
              <a:cxn ang="0">
                <a:pos x="738" y="35"/>
              </a:cxn>
              <a:cxn ang="0">
                <a:pos x="839" y="70"/>
              </a:cxn>
              <a:cxn ang="0">
                <a:pos x="1212" y="77"/>
              </a:cxn>
              <a:cxn ang="0">
                <a:pos x="1631" y="379"/>
              </a:cxn>
              <a:cxn ang="0">
                <a:pos x="1565" y="443"/>
              </a:cxn>
              <a:cxn ang="0">
                <a:pos x="1496" y="555"/>
              </a:cxn>
              <a:cxn ang="0">
                <a:pos x="1483" y="644"/>
              </a:cxn>
              <a:cxn ang="0">
                <a:pos x="1471" y="697"/>
              </a:cxn>
              <a:cxn ang="0">
                <a:pos x="1436" y="721"/>
              </a:cxn>
              <a:cxn ang="0">
                <a:pos x="1395" y="762"/>
              </a:cxn>
              <a:cxn ang="0">
                <a:pos x="1354" y="828"/>
              </a:cxn>
              <a:cxn ang="0">
                <a:pos x="1271" y="910"/>
              </a:cxn>
              <a:cxn ang="0">
                <a:pos x="1205" y="963"/>
              </a:cxn>
              <a:cxn ang="0">
                <a:pos x="1159" y="1004"/>
              </a:cxn>
              <a:cxn ang="0">
                <a:pos x="1105" y="1028"/>
              </a:cxn>
              <a:cxn ang="0">
                <a:pos x="1099" y="1057"/>
              </a:cxn>
              <a:cxn ang="0">
                <a:pos x="1081" y="1092"/>
              </a:cxn>
              <a:cxn ang="0">
                <a:pos x="1029" y="1117"/>
              </a:cxn>
              <a:cxn ang="0">
                <a:pos x="1022" y="1128"/>
              </a:cxn>
              <a:cxn ang="0">
                <a:pos x="1034" y="1146"/>
              </a:cxn>
              <a:cxn ang="0">
                <a:pos x="1040" y="1163"/>
              </a:cxn>
              <a:cxn ang="0">
                <a:pos x="999" y="1206"/>
              </a:cxn>
              <a:cxn ang="0">
                <a:pos x="987" y="1234"/>
              </a:cxn>
            </a:cxnLst>
            <a:rect l="0" t="0" r="r" b="b"/>
            <a:pathLst>
              <a:path w="1649" h="1234">
                <a:moveTo>
                  <a:pt x="987" y="1234"/>
                </a:moveTo>
                <a:lnTo>
                  <a:pt x="976" y="1234"/>
                </a:lnTo>
                <a:lnTo>
                  <a:pt x="928" y="1229"/>
                </a:lnTo>
                <a:lnTo>
                  <a:pt x="910" y="1217"/>
                </a:lnTo>
                <a:lnTo>
                  <a:pt x="905" y="1199"/>
                </a:lnTo>
                <a:lnTo>
                  <a:pt x="880" y="1117"/>
                </a:lnTo>
                <a:lnTo>
                  <a:pt x="839" y="1064"/>
                </a:lnTo>
                <a:lnTo>
                  <a:pt x="792" y="1039"/>
                </a:lnTo>
                <a:lnTo>
                  <a:pt x="763" y="957"/>
                </a:lnTo>
                <a:lnTo>
                  <a:pt x="733" y="922"/>
                </a:lnTo>
                <a:lnTo>
                  <a:pt x="715" y="874"/>
                </a:lnTo>
                <a:lnTo>
                  <a:pt x="685" y="863"/>
                </a:lnTo>
                <a:lnTo>
                  <a:pt x="632" y="839"/>
                </a:lnTo>
                <a:lnTo>
                  <a:pt x="591" y="792"/>
                </a:lnTo>
                <a:lnTo>
                  <a:pt x="556" y="768"/>
                </a:lnTo>
                <a:lnTo>
                  <a:pt x="556" y="744"/>
                </a:lnTo>
                <a:lnTo>
                  <a:pt x="538" y="709"/>
                </a:lnTo>
                <a:lnTo>
                  <a:pt x="520" y="691"/>
                </a:lnTo>
                <a:lnTo>
                  <a:pt x="467" y="673"/>
                </a:lnTo>
                <a:lnTo>
                  <a:pt x="360" y="579"/>
                </a:lnTo>
                <a:lnTo>
                  <a:pt x="314" y="562"/>
                </a:lnTo>
                <a:lnTo>
                  <a:pt x="302" y="532"/>
                </a:lnTo>
                <a:lnTo>
                  <a:pt x="261" y="491"/>
                </a:lnTo>
                <a:lnTo>
                  <a:pt x="231" y="425"/>
                </a:lnTo>
                <a:lnTo>
                  <a:pt x="195" y="390"/>
                </a:lnTo>
                <a:lnTo>
                  <a:pt x="183" y="372"/>
                </a:lnTo>
                <a:lnTo>
                  <a:pt x="119" y="361"/>
                </a:lnTo>
                <a:lnTo>
                  <a:pt x="25" y="313"/>
                </a:lnTo>
                <a:lnTo>
                  <a:pt x="0" y="290"/>
                </a:lnTo>
                <a:lnTo>
                  <a:pt x="30" y="225"/>
                </a:lnTo>
                <a:lnTo>
                  <a:pt x="53" y="207"/>
                </a:lnTo>
                <a:lnTo>
                  <a:pt x="71" y="184"/>
                </a:lnTo>
                <a:lnTo>
                  <a:pt x="71" y="171"/>
                </a:lnTo>
                <a:lnTo>
                  <a:pt x="66" y="166"/>
                </a:lnTo>
                <a:lnTo>
                  <a:pt x="165" y="118"/>
                </a:lnTo>
                <a:lnTo>
                  <a:pt x="195" y="118"/>
                </a:lnTo>
                <a:lnTo>
                  <a:pt x="195" y="100"/>
                </a:lnTo>
                <a:lnTo>
                  <a:pt x="284" y="59"/>
                </a:lnTo>
                <a:lnTo>
                  <a:pt x="290" y="42"/>
                </a:lnTo>
                <a:lnTo>
                  <a:pt x="302" y="47"/>
                </a:lnTo>
                <a:lnTo>
                  <a:pt x="733" y="0"/>
                </a:lnTo>
                <a:lnTo>
                  <a:pt x="733" y="6"/>
                </a:lnTo>
                <a:lnTo>
                  <a:pt x="727" y="24"/>
                </a:lnTo>
                <a:lnTo>
                  <a:pt x="738" y="35"/>
                </a:lnTo>
                <a:lnTo>
                  <a:pt x="774" y="17"/>
                </a:lnTo>
                <a:lnTo>
                  <a:pt x="839" y="70"/>
                </a:lnTo>
                <a:lnTo>
                  <a:pt x="845" y="124"/>
                </a:lnTo>
                <a:lnTo>
                  <a:pt x="1212" y="77"/>
                </a:lnTo>
                <a:lnTo>
                  <a:pt x="1649" y="366"/>
                </a:lnTo>
                <a:lnTo>
                  <a:pt x="1631" y="379"/>
                </a:lnTo>
                <a:lnTo>
                  <a:pt x="1595" y="402"/>
                </a:lnTo>
                <a:lnTo>
                  <a:pt x="1565" y="443"/>
                </a:lnTo>
                <a:lnTo>
                  <a:pt x="1513" y="526"/>
                </a:lnTo>
                <a:lnTo>
                  <a:pt x="1496" y="555"/>
                </a:lnTo>
                <a:lnTo>
                  <a:pt x="1478" y="603"/>
                </a:lnTo>
                <a:lnTo>
                  <a:pt x="1483" y="644"/>
                </a:lnTo>
                <a:lnTo>
                  <a:pt x="1483" y="686"/>
                </a:lnTo>
                <a:lnTo>
                  <a:pt x="1471" y="697"/>
                </a:lnTo>
                <a:lnTo>
                  <a:pt x="1460" y="714"/>
                </a:lnTo>
                <a:lnTo>
                  <a:pt x="1436" y="721"/>
                </a:lnTo>
                <a:lnTo>
                  <a:pt x="1418" y="739"/>
                </a:lnTo>
                <a:lnTo>
                  <a:pt x="1395" y="762"/>
                </a:lnTo>
                <a:lnTo>
                  <a:pt x="1371" y="798"/>
                </a:lnTo>
                <a:lnTo>
                  <a:pt x="1354" y="828"/>
                </a:lnTo>
                <a:lnTo>
                  <a:pt x="1300" y="863"/>
                </a:lnTo>
                <a:lnTo>
                  <a:pt x="1271" y="910"/>
                </a:lnTo>
                <a:lnTo>
                  <a:pt x="1241" y="939"/>
                </a:lnTo>
                <a:lnTo>
                  <a:pt x="1205" y="963"/>
                </a:lnTo>
                <a:lnTo>
                  <a:pt x="1182" y="986"/>
                </a:lnTo>
                <a:lnTo>
                  <a:pt x="1159" y="1004"/>
                </a:lnTo>
                <a:lnTo>
                  <a:pt x="1129" y="1022"/>
                </a:lnTo>
                <a:lnTo>
                  <a:pt x="1105" y="1028"/>
                </a:lnTo>
                <a:lnTo>
                  <a:pt x="1099" y="1046"/>
                </a:lnTo>
                <a:lnTo>
                  <a:pt x="1099" y="1057"/>
                </a:lnTo>
                <a:lnTo>
                  <a:pt x="1093" y="1064"/>
                </a:lnTo>
                <a:lnTo>
                  <a:pt x="1081" y="1092"/>
                </a:lnTo>
                <a:lnTo>
                  <a:pt x="1052" y="1117"/>
                </a:lnTo>
                <a:lnTo>
                  <a:pt x="1029" y="1117"/>
                </a:lnTo>
                <a:lnTo>
                  <a:pt x="1022" y="1122"/>
                </a:lnTo>
                <a:lnTo>
                  <a:pt x="1022" y="1128"/>
                </a:lnTo>
                <a:lnTo>
                  <a:pt x="1029" y="1140"/>
                </a:lnTo>
                <a:lnTo>
                  <a:pt x="1034" y="1146"/>
                </a:lnTo>
                <a:lnTo>
                  <a:pt x="1047" y="1146"/>
                </a:lnTo>
                <a:lnTo>
                  <a:pt x="1040" y="1163"/>
                </a:lnTo>
                <a:lnTo>
                  <a:pt x="1029" y="1176"/>
                </a:lnTo>
                <a:lnTo>
                  <a:pt x="999" y="1206"/>
                </a:lnTo>
                <a:lnTo>
                  <a:pt x="987" y="1223"/>
                </a:lnTo>
                <a:lnTo>
                  <a:pt x="987" y="123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 smtClean="0">
                <a:latin typeface="Calibri" pitchFamily="34" charset="0"/>
                <a:cs typeface="Arial" pitchFamily="34" charset="0"/>
              </a:rPr>
              <a:t>    -1%</a:t>
            </a:r>
            <a:endParaRPr lang="en-US" sz="12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75" name="Rounded Rectangle 174"/>
          <p:cNvSpPr/>
          <p:nvPr/>
        </p:nvSpPr>
        <p:spPr>
          <a:xfrm>
            <a:off x="7848600" y="2700338"/>
            <a:ext cx="411480" cy="4086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VT</a:t>
            </a:r>
            <a:endParaRPr lang="en-US" sz="1200" b="1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-1%</a:t>
            </a:r>
            <a:endParaRPr lang="en-US" sz="1200" b="1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76" name="Rounded Rectangle 175"/>
          <p:cNvSpPr/>
          <p:nvPr/>
        </p:nvSpPr>
        <p:spPr>
          <a:xfrm>
            <a:off x="7315200" y="3657600"/>
            <a:ext cx="411480" cy="3657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CT</a:t>
            </a:r>
            <a:br>
              <a: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</a:b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-6%   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77" name="Rounded Rectangle 176"/>
          <p:cNvSpPr/>
          <p:nvPr/>
        </p:nvSpPr>
        <p:spPr>
          <a:xfrm>
            <a:off x="7848600" y="3657600"/>
            <a:ext cx="411480" cy="3657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RI</a:t>
            </a:r>
            <a:br>
              <a: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</a:b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8%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79" name="Rounded Rectangle 178"/>
          <p:cNvSpPr/>
          <p:nvPr/>
        </p:nvSpPr>
        <p:spPr>
          <a:xfrm>
            <a:off x="7315200" y="4114800"/>
            <a:ext cx="411480" cy="3657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DE</a:t>
            </a:r>
            <a:br>
              <a:rPr lang="en-US" sz="12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</a:b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-5%</a:t>
            </a:r>
            <a:endParaRPr lang="en-US" sz="1200" b="1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80" name="Rounded Rectangle 179"/>
          <p:cNvSpPr/>
          <p:nvPr/>
        </p:nvSpPr>
        <p:spPr>
          <a:xfrm>
            <a:off x="7848600" y="4114800"/>
            <a:ext cx="411480" cy="3657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NJ</a:t>
            </a:r>
            <a:br>
              <a: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</a:b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-6%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81" name="Rounded Rectangle 180"/>
          <p:cNvSpPr/>
          <p:nvPr/>
        </p:nvSpPr>
        <p:spPr>
          <a:xfrm>
            <a:off x="7315200" y="4572000"/>
            <a:ext cx="411480" cy="3657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MD</a:t>
            </a:r>
            <a:endParaRPr lang="en-US" sz="1200" b="1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-0.4%</a:t>
            </a:r>
            <a:endParaRPr lang="en-US" sz="1200" b="1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7848600" y="4572000"/>
            <a:ext cx="411480" cy="36576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DC</a:t>
            </a:r>
            <a:br>
              <a: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</a:b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15%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7848600" y="2286000"/>
            <a:ext cx="411480" cy="3657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NH</a:t>
            </a:r>
            <a:br>
              <a:rPr lang="en-US" sz="12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</a:b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1%</a:t>
            </a:r>
            <a:endParaRPr lang="en-US" sz="1200" b="1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2562387" y="1828800"/>
            <a:ext cx="951854" cy="3048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 smtClean="0">
                <a:latin typeface="Calibri" pitchFamily="34" charset="0"/>
                <a:cs typeface="Arial" pitchFamily="34" charset="0"/>
              </a:rPr>
              <a:t>-10% or worse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3600773" y="1828800"/>
            <a:ext cx="951854" cy="3048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-5.0% to -9.9%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4639160" y="1828800"/>
            <a:ext cx="951854" cy="304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-0.1% to -4.9%</a:t>
            </a:r>
            <a:endParaRPr lang="en-US" sz="1200" b="1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8" name="Rounded Rectangle 147"/>
          <p:cNvSpPr/>
          <p:nvPr/>
        </p:nvSpPr>
        <p:spPr>
          <a:xfrm>
            <a:off x="5677546" y="1828800"/>
            <a:ext cx="951854" cy="304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0% to 4.9%</a:t>
            </a:r>
            <a:endParaRPr lang="en-US" sz="1200" b="1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9" name="Snip Single Corner Rectangle 148"/>
          <p:cNvSpPr/>
          <p:nvPr/>
        </p:nvSpPr>
        <p:spPr>
          <a:xfrm>
            <a:off x="990600" y="4800600"/>
            <a:ext cx="1600200" cy="1249680"/>
          </a:xfrm>
          <a:prstGeom prst="snip1Rect">
            <a:avLst>
              <a:gd name="adj" fmla="val 44872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51" name="Snip Single Corner Rectangle 150"/>
          <p:cNvSpPr/>
          <p:nvPr/>
        </p:nvSpPr>
        <p:spPr>
          <a:xfrm>
            <a:off x="2667000" y="5410200"/>
            <a:ext cx="990600" cy="640080"/>
          </a:xfrm>
          <a:prstGeom prst="snip1Rect">
            <a:avLst>
              <a:gd name="adj" fmla="val 50000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7848600" y="3200400"/>
            <a:ext cx="411480" cy="3657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MA</a:t>
            </a:r>
            <a:br>
              <a:rPr lang="en-US" sz="12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</a:b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-5%</a:t>
            </a:r>
            <a:endParaRPr lang="en-US" sz="1200" b="1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35" name="Title 134"/>
          <p:cNvSpPr>
            <a:spLocks noGrp="1"/>
          </p:cNvSpPr>
          <p:nvPr>
            <p:ph type="title"/>
          </p:nvPr>
        </p:nvSpPr>
        <p:spPr>
          <a:xfrm>
            <a:off x="152400" y="838200"/>
            <a:ext cx="88392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600" dirty="0" smtClean="0"/>
              <a:t>State construction employment change (U.S.: 0.4%) </a:t>
            </a:r>
            <a:br>
              <a:rPr lang="en-US" sz="2600" dirty="0" smtClean="0"/>
            </a:br>
            <a:r>
              <a:rPr lang="en-US" sz="2600" b="0" dirty="0" smtClean="0"/>
              <a:t>8/11 to 8/12 (seasonally adjusted): 20 + DC up, 30 down</a:t>
            </a:r>
            <a:endParaRPr lang="en-US" sz="2600" b="0" dirty="0"/>
          </a:p>
        </p:txBody>
      </p:sp>
      <p:sp>
        <p:nvSpPr>
          <p:cNvPr id="133" name="Rounded Rectangle 132"/>
          <p:cNvSpPr/>
          <p:nvPr/>
        </p:nvSpPr>
        <p:spPr>
          <a:xfrm>
            <a:off x="6705600" y="1828800"/>
            <a:ext cx="951854" cy="304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5.0% to 9.9%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36" name="Footer Placeholder 7"/>
          <p:cNvSpPr txBox="1">
            <a:spLocks/>
          </p:cNvSpPr>
          <p:nvPr/>
        </p:nvSpPr>
        <p:spPr>
          <a:xfrm>
            <a:off x="7543800" y="6229350"/>
            <a:ext cx="1524000" cy="476250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8C37E3-EED5-44E8-9D16-2B24543F211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6000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60001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7734946" y="1828800"/>
            <a:ext cx="951854" cy="3048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10% or better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2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ontent Placeholder 18"/>
          <p:cNvGraphicFramePr>
            <a:graphicFrameLocks noGrp="1"/>
          </p:cNvGraphicFramePr>
          <p:nvPr>
            <p:ph idx="1"/>
          </p:nvPr>
        </p:nvGraphicFramePr>
        <p:xfrm>
          <a:off x="228600" y="1371600"/>
          <a:ext cx="7848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dirty="0" smtClean="0"/>
              <a:t>Material &amp; labor costs vs. office &amp; highway bid prices, 3/09-9/12</a:t>
            </a:r>
            <a:endParaRPr lang="en-US" sz="2500" dirty="0"/>
          </a:p>
        </p:txBody>
      </p:sp>
      <p:sp>
        <p:nvSpPr>
          <p:cNvPr id="5" name="Slide Number Placeholder 27"/>
          <p:cNvSpPr>
            <a:spLocks noGrp="1"/>
          </p:cNvSpPr>
          <p:nvPr>
            <p:ph type="sldNum" sz="quarter" idx="12"/>
          </p:nvPr>
        </p:nvSpPr>
        <p:spPr>
          <a:xfrm>
            <a:off x="6781800" y="6305550"/>
            <a:ext cx="2133600" cy="476250"/>
          </a:xfrm>
        </p:spPr>
        <p:txBody>
          <a:bodyPr/>
          <a:lstStyle/>
          <a:p>
            <a:fld id="{5D76847F-3725-4C4B-B7F6-5FE7370B3B77}" type="slidenum">
              <a:rPr lang="en-US" smtClean="0">
                <a:latin typeface="Calibri" pitchFamily="34" charset="0"/>
              </a:rPr>
              <a:pPr/>
              <a:t>38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6" name="Footer Placeholder 7"/>
          <p:cNvSpPr txBox="1">
            <a:spLocks/>
          </p:cNvSpPr>
          <p:nvPr/>
        </p:nvSpPr>
        <p:spPr>
          <a:xfrm>
            <a:off x="0" y="6305550"/>
            <a:ext cx="8077200" cy="476250"/>
          </a:xfrm>
          <a:prstGeom prst="rect">
            <a:avLst/>
          </a:prstGeom>
          <a:ln/>
        </p:spPr>
        <p:txBody>
          <a:bodyPr anchor="ctr" anchorCtr="0"/>
          <a:lstStyle/>
          <a:p>
            <a:pPr lvl="0"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60001"/>
                </a:solidFill>
                <a:effectLst/>
                <a:uLnTx/>
                <a:uFillTx/>
                <a:latin typeface="Calibri" pitchFamily="34" charset="0"/>
              </a:rPr>
              <a:t>Source</a:t>
            </a:r>
            <a:r>
              <a:rPr lang="en-US" sz="1200" b="1" dirty="0" smtClean="0">
                <a:solidFill>
                  <a:srgbClr val="760001"/>
                </a:solidFill>
                <a:latin typeface="Calibri" pitchFamily="34" charset="0"/>
              </a:rPr>
              <a:t>: Author, based on Bureau of Labor Statistics for Producer Price Indexes (PPIs)  and Employment Cost Index (ECI); Federal Highway Administration for National Highway Construction Cost Index (NHCCI)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6000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3800" y="1871246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PPI for materials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3800" y="36238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PPI for offices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3800" y="3166646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ECI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43800" y="41910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NHCCI</a:t>
            </a:r>
            <a:endParaRPr lang="en-US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94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PPIs for inputs vs. bid prices, 1/11-9/12 </a:t>
            </a:r>
            <a:r>
              <a:rPr lang="en-US" sz="2200" b="0" dirty="0" smtClean="0"/>
              <a:t>(January 2011=100)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847F-3725-4C4B-B7F6-5FE7370B3B77}" type="slidenum">
              <a:rPr lang="en-US" smtClean="0">
                <a:latin typeface="Calibri" pitchFamily="34" charset="0"/>
              </a:rPr>
              <a:pPr/>
              <a:t>39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24" name="Footer Placeholder 7"/>
          <p:cNvSpPr txBox="1">
            <a:spLocks/>
          </p:cNvSpPr>
          <p:nvPr/>
        </p:nvSpPr>
        <p:spPr>
          <a:xfrm>
            <a:off x="0" y="6305550"/>
            <a:ext cx="6629400" cy="476250"/>
          </a:xfrm>
          <a:prstGeom prst="rect">
            <a:avLst/>
          </a:prstGeom>
          <a:ln/>
        </p:spPr>
        <p:txBody>
          <a:bodyPr anchor="ctr" anchorCtr="0"/>
          <a:lstStyle/>
          <a:p>
            <a:pPr lvl="0">
              <a:defRPr/>
            </a:pPr>
            <a:r>
              <a:rPr lang="en-US" sz="1200" b="1" dirty="0" smtClean="0">
                <a:solidFill>
                  <a:srgbClr val="760001"/>
                </a:solidFill>
                <a:latin typeface="Calibri" pitchFamily="34" charset="0"/>
              </a:rPr>
              <a:t>Source: Author, based on BLS reports (PPI), Federal Highway Administration reports (NHCCI)</a:t>
            </a:r>
            <a:endParaRPr lang="en-US" sz="1200" b="1" dirty="0">
              <a:solidFill>
                <a:srgbClr val="760001"/>
              </a:solidFill>
              <a:latin typeface="Calibri" pitchFamily="34" charset="0"/>
            </a:endParaRPr>
          </a:p>
        </p:txBody>
      </p:sp>
      <p:graphicFrame>
        <p:nvGraphicFramePr>
          <p:cNvPr id="1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152400" y="1295400"/>
          <a:ext cx="4343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52400" y="1295400"/>
            <a:ext cx="4343400" cy="689420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PPI for inputs to commercial structures</a:t>
            </a:r>
          </a:p>
          <a:p>
            <a:endParaRPr lang="en-US" sz="1680" b="1" dirty="0">
              <a:latin typeface="Calibri" pitchFamily="34" charset="0"/>
            </a:endParaRPr>
          </a:p>
        </p:txBody>
      </p:sp>
      <p:graphicFrame>
        <p:nvGraphicFramePr>
          <p:cNvPr id="21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4648200" y="1295400"/>
          <a:ext cx="4343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648200" y="1295400"/>
            <a:ext cx="4343400" cy="689420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PPI for new offices </a:t>
            </a:r>
          </a:p>
          <a:p>
            <a:endParaRPr lang="en-US" sz="1680" b="1" dirty="0">
              <a:latin typeface="Calibri" pitchFamily="34" charset="0"/>
            </a:endParaRPr>
          </a:p>
        </p:txBody>
      </p:sp>
      <p:graphicFrame>
        <p:nvGraphicFramePr>
          <p:cNvPr id="29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152400" y="3733800"/>
          <a:ext cx="4343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52400" y="3733800"/>
            <a:ext cx="4343400" cy="689420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PPI for inputs for other nonres (highway, heavy)</a:t>
            </a:r>
          </a:p>
          <a:p>
            <a:endParaRPr lang="en-US" sz="1680" b="1" dirty="0">
              <a:latin typeface="Calibri" pitchFamily="34" charset="0"/>
            </a:endParaRPr>
          </a:p>
        </p:txBody>
      </p:sp>
      <p:graphicFrame>
        <p:nvGraphicFramePr>
          <p:cNvPr id="35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4648200" y="3733800"/>
          <a:ext cx="4343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4648200" y="3733800"/>
            <a:ext cx="4343400" cy="689420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Natl. Highway Construction Cost Index (NHCCI)</a:t>
            </a:r>
          </a:p>
          <a:p>
            <a:endParaRPr lang="en-US" sz="168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93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381000" y="228601"/>
            <a:ext cx="8382000" cy="838199"/>
          </a:xfrm>
        </p:spPr>
        <p:txBody>
          <a:bodyPr lIns="91429" tIns="45714" rIns="91429" bIns="45714">
            <a:noAutofit/>
          </a:bodyPr>
          <a:lstStyle/>
          <a:p>
            <a:pPr algn="ctr" eaLnBrk="1" hangingPunct="1"/>
            <a:r>
              <a:rPr lang="en-US" sz="2800" b="1" dirty="0" smtClean="0"/>
              <a:t>Housing Market Issues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36459" cy="4191000"/>
          </a:xfrm>
        </p:spPr>
        <p:txBody>
          <a:bodyPr lIns="91429" tIns="45714" rIns="91429" bIns="45714">
            <a:normAutofit/>
          </a:bodyPr>
          <a:lstStyle/>
          <a:p>
            <a:pPr marL="457146" indent="-457146">
              <a:buNone/>
            </a:pPr>
            <a:r>
              <a:rPr lang="en-US" sz="2000" dirty="0" smtClean="0"/>
              <a:t>1. Housing recovery finally seems to be getting underway, but the magnitude of the upturn is still somewhat disappointing. </a:t>
            </a:r>
          </a:p>
          <a:p>
            <a:pPr marL="457146" indent="-457146">
              <a:buNone/>
            </a:pPr>
            <a:endParaRPr lang="en-US" sz="2000" dirty="0" smtClean="0"/>
          </a:p>
          <a:p>
            <a:pPr marL="457146" indent="-457146">
              <a:buNone/>
            </a:pPr>
            <a:endParaRPr lang="en-US" sz="2000" dirty="0" smtClean="0"/>
          </a:p>
          <a:p>
            <a:pPr marL="457146" indent="-457146">
              <a:buNone/>
            </a:pPr>
            <a:r>
              <a:rPr lang="en-US" sz="2000" dirty="0" smtClean="0"/>
              <a:t>2. Falling house prices, a large inventory of distressed homes, and low mobility holding back stronger recovery. </a:t>
            </a:r>
          </a:p>
          <a:p>
            <a:pPr marL="457146" indent="-457146">
              <a:buNone/>
            </a:pPr>
            <a:endParaRPr lang="en-US" sz="2000" dirty="0" smtClean="0"/>
          </a:p>
          <a:p>
            <a:pPr marL="457146" indent="-457146">
              <a:buNone/>
            </a:pPr>
            <a:endParaRPr lang="en-US" sz="2000" dirty="0" smtClean="0"/>
          </a:p>
          <a:p>
            <a:pPr marL="457146" indent="-457146">
              <a:buNone/>
            </a:pPr>
            <a:r>
              <a:rPr lang="en-US" sz="2000" dirty="0" smtClean="0"/>
              <a:t>3. Outlook is for continued gains over coming years, but still several years away from reaching long-term trend. </a:t>
            </a:r>
          </a:p>
          <a:p>
            <a:pPr marL="457146" indent="-457146">
              <a:buNone/>
            </a:pPr>
            <a:endParaRPr lang="en-US" sz="2000" dirty="0" smtClean="0"/>
          </a:p>
          <a:p>
            <a:pPr marL="457146" indent="-457146">
              <a:buNone/>
            </a:pPr>
            <a:endParaRPr lang="en-US" sz="2000" dirty="0" smtClean="0"/>
          </a:p>
          <a:p>
            <a:pPr marL="457146" indent="-457146">
              <a:buNone/>
            </a:pPr>
            <a:endParaRPr lang="en-US" sz="2000" dirty="0" smtClean="0"/>
          </a:p>
          <a:p>
            <a:pPr marL="457146" indent="-457146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AC70D86C-0A2F-494A-956F-AD846606482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Producer price indexes for key inputs, 1/11-9/12 </a:t>
            </a:r>
            <a:r>
              <a:rPr lang="en-US" sz="2200" b="0" dirty="0" smtClean="0"/>
              <a:t>(January 2011=100)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847F-3725-4C4B-B7F6-5FE7370B3B77}" type="slidenum">
              <a:rPr lang="en-US" smtClean="0">
                <a:latin typeface="Calibri" pitchFamily="34" charset="0"/>
              </a:rPr>
              <a:pPr/>
              <a:t>40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24" name="Footer Placeholder 7"/>
          <p:cNvSpPr txBox="1">
            <a:spLocks/>
          </p:cNvSpPr>
          <p:nvPr/>
        </p:nvSpPr>
        <p:spPr>
          <a:xfrm>
            <a:off x="0" y="6305550"/>
            <a:ext cx="6629400" cy="476250"/>
          </a:xfrm>
          <a:prstGeom prst="rect">
            <a:avLst/>
          </a:prstGeom>
          <a:ln/>
        </p:spPr>
        <p:txBody>
          <a:bodyPr anchor="ctr" anchorCtr="0"/>
          <a:lstStyle/>
          <a:p>
            <a:pPr lvl="0">
              <a:defRPr/>
            </a:pPr>
            <a:r>
              <a:rPr lang="en-US" sz="1200" b="1" dirty="0" smtClean="0">
                <a:solidFill>
                  <a:srgbClr val="760001"/>
                </a:solidFill>
                <a:latin typeface="Calibri" pitchFamily="34" charset="0"/>
              </a:rPr>
              <a:t>Source: Author, based on BLS producer price index  reports</a:t>
            </a:r>
            <a:endParaRPr lang="en-US" sz="1200" b="1" dirty="0">
              <a:solidFill>
                <a:srgbClr val="760001"/>
              </a:solidFill>
              <a:latin typeface="Calibri" pitchFamily="34" charset="0"/>
            </a:endParaRPr>
          </a:p>
        </p:txBody>
      </p:sp>
      <p:graphicFrame>
        <p:nvGraphicFramePr>
          <p:cNvPr id="1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152400" y="1295400"/>
          <a:ext cx="4343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52400" y="1295400"/>
            <a:ext cx="4343400" cy="689420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Steel mill products</a:t>
            </a:r>
          </a:p>
          <a:p>
            <a:endParaRPr lang="en-US" sz="1680" b="1" dirty="0">
              <a:latin typeface="Calibri" pitchFamily="34" charset="0"/>
            </a:endParaRPr>
          </a:p>
        </p:txBody>
      </p:sp>
      <p:graphicFrame>
        <p:nvGraphicFramePr>
          <p:cNvPr id="21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4648200" y="1295400"/>
          <a:ext cx="4343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648200" y="1295400"/>
            <a:ext cx="4343400" cy="689420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Copper &amp; brass mill shapes</a:t>
            </a:r>
          </a:p>
          <a:p>
            <a:endParaRPr lang="en-US" sz="1680" b="1" dirty="0">
              <a:latin typeface="Calibri" pitchFamily="34" charset="0"/>
            </a:endParaRPr>
          </a:p>
        </p:txBody>
      </p:sp>
      <p:graphicFrame>
        <p:nvGraphicFramePr>
          <p:cNvPr id="29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152400" y="3733800"/>
          <a:ext cx="4343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52400" y="3733800"/>
            <a:ext cx="4343400" cy="689420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Gypsum products</a:t>
            </a:r>
          </a:p>
          <a:p>
            <a:endParaRPr lang="en-US" sz="1680" b="1" dirty="0">
              <a:latin typeface="Calibri" pitchFamily="34" charset="0"/>
            </a:endParaRPr>
          </a:p>
        </p:txBody>
      </p:sp>
      <p:graphicFrame>
        <p:nvGraphicFramePr>
          <p:cNvPr id="35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4648200" y="3733800"/>
          <a:ext cx="4343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4648200" y="3733800"/>
            <a:ext cx="4343400" cy="689420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Lumber &amp; plywood</a:t>
            </a:r>
          </a:p>
          <a:p>
            <a:endParaRPr lang="en-US" sz="168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72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Producer price indexes for key inputs, 1/11-9/12 </a:t>
            </a:r>
            <a:r>
              <a:rPr lang="en-US" sz="2200" b="0" dirty="0" smtClean="0"/>
              <a:t>(January 2011=100)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847F-3725-4C4B-B7F6-5FE7370B3B77}" type="slidenum">
              <a:rPr lang="en-US" smtClean="0">
                <a:latin typeface="Calibri" pitchFamily="34" charset="0"/>
              </a:rPr>
              <a:pPr/>
              <a:t>41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24" name="Footer Placeholder 7"/>
          <p:cNvSpPr txBox="1">
            <a:spLocks/>
          </p:cNvSpPr>
          <p:nvPr/>
        </p:nvSpPr>
        <p:spPr>
          <a:xfrm>
            <a:off x="0" y="6305550"/>
            <a:ext cx="6629400" cy="476250"/>
          </a:xfrm>
          <a:prstGeom prst="rect">
            <a:avLst/>
          </a:prstGeom>
          <a:ln/>
        </p:spPr>
        <p:txBody>
          <a:bodyPr anchor="ctr" anchorCtr="0"/>
          <a:lstStyle/>
          <a:p>
            <a:pPr lvl="0">
              <a:defRPr/>
            </a:pPr>
            <a:r>
              <a:rPr lang="en-US" sz="1200" b="1" dirty="0" smtClean="0">
                <a:solidFill>
                  <a:srgbClr val="760001"/>
                </a:solidFill>
                <a:latin typeface="Calibri" pitchFamily="34" charset="0"/>
              </a:rPr>
              <a:t>Source: Author, based on BLS producer price index  reports</a:t>
            </a:r>
            <a:endParaRPr lang="en-US" sz="1200" b="1" dirty="0">
              <a:solidFill>
                <a:srgbClr val="760001"/>
              </a:solidFill>
              <a:latin typeface="Calibri" pitchFamily="34" charset="0"/>
            </a:endParaRPr>
          </a:p>
        </p:txBody>
      </p:sp>
      <p:graphicFrame>
        <p:nvGraphicFramePr>
          <p:cNvPr id="1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152400" y="1295400"/>
          <a:ext cx="4343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52400" y="1295400"/>
            <a:ext cx="4343400" cy="689420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No. 2 diesel fuel</a:t>
            </a:r>
          </a:p>
          <a:p>
            <a:endParaRPr lang="en-US" sz="1680" b="1" dirty="0">
              <a:latin typeface="Calibri" pitchFamily="34" charset="0"/>
            </a:endParaRPr>
          </a:p>
        </p:txBody>
      </p:sp>
      <p:graphicFrame>
        <p:nvGraphicFramePr>
          <p:cNvPr id="21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4648200" y="1295400"/>
          <a:ext cx="4343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648200" y="1295400"/>
            <a:ext cx="4343400" cy="689420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Concrete products</a:t>
            </a:r>
          </a:p>
          <a:p>
            <a:endParaRPr lang="en-US" sz="1680" b="1" dirty="0">
              <a:latin typeface="Calibri" pitchFamily="34" charset="0"/>
            </a:endParaRPr>
          </a:p>
        </p:txBody>
      </p:sp>
      <p:graphicFrame>
        <p:nvGraphicFramePr>
          <p:cNvPr id="29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152400" y="3733800"/>
          <a:ext cx="4343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52400" y="3733800"/>
            <a:ext cx="4343400" cy="689420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Asphalt paving mixtures &amp; blocks</a:t>
            </a:r>
          </a:p>
          <a:p>
            <a:endParaRPr lang="en-US" sz="1680" b="1" dirty="0">
              <a:latin typeface="Calibri" pitchFamily="34" charset="0"/>
            </a:endParaRPr>
          </a:p>
        </p:txBody>
      </p:sp>
      <p:graphicFrame>
        <p:nvGraphicFramePr>
          <p:cNvPr id="35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4648200" y="3733800"/>
          <a:ext cx="4343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4648200" y="3733800"/>
            <a:ext cx="4343400" cy="689420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Prepared asphalt &amp; tar roofing &amp; siding materials</a:t>
            </a:r>
          </a:p>
          <a:p>
            <a:endParaRPr lang="en-US" sz="168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81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 for materials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Industry depends on specific materials that:</a:t>
            </a:r>
          </a:p>
          <a:p>
            <a:pPr lvl="1"/>
            <a:r>
              <a:rPr lang="en-US" dirty="0" smtClean="0"/>
              <a:t>are in demand worldwide</a:t>
            </a:r>
          </a:p>
          <a:p>
            <a:pPr lvl="1"/>
            <a:r>
              <a:rPr lang="en-US" dirty="0" smtClean="0"/>
              <a:t>have erratic supply growth</a:t>
            </a:r>
          </a:p>
          <a:p>
            <a:pPr lvl="1"/>
            <a:r>
              <a:rPr lang="en-US" dirty="0" smtClean="0"/>
              <a:t>are heavy, bulky or hard to transport</a:t>
            </a:r>
          </a:p>
          <a:p>
            <a:r>
              <a:rPr lang="en-US" dirty="0" smtClean="0"/>
              <a:t>Construction requires physical delivery</a:t>
            </a:r>
          </a:p>
          <a:p>
            <a:r>
              <a:rPr lang="en-US" dirty="0" smtClean="0"/>
              <a:t>Thus, industry is subject to price spurts, transport bottlenecks, fuel price swings</a:t>
            </a:r>
          </a:p>
          <a:p>
            <a:r>
              <a:rPr lang="en-US" dirty="0" smtClean="0"/>
              <a:t>Expect 2-4% Dec-Dec PPI increase but volatility still a risk</a:t>
            </a:r>
          </a:p>
        </p:txBody>
      </p:sp>
      <p:sp>
        <p:nvSpPr>
          <p:cNvPr id="8" name="Footer Placeholder 7"/>
          <p:cNvSpPr txBox="1">
            <a:spLocks/>
          </p:cNvSpPr>
          <p:nvPr/>
        </p:nvSpPr>
        <p:spPr>
          <a:xfrm>
            <a:off x="7543800" y="6229350"/>
            <a:ext cx="1524000" cy="476250"/>
          </a:xfrm>
          <a:prstGeom prst="rect">
            <a:avLst/>
          </a:prstGeom>
          <a:ln/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8C37E3-EED5-44E8-9D16-2B24543F211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6000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6000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ooter Placeholder 7"/>
          <p:cNvSpPr txBox="1">
            <a:spLocks/>
          </p:cNvSpPr>
          <p:nvPr/>
        </p:nvSpPr>
        <p:spPr>
          <a:xfrm>
            <a:off x="0" y="6245225"/>
            <a:ext cx="6629400" cy="476250"/>
          </a:xfrm>
          <a:prstGeom prst="rect">
            <a:avLst/>
          </a:prstGeom>
          <a:ln/>
        </p:spPr>
        <p:txBody>
          <a:bodyPr anchor="ctr"/>
          <a:lstStyle/>
          <a:p>
            <a:pPr lvl="0"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6000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Source: </a:t>
            </a:r>
            <a:r>
              <a:rPr lang="en-US" sz="1200" b="1" dirty="0" smtClean="0">
                <a:solidFill>
                  <a:srgbClr val="760001"/>
                </a:solidFill>
              </a:rPr>
              <a:t>Author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6000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54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for 2012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spcBef>
                <a:spcPct val="40000"/>
              </a:spcBef>
            </a:pPr>
            <a:r>
              <a:rPr lang="en-US" b="0" dirty="0" smtClean="0"/>
              <a:t>Private nonres spending: +10 to +15% (more power, pipelines, mfg., warehouse</a:t>
            </a:r>
            <a:r>
              <a:rPr lang="en-US" dirty="0" smtClean="0"/>
              <a:t>, hospitals, maybe </a:t>
            </a:r>
            <a:r>
              <a:rPr lang="en-US" b="0" dirty="0" smtClean="0"/>
              <a:t>higher ed)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Public: -2 to -5% (highways, educational 0%, other transp. -5%; continued weak state-local spending)</a:t>
            </a:r>
            <a:endParaRPr lang="en-US" b="0" dirty="0" smtClean="0"/>
          </a:p>
          <a:p>
            <a:pPr eaLnBrk="1" hangingPunct="1">
              <a:spcBef>
                <a:spcPct val="40000"/>
              </a:spcBef>
            </a:pPr>
            <a:r>
              <a:rPr lang="en-US" b="0" dirty="0" smtClean="0"/>
              <a:t>Res: +10% to +15% (SF and imp. up a bit, MF very strong)</a:t>
            </a:r>
          </a:p>
          <a:p>
            <a:pPr eaLnBrk="1" hangingPunct="1">
              <a:spcBef>
                <a:spcPct val="40000"/>
              </a:spcBef>
            </a:pPr>
            <a:r>
              <a:rPr lang="en-US" b="0" dirty="0" smtClean="0"/>
              <a:t>Total construction spending: +5 to +9%</a:t>
            </a:r>
          </a:p>
          <a:p>
            <a:pPr eaLnBrk="1" hangingPunct="1">
              <a:spcBef>
                <a:spcPct val="40000"/>
              </a:spcBef>
            </a:pPr>
            <a:r>
              <a:rPr lang="en-US" b="0" dirty="0" smtClean="0"/>
              <a:t>Materials costs: </a:t>
            </a:r>
            <a:r>
              <a:rPr lang="en-US" dirty="0" smtClean="0"/>
              <a:t>+2 to +4% Dec.-Dec.</a:t>
            </a:r>
            <a:endParaRPr lang="en-US" b="0" dirty="0" smtClean="0"/>
          </a:p>
          <a:p>
            <a:pPr eaLnBrk="1" hangingPunct="1">
              <a:spcBef>
                <a:spcPct val="40000"/>
              </a:spcBef>
            </a:pPr>
            <a:r>
              <a:rPr lang="en-US" b="0" dirty="0" smtClean="0"/>
              <a:t>Labor costs: +1.5% to +2.5%</a:t>
            </a:r>
          </a:p>
        </p:txBody>
      </p:sp>
      <p:sp>
        <p:nvSpPr>
          <p:cNvPr id="7" name="Footer Placeholder 7"/>
          <p:cNvSpPr txBox="1">
            <a:spLocks/>
          </p:cNvSpPr>
          <p:nvPr/>
        </p:nvSpPr>
        <p:spPr>
          <a:xfrm>
            <a:off x="7543800" y="6229350"/>
            <a:ext cx="1524000" cy="476250"/>
          </a:xfrm>
          <a:prstGeom prst="rect">
            <a:avLst/>
          </a:prstGeom>
          <a:ln/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8C37E3-EED5-44E8-9D16-2B24543F211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6000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6000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7"/>
          <p:cNvSpPr txBox="1">
            <a:spLocks/>
          </p:cNvSpPr>
          <p:nvPr/>
        </p:nvSpPr>
        <p:spPr>
          <a:xfrm>
            <a:off x="0" y="6245225"/>
            <a:ext cx="6629400" cy="476250"/>
          </a:xfrm>
          <a:prstGeom prst="rect">
            <a:avLst/>
          </a:prstGeom>
          <a:ln/>
        </p:spPr>
        <p:txBody>
          <a:bodyPr anchor="ctr"/>
          <a:lstStyle/>
          <a:p>
            <a:pPr lvl="0"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6000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Source: Author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6000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16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Trends: 2013-2017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spcBef>
                <a:spcPct val="40000"/>
              </a:spcBef>
            </a:pPr>
            <a:r>
              <a:rPr lang="en-US" b="0" dirty="0" smtClean="0"/>
              <a:t>Total construction spending: +6% to +10% per year</a:t>
            </a:r>
          </a:p>
          <a:p>
            <a:pPr eaLnBrk="1" hangingPunct="1">
              <a:spcBef>
                <a:spcPct val="40000"/>
              </a:spcBef>
              <a:buNone/>
            </a:pPr>
            <a:r>
              <a:rPr lang="en-US" dirty="0" smtClean="0"/>
              <a:t>	- less housing, retail; declining public spending</a:t>
            </a:r>
          </a:p>
          <a:p>
            <a:pPr eaLnBrk="1" hangingPunct="1">
              <a:spcBef>
                <a:spcPct val="40000"/>
              </a:spcBef>
              <a:buNone/>
            </a:pPr>
            <a:r>
              <a:rPr lang="en-US" b="0" dirty="0" smtClean="0"/>
              <a:t>	- new drivers: shale-based gas &amp; oil; Panama Canal widening; more elderly &amp; kids, fewer young adults</a:t>
            </a:r>
          </a:p>
          <a:p>
            <a:pPr eaLnBrk="1" hangingPunct="1">
              <a:spcBef>
                <a:spcPct val="40000"/>
              </a:spcBef>
            </a:pPr>
            <a:r>
              <a:rPr lang="en-US" b="0" dirty="0" smtClean="0"/>
              <a:t>Materials costs: +3% to +8% (vs. 2% to 3% for CPI)</a:t>
            </a:r>
          </a:p>
          <a:p>
            <a:pPr eaLnBrk="1" hangingPunct="1">
              <a:spcBef>
                <a:spcPct val="40000"/>
              </a:spcBef>
            </a:pPr>
            <a:r>
              <a:rPr lang="en-US" b="0" dirty="0" smtClean="0"/>
              <a:t>Labor costs: +2% to + 4%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Bid prices: +2% to +5%</a:t>
            </a:r>
            <a:endParaRPr lang="en-US" b="0" dirty="0" smtClean="0"/>
          </a:p>
        </p:txBody>
      </p:sp>
      <p:sp>
        <p:nvSpPr>
          <p:cNvPr id="7" name="Footer Placeholder 7"/>
          <p:cNvSpPr txBox="1">
            <a:spLocks/>
          </p:cNvSpPr>
          <p:nvPr/>
        </p:nvSpPr>
        <p:spPr>
          <a:xfrm>
            <a:off x="7543800" y="6229350"/>
            <a:ext cx="1524000" cy="476250"/>
          </a:xfrm>
          <a:prstGeom prst="rect">
            <a:avLst/>
          </a:prstGeom>
          <a:ln/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8C37E3-EED5-44E8-9D16-2B24543F211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6000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6000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7"/>
          <p:cNvSpPr txBox="1">
            <a:spLocks/>
          </p:cNvSpPr>
          <p:nvPr/>
        </p:nvSpPr>
        <p:spPr>
          <a:xfrm>
            <a:off x="0" y="6245225"/>
            <a:ext cx="6629400" cy="476250"/>
          </a:xfrm>
          <a:prstGeom prst="rect">
            <a:avLst/>
          </a:prstGeom>
          <a:ln/>
        </p:spPr>
        <p:txBody>
          <a:bodyPr anchor="ctr"/>
          <a:lstStyle/>
          <a:p>
            <a:pPr lvl="0"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6000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Source: Author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6000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11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90600"/>
            <a:ext cx="88392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000" dirty="0" smtClean="0"/>
              <a:t>AGC economic resources </a:t>
            </a:r>
            <a:br>
              <a:rPr lang="en-US" sz="3000" dirty="0" smtClean="0"/>
            </a:br>
            <a:r>
              <a:rPr lang="en-US" sz="2600" b="0" dirty="0" smtClean="0"/>
              <a:t>(email </a:t>
            </a:r>
            <a:r>
              <a:rPr lang="en-US" sz="2600" b="0" dirty="0" smtClean="0">
                <a:hlinkClick r:id="rId3"/>
              </a:rPr>
              <a:t>simonsonk@agc.org</a:t>
            </a:r>
            <a:r>
              <a:rPr lang="en-US" sz="2600" b="0" dirty="0" smtClean="0"/>
              <a:t>)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52600"/>
            <a:ext cx="5562600" cy="441960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sz="2400" b="0" i="1" dirty="0" smtClean="0"/>
              <a:t>The Data DIGest</a:t>
            </a:r>
            <a:r>
              <a:rPr lang="en-US" sz="2400" b="0" dirty="0" smtClean="0"/>
              <a:t>: weekly 1-page email (subscribe at: </a:t>
            </a:r>
            <a:r>
              <a:rPr lang="en-US" sz="2400" b="0" dirty="0" smtClean="0">
                <a:hlinkClick r:id="rId4"/>
              </a:rPr>
              <a:t>www.agc.org/datadigest</a:t>
            </a:r>
            <a:r>
              <a:rPr lang="en-US" sz="2400" b="0" dirty="0" smtClean="0"/>
              <a:t>) 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dirty="0" smtClean="0"/>
              <a:t>5 monthly press releases: national, state, metro employment; spending; PPI</a:t>
            </a:r>
            <a:endParaRPr lang="en-US" sz="2400" b="0" dirty="0" smtClean="0"/>
          </a:p>
          <a:p>
            <a:pPr eaLnBrk="1" hangingPunct="1">
              <a:spcBef>
                <a:spcPct val="40000"/>
              </a:spcBef>
            </a:pPr>
            <a:r>
              <a:rPr lang="en-US" sz="2400" b="0" dirty="0" smtClean="0"/>
              <a:t>State and metro data, fact sheets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smtClean="0"/>
              <a:t>Webinars 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smtClean="0"/>
              <a:t>Website</a:t>
            </a:r>
            <a:r>
              <a:rPr lang="en-US" sz="2400" dirty="0" smtClean="0"/>
              <a:t>: </a:t>
            </a:r>
            <a:r>
              <a:rPr lang="en-US" sz="2300" dirty="0" smtClean="0">
                <a:hlinkClick r:id="rId5"/>
              </a:rPr>
              <a:t>http://www.agc.org/Economics</a:t>
            </a:r>
            <a:r>
              <a:rPr lang="en-US" sz="2300" dirty="0" smtClean="0"/>
              <a:t> </a:t>
            </a:r>
            <a:endParaRPr lang="en-US" sz="2300" dirty="0" smtClean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</a:pPr>
            <a:endParaRPr lang="en-US" sz="2200" dirty="0" smtClean="0"/>
          </a:p>
          <a:p>
            <a:pPr algn="ctr" eaLnBrk="1" hangingPunct="1">
              <a:buFontTx/>
              <a:buNone/>
            </a:pPr>
            <a:endParaRPr lang="en-US" sz="2200" dirty="0" smtClean="0">
              <a:solidFill>
                <a:srgbClr val="EDE9CC"/>
              </a:solidFill>
            </a:endParaRPr>
          </a:p>
        </p:txBody>
      </p:sp>
      <p:pic>
        <p:nvPicPr>
          <p:cNvPr id="27653" name="Picture 10" descr="Picture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8500" y="990600"/>
            <a:ext cx="3213100" cy="5041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Footer Placeholder 7"/>
          <p:cNvSpPr txBox="1">
            <a:spLocks/>
          </p:cNvSpPr>
          <p:nvPr/>
        </p:nvSpPr>
        <p:spPr>
          <a:xfrm>
            <a:off x="7543800" y="6229350"/>
            <a:ext cx="1524000" cy="476250"/>
          </a:xfrm>
          <a:prstGeom prst="rect">
            <a:avLst/>
          </a:prstGeom>
          <a:ln/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8C37E3-EED5-44E8-9D16-2B24543F211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6000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6000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6931"/>
            <a:ext cx="9144000" cy="6874931"/>
            <a:chOff x="0" y="-16931"/>
            <a:chExt cx="9144000" cy="6874931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r="65833" b="46385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2209800" y="-16931"/>
              <a:ext cx="5303520" cy="6874931"/>
              <a:chOff x="1447800" y="-1981200"/>
              <a:chExt cx="6172200" cy="800100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9253" t="26000" r="51299" b="4667"/>
              <a:stretch>
                <a:fillRect/>
              </a:stretch>
            </p:blipFill>
            <p:spPr bwMode="auto">
              <a:xfrm>
                <a:off x="1447800" y="2057400"/>
                <a:ext cx="6172200" cy="396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9253" t="10667" r="51299" b="18667"/>
              <a:stretch>
                <a:fillRect/>
              </a:stretch>
            </p:blipFill>
            <p:spPr bwMode="auto">
              <a:xfrm>
                <a:off x="1447800" y="-1981200"/>
                <a:ext cx="6172200" cy="403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417007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gray">
          <a:xfrm>
            <a:off x="1052514" y="1854201"/>
            <a:ext cx="7234237" cy="33083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7D7D7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lIns="90478" tIns="46033" rIns="90478" bIns="46033" anchor="ctr"/>
          <a:lstStyle/>
          <a:p>
            <a:endParaRPr lang="en-US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28601"/>
            <a:ext cx="8610600" cy="838200"/>
          </a:xfrm>
        </p:spPr>
        <p:txBody>
          <a:bodyPr lIns="91429" tIns="45714" rIns="91429" bIns="45714">
            <a:noAutofit/>
          </a:bodyPr>
          <a:lstStyle/>
          <a:p>
            <a:pPr algn="ctr"/>
            <a:r>
              <a:rPr lang="en-US" sz="2600" b="1" dirty="0" smtClean="0"/>
              <a:t>Almost Four Years Into Presumed Housing Recovery, Market Conditions Finally Beginning to Turn Up</a:t>
            </a:r>
          </a:p>
        </p:txBody>
      </p:sp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381000" y="5867400"/>
            <a:ext cx="6357938" cy="276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91429" tIns="45714" rIns="91429" bIns="45714">
            <a:spAutoFit/>
          </a:bodyPr>
          <a:lstStyle/>
          <a:p>
            <a:pPr eaLnBrk="0" hangingPunct="0"/>
            <a:r>
              <a:rPr lang="en-US" sz="1200" dirty="0" smtClean="0">
                <a:latin typeface="Verdana" pitchFamily="34" charset="0"/>
              </a:rPr>
              <a:t>Sources: </a:t>
            </a:r>
            <a:r>
              <a:rPr lang="en-US" sz="1200" dirty="0">
                <a:latin typeface="Verdana" pitchFamily="34" charset="0"/>
              </a:rPr>
              <a:t>U.S. Department of Commerce</a:t>
            </a:r>
            <a:r>
              <a:rPr lang="en-US" sz="1000" dirty="0">
                <a:latin typeface="Times New Roman" pitchFamily="18" charset="0"/>
              </a:rPr>
              <a:t>; </a:t>
            </a:r>
            <a:r>
              <a:rPr lang="en-US" sz="1200" dirty="0">
                <a:latin typeface="Verdana" pitchFamily="34" charset="0"/>
              </a:rPr>
              <a:t>National Association of Realtors 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762000" y="3524250"/>
          <a:ext cx="7620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17" name="Chart" r:id="rId4" imgW="2072714" imgH="914319" progId="MSGraph.Chart.8">
                  <p:embed followColorScheme="full"/>
                </p:oleObj>
              </mc:Choice>
              <mc:Fallback>
                <p:oleObj name="Chart" r:id="rId4" imgW="2072714" imgH="914319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524250"/>
                        <a:ext cx="762000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381000" y="1066800"/>
          <a:ext cx="81534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18" name="Chart" r:id="rId6" imgW="6210276" imgH="3152894" progId="MSGraph.Chart.8">
                  <p:embed/>
                </p:oleObj>
              </mc:Choice>
              <mc:Fallback>
                <p:oleObj name="Chart" r:id="rId6" imgW="6210276" imgH="3152894" progId="MSGraph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066800"/>
                        <a:ext cx="8153400" cy="4800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BCBC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81000" y="1403926"/>
            <a:ext cx="6553200" cy="2559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78" tIns="44445" rIns="90478" bIns="44445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b="1" dirty="0"/>
              <a:t>Index: 1</a:t>
            </a:r>
            <a:r>
              <a:rPr lang="en-US" sz="1200" b="1" baseline="30000" dirty="0"/>
              <a:t>st</a:t>
            </a:r>
            <a:r>
              <a:rPr lang="en-US" sz="1200" b="1" dirty="0"/>
              <a:t> quarter 2009 = 100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8458200" cy="990600"/>
          </a:xfrm>
        </p:spPr>
        <p:txBody>
          <a:bodyPr>
            <a:noAutofit/>
          </a:bodyPr>
          <a:lstStyle/>
          <a:p>
            <a:pPr algn="ctr"/>
            <a:r>
              <a:rPr lang="en-US" sz="2600" b="1" dirty="0" smtClean="0"/>
              <a:t>House Prices are Trending Up, But Haven't Shown Much Recovery Since Their Steep Decline…</a:t>
            </a:r>
            <a:endParaRPr lang="en-US" sz="26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477665"/>
          <a:ext cx="8229600" cy="4578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29350"/>
            <a:ext cx="2133600" cy="485775"/>
          </a:xfrm>
          <a:prstGeom prst="rect">
            <a:avLst/>
          </a:prstGeom>
        </p:spPr>
        <p:txBody>
          <a:bodyPr/>
          <a:lstStyle/>
          <a:p>
            <a:fld id="{AC70D86C-0A2F-494A-956F-AD846606482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0855" y="1169888"/>
            <a:ext cx="5201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Single-family house price index (Jan. 2000=100)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-1079500" y="4127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791200"/>
            <a:ext cx="8265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en-US" sz="1000" dirty="0" err="1" smtClean="0"/>
              <a:t>CoreLogic</a:t>
            </a:r>
            <a:r>
              <a:rPr lang="en-US" sz="1000" dirty="0" smtClean="0"/>
              <a:t> National House Price Index (HPI), Single family combined, June 2012.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1"/>
            <a:ext cx="8610600" cy="68579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…Held Back in Large Part By Sales of Distressed Properties</a:t>
            </a:r>
            <a:endParaRPr lang="en-US" sz="28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477665"/>
          <a:ext cx="8229600" cy="4578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29350"/>
            <a:ext cx="2133600" cy="485775"/>
          </a:xfrm>
          <a:prstGeom prst="rect">
            <a:avLst/>
          </a:prstGeom>
        </p:spPr>
        <p:txBody>
          <a:bodyPr/>
          <a:lstStyle/>
          <a:p>
            <a:fld id="{AC70D86C-0A2F-494A-956F-AD846606482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0855" y="1169888"/>
            <a:ext cx="2966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Index Value (Jan. 2000=100)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-1079500" y="4127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715000"/>
            <a:ext cx="8265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CoreLogic National House Price Index (HPI), Single family combined, June 2012.  Distressed sales defined as REO and short sales.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 8 Graph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1418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Stock_000002268531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438400"/>
            <a:ext cx="5738813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Business Conditions at Architecture Firms: The Outlook for Nonresidential Construction</a:t>
            </a:r>
          </a:p>
        </p:txBody>
      </p:sp>
      <p:sp>
        <p:nvSpPr>
          <p:cNvPr id="24580" name="Rectangle 7"/>
          <p:cNvSpPr>
            <a:spLocks noChangeArrowheads="1"/>
          </p:cNvSpPr>
          <p:nvPr/>
        </p:nvSpPr>
        <p:spPr bwMode="auto">
          <a:xfrm rot="10800000">
            <a:off x="2819400" y="2438400"/>
            <a:ext cx="5689600" cy="1401763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FFFF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4738</TotalTime>
  <Words>3164</Words>
  <Application>Microsoft Office PowerPoint</Application>
  <PresentationFormat>On-screen Show (4:3)</PresentationFormat>
  <Paragraphs>517</Paragraphs>
  <Slides>46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Default Design</vt:lpstr>
      <vt:lpstr>Office Theme</vt:lpstr>
      <vt:lpstr>Chart</vt:lpstr>
      <vt:lpstr>Worksheet</vt:lpstr>
      <vt:lpstr>Looking Towards the Horizon:  Where Tomorrow’s Construction Dollars are Heading</vt:lpstr>
      <vt:lpstr>Construction Recovery Has Taken an Unusually Long Time to Unfold</vt:lpstr>
      <vt:lpstr>However, Signs of Optimism Are Beginning to Emerge</vt:lpstr>
      <vt:lpstr>Housing Market Issues</vt:lpstr>
      <vt:lpstr>Almost Four Years Into Presumed Housing Recovery, Market Conditions Finally Beginning to Turn Up</vt:lpstr>
      <vt:lpstr>House Prices are Trending Up, But Haven't Shown Much Recovery Since Their Steep Decline…</vt:lpstr>
      <vt:lpstr>…Held Back in Large Part By Sales of Distressed Properties</vt:lpstr>
      <vt:lpstr>PowerPoint Presentation</vt:lpstr>
      <vt:lpstr>Business Conditions at Architecture Firms: The Outlook for Nonresidential Construction</vt:lpstr>
      <vt:lpstr>Nonresidential Construction Issues</vt:lpstr>
      <vt:lpstr>Since 1980, U.S. Nonresidential Building Construction Has Averaged 1.3 Billion Square Feet Per Year</vt:lpstr>
      <vt:lpstr>Downturn Has Been Extremely Severe for New Construction and Additions, But Not Alterations</vt:lpstr>
      <vt:lpstr>As a Result, Alterations Share Typically Rises During Downturns</vt:lpstr>
      <vt:lpstr>Commercial Property Values Fell Further Than House Prices, But a Recovery Appears to be Underway</vt:lpstr>
      <vt:lpstr>Architecture Billings Saw a Steep Decline During This Past Recession, But Have Begun to Recover in Recent Months</vt:lpstr>
      <vt:lpstr>Recent Downturn Has Pulled Down Commercial/Industrial Building Construction Sector</vt:lpstr>
      <vt:lpstr>Difficulty With Financing Rated as Most Serious Problem in Client’s Decision to Proceed on Project </vt:lpstr>
      <vt:lpstr>Some Construction Sectors Recovering This Year; Overall Recovery Strengthens in 2013</vt:lpstr>
      <vt:lpstr>Population Growth Last  Decade Was Dominated by College Age Population and Pre-Retirees</vt:lpstr>
      <vt:lpstr>This Coming Decade, School Populations, Young Workers, and Active Retirees Dominate Growth</vt:lpstr>
      <vt:lpstr>Summing Up</vt:lpstr>
      <vt:lpstr>Construction &amp; Materials Outlook</vt:lpstr>
      <vt:lpstr>Current economy; construction outlook</vt:lpstr>
      <vt:lpstr>One (or many) bright spot(s): the shale ‘gale’</vt:lpstr>
      <vt:lpstr>Shale’s  direct and indirect impacts on construction</vt:lpstr>
      <vt:lpstr>U.S. Post-Panamax Ready Ports</vt:lpstr>
      <vt:lpstr>Panama Canal expansion’s impacts on construction</vt:lpstr>
      <vt:lpstr>Construction spending (seasonally adjusted annual rate—SAAR )</vt:lpstr>
      <vt:lpstr>Nonres totals (billion $, SAAR), share &amp; 12-month change</vt:lpstr>
      <vt:lpstr>Construction spending: public works (billion $, SAAR)</vt:lpstr>
      <vt:lpstr>Construction spending: industrial, heavy (billion $, SAAR)</vt:lpstr>
      <vt:lpstr>Construction spending: institutional (private + state/local)</vt:lpstr>
      <vt:lpstr>Construction spending: developer-financed (billion $, SAAR)</vt:lpstr>
      <vt:lpstr>Priv. residential spending, permits, starts: single- &amp; multi-family, 2008-12</vt:lpstr>
      <vt:lpstr>Housing outlook</vt:lpstr>
      <vt:lpstr>Construction vs. overall (un)employment, 9/10-9/12</vt:lpstr>
      <vt:lpstr>State construction employment change (U.S.: 0.4%)  8/11 to 8/12 (seasonally adjusted): 20 + DC up, 30 down</vt:lpstr>
      <vt:lpstr>Material &amp; labor costs vs. office &amp; highway bid prices, 3/09-9/12</vt:lpstr>
      <vt:lpstr>PPIs for inputs vs. bid prices, 1/11-9/12 (January 2011=100)</vt:lpstr>
      <vt:lpstr>Producer price indexes for key inputs, 1/11-9/12 (January 2011=100)</vt:lpstr>
      <vt:lpstr>Producer price indexes for key inputs, 1/11-9/12 (January 2011=100)</vt:lpstr>
      <vt:lpstr>Outlook for materials</vt:lpstr>
      <vt:lpstr>Summary for 2012</vt:lpstr>
      <vt:lpstr>Trends: 2013-2017</vt:lpstr>
      <vt:lpstr>AGC economic resources  (email simonsonk@agc.org) </vt:lpstr>
      <vt:lpstr>PowerPoint Presentation</vt:lpstr>
    </vt:vector>
  </TitlesOfParts>
  <Company>AIA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Matthew Gillies</dc:creator>
  <cp:lastModifiedBy>Windows User</cp:lastModifiedBy>
  <cp:revision>1357</cp:revision>
  <dcterms:created xsi:type="dcterms:W3CDTF">2005-06-03T16:16:19Z</dcterms:created>
  <dcterms:modified xsi:type="dcterms:W3CDTF">2012-10-12T23:18:10Z</dcterms:modified>
</cp:coreProperties>
</file>