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handoutMasterIdLst>
    <p:handoutMasterId r:id="rId73"/>
  </p:handoutMasterIdLst>
  <p:sldIdLst>
    <p:sldId id="256" r:id="rId2"/>
    <p:sldId id="287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289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  <p:sldId id="272" r:id="rId31"/>
    <p:sldId id="273" r:id="rId32"/>
    <p:sldId id="274" r:id="rId33"/>
    <p:sldId id="275" r:id="rId34"/>
    <p:sldId id="276" r:id="rId35"/>
    <p:sldId id="277" r:id="rId36"/>
    <p:sldId id="278" r:id="rId37"/>
    <p:sldId id="279" r:id="rId38"/>
    <p:sldId id="280" r:id="rId39"/>
    <p:sldId id="281" r:id="rId40"/>
    <p:sldId id="282" r:id="rId41"/>
    <p:sldId id="283" r:id="rId42"/>
    <p:sldId id="284" r:id="rId43"/>
    <p:sldId id="285" r:id="rId44"/>
    <p:sldId id="288" r:id="rId45"/>
    <p:sldId id="307" r:id="rId46"/>
    <p:sldId id="308" r:id="rId47"/>
    <p:sldId id="309" r:id="rId48"/>
    <p:sldId id="310" r:id="rId49"/>
    <p:sldId id="311" r:id="rId50"/>
    <p:sldId id="312" r:id="rId51"/>
    <p:sldId id="313" r:id="rId52"/>
    <p:sldId id="314" r:id="rId53"/>
    <p:sldId id="315" r:id="rId54"/>
    <p:sldId id="316" r:id="rId55"/>
    <p:sldId id="317" r:id="rId56"/>
    <p:sldId id="333" r:id="rId57"/>
    <p:sldId id="319" r:id="rId58"/>
    <p:sldId id="320" r:id="rId59"/>
    <p:sldId id="321" r:id="rId60"/>
    <p:sldId id="322" r:id="rId61"/>
    <p:sldId id="323" r:id="rId62"/>
    <p:sldId id="324" r:id="rId63"/>
    <p:sldId id="325" r:id="rId64"/>
    <p:sldId id="326" r:id="rId65"/>
    <p:sldId id="327" r:id="rId66"/>
    <p:sldId id="328" r:id="rId67"/>
    <p:sldId id="329" r:id="rId68"/>
    <p:sldId id="330" r:id="rId69"/>
    <p:sldId id="331" r:id="rId70"/>
    <p:sldId id="332" r:id="rId7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D319"/>
    <a:srgbClr val="006600"/>
    <a:srgbClr val="0066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46" autoAdjust="0"/>
  </p:normalViewPr>
  <p:slideViewPr>
    <p:cSldViewPr snapToGrid="0" showGuides="1">
      <p:cViewPr varScale="1">
        <p:scale>
          <a:sx n="49" d="100"/>
          <a:sy n="49" d="100"/>
        </p:scale>
        <p:origin x="-564" y="-90"/>
      </p:cViewPr>
      <p:guideLst>
        <p:guide orient="horz" pos="456"/>
        <p:guide pos="21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F930DC-5A75-42AC-865C-DD4B8974E493}" type="datetime1">
              <a:rPr lang="en-US" smtClean="0"/>
              <a:pPr/>
              <a:t>10/17/2012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F1850-6C00-4798-8CFE-231FB2B8F0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882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9BDC07-5D06-4A0B-BF75-33920E87AE72}" type="datetime1">
              <a:rPr lang="en-US" smtClean="0"/>
              <a:pPr/>
              <a:t>10/17/2012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B17D79-45B6-428D-BB87-4CB8E26829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0989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4184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4798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8022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4184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1107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7549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86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1107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9056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9510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8844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8776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1242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4798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7549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8612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80229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B7BA113-1AF3-454A-9F26-05CA9F1D579C}" type="slidenum">
              <a:rPr lang="en-US" smtClean="0">
                <a:solidFill>
                  <a:srgbClr val="000000"/>
                </a:solidFill>
                <a:latin typeface="Arial" charset="0"/>
              </a:rPr>
              <a:pPr/>
              <a:t>54</a:t>
            </a:fld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BBF2F8B-B011-4AEF-9940-E76114E87388}" type="slidenum">
              <a:rPr lang="en-US" smtClean="0">
                <a:solidFill>
                  <a:srgbClr val="000000"/>
                </a:solidFill>
                <a:latin typeface="Arial" charset="0"/>
              </a:rPr>
              <a:pPr/>
              <a:t>57</a:t>
            </a:fld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92C5A0-CB1B-4273-AC39-CC2AB170DC14}" type="slidenum">
              <a:rPr lang="en-US" smtClean="0">
                <a:latin typeface="Arial" charset="0"/>
              </a:rPr>
              <a:pPr/>
              <a:t>58</a:t>
            </a:fld>
            <a:endParaRPr lang="en-US" smtClean="0">
              <a:latin typeface="Arial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5C92E8-6DAD-49B5-9F32-5698C5285532}" type="slidenum">
              <a:rPr lang="en-US" smtClean="0">
                <a:latin typeface="Arial" charset="0"/>
              </a:rPr>
              <a:pPr/>
              <a:t>59</a:t>
            </a:fld>
            <a:endParaRPr lang="en-US" smtClean="0">
              <a:latin typeface="Arial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225B691-A9AA-4683-9FE5-3804ECCC794A}" type="slidenum">
              <a:rPr lang="en-US" smtClean="0">
                <a:latin typeface="Arial" charset="0"/>
              </a:rPr>
              <a:pPr/>
              <a:t>61</a:t>
            </a:fld>
            <a:endParaRPr lang="en-US" smtClean="0">
              <a:latin typeface="Arial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BDDAC3C-0DA8-4483-A06D-E9EA8CC389AB}" type="slidenum">
              <a:rPr lang="en-US" smtClean="0">
                <a:solidFill>
                  <a:srgbClr val="000000"/>
                </a:solidFill>
                <a:latin typeface="Arial" charset="0"/>
              </a:rPr>
              <a:pPr/>
              <a:t>63</a:t>
            </a:fld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BE83D50-C7F6-4A70-BA5B-D07683C60950}" type="slidenum">
              <a:rPr lang="en-US" smtClean="0">
                <a:solidFill>
                  <a:srgbClr val="000000"/>
                </a:solidFill>
                <a:latin typeface="Arial" charset="0"/>
              </a:rPr>
              <a:pPr/>
              <a:t>65</a:t>
            </a:fld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BD06D2E-47DC-42FD-B1C5-6780DEAB4163}" type="slidenum">
              <a:rPr lang="en-US" smtClean="0"/>
              <a:pPr/>
              <a:t>67</a:t>
            </a:fld>
            <a:endParaRPr lang="en-US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7763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A2D6FDA-9FF6-4091-B18D-B9A45B949BDA}" type="slidenum">
              <a:rPr lang="en-US" smtClean="0">
                <a:solidFill>
                  <a:srgbClr val="000000"/>
                </a:solidFill>
                <a:latin typeface="Arial" charset="0"/>
              </a:rPr>
              <a:pPr/>
              <a:t>68</a:t>
            </a:fld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90564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494E030-D2D5-45AF-8BF4-C301D4F6B809}" type="slidenum">
              <a:rPr lang="en-US" smtClean="0">
                <a:solidFill>
                  <a:srgbClr val="000000"/>
                </a:solidFill>
                <a:latin typeface="Arial" charset="0"/>
              </a:rPr>
              <a:pPr/>
              <a:t>69</a:t>
            </a:fld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951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8844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877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124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5400" y="2025126"/>
            <a:ext cx="3810000" cy="2819400"/>
          </a:xfrm>
        </p:spPr>
        <p:txBody>
          <a:bodyPr>
            <a:norm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5400" y="5105400"/>
            <a:ext cx="3810000" cy="1371600"/>
          </a:xfrm>
        </p:spPr>
        <p:txBody>
          <a:bodyPr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09170-CBF3-44A8-9D41-C9439F2056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D6516-9F71-46A0-9EA6-BE2A61CE16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FE0BE-DD30-43E0-BBEE-F43D483B1A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62559-B446-4942-B70A-91D2EFF08AD3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992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895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9369" y="1479829"/>
            <a:ext cx="7370763" cy="4756150"/>
          </a:xfrm>
        </p:spPr>
        <p:txBody>
          <a:bodyPr/>
          <a:lstStyle>
            <a:lvl1pPr>
              <a:buClr>
                <a:srgbClr val="FFCC00"/>
              </a:buClr>
              <a:defRPr sz="2800">
                <a:latin typeface="Arial" pitchFamily="34" charset="0"/>
                <a:cs typeface="Arial" pitchFamily="34" charset="0"/>
              </a:defRPr>
            </a:lvl1pPr>
            <a:lvl2pPr>
              <a:buClr>
                <a:srgbClr val="FFCC00"/>
              </a:buClr>
              <a:defRPr sz="2600">
                <a:latin typeface="Arial" pitchFamily="34" charset="0"/>
                <a:cs typeface="Arial" pitchFamily="34" charset="0"/>
              </a:defRPr>
            </a:lvl2pPr>
            <a:lvl3pPr>
              <a:buClr>
                <a:srgbClr val="FFCC00"/>
              </a:buClr>
              <a:defRPr>
                <a:latin typeface="Arial" pitchFamily="34" charset="0"/>
                <a:cs typeface="Arial" pitchFamily="34" charset="0"/>
              </a:defRPr>
            </a:lvl3pPr>
            <a:lvl4pPr>
              <a:buClr>
                <a:srgbClr val="FFCC00"/>
              </a:buClr>
              <a:defRPr>
                <a:latin typeface="Arial" pitchFamily="34" charset="0"/>
                <a:cs typeface="Arial" pitchFamily="34" charset="0"/>
              </a:defRPr>
            </a:lvl4pPr>
            <a:lvl5pPr>
              <a:buClr>
                <a:srgbClr val="FFCC00"/>
              </a:buCl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E0A53DA-FCBE-4EF2-8F31-46B5C293EF8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340" y="4638"/>
            <a:ext cx="8686800" cy="1143000"/>
          </a:xfrm>
        </p:spPr>
        <p:txBody>
          <a:bodyPr/>
          <a:lstStyle>
            <a:lvl1pPr>
              <a:defRPr sz="3200" b="0" i="1">
                <a:solidFill>
                  <a:srgbClr val="FFCC00"/>
                </a:solidFill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Picture 3.jpg"/>
          <p:cNvPicPr>
            <a:picLocks noChangeAspect="1"/>
          </p:cNvPicPr>
          <p:nvPr userDrawn="1"/>
        </p:nvPicPr>
        <p:blipFill>
          <a:blip r:embed="rId2" cstate="print"/>
          <a:srcRect l="4839" t="5594" r="78818" b="73421"/>
          <a:stretch>
            <a:fillRect/>
          </a:stretch>
        </p:blipFill>
        <p:spPr>
          <a:xfrm>
            <a:off x="58524" y="1353312"/>
            <a:ext cx="1382570" cy="1331366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CD688-BC04-4F28-8200-3A32B95543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17932-DB64-41FD-BE55-B960CB376D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965BE-5527-4D68-A9A7-0BF40E2E25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3311B-7CBC-4732-AB97-EC51C83BC0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12895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77788"/>
            <a:ext cx="8686800" cy="1143000"/>
          </a:xfrm>
        </p:spPr>
        <p:txBody>
          <a:bodyPr/>
          <a:lstStyle>
            <a:lvl1pPr>
              <a:defRPr sz="3600" b="0" i="1">
                <a:solidFill>
                  <a:srgbClr val="FFCC00"/>
                </a:solidFill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09369" y="1457883"/>
            <a:ext cx="7370763" cy="4756150"/>
          </a:xfrm>
        </p:spPr>
        <p:txBody>
          <a:bodyPr/>
          <a:lstStyle>
            <a:lvl1pPr>
              <a:buClr>
                <a:srgbClr val="FFCC00"/>
              </a:buCl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Clr>
                <a:srgbClr val="FFCC00"/>
              </a:buClr>
              <a:defRPr sz="2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buClr>
                <a:srgbClr val="FFCC00"/>
              </a:buCl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buClr>
                <a:srgbClr val="FFCC00"/>
              </a:buCl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buClr>
                <a:srgbClr val="FFCC00"/>
              </a:buCl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AA27967-E4C5-4B07-A474-6DCD2A1DBC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E9EB6-1763-4FF4-96FF-C6575B7ABA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57EAA-3036-4AE2-A4EF-065BBA763C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77788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0" y="1501775"/>
            <a:ext cx="7370763" cy="475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A27967-E4C5-4B07-A474-6DCD2A1DBC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2" r:id="rId12"/>
  </p:sldLayoutIdLst>
  <p:transition>
    <p:randomBar dir="vert"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98584" y="1938215"/>
            <a:ext cx="4657969" cy="3008923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111262" y="1638300"/>
            <a:ext cx="4032738" cy="3581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" y="1638300"/>
            <a:ext cx="320430" cy="3581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7" descr="AB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24650" y="354013"/>
            <a:ext cx="1350963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white-Forum-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0800" y="0"/>
            <a:ext cx="1625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174311" y="1013017"/>
            <a:ext cx="782478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2" tIns="45716" rIns="91432" bIns="45716"/>
          <a:lstStyle/>
          <a:p>
            <a:pPr algn="r">
              <a:spcBef>
                <a:spcPct val="30000"/>
              </a:spcBef>
              <a:defRPr/>
            </a:pPr>
            <a:r>
              <a:rPr lang="en-US" sz="16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American Bar Association</a:t>
            </a:r>
          </a:p>
          <a:p>
            <a:pPr algn="r">
              <a:spcBef>
                <a:spcPct val="30000"/>
              </a:spcBef>
              <a:defRPr/>
            </a:pPr>
            <a:r>
              <a:rPr lang="en-US" sz="1600" b="1" dirty="0">
                <a:solidFill>
                  <a:srgbClr val="FFCC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Forum on the Construction Industry</a:t>
            </a:r>
          </a:p>
          <a:p>
            <a:pPr algn="r">
              <a:spcBef>
                <a:spcPct val="30000"/>
              </a:spcBef>
              <a:defRPr/>
            </a:pPr>
            <a:r>
              <a:rPr lang="en-US" sz="16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Fall Meeting </a:t>
            </a:r>
            <a:r>
              <a:rPr lang="en-US" sz="16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– 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2012</a:t>
            </a:r>
            <a:endParaRPr lang="en-US" sz="1600" b="1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09170-CBF3-44A8-9D41-C9439F205627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836246" y="1746645"/>
            <a:ext cx="8143639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uLnTx/>
                <a:uFillTx/>
                <a:latin typeface="Arial Black"/>
                <a:ea typeface="+mj-ea"/>
                <a:cs typeface="Arial Black"/>
              </a:rPr>
              <a:t>Construction Law Program for </a:t>
            </a:r>
            <a:b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uLnTx/>
                <a:uFillTx/>
                <a:latin typeface="Arial Black"/>
                <a:ea typeface="+mj-ea"/>
                <a:cs typeface="Arial Black"/>
              </a:rPr>
            </a:b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uLnTx/>
                <a:uFillTx/>
                <a:latin typeface="Arial Black"/>
                <a:ea typeface="+mj-ea"/>
                <a:cs typeface="Arial Black"/>
              </a:rPr>
              <a:t>State and Local Government Attorneys and University Counsel: 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uLnTx/>
                <a:uFillTx/>
                <a:latin typeface="Arial Black"/>
                <a:ea typeface="+mj-ea"/>
                <a:cs typeface="Arial Black"/>
              </a:rPr>
              <a:t/>
            </a:r>
            <a:b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uLnTx/>
                <a:uFillTx/>
                <a:latin typeface="Arial Black"/>
                <a:ea typeface="+mj-ea"/>
                <a:cs typeface="Arial Black"/>
              </a:rPr>
            </a:br>
            <a:endParaRPr kumimoji="0" lang="en-US" sz="2800" b="1" i="1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uLnTx/>
              <a:uFillTx/>
              <a:latin typeface="Arial Black"/>
              <a:ea typeface="+mj-ea"/>
              <a:cs typeface="Arial Black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-93772" y="2961920"/>
            <a:ext cx="901113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uLnTx/>
                <a:uFillTx/>
                <a:latin typeface="Arial Black"/>
                <a:ea typeface="+mj-ea"/>
                <a:cs typeface="Arial Black"/>
              </a:rPr>
              <a:t>Pulling Together for a Winning Strategy</a:t>
            </a:r>
            <a:r>
              <a:rPr kumimoji="0" lang="en-US" sz="28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uLnTx/>
                <a:uFillTx/>
                <a:latin typeface="Arial Black"/>
                <a:ea typeface="+mj-ea"/>
                <a:cs typeface="Arial Black"/>
              </a:rPr>
              <a:t/>
            </a:r>
            <a:br>
              <a:rPr kumimoji="0" lang="en-US" sz="28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uLnTx/>
                <a:uFillTx/>
                <a:latin typeface="Arial Black"/>
                <a:ea typeface="+mj-ea"/>
                <a:cs typeface="Arial Black"/>
              </a:rPr>
            </a:br>
            <a:r>
              <a:rPr kumimoji="0" lang="en-US" sz="2800" b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uLnTx/>
                <a:uFillTx/>
                <a:latin typeface="Arial Black"/>
                <a:ea typeface="+mj-ea"/>
                <a:cs typeface="Arial Black"/>
              </a:rPr>
              <a:t> </a:t>
            </a:r>
            <a:br>
              <a:rPr kumimoji="0" lang="en-US" sz="2800" b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uLnTx/>
                <a:uFillTx/>
                <a:latin typeface="Arial Black"/>
                <a:ea typeface="+mj-ea"/>
                <a:cs typeface="Arial Black"/>
              </a:rPr>
            </a:br>
            <a:endParaRPr kumimoji="0" lang="en-US" sz="2800" b="1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uLnTx/>
              <a:uFillTx/>
              <a:latin typeface="Arial Black"/>
              <a:ea typeface="+mj-ea"/>
              <a:cs typeface="Arial Black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095631" y="5510763"/>
            <a:ext cx="390769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2" tIns="45716" rIns="91432" bIns="45716"/>
          <a:lstStyle/>
          <a:p>
            <a:pPr algn="r">
              <a:spcBef>
                <a:spcPct val="30000"/>
              </a:spcBef>
              <a:defRPr/>
            </a:pPr>
            <a:r>
              <a:rPr lang="en-US" sz="16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Co-sponsored by the ABA Government and Public Sector Lawyers Division</a:t>
            </a:r>
            <a:endParaRPr lang="en-US" sz="1600" b="1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xfrm>
            <a:off x="209070" y="9780"/>
            <a:ext cx="8382000" cy="1143000"/>
          </a:xfrm>
        </p:spPr>
        <p:txBody>
          <a:bodyPr/>
          <a:lstStyle/>
          <a:p>
            <a:r>
              <a:rPr lang="en-US" b="1" i="1" dirty="0" smtClean="0">
                <a:latin typeface="Arial Black" pitchFamily="34" charset="0"/>
              </a:rPr>
              <a:t>DESIGNER – OWNER ISSUES</a:t>
            </a:r>
            <a:endParaRPr lang="en-US" sz="3600" b="1" i="1" dirty="0" smtClean="0">
              <a:latin typeface="Arial Black" pitchFamily="34" charset="0"/>
            </a:endParaRPr>
          </a:p>
        </p:txBody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>
          <a:xfrm>
            <a:off x="1509369" y="1557975"/>
            <a:ext cx="7370763" cy="4756150"/>
          </a:xfrm>
        </p:spPr>
        <p:txBody>
          <a:bodyPr/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Owner is key player in maintenance of schedule: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Communication responsibility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Timely decisions/selections</a:t>
            </a:r>
          </a:p>
          <a:p>
            <a:pPr lvl="1">
              <a:spcAft>
                <a:spcPts val="1200"/>
              </a:spcAft>
            </a:pPr>
            <a:r>
              <a:rPr lang="en-US" sz="2600" dirty="0" smtClean="0"/>
              <a:t>Owner must abide by schedule, too</a:t>
            </a:r>
          </a:p>
          <a:p>
            <a:pPr lvl="1">
              <a:spcAft>
                <a:spcPts val="1200"/>
              </a:spcAft>
            </a:pPr>
            <a:r>
              <a:rPr lang="en-US" sz="2600" dirty="0" smtClean="0"/>
              <a:t>Cost and time impact of late responses</a:t>
            </a:r>
            <a:endParaRPr lang="en-US" sz="3000" dirty="0" smtClean="0"/>
          </a:p>
          <a:p>
            <a:pPr>
              <a:spcAft>
                <a:spcPts val="1200"/>
              </a:spcAft>
            </a:pPr>
            <a:r>
              <a:rPr lang="en-US" dirty="0" smtClean="0"/>
              <a:t>Often area of misunderstanding, finger-pointing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0A53DA-FCBE-4EF2-8F31-46B5C293EF8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43779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xfrm>
            <a:off x="224700" y="17595"/>
            <a:ext cx="8229600" cy="1143000"/>
          </a:xfrm>
        </p:spPr>
        <p:txBody>
          <a:bodyPr/>
          <a:lstStyle/>
          <a:p>
            <a:r>
              <a:rPr lang="en-US" b="1" i="1" dirty="0" smtClean="0">
                <a:latin typeface="Arial Black" pitchFamily="34" charset="0"/>
              </a:rPr>
              <a:t>DESIGNER – OWNER ISSUES</a:t>
            </a:r>
            <a:endParaRPr lang="en-US" sz="3600" b="1" i="1" dirty="0" smtClean="0">
              <a:latin typeface="Arial Black" pitchFamily="34" charset="0"/>
            </a:endParaRPr>
          </a:p>
        </p:txBody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>
          <a:xfrm>
            <a:off x="1509369" y="1339159"/>
            <a:ext cx="7370763" cy="475615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 smtClean="0"/>
              <a:t> </a:t>
            </a:r>
            <a:r>
              <a:rPr lang="en-US" dirty="0" smtClean="0"/>
              <a:t>Intellectual Property Issues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“Instruments of Service”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Form:  How will instruments be used by:</a:t>
            </a:r>
          </a:p>
          <a:p>
            <a:pPr lvl="2">
              <a:spcAft>
                <a:spcPts val="600"/>
              </a:spcAft>
            </a:pPr>
            <a:r>
              <a:rPr lang="en-US" dirty="0" smtClean="0"/>
              <a:t>Design team </a:t>
            </a:r>
          </a:p>
          <a:p>
            <a:pPr lvl="2">
              <a:spcAft>
                <a:spcPts val="600"/>
              </a:spcAft>
            </a:pPr>
            <a:r>
              <a:rPr lang="en-US" dirty="0" smtClean="0"/>
              <a:t>Contractor</a:t>
            </a:r>
          </a:p>
          <a:p>
            <a:pPr lvl="2">
              <a:spcAft>
                <a:spcPts val="600"/>
              </a:spcAft>
            </a:pPr>
            <a:r>
              <a:rPr lang="en-US" dirty="0" smtClean="0"/>
              <a:t>Owner for facility use/maintenance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Who retains rights to instruments at end of project?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Contract issue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Licenses for use, leaving rights intact</a:t>
            </a:r>
          </a:p>
          <a:p>
            <a:pPr lvl="1">
              <a:spcAft>
                <a:spcPts val="600"/>
              </a:spcAft>
            </a:pPr>
            <a:endParaRPr lang="en-US" sz="2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0A53DA-FCBE-4EF2-8F31-46B5C293EF8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89449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35FC82-B4D0-4A93-B7C6-D0F7CF692DD8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453"/>
            <a:ext cx="8686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dirty="0" smtClean="0">
                <a:latin typeface="Arial Black" pitchFamily="34" charset="0"/>
              </a:rPr>
              <a:t>DESIGNER – OWNER ISSUES</a:t>
            </a:r>
            <a:endParaRPr lang="en-US" dirty="0" smtClean="0">
              <a:latin typeface="Arial Black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28189" y="1479829"/>
            <a:ext cx="7370763" cy="4756150"/>
          </a:xfrm>
        </p:spPr>
        <p:txBody>
          <a:bodyPr/>
          <a:lstStyle/>
          <a:p>
            <a:pPr eaLnBrk="1" hangingPunct="1">
              <a:spcAft>
                <a:spcPts val="1800"/>
              </a:spcAft>
              <a:buNone/>
              <a:defRPr/>
            </a:pPr>
            <a:r>
              <a:rPr lang="en-US" i="1" dirty="0" smtClean="0">
                <a:solidFill>
                  <a:srgbClr val="FFCC00"/>
                </a:solidFill>
              </a:rPr>
              <a:t>Building Information Modeling (BIM)</a:t>
            </a:r>
          </a:p>
          <a:p>
            <a:pPr>
              <a:spcAft>
                <a:spcPts val="1800"/>
              </a:spcAft>
              <a:defRPr/>
            </a:pPr>
            <a:r>
              <a:rPr lang="en-US" dirty="0" smtClean="0"/>
              <a:t>How is BIM used?</a:t>
            </a:r>
          </a:p>
          <a:p>
            <a:pPr lvl="1">
              <a:spcAft>
                <a:spcPts val="1800"/>
              </a:spcAft>
              <a:defRPr/>
            </a:pPr>
            <a:r>
              <a:rPr lang="en-US" dirty="0" smtClean="0"/>
              <a:t>Construction Model</a:t>
            </a:r>
          </a:p>
          <a:p>
            <a:pPr lvl="1">
              <a:spcAft>
                <a:spcPts val="1800"/>
              </a:spcAft>
              <a:defRPr/>
            </a:pPr>
            <a:r>
              <a:rPr lang="en-US" dirty="0" smtClean="0"/>
              <a:t>Operations Model</a:t>
            </a:r>
          </a:p>
          <a:p>
            <a:pPr>
              <a:spcAft>
                <a:spcPts val="1800"/>
              </a:spcAft>
              <a:defRPr/>
            </a:pPr>
            <a:r>
              <a:rPr lang="en-US" dirty="0" smtClean="0"/>
              <a:t>Financial implications</a:t>
            </a:r>
          </a:p>
          <a:p>
            <a:pPr>
              <a:spcAft>
                <a:spcPts val="1800"/>
              </a:spcAft>
              <a:defRPr/>
            </a:pPr>
            <a:r>
              <a:rPr lang="en-US" dirty="0" smtClean="0"/>
              <a:t>Control/Management  implications</a:t>
            </a:r>
          </a:p>
          <a:p>
            <a:pPr>
              <a:spcAft>
                <a:spcPts val="1800"/>
              </a:spcAft>
              <a:defRPr/>
            </a:pPr>
            <a:r>
              <a:rPr lang="en-US" dirty="0" smtClean="0"/>
              <a:t>Liability:  Who is liable design and/or tech?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68"/>
            <a:ext cx="8686800" cy="1143000"/>
          </a:xfrm>
        </p:spPr>
        <p:txBody>
          <a:bodyPr/>
          <a:lstStyle/>
          <a:p>
            <a:pPr>
              <a:defRPr/>
            </a:pPr>
            <a:r>
              <a:rPr lang="en-US" b="1" i="1" dirty="0" smtClean="0">
                <a:latin typeface="Arial Black" pitchFamily="34" charset="0"/>
              </a:rPr>
              <a:t>DESIGNER – OWNER ISSUES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8300" y="1536589"/>
            <a:ext cx="7495700" cy="4525963"/>
          </a:xfrm>
        </p:spPr>
        <p:txBody>
          <a:bodyPr/>
          <a:lstStyle/>
          <a:p>
            <a:pPr>
              <a:spcAft>
                <a:spcPts val="1800"/>
              </a:spcAft>
              <a:buNone/>
              <a:defRPr/>
            </a:pPr>
            <a:r>
              <a:rPr lang="en-US" i="1" dirty="0" smtClean="0">
                <a:solidFill>
                  <a:srgbClr val="FFCC00"/>
                </a:solidFill>
              </a:rPr>
              <a:t>Scope of designer’s authority during construction</a:t>
            </a:r>
          </a:p>
          <a:p>
            <a:pPr>
              <a:spcAft>
                <a:spcPts val="1800"/>
              </a:spcAft>
              <a:buNone/>
              <a:defRPr/>
            </a:pPr>
            <a:r>
              <a:rPr lang="en-US" dirty="0" smtClean="0"/>
              <a:t>For each contract/project, parties must:</a:t>
            </a:r>
          </a:p>
          <a:p>
            <a:pPr>
              <a:spcAft>
                <a:spcPts val="1800"/>
              </a:spcAft>
              <a:defRPr/>
            </a:pPr>
            <a:r>
              <a:rPr lang="en-US" sz="2600" dirty="0" smtClean="0"/>
              <a:t>Define “construction administration”</a:t>
            </a:r>
          </a:p>
          <a:p>
            <a:pPr>
              <a:spcAft>
                <a:spcPts val="1800"/>
              </a:spcAft>
              <a:defRPr/>
            </a:pPr>
            <a:r>
              <a:rPr lang="en-US" sz="2600" dirty="0" smtClean="0"/>
              <a:t>Define DP role and services during construction</a:t>
            </a:r>
          </a:p>
          <a:p>
            <a:pPr>
              <a:spcAft>
                <a:spcPts val="1800"/>
              </a:spcAft>
              <a:defRPr/>
            </a:pPr>
            <a:r>
              <a:rPr lang="en-US" sz="2600" dirty="0" smtClean="0"/>
              <a:t>Evaluate cost implications</a:t>
            </a:r>
          </a:p>
          <a:p>
            <a:pPr>
              <a:spcAft>
                <a:spcPts val="1800"/>
              </a:spcAft>
              <a:defRPr/>
            </a:pPr>
            <a:r>
              <a:rPr lang="en-US" sz="2600" dirty="0" smtClean="0"/>
              <a:t>Decide:  Who resolves disputes?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71210D-C07B-4BEF-B1F2-3B18F49790F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7338" y="7815"/>
            <a:ext cx="8686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dirty="0" smtClean="0">
                <a:latin typeface="Arial Black" pitchFamily="34" charset="0"/>
              </a:rPr>
              <a:t>OWNER’S PROJECT CONTROLS</a:t>
            </a:r>
            <a:endParaRPr lang="en-US" dirty="0" smtClean="0">
              <a:latin typeface="Arial Black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  <a:defRPr/>
            </a:pPr>
            <a:r>
              <a:rPr lang="en-US" dirty="0" smtClean="0"/>
              <a:t>Level and frequency of reporting</a:t>
            </a:r>
          </a:p>
          <a:p>
            <a:pPr>
              <a:spcAft>
                <a:spcPts val="1200"/>
              </a:spcAft>
              <a:defRPr/>
            </a:pPr>
            <a:r>
              <a:rPr lang="en-US" dirty="0" smtClean="0"/>
              <a:t>Change management </a:t>
            </a:r>
          </a:p>
          <a:p>
            <a:pPr lvl="1">
              <a:spcAft>
                <a:spcPts val="1200"/>
              </a:spcAft>
              <a:defRPr/>
            </a:pPr>
            <a:r>
              <a:rPr lang="en-US" dirty="0" smtClean="0"/>
              <a:t>Requirements for pricing, documentation</a:t>
            </a:r>
          </a:p>
          <a:p>
            <a:pPr>
              <a:spcAft>
                <a:spcPts val="1200"/>
              </a:spcAft>
              <a:defRPr/>
            </a:pPr>
            <a:r>
              <a:rPr lang="en-US" dirty="0" smtClean="0"/>
              <a:t>Process for payment applications/review</a:t>
            </a:r>
          </a:p>
          <a:p>
            <a:pPr>
              <a:spcAft>
                <a:spcPts val="1200"/>
              </a:spcAft>
              <a:defRPr/>
            </a:pPr>
            <a:r>
              <a:rPr lang="en-US" dirty="0" smtClean="0"/>
              <a:t>Schedule updates</a:t>
            </a:r>
          </a:p>
          <a:p>
            <a:pPr>
              <a:spcAft>
                <a:spcPts val="1200"/>
              </a:spcAft>
              <a:defRPr/>
            </a:pPr>
            <a:r>
              <a:rPr lang="en-US" dirty="0" smtClean="0"/>
              <a:t>Contract needs to confirm terms </a:t>
            </a:r>
          </a:p>
          <a:p>
            <a:pPr>
              <a:spcAft>
                <a:spcPts val="1200"/>
              </a:spcAft>
              <a:defRPr/>
            </a:pPr>
            <a:r>
              <a:rPr lang="en-US" dirty="0" smtClean="0"/>
              <a:t>Owner/Contractor teams needs to be on-board and adhere to terms</a:t>
            </a:r>
          </a:p>
          <a:p>
            <a:pPr>
              <a:spcAft>
                <a:spcPts val="1200"/>
              </a:spcAft>
              <a:defRPr/>
            </a:pPr>
            <a:endParaRPr lang="en-US" dirty="0" smtClean="0"/>
          </a:p>
          <a:p>
            <a:pPr>
              <a:spcAft>
                <a:spcPts val="1200"/>
              </a:spcAft>
              <a:defRPr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BFA82A-A3B5-43C4-AF40-B44E8AFAE32D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2970" y="77788"/>
            <a:ext cx="8686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dirty="0" smtClean="0">
                <a:latin typeface="Arial Black" pitchFamily="34" charset="0"/>
              </a:rPr>
              <a:t>OWNER’S PROJECT MANAGEMENT ROLE</a:t>
            </a:r>
            <a:endParaRPr lang="en-US" dirty="0" smtClean="0">
              <a:latin typeface="Arial Black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626594" y="1479829"/>
            <a:ext cx="7370763" cy="4756150"/>
          </a:xfrm>
        </p:spPr>
        <p:txBody>
          <a:bodyPr/>
          <a:lstStyle/>
          <a:p>
            <a:pPr>
              <a:spcAft>
                <a:spcPts val="2400"/>
              </a:spcAft>
              <a:buNone/>
              <a:defRPr/>
            </a:pPr>
            <a:r>
              <a:rPr lang="en-US" i="1" dirty="0" smtClean="0">
                <a:solidFill>
                  <a:srgbClr val="FFCC00"/>
                </a:solidFill>
              </a:rPr>
              <a:t>Effective Owner’s Representative </a:t>
            </a:r>
          </a:p>
          <a:p>
            <a:pPr>
              <a:spcAft>
                <a:spcPts val="2400"/>
              </a:spcAft>
              <a:defRPr/>
            </a:pPr>
            <a:r>
              <a:rPr lang="en-US" dirty="0" smtClean="0"/>
              <a:t>Critical to project success</a:t>
            </a:r>
          </a:p>
          <a:p>
            <a:pPr>
              <a:spcAft>
                <a:spcPts val="2400"/>
              </a:spcAft>
              <a:defRPr/>
            </a:pPr>
            <a:r>
              <a:rPr lang="en-US" dirty="0" smtClean="0"/>
              <a:t>Interacting with design and/or construction team throughout project</a:t>
            </a:r>
          </a:p>
          <a:p>
            <a:pPr>
              <a:spcAft>
                <a:spcPts val="2400"/>
              </a:spcAft>
              <a:defRPr/>
            </a:pPr>
            <a:r>
              <a:rPr lang="en-US" dirty="0" smtClean="0"/>
              <a:t>Define responsibilities and carry them out</a:t>
            </a:r>
          </a:p>
          <a:p>
            <a:pPr>
              <a:spcAft>
                <a:spcPts val="2400"/>
              </a:spcAft>
              <a:defRPr/>
            </a:pPr>
            <a:r>
              <a:rPr lang="en-US" dirty="0" smtClean="0"/>
              <a:t>Experience varies – may need help from a contracted CM</a:t>
            </a:r>
          </a:p>
          <a:p>
            <a:pPr>
              <a:spcAft>
                <a:spcPts val="2400"/>
              </a:spcAft>
              <a:defRPr/>
            </a:pPr>
            <a:endParaRPr lang="en-US" dirty="0" smtClean="0"/>
          </a:p>
          <a:p>
            <a:pPr>
              <a:spcAft>
                <a:spcPts val="2400"/>
              </a:spcAft>
              <a:defRPr/>
            </a:pPr>
            <a:endParaRPr lang="en-US" dirty="0" smtClean="0"/>
          </a:p>
          <a:p>
            <a:pPr>
              <a:spcAft>
                <a:spcPts val="2400"/>
              </a:spcAft>
              <a:buNone/>
              <a:defRPr/>
            </a:pPr>
            <a:endParaRPr lang="en-US" dirty="0" smtClean="0"/>
          </a:p>
          <a:p>
            <a:pPr eaLnBrk="1" hangingPunct="1">
              <a:spcAft>
                <a:spcPts val="2400"/>
              </a:spcAft>
              <a:buNone/>
              <a:defRPr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BCD419-F7D7-4045-BF36-267816028581}" type="slidenum">
              <a:rPr lang="en-US">
                <a:solidFill>
                  <a:schemeClr val="tx1"/>
                </a:solidFill>
              </a:rPr>
              <a:pPr>
                <a:defRPr/>
              </a:pPr>
              <a:t>15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785" y="7453"/>
            <a:ext cx="8686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dirty="0" smtClean="0">
                <a:latin typeface="Arial Black" pitchFamily="34" charset="0"/>
              </a:rPr>
              <a:t>OWNER - DESIGNER LIABILITY</a:t>
            </a:r>
            <a:endParaRPr lang="en-US" dirty="0" smtClean="0">
              <a:latin typeface="Arial Black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595334" y="1659574"/>
            <a:ext cx="7370763" cy="47561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1800"/>
              </a:spcAft>
              <a:buNone/>
              <a:defRPr/>
            </a:pPr>
            <a:r>
              <a:rPr lang="en-US" i="1" dirty="0" smtClean="0">
                <a:solidFill>
                  <a:srgbClr val="FFCC00"/>
                </a:solidFill>
              </a:rPr>
              <a:t>Frequent issue during claims process: </a:t>
            </a:r>
          </a:p>
          <a:p>
            <a:pPr eaLnBrk="1" hangingPunct="1">
              <a:lnSpc>
                <a:spcPct val="90000"/>
              </a:lnSpc>
              <a:spcAft>
                <a:spcPts val="1800"/>
              </a:spcAft>
              <a:buNone/>
              <a:defRPr/>
            </a:pPr>
            <a:r>
              <a:rPr lang="en-US" dirty="0" smtClean="0"/>
              <a:t>	Who is responsible for design – Owner or DP?</a:t>
            </a:r>
          </a:p>
          <a:p>
            <a:pPr eaLnBrk="1" hangingPunct="1">
              <a:lnSpc>
                <a:spcPct val="90000"/>
              </a:lnSpc>
              <a:spcAft>
                <a:spcPts val="2400"/>
              </a:spcAft>
              <a:defRPr/>
            </a:pPr>
            <a:r>
              <a:rPr lang="en-US" sz="2600" i="1" dirty="0" smtClean="0"/>
              <a:t>U.S. v. </a:t>
            </a:r>
            <a:r>
              <a:rPr lang="en-US" sz="2600" i="1" dirty="0" err="1" smtClean="0"/>
              <a:t>Spearin</a:t>
            </a:r>
            <a:r>
              <a:rPr lang="en-US" sz="2600" dirty="0" smtClean="0"/>
              <a:t>, 248 U.S. 132 (1918) </a:t>
            </a:r>
          </a:p>
          <a:p>
            <a:pPr eaLnBrk="1" hangingPunct="1">
              <a:lnSpc>
                <a:spcPct val="90000"/>
              </a:lnSpc>
              <a:spcAft>
                <a:spcPts val="2400"/>
              </a:spcAft>
              <a:defRPr/>
            </a:pPr>
            <a:r>
              <a:rPr lang="en-US" sz="2600" dirty="0" smtClean="0"/>
              <a:t>Owner warrants constructability of plans when Owner or its agent designer presents plans for construction</a:t>
            </a:r>
          </a:p>
          <a:p>
            <a:pPr eaLnBrk="1" hangingPunct="1">
              <a:lnSpc>
                <a:spcPct val="90000"/>
              </a:lnSpc>
              <a:spcAft>
                <a:spcPts val="2400"/>
              </a:spcAft>
              <a:defRPr/>
            </a:pPr>
            <a:r>
              <a:rPr lang="en-US" sz="2600" dirty="0" smtClean="0"/>
              <a:t>Contractor not liable for design issues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286FBD-1D89-4AB0-8F5F-9386DBEB3165}" type="slidenum">
              <a:rPr lang="en-US">
                <a:solidFill>
                  <a:schemeClr val="tx1"/>
                </a:solidFill>
              </a:rPr>
              <a:pPr>
                <a:defRPr/>
              </a:pPr>
              <a:t>16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110" y="-1179019"/>
            <a:ext cx="8229600" cy="254476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Arial Black" pitchFamily="34" charset="0"/>
              </a:rPr>
              <a:t/>
            </a:r>
            <a:br>
              <a:rPr lang="en-US" dirty="0" smtClean="0">
                <a:latin typeface="Arial Black" pitchFamily="34" charset="0"/>
              </a:rPr>
            </a:br>
            <a:r>
              <a:rPr lang="en-US" dirty="0" smtClean="0">
                <a:latin typeface="Arial Black" pitchFamily="34" charset="0"/>
              </a:rPr>
              <a:t/>
            </a:r>
            <a:br>
              <a:rPr lang="en-US" dirty="0" smtClean="0">
                <a:latin typeface="Arial Black" pitchFamily="34" charset="0"/>
              </a:rPr>
            </a:br>
            <a:r>
              <a:rPr lang="en-US" dirty="0" smtClean="0">
                <a:latin typeface="Arial Black" pitchFamily="34" charset="0"/>
              </a:rPr>
              <a:t>Questions?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4406" y="1946031"/>
            <a:ext cx="8229600" cy="3078163"/>
          </a:xfrm>
        </p:spPr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sz="2600" dirty="0" smtClean="0"/>
              <a:t>Kristine Kubes: kristine@kubeslaw.com </a:t>
            </a:r>
          </a:p>
          <a:p>
            <a:pPr>
              <a:defRPr/>
            </a:pPr>
            <a:endParaRPr lang="en-US" sz="2600" dirty="0" smtClean="0"/>
          </a:p>
          <a:p>
            <a:pPr>
              <a:defRPr/>
            </a:pPr>
            <a:r>
              <a:rPr lang="en-US" sz="2600" dirty="0" smtClean="0"/>
              <a:t>Suzanne McSorley:  SMCS@stevenslee.com</a:t>
            </a:r>
          </a:p>
          <a:p>
            <a:pPr>
              <a:defRPr/>
            </a:pPr>
            <a:endParaRPr lang="en-US" sz="2600" dirty="0" smtClean="0"/>
          </a:p>
          <a:p>
            <a:pPr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220BA3-C303-42CD-9B66-8F2E18C2E51B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964212" y="3927959"/>
            <a:ext cx="8229600" cy="1538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/>
            </a:r>
            <a:br>
              <a:rPr kumimoji="0" lang="en-US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en-US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Thank You…</a:t>
            </a:r>
            <a:endParaRPr kumimoji="0" lang="en-US" sz="4000" b="0" i="1" u="none" strike="noStrike" kern="1200" cap="none" spc="0" normalizeH="0" baseline="0" noProof="0" dirty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98584" y="1938215"/>
            <a:ext cx="4657969" cy="3008923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111262" y="1638300"/>
            <a:ext cx="4032738" cy="3581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" y="1638300"/>
            <a:ext cx="320430" cy="3581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7" descr="AB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24650" y="354013"/>
            <a:ext cx="1350963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white-Forum-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0800" y="0"/>
            <a:ext cx="1625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174311" y="1013017"/>
            <a:ext cx="782478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2" tIns="45716" rIns="91432" bIns="45716"/>
          <a:lstStyle/>
          <a:p>
            <a:pPr algn="r">
              <a:spcBef>
                <a:spcPct val="30000"/>
              </a:spcBef>
              <a:defRPr/>
            </a:pPr>
            <a:r>
              <a:rPr lang="en-US" sz="16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American Bar Association</a:t>
            </a:r>
          </a:p>
          <a:p>
            <a:pPr algn="r">
              <a:spcBef>
                <a:spcPct val="30000"/>
              </a:spcBef>
              <a:defRPr/>
            </a:pPr>
            <a:r>
              <a:rPr lang="en-US" sz="1600" b="1" dirty="0">
                <a:solidFill>
                  <a:srgbClr val="FFCC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Forum on the Construction Industry</a:t>
            </a:r>
          </a:p>
          <a:p>
            <a:pPr algn="r">
              <a:spcBef>
                <a:spcPct val="30000"/>
              </a:spcBef>
              <a:defRPr/>
            </a:pPr>
            <a:r>
              <a:rPr lang="en-US" sz="16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Fall Meeting </a:t>
            </a:r>
            <a:r>
              <a:rPr lang="en-US" sz="16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– 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2012</a:t>
            </a:r>
            <a:endParaRPr lang="en-US" sz="1600" b="1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09170-CBF3-44A8-9D41-C9439F205627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18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67491" y="2613490"/>
            <a:ext cx="80029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000" i="1" cap="all" dirty="0" smtClean="0">
                <a:solidFill>
                  <a:srgbClr val="FFCC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/>
                <a:cs typeface="Arial Black"/>
              </a:rPr>
              <a:t>CONSTRUCTION RISK ALLOCATION</a:t>
            </a:r>
            <a:endParaRPr lang="en-US" sz="4000" i="1" dirty="0">
              <a:solidFill>
                <a:srgbClr val="FFCC00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11579" y="4206585"/>
            <a:ext cx="8382000" cy="2971800"/>
          </a:xfrm>
        </p:spPr>
        <p:txBody>
          <a:bodyPr>
            <a:noAutofit/>
          </a:bodyPr>
          <a:lstStyle/>
          <a:p>
            <a:pPr marL="1200150" indent="-285750" algn="r">
              <a:lnSpc>
                <a:spcPts val="1900"/>
              </a:lnSpc>
            </a:pPr>
            <a:r>
              <a:rPr lang="en-US" sz="2000" b="0" dirty="0" smtClean="0">
                <a:solidFill>
                  <a:srgbClr val="FFCC00"/>
                </a:solidFill>
                <a:latin typeface="Arial" pitchFamily="34" charset="0"/>
                <a:cs typeface="Arial" pitchFamily="34" charset="0"/>
              </a:rPr>
              <a:t>Joel </a:t>
            </a:r>
            <a:r>
              <a:rPr lang="en-US" sz="2000" b="0" dirty="0">
                <a:solidFill>
                  <a:srgbClr val="FFCC00"/>
                </a:solidFill>
                <a:latin typeface="Arial" pitchFamily="34" charset="0"/>
                <a:cs typeface="Arial" pitchFamily="34" charset="0"/>
              </a:rPr>
              <a:t>K. </a:t>
            </a:r>
            <a:r>
              <a:rPr lang="en-US" sz="2000" b="0" dirty="0" smtClean="0">
                <a:solidFill>
                  <a:srgbClr val="FFCC00"/>
                </a:solidFill>
                <a:latin typeface="Arial" pitchFamily="34" charset="0"/>
                <a:cs typeface="Arial" pitchFamily="34" charset="0"/>
              </a:rPr>
              <a:t>Gerber</a:t>
            </a:r>
          </a:p>
          <a:p>
            <a:pPr marL="1200150" indent="-285750" algn="r">
              <a:lnSpc>
                <a:spcPts val="1900"/>
              </a:lnSpc>
            </a:pP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 Savannah, GA</a:t>
            </a:r>
          </a:p>
          <a:p>
            <a:pPr marL="228600" indent="-228600" algn="r">
              <a:lnSpc>
                <a:spcPts val="1900"/>
              </a:lnSpc>
              <a:spcBef>
                <a:spcPts val="1000"/>
              </a:spcBef>
            </a:pPr>
            <a:r>
              <a:rPr lang="en-US" sz="1800" b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800" b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</a:br>
            <a:endParaRPr lang="en-US" sz="1800" b="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Subtitle 2"/>
          <p:cNvSpPr txBox="1">
            <a:spLocks/>
          </p:cNvSpPr>
          <p:nvPr/>
        </p:nvSpPr>
        <p:spPr bwMode="auto">
          <a:xfrm>
            <a:off x="628812" y="5020030"/>
            <a:ext cx="8382000" cy="986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1200150" marR="0" lvl="0" indent="-285750" algn="r" defTabSz="914400" rtl="0" eaLnBrk="1" fontAlgn="base" latinLnBrk="0" hangingPunct="1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Jack O’Neil</a:t>
            </a:r>
          </a:p>
          <a:p>
            <a:pPr marL="1200150" marR="0" lvl="0" indent="-285750" algn="r" defTabSz="914400" rtl="0" eaLnBrk="1" fontAlgn="base" latinLnBrk="0" hangingPunct="1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Breckenridge, CO</a:t>
            </a:r>
          </a:p>
          <a:p>
            <a:pPr marL="228600" marR="0" lvl="0" indent="-228600" algn="r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 bwMode="auto">
          <a:xfrm>
            <a:off x="605700" y="5852740"/>
            <a:ext cx="8382000" cy="956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1200150" marR="0" lvl="0" indent="-285750" algn="r" defTabSz="914400" rtl="0" eaLnBrk="1" fontAlgn="base" latinLnBrk="0" hangingPunct="1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Aaron P. Silberman</a:t>
            </a:r>
          </a:p>
          <a:p>
            <a:pPr marL="1200150" marR="0" lvl="0" indent="-285750" algn="r" defTabSz="914400" rtl="0" eaLnBrk="1" fontAlgn="base" latinLnBrk="0" hangingPunct="1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San Francisco, CA</a:t>
            </a:r>
          </a:p>
          <a:p>
            <a:pPr marL="228600" marR="0" lvl="0" indent="-228600" algn="r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1183" y="0"/>
            <a:ext cx="21961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Segment 2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0313" y="3877728"/>
            <a:ext cx="4572000" cy="97218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-228600">
              <a:lnSpc>
                <a:spcPts val="1600"/>
              </a:lnSpc>
              <a:spcBef>
                <a:spcPts val="1000"/>
              </a:spcBef>
            </a:pPr>
            <a:r>
              <a:rPr lang="en-US" sz="2000" dirty="0" smtClean="0">
                <a:solidFill>
                  <a:srgbClr val="FFFFFF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  <a:t>Moderator:</a:t>
            </a:r>
          </a:p>
          <a:p>
            <a:pPr marL="228600" indent="-228600">
              <a:lnSpc>
                <a:spcPts val="1600"/>
              </a:lnSpc>
              <a:spcBef>
                <a:spcPts val="1000"/>
              </a:spcBef>
            </a:pPr>
            <a:r>
              <a:rPr lang="en-US" sz="2000" b="1" dirty="0" smtClean="0">
                <a:solidFill>
                  <a:srgbClr val="FFCC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  <a:t>John Buzz </a:t>
            </a:r>
            <a:r>
              <a:rPr lang="en-US" sz="2000" b="1" dirty="0" err="1" smtClean="0">
                <a:solidFill>
                  <a:srgbClr val="FFCC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  <a:t>Tarlow</a:t>
            </a:r>
            <a:endParaRPr lang="en-US" sz="2000" b="1" dirty="0" smtClean="0">
              <a:solidFill>
                <a:srgbClr val="FFCC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" charset="0"/>
            </a:endParaRPr>
          </a:p>
          <a:p>
            <a:pPr marL="228600" indent="-228600">
              <a:lnSpc>
                <a:spcPts val="1600"/>
              </a:lnSpc>
              <a:spcBef>
                <a:spcPts val="1000"/>
              </a:spcBef>
            </a:pPr>
            <a:r>
              <a:rPr lang="en-US" dirty="0" smtClean="0">
                <a:solidFill>
                  <a:srgbClr val="FFFFFF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  <a:t>Bozeman, MT</a:t>
            </a:r>
            <a:endParaRPr lang="en-US" dirty="0"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xfrm>
            <a:off x="228600" y="136785"/>
            <a:ext cx="8763000" cy="1143000"/>
          </a:xfrm>
        </p:spPr>
        <p:txBody>
          <a:bodyPr/>
          <a:lstStyle/>
          <a:p>
            <a:r>
              <a:rPr lang="en-US" sz="3500" b="1" dirty="0" smtClean="0">
                <a:latin typeface="Arial Black" pitchFamily="34" charset="0"/>
              </a:rPr>
              <a:t>Issues </a:t>
            </a:r>
            <a:r>
              <a:rPr lang="en-US" sz="3500" b="1" dirty="0">
                <a:latin typeface="Arial Black" pitchFamily="34" charset="0"/>
              </a:rPr>
              <a:t>of </a:t>
            </a:r>
            <a:r>
              <a:rPr lang="en-US" sz="3500" b="1" dirty="0" smtClean="0">
                <a:latin typeface="Arial Black" pitchFamily="34" charset="0"/>
              </a:rPr>
              <a:t>Frequent Concern Arising Between Owner/Contractor</a:t>
            </a:r>
          </a:p>
        </p:txBody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>
          <a:xfrm>
            <a:off x="1613820" y="1828800"/>
            <a:ext cx="8229600" cy="3657599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dirty="0" smtClean="0"/>
              <a:t>Constructability </a:t>
            </a:r>
            <a:r>
              <a:rPr lang="en-US" dirty="0"/>
              <a:t>of </a:t>
            </a:r>
            <a:r>
              <a:rPr lang="en-US" dirty="0" smtClean="0"/>
              <a:t>plans</a:t>
            </a:r>
          </a:p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dirty="0" smtClean="0"/>
              <a:t>Differing </a:t>
            </a:r>
            <a:r>
              <a:rPr lang="en-US" dirty="0"/>
              <a:t>site </a:t>
            </a:r>
            <a:r>
              <a:rPr lang="en-US" dirty="0" smtClean="0"/>
              <a:t>conditions</a:t>
            </a:r>
          </a:p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dirty="0" smtClean="0"/>
              <a:t>Price/cost escalation</a:t>
            </a:r>
          </a:p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dirty="0" smtClean="0"/>
              <a:t>Consequential damages</a:t>
            </a:r>
          </a:p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dirty="0" smtClean="0"/>
              <a:t>Performance </a:t>
            </a:r>
            <a:r>
              <a:rPr lang="en-US" dirty="0"/>
              <a:t>and payment </a:t>
            </a:r>
            <a:r>
              <a:rPr lang="en-US" dirty="0" smtClean="0"/>
              <a:t>bonds</a:t>
            </a:r>
          </a:p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dirty="0" smtClean="0"/>
              <a:t>Defective </a:t>
            </a:r>
            <a:r>
              <a:rPr lang="en-US" dirty="0"/>
              <a:t>work identified before </a:t>
            </a:r>
            <a:r>
              <a:rPr lang="en-US" dirty="0" smtClean="0"/>
              <a:t>completion</a:t>
            </a:r>
          </a:p>
          <a:p>
            <a:pPr lvl="1">
              <a:lnSpc>
                <a:spcPct val="90000"/>
              </a:lnSpc>
              <a:spcAft>
                <a:spcPts val="1800"/>
              </a:spcAft>
              <a:buFont typeface="Arial" charset="0"/>
              <a:buNone/>
            </a:pPr>
            <a:endParaRPr lang="en-US" sz="32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3D26B7-12FC-473B-B4DE-9FD0938E64D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04899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98584" y="1938215"/>
            <a:ext cx="4657969" cy="3008923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111262" y="1638300"/>
            <a:ext cx="4032738" cy="3581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" y="1638300"/>
            <a:ext cx="320430" cy="3581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7" descr="AB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24650" y="354013"/>
            <a:ext cx="1350963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white-Forum-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0800" y="0"/>
            <a:ext cx="1625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174311" y="1013017"/>
            <a:ext cx="782478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2" tIns="45716" rIns="91432" bIns="45716"/>
          <a:lstStyle/>
          <a:p>
            <a:pPr algn="r">
              <a:spcBef>
                <a:spcPct val="30000"/>
              </a:spcBef>
              <a:defRPr/>
            </a:pPr>
            <a:r>
              <a:rPr lang="en-US" sz="1600" b="1" dirty="0">
                <a:solidFill>
                  <a:srgbClr val="FFCC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American Bar Association</a:t>
            </a:r>
          </a:p>
          <a:p>
            <a:pPr algn="r">
              <a:spcBef>
                <a:spcPct val="30000"/>
              </a:spcBef>
              <a:defRPr/>
            </a:pPr>
            <a:r>
              <a:rPr lang="en-US" sz="16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Forum on the Construction Industry</a:t>
            </a:r>
          </a:p>
          <a:p>
            <a:pPr algn="r">
              <a:spcBef>
                <a:spcPct val="30000"/>
              </a:spcBef>
              <a:defRPr/>
            </a:pPr>
            <a:r>
              <a:rPr lang="en-US" sz="1600" b="1" dirty="0" smtClean="0">
                <a:solidFill>
                  <a:srgbClr val="FFCC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Fall Meeting </a:t>
            </a:r>
            <a:r>
              <a:rPr lang="en-US" sz="1600" b="1" dirty="0">
                <a:solidFill>
                  <a:srgbClr val="FFCC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– </a:t>
            </a:r>
            <a:r>
              <a:rPr lang="en-US" sz="1600" b="1" dirty="0" smtClean="0">
                <a:solidFill>
                  <a:srgbClr val="FFCC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2012</a:t>
            </a:r>
            <a:endParaRPr lang="en-US" sz="1600" b="1" dirty="0">
              <a:solidFill>
                <a:srgbClr val="FFCC00"/>
              </a:solidFill>
              <a:effectLst>
                <a:outerShdw blurRad="50800" dist="50800" dir="5400000" algn="ctr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09170-CBF3-44A8-9D41-C9439F205627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2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0313" y="3877728"/>
            <a:ext cx="4572000" cy="97218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-228600">
              <a:lnSpc>
                <a:spcPts val="1600"/>
              </a:lnSpc>
              <a:spcBef>
                <a:spcPts val="1000"/>
              </a:spcBef>
            </a:pPr>
            <a:r>
              <a:rPr lang="en-US" sz="2000" dirty="0" smtClean="0">
                <a:solidFill>
                  <a:srgbClr val="FFFFFF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  <a:t>Moderator:</a:t>
            </a:r>
          </a:p>
          <a:p>
            <a:pPr marL="228600" indent="-228600">
              <a:lnSpc>
                <a:spcPts val="1600"/>
              </a:lnSpc>
              <a:spcBef>
                <a:spcPts val="1000"/>
              </a:spcBef>
            </a:pPr>
            <a:r>
              <a:rPr lang="en-US" sz="2000" b="1" dirty="0" smtClean="0">
                <a:solidFill>
                  <a:srgbClr val="FFCC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  <a:t>John Buzz </a:t>
            </a:r>
            <a:r>
              <a:rPr lang="en-US" sz="2000" b="1" dirty="0" err="1" smtClean="0">
                <a:solidFill>
                  <a:srgbClr val="FFCC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  <a:t>Tarlow</a:t>
            </a:r>
            <a:endParaRPr lang="en-US" sz="2000" b="1" dirty="0" smtClean="0">
              <a:solidFill>
                <a:srgbClr val="FFCC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" charset="0"/>
            </a:endParaRPr>
          </a:p>
          <a:p>
            <a:pPr marL="228600" indent="-228600">
              <a:lnSpc>
                <a:spcPts val="1600"/>
              </a:lnSpc>
              <a:spcBef>
                <a:spcPts val="1000"/>
              </a:spcBef>
            </a:pPr>
            <a:r>
              <a:rPr lang="en-US" dirty="0" smtClean="0">
                <a:solidFill>
                  <a:srgbClr val="FFFFFF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  <a:t>Bozeman, MT</a:t>
            </a:r>
            <a:endParaRPr lang="en-US" dirty="0"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1183" y="0"/>
            <a:ext cx="21961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Segment 1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-226635" y="2008516"/>
            <a:ext cx="9144000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uLnTx/>
                <a:uFillTx/>
                <a:latin typeface="Arial Black"/>
                <a:ea typeface="+mj-ea"/>
                <a:cs typeface="Arial Black"/>
              </a:rPr>
              <a:t/>
            </a:r>
            <a:b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uLnTx/>
                <a:uFillTx/>
                <a:latin typeface="Arial Black"/>
                <a:ea typeface="+mj-ea"/>
                <a:cs typeface="Arial Black"/>
              </a:rPr>
            </a:b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uLnTx/>
                <a:uFillTx/>
                <a:latin typeface="Arial Black"/>
                <a:ea typeface="+mj-ea"/>
                <a:cs typeface="Arial Black"/>
              </a:rPr>
              <a:t>Owner - Design Professional Considerations for Contracts and Project Delivery Methods</a:t>
            </a:r>
            <a:r>
              <a:rPr kumimoji="0" lang="en-US" sz="3200" b="1" i="1" u="none" strike="noStrike" kern="1200" cap="all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uLnTx/>
                <a:uFillTx/>
                <a:latin typeface="Arial Black"/>
                <a:ea typeface="+mj-ea"/>
                <a:cs typeface="Arial Black"/>
              </a:rPr>
              <a:t/>
            </a:r>
            <a:br>
              <a:rPr kumimoji="0" lang="en-US" sz="3200" b="1" i="1" u="none" strike="noStrike" kern="1200" cap="all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uLnTx/>
                <a:uFillTx/>
                <a:latin typeface="Arial Black"/>
                <a:ea typeface="+mj-ea"/>
                <a:cs typeface="Arial Black"/>
              </a:rPr>
            </a:br>
            <a:r>
              <a:rPr kumimoji="0" lang="en-US" sz="3200" b="1" i="1" u="none" strike="noStrike" kern="1200" cap="all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uLnTx/>
                <a:uFillTx/>
                <a:latin typeface="Arial Black"/>
                <a:ea typeface="+mj-ea"/>
                <a:cs typeface="Arial Black"/>
              </a:rPr>
              <a:t/>
            </a:r>
            <a:br>
              <a:rPr kumimoji="0" lang="en-US" sz="3200" b="1" i="1" u="none" strike="noStrike" kern="1200" cap="all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uLnTx/>
                <a:uFillTx/>
                <a:latin typeface="Arial Black"/>
                <a:ea typeface="+mj-ea"/>
                <a:cs typeface="Arial Black"/>
              </a:rPr>
            </a:br>
            <a:r>
              <a:rPr kumimoji="0" lang="en-US" sz="3200" b="1" i="1" u="none" strike="noStrike" kern="1200" cap="all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uLnTx/>
                <a:uFillTx/>
                <a:latin typeface="Arial Black"/>
                <a:ea typeface="+mj-ea"/>
                <a:cs typeface="Arial Black"/>
              </a:rPr>
              <a:t/>
            </a:r>
            <a:br>
              <a:rPr kumimoji="0" lang="en-US" sz="3200" b="1" i="1" u="none" strike="noStrike" kern="1200" cap="all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uLnTx/>
                <a:uFillTx/>
                <a:latin typeface="Arial Black"/>
                <a:ea typeface="+mj-ea"/>
                <a:cs typeface="Arial Black"/>
              </a:rPr>
            </a:br>
            <a:endParaRPr kumimoji="0" lang="en-US" sz="3200" b="1" i="1" u="none" strike="noStrike" kern="1200" cap="all" spc="0" normalizeH="0" baseline="0" noProof="0" dirty="0">
              <a:ln>
                <a:noFill/>
              </a:ln>
              <a:solidFill>
                <a:srgbClr val="FFCC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uLnTx/>
              <a:uFillTx/>
              <a:latin typeface="Arial Black"/>
              <a:ea typeface="+mj-ea"/>
              <a:cs typeface="Arial Black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95800" y="4572000"/>
            <a:ext cx="4494213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r" defTabSz="457200">
              <a:lnSpc>
                <a:spcPts val="2400"/>
              </a:lnSpc>
              <a:defRPr/>
            </a:pPr>
            <a:r>
              <a:rPr lang="en-US" sz="2000" dirty="0" smtClean="0">
                <a:solidFill>
                  <a:srgbClr val="FFCC00"/>
                </a:solidFill>
                <a:latin typeface="Arial"/>
                <a:cs typeface="Arial"/>
              </a:rPr>
              <a:t>Kristine A. Kubes</a:t>
            </a:r>
          </a:p>
          <a:p>
            <a:pPr marL="457200" indent="-457200" algn="r" defTabSz="457200">
              <a:lnSpc>
                <a:spcPts val="2400"/>
              </a:lnSpc>
              <a:defRPr/>
            </a:pPr>
            <a:r>
              <a:rPr lang="en-US" sz="2800" dirty="0" smtClean="0">
                <a:solidFill>
                  <a:prstClr val="white"/>
                </a:solidFill>
                <a:latin typeface="Arial"/>
                <a:cs typeface="Arial"/>
              </a:rPr>
              <a:t>	</a:t>
            </a:r>
            <a:r>
              <a:rPr lang="en-US" dirty="0" smtClean="0">
                <a:solidFill>
                  <a:prstClr val="white"/>
                </a:solidFill>
                <a:latin typeface="Arial"/>
                <a:cs typeface="Arial"/>
              </a:rPr>
              <a:t>Minneapolis, MN</a:t>
            </a:r>
          </a:p>
          <a:p>
            <a:pPr marL="457200" indent="-457200" algn="r" defTabSz="457200">
              <a:defRPr/>
            </a:pPr>
            <a:endParaRPr lang="en-US" dirty="0" smtClean="0">
              <a:solidFill>
                <a:prstClr val="white"/>
              </a:solidFill>
              <a:latin typeface="Arial"/>
              <a:cs typeface="Arial"/>
            </a:endParaRPr>
          </a:p>
          <a:p>
            <a:pPr marL="457200" indent="-457200" algn="r" defTabSz="457200">
              <a:lnSpc>
                <a:spcPts val="2400"/>
              </a:lnSpc>
              <a:defRPr/>
            </a:pPr>
            <a:r>
              <a:rPr lang="en-US" sz="2000" dirty="0" smtClean="0">
                <a:solidFill>
                  <a:srgbClr val="FFCC00"/>
                </a:solidFill>
                <a:latin typeface="Arial"/>
                <a:cs typeface="Arial"/>
              </a:rPr>
              <a:t>Suzanne M. McSorley</a:t>
            </a:r>
          </a:p>
          <a:p>
            <a:pPr marL="457200" indent="-457200" algn="r" defTabSz="457200">
              <a:lnSpc>
                <a:spcPts val="2400"/>
              </a:lnSpc>
              <a:defRPr/>
            </a:pPr>
            <a:r>
              <a:rPr lang="en-US" sz="2800" dirty="0" smtClean="0">
                <a:solidFill>
                  <a:prstClr val="white"/>
                </a:solidFill>
                <a:latin typeface="Arial"/>
                <a:cs typeface="Arial"/>
              </a:rPr>
              <a:t>	</a:t>
            </a:r>
            <a:r>
              <a:rPr lang="en-US" dirty="0" smtClean="0">
                <a:solidFill>
                  <a:prstClr val="white"/>
                </a:solidFill>
                <a:latin typeface="Arial"/>
                <a:cs typeface="Arial"/>
              </a:rPr>
              <a:t>Lawrenceville, NJ </a:t>
            </a:r>
            <a:endParaRPr lang="en-US" dirty="0">
              <a:solidFill>
                <a:prstClr val="white"/>
              </a:solidFill>
              <a:latin typeface="Arial"/>
              <a:cs typeface="Arial"/>
            </a:endParaRPr>
          </a:p>
          <a:p>
            <a:pPr algn="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/>
          </p:cNvSpPr>
          <p:nvPr>
            <p:ph type="body" idx="1"/>
          </p:nvPr>
        </p:nvSpPr>
        <p:spPr>
          <a:xfrm>
            <a:off x="1817010" y="1932375"/>
            <a:ext cx="8229600" cy="3200400"/>
          </a:xfrm>
        </p:spPr>
        <p:txBody>
          <a:bodyPr/>
          <a:lstStyle/>
          <a:p>
            <a:pPr marL="342900" lvl="1" indent="-342900">
              <a:spcAft>
                <a:spcPts val="2400"/>
              </a:spcAft>
              <a:buFont typeface="Arial" charset="0"/>
              <a:buChar char="•"/>
            </a:pPr>
            <a:r>
              <a:rPr lang="en-US" sz="2800" dirty="0" smtClean="0"/>
              <a:t>Indemnity </a:t>
            </a:r>
            <a:r>
              <a:rPr lang="en-US" sz="2800" dirty="0"/>
              <a:t>and Insurance</a:t>
            </a:r>
          </a:p>
          <a:p>
            <a:pPr marL="342900" lvl="1" indent="-342900">
              <a:spcAft>
                <a:spcPts val="2400"/>
              </a:spcAft>
              <a:buFont typeface="Arial" charset="0"/>
              <a:buChar char="•"/>
            </a:pPr>
            <a:r>
              <a:rPr lang="x-none" sz="2800" smtClean="0"/>
              <a:t>Changes</a:t>
            </a:r>
            <a:r>
              <a:rPr lang="en-US" sz="2800" dirty="0" smtClean="0"/>
              <a:t> </a:t>
            </a:r>
          </a:p>
          <a:p>
            <a:pPr marL="342900" lvl="1" indent="-342900">
              <a:spcAft>
                <a:spcPts val="2400"/>
              </a:spcAft>
              <a:buFont typeface="Arial" charset="0"/>
              <a:buChar char="•"/>
            </a:pPr>
            <a:r>
              <a:rPr lang="en-US" sz="2800" dirty="0" smtClean="0"/>
              <a:t>Scheduling </a:t>
            </a:r>
            <a:r>
              <a:rPr lang="en-US" sz="2800" dirty="0"/>
              <a:t>&amp; </a:t>
            </a:r>
            <a:r>
              <a:rPr lang="en-US" sz="2800" dirty="0" smtClean="0"/>
              <a:t>Delays</a:t>
            </a:r>
          </a:p>
          <a:p>
            <a:pPr marL="342900" lvl="1" indent="-342900">
              <a:spcAft>
                <a:spcPts val="2400"/>
              </a:spcAft>
              <a:buFont typeface="Arial" charset="0"/>
              <a:buChar char="•"/>
            </a:pPr>
            <a:r>
              <a:rPr lang="en-US" sz="2800" dirty="0" smtClean="0"/>
              <a:t>Terminations</a:t>
            </a:r>
          </a:p>
          <a:p>
            <a:pPr marL="342900" lvl="1" indent="-342900">
              <a:spcAft>
                <a:spcPts val="2400"/>
              </a:spcAft>
              <a:buFont typeface="Arial" charset="0"/>
              <a:buChar char="•"/>
            </a:pPr>
            <a:r>
              <a:rPr lang="en-US" sz="2800" dirty="0" smtClean="0"/>
              <a:t>Disputes </a:t>
            </a:r>
          </a:p>
          <a:p>
            <a:pPr>
              <a:spcAft>
                <a:spcPts val="2400"/>
              </a:spcAft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3D26B7-12FC-473B-B4DE-9FD0938E64D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Rectangle 2"/>
          <p:cNvSpPr>
            <a:spLocks noGrp="1"/>
          </p:cNvSpPr>
          <p:nvPr>
            <p:ph type="title"/>
          </p:nvPr>
        </p:nvSpPr>
        <p:spPr>
          <a:xfrm>
            <a:off x="228600" y="136785"/>
            <a:ext cx="8763000" cy="1143000"/>
          </a:xfrm>
        </p:spPr>
        <p:txBody>
          <a:bodyPr/>
          <a:lstStyle/>
          <a:p>
            <a:r>
              <a:rPr lang="en-US" sz="3500" b="1" dirty="0" smtClean="0">
                <a:latin typeface="Arial Black" pitchFamily="34" charset="0"/>
              </a:rPr>
              <a:t>Issues </a:t>
            </a:r>
            <a:r>
              <a:rPr lang="en-US" sz="3500" b="1" dirty="0">
                <a:latin typeface="Arial Black" pitchFamily="34" charset="0"/>
              </a:rPr>
              <a:t>of </a:t>
            </a:r>
            <a:r>
              <a:rPr lang="en-US" sz="3500" b="1" dirty="0" smtClean="0">
                <a:latin typeface="Arial Black" pitchFamily="34" charset="0"/>
              </a:rPr>
              <a:t>Frequent Concern Arising Between Owner/Contractor</a:t>
            </a:r>
          </a:p>
        </p:txBody>
      </p:sp>
    </p:spTree>
    <p:extLst>
      <p:ext uri="{BB962C8B-B14F-4D97-AF65-F5344CB8AC3E}">
        <p14:creationId xmlns:p14="http://schemas.microsoft.com/office/powerpoint/2010/main" val="211903504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xfrm>
            <a:off x="175860" y="130920"/>
            <a:ext cx="8229600" cy="1143000"/>
          </a:xfrm>
        </p:spPr>
        <p:txBody>
          <a:bodyPr/>
          <a:lstStyle/>
          <a:p>
            <a:r>
              <a:rPr lang="en-US" sz="3500" b="1" dirty="0">
                <a:latin typeface="Arial Black" pitchFamily="34" charset="0"/>
              </a:rPr>
              <a:t>Constructability of plans – </a:t>
            </a:r>
            <a:r>
              <a:rPr lang="en-US" sz="3500" b="1" i="1" dirty="0">
                <a:latin typeface="Arial Black" pitchFamily="34" charset="0"/>
              </a:rPr>
              <a:t>U.S. v. </a:t>
            </a:r>
            <a:r>
              <a:rPr lang="en-US" sz="3500" b="1" i="1" dirty="0" err="1">
                <a:latin typeface="Arial Black" pitchFamily="34" charset="0"/>
              </a:rPr>
              <a:t>Spearin</a:t>
            </a:r>
            <a:r>
              <a:rPr lang="en-US" sz="3500" b="1" dirty="0">
                <a:latin typeface="Arial Black" pitchFamily="34" charset="0"/>
              </a:rPr>
              <a:t>, 248 U.S. 132 (1918)</a:t>
            </a:r>
          </a:p>
        </p:txBody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>
          <a:xfrm>
            <a:off x="1574745" y="2057400"/>
            <a:ext cx="7100332" cy="3200400"/>
          </a:xfrm>
        </p:spPr>
        <p:txBody>
          <a:bodyPr/>
          <a:lstStyle/>
          <a:p>
            <a:pPr>
              <a:spcAft>
                <a:spcPts val="3600"/>
              </a:spcAft>
            </a:pPr>
            <a:r>
              <a:rPr lang="x-none" smtClean="0"/>
              <a:t>Owner </a:t>
            </a:r>
            <a:r>
              <a:rPr lang="x-none"/>
              <a:t>warrants constructability of plans when it or its agent designer presents plans for construction</a:t>
            </a:r>
            <a:endParaRPr lang="en-US" sz="2800" dirty="0"/>
          </a:p>
          <a:p>
            <a:pPr>
              <a:spcAft>
                <a:spcPts val="3600"/>
              </a:spcAft>
            </a:pPr>
            <a:r>
              <a:rPr lang="x-none" smtClean="0"/>
              <a:t>Contractor </a:t>
            </a:r>
            <a:r>
              <a:rPr lang="x-none"/>
              <a:t>not liable for design issues</a:t>
            </a:r>
            <a:endParaRPr lang="en-US" sz="2800" dirty="0"/>
          </a:p>
          <a:p>
            <a:pPr>
              <a:spcAft>
                <a:spcPts val="3600"/>
              </a:spcAft>
            </a:pPr>
            <a:r>
              <a:rPr lang="x-none" smtClean="0"/>
              <a:t>Owner’s </a:t>
            </a:r>
            <a:r>
              <a:rPr lang="x-none"/>
              <a:t>practical </a:t>
            </a:r>
            <a:r>
              <a:rPr lang="x-none" smtClean="0"/>
              <a:t>considerations</a:t>
            </a:r>
            <a:r>
              <a:rPr lang="en-US" dirty="0" smtClean="0"/>
              <a:t> </a:t>
            </a:r>
            <a:endParaRPr lang="en-US" sz="30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3D26B7-12FC-473B-B4DE-9FD0938E64D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50714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xfrm>
            <a:off x="209070" y="9780"/>
            <a:ext cx="8229600" cy="1143000"/>
          </a:xfrm>
        </p:spPr>
        <p:txBody>
          <a:bodyPr/>
          <a:lstStyle/>
          <a:p>
            <a:r>
              <a:rPr lang="en-US" sz="3600" b="1" dirty="0" smtClean="0">
                <a:latin typeface="Arial Black" pitchFamily="34" charset="0"/>
              </a:rPr>
              <a:t>Differing Site Conditions</a:t>
            </a:r>
          </a:p>
        </p:txBody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>
          <a:xfrm>
            <a:off x="1826593" y="1541881"/>
            <a:ext cx="8229600" cy="4953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What </a:t>
            </a:r>
            <a:r>
              <a:rPr lang="en-US" dirty="0"/>
              <a:t>is a DSC?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Examples</a:t>
            </a:r>
            <a:endParaRPr lang="en-US" dirty="0"/>
          </a:p>
          <a:p>
            <a:pPr lvl="1">
              <a:spcAft>
                <a:spcPts val="600"/>
              </a:spcAft>
            </a:pPr>
            <a:r>
              <a:rPr lang="en-US" dirty="0" smtClean="0"/>
              <a:t>Generally</a:t>
            </a:r>
            <a:endParaRPr lang="en-US" dirty="0"/>
          </a:p>
          <a:p>
            <a:pPr lvl="1">
              <a:spcAft>
                <a:spcPts val="600"/>
              </a:spcAft>
            </a:pPr>
            <a:r>
              <a:rPr lang="en-US" dirty="0" smtClean="0"/>
              <a:t>In </a:t>
            </a:r>
            <a:r>
              <a:rPr lang="en-US" dirty="0"/>
              <a:t>remedial construction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Types </a:t>
            </a:r>
            <a:r>
              <a:rPr lang="en-US" dirty="0"/>
              <a:t>of DSC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Type </a:t>
            </a:r>
            <a:r>
              <a:rPr lang="en-US" dirty="0"/>
              <a:t>I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Type </a:t>
            </a:r>
            <a:r>
              <a:rPr lang="en-US" dirty="0"/>
              <a:t>II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Example </a:t>
            </a:r>
            <a:r>
              <a:rPr lang="en-US" dirty="0"/>
              <a:t>DSC clauses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Qualification </a:t>
            </a:r>
            <a:r>
              <a:rPr lang="en-US" dirty="0"/>
              <a:t>for remedial work</a:t>
            </a:r>
          </a:p>
          <a:p>
            <a:pPr>
              <a:spcAft>
                <a:spcPts val="600"/>
              </a:spcAft>
            </a:pPr>
            <a:endParaRPr lang="en-US" sz="26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3D26B7-12FC-473B-B4DE-9FD0938E64D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51086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xfrm>
            <a:off x="216885" y="9780"/>
            <a:ext cx="8229600" cy="1143000"/>
          </a:xfrm>
        </p:spPr>
        <p:txBody>
          <a:bodyPr/>
          <a:lstStyle/>
          <a:p>
            <a:r>
              <a:rPr lang="en-US" sz="3500" b="1" dirty="0" smtClean="0">
                <a:latin typeface="Arial Black" pitchFamily="34" charset="0"/>
              </a:rPr>
              <a:t>Price/Cost</a:t>
            </a:r>
            <a:r>
              <a:rPr lang="en-US" sz="3500" b="1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sz="3500" b="1" dirty="0" smtClean="0">
                <a:latin typeface="Arial Black" pitchFamily="34" charset="0"/>
              </a:rPr>
              <a:t>Escalation</a:t>
            </a:r>
          </a:p>
        </p:txBody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>
          <a:xfrm>
            <a:off x="1574800" y="1477107"/>
            <a:ext cx="7358185" cy="5181600"/>
          </a:xfrm>
        </p:spPr>
        <p:txBody>
          <a:bodyPr/>
          <a:lstStyle/>
          <a:p>
            <a:r>
              <a:rPr lang="en-US" sz="2600" dirty="0" smtClean="0"/>
              <a:t>Price </a:t>
            </a:r>
            <a:r>
              <a:rPr lang="en-US" sz="2600" dirty="0"/>
              <a:t>Escalation Clause (PEC) (material and labor)</a:t>
            </a:r>
          </a:p>
          <a:p>
            <a:pPr lvl="1"/>
            <a:r>
              <a:rPr lang="en-US" sz="2400" dirty="0" smtClean="0"/>
              <a:t>What </a:t>
            </a:r>
            <a:r>
              <a:rPr lang="en-US" sz="2400" dirty="0"/>
              <a:t>is a </a:t>
            </a:r>
            <a:r>
              <a:rPr lang="en-US" sz="2400" dirty="0" smtClean="0"/>
              <a:t>PEC?</a:t>
            </a:r>
            <a:endParaRPr lang="en-US" sz="2400" dirty="0"/>
          </a:p>
          <a:p>
            <a:pPr lvl="1"/>
            <a:r>
              <a:rPr lang="en-US" sz="2400" dirty="0" smtClean="0"/>
              <a:t>Recent </a:t>
            </a:r>
            <a:r>
              <a:rPr lang="en-US" sz="2400" dirty="0"/>
              <a:t>common examples</a:t>
            </a:r>
          </a:p>
          <a:p>
            <a:pPr lvl="1"/>
            <a:r>
              <a:rPr lang="en-US" sz="2400" dirty="0" smtClean="0"/>
              <a:t>Without </a:t>
            </a:r>
            <a:r>
              <a:rPr lang="en-US" sz="2400" dirty="0"/>
              <a:t>a PEC, contractors’ potential legal alternatives to account for unforeseeable risks:</a:t>
            </a:r>
          </a:p>
          <a:p>
            <a:pPr lvl="2"/>
            <a:r>
              <a:rPr lang="en-US" sz="2000" dirty="0" smtClean="0"/>
              <a:t>Force </a:t>
            </a:r>
            <a:r>
              <a:rPr lang="en-US" sz="2000" dirty="0"/>
              <a:t>majeure clause</a:t>
            </a:r>
          </a:p>
          <a:p>
            <a:pPr lvl="2"/>
            <a:r>
              <a:rPr lang="en-US" sz="2000" dirty="0" smtClean="0"/>
              <a:t>Impossibility </a:t>
            </a:r>
            <a:r>
              <a:rPr lang="en-US" sz="2000" dirty="0"/>
              <a:t>of performance</a:t>
            </a:r>
          </a:p>
          <a:p>
            <a:pPr lvl="2"/>
            <a:r>
              <a:rPr lang="en-US" sz="2000" dirty="0" smtClean="0"/>
              <a:t>Mutual </a:t>
            </a:r>
            <a:r>
              <a:rPr lang="en-US" sz="2000" dirty="0"/>
              <a:t>mistake</a:t>
            </a:r>
          </a:p>
          <a:p>
            <a:pPr lvl="2"/>
            <a:r>
              <a:rPr lang="en-US" sz="2000" dirty="0" smtClean="0"/>
              <a:t>Commercial </a:t>
            </a:r>
            <a:r>
              <a:rPr lang="en-US" sz="2000" dirty="0"/>
              <a:t>impracticability</a:t>
            </a:r>
          </a:p>
          <a:p>
            <a:r>
              <a:rPr lang="en-US" sz="2600" dirty="0" smtClean="0"/>
              <a:t>Federal </a:t>
            </a:r>
            <a:r>
              <a:rPr lang="en-US" sz="2600" dirty="0"/>
              <a:t>government clauses</a:t>
            </a:r>
          </a:p>
          <a:p>
            <a:r>
              <a:rPr lang="en-US" sz="2600" dirty="0" smtClean="0"/>
              <a:t>AIA </a:t>
            </a:r>
            <a:r>
              <a:rPr lang="en-US" sz="2600" dirty="0"/>
              <a:t>standard fixed-price </a:t>
            </a:r>
            <a:r>
              <a:rPr lang="en-US" sz="2600" dirty="0" smtClean="0"/>
              <a:t>contract clause</a:t>
            </a:r>
            <a:endParaRPr lang="en-US" sz="2600" dirty="0"/>
          </a:p>
          <a:p>
            <a:endParaRPr lang="en-US" sz="30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3D26B7-12FC-473B-B4DE-9FD0938E64D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25658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xfrm>
            <a:off x="177810" y="-19515"/>
            <a:ext cx="8229600" cy="1219200"/>
          </a:xfrm>
        </p:spPr>
        <p:txBody>
          <a:bodyPr/>
          <a:lstStyle/>
          <a:p>
            <a:r>
              <a:rPr lang="en-US" sz="3500" b="1" dirty="0" smtClean="0">
                <a:latin typeface="Arial Black" pitchFamily="34" charset="0"/>
              </a:rPr>
              <a:t>Consequential Damages</a:t>
            </a:r>
          </a:p>
        </p:txBody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>
          <a:xfrm>
            <a:off x="1645080" y="1232896"/>
            <a:ext cx="7131597" cy="3352800"/>
          </a:xfrm>
        </p:spPr>
        <p:txBody>
          <a:bodyPr/>
          <a:lstStyle/>
          <a:p>
            <a:pPr>
              <a:spcAft>
                <a:spcPts val="2400"/>
              </a:spcAft>
            </a:pPr>
            <a:endParaRPr lang="en-US" dirty="0" smtClean="0"/>
          </a:p>
          <a:p>
            <a:pPr>
              <a:spcAft>
                <a:spcPts val="2400"/>
              </a:spcAft>
            </a:pPr>
            <a:r>
              <a:rPr lang="en-US" dirty="0" smtClean="0"/>
              <a:t>What </a:t>
            </a:r>
            <a:r>
              <a:rPr lang="en-US" dirty="0"/>
              <a:t>are consequential damages?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Types </a:t>
            </a:r>
            <a:r>
              <a:rPr lang="en-US" dirty="0"/>
              <a:t>of owner consequential damages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Types </a:t>
            </a:r>
            <a:r>
              <a:rPr lang="en-US" dirty="0"/>
              <a:t>of contractor consequential damages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Waiver</a:t>
            </a:r>
          </a:p>
          <a:p>
            <a:pPr marL="0" indent="0">
              <a:spcAft>
                <a:spcPts val="2400"/>
              </a:spcAft>
              <a:buNone/>
            </a:pPr>
            <a:endParaRPr lang="en-US" dirty="0" smtClean="0"/>
          </a:p>
          <a:p>
            <a:pPr>
              <a:spcAft>
                <a:spcPts val="2400"/>
              </a:spcAft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3D26B7-12FC-473B-B4DE-9FD0938E64D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15588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xfrm>
            <a:off x="215415" y="111375"/>
            <a:ext cx="8839200" cy="914400"/>
          </a:xfrm>
        </p:spPr>
        <p:txBody>
          <a:bodyPr/>
          <a:lstStyle/>
          <a:p>
            <a:r>
              <a:rPr lang="en-US" sz="3500" b="1" dirty="0" smtClean="0">
                <a:latin typeface="Arial Black" pitchFamily="34" charset="0"/>
              </a:rPr>
              <a:t>Performance and Payment Bonds</a:t>
            </a:r>
          </a:p>
        </p:txBody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>
          <a:xfrm>
            <a:off x="1481016" y="1398954"/>
            <a:ext cx="7389446" cy="5715000"/>
          </a:xfrm>
        </p:spPr>
        <p:txBody>
          <a:bodyPr/>
          <a:lstStyle/>
          <a:p>
            <a:r>
              <a:rPr lang="en-US" sz="2500" dirty="0" smtClean="0"/>
              <a:t>What </a:t>
            </a:r>
            <a:r>
              <a:rPr lang="en-US" sz="2500" dirty="0"/>
              <a:t>is a performance bond?</a:t>
            </a:r>
          </a:p>
          <a:p>
            <a:r>
              <a:rPr lang="en-US" sz="2500" dirty="0" smtClean="0"/>
              <a:t>What </a:t>
            </a:r>
            <a:r>
              <a:rPr lang="en-US" sz="2500" dirty="0"/>
              <a:t>is a payment bond?</a:t>
            </a:r>
          </a:p>
          <a:p>
            <a:r>
              <a:rPr lang="en-US" sz="2500" dirty="0" smtClean="0"/>
              <a:t>Are </a:t>
            </a:r>
            <a:r>
              <a:rPr lang="en-US" sz="2500" dirty="0"/>
              <a:t>they required on government projects?</a:t>
            </a:r>
          </a:p>
          <a:p>
            <a:pPr lvl="1"/>
            <a:r>
              <a:rPr lang="en-US" sz="2200" dirty="0" smtClean="0"/>
              <a:t>Bond </a:t>
            </a:r>
            <a:r>
              <a:rPr lang="en-US" sz="2200" dirty="0"/>
              <a:t>requirements on federal projects – the Miller Act</a:t>
            </a:r>
          </a:p>
          <a:p>
            <a:pPr lvl="1"/>
            <a:r>
              <a:rPr lang="en-US" sz="2200" dirty="0" smtClean="0"/>
              <a:t>States’ “Little </a:t>
            </a:r>
            <a:r>
              <a:rPr lang="en-US" sz="2200" dirty="0"/>
              <a:t>Miller </a:t>
            </a:r>
            <a:r>
              <a:rPr lang="en-US" sz="2200" dirty="0" smtClean="0"/>
              <a:t>Acts”</a:t>
            </a:r>
          </a:p>
          <a:p>
            <a:r>
              <a:rPr lang="en-US" sz="2500" dirty="0" smtClean="0"/>
              <a:t>Performance </a:t>
            </a:r>
            <a:r>
              <a:rPr lang="en-US" sz="2500" dirty="0"/>
              <a:t>bond – surety’s options in the event of a default</a:t>
            </a:r>
          </a:p>
          <a:p>
            <a:pPr lvl="1"/>
            <a:r>
              <a:rPr lang="en-US" sz="2200" dirty="0" smtClean="0"/>
              <a:t>Tendering </a:t>
            </a:r>
            <a:r>
              <a:rPr lang="en-US" sz="2200" dirty="0"/>
              <a:t>penal sum of bond</a:t>
            </a:r>
          </a:p>
          <a:p>
            <a:pPr lvl="1"/>
            <a:r>
              <a:rPr lang="en-US" sz="2200" dirty="0" smtClean="0"/>
              <a:t>Takeover </a:t>
            </a:r>
            <a:r>
              <a:rPr lang="en-US" sz="2200" dirty="0"/>
              <a:t>and completion</a:t>
            </a:r>
          </a:p>
          <a:p>
            <a:pPr lvl="1"/>
            <a:r>
              <a:rPr lang="en-US" sz="2200" dirty="0" smtClean="0"/>
              <a:t>Tendering </a:t>
            </a:r>
            <a:r>
              <a:rPr lang="en-US" sz="2200" dirty="0"/>
              <a:t>a new contractor</a:t>
            </a:r>
          </a:p>
          <a:p>
            <a:pPr lvl="1"/>
            <a:r>
              <a:rPr lang="en-US" sz="2200" dirty="0" smtClean="0"/>
              <a:t>Financing </a:t>
            </a:r>
            <a:r>
              <a:rPr lang="en-US" sz="2200" dirty="0"/>
              <a:t>the surety’s principal</a:t>
            </a:r>
          </a:p>
          <a:p>
            <a:pPr lvl="1"/>
            <a:r>
              <a:rPr lang="en-US" sz="2200" dirty="0" smtClean="0"/>
              <a:t>Do </a:t>
            </a:r>
            <a:r>
              <a:rPr lang="en-US" sz="2200" dirty="0"/>
              <a:t>nothing</a:t>
            </a:r>
          </a:p>
          <a:p>
            <a:endParaRPr lang="en-US" sz="2200" dirty="0"/>
          </a:p>
          <a:p>
            <a:endParaRPr lang="en-US" sz="22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3D26B7-12FC-473B-B4DE-9FD0938E64D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76271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xfrm>
            <a:off x="218820" y="627180"/>
            <a:ext cx="8839200" cy="990600"/>
          </a:xfrm>
        </p:spPr>
        <p:txBody>
          <a:bodyPr/>
          <a:lstStyle/>
          <a:p>
            <a:r>
              <a:rPr lang="en-US" sz="3500" b="1" dirty="0">
                <a:latin typeface="Arial Black" pitchFamily="34" charset="0"/>
              </a:rPr>
              <a:t>Performance and Payment </a:t>
            </a:r>
            <a:r>
              <a:rPr lang="en-US" sz="3500" b="1" dirty="0" smtClean="0">
                <a:latin typeface="Arial Black" pitchFamily="34" charset="0"/>
              </a:rPr>
              <a:t>Bonds</a:t>
            </a:r>
            <a:br>
              <a:rPr lang="en-US" sz="3500" b="1" dirty="0" smtClean="0">
                <a:latin typeface="Arial Black" pitchFamily="34" charset="0"/>
              </a:rPr>
            </a:br>
            <a:r>
              <a:rPr lang="en-US" sz="3500" b="1" dirty="0" smtClean="0">
                <a:latin typeface="Arial Black" pitchFamily="34" charset="0"/>
              </a:rPr>
              <a:t/>
            </a:r>
            <a:br>
              <a:rPr lang="en-US" sz="3500" b="1" dirty="0" smtClean="0">
                <a:latin typeface="Arial Black" pitchFamily="34" charset="0"/>
              </a:rPr>
            </a:br>
            <a:endParaRPr lang="en-US" sz="3500" b="1" dirty="0" smtClean="0">
              <a:latin typeface="Arial Black" pitchFamily="34" charset="0"/>
            </a:endParaRPr>
          </a:p>
        </p:txBody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Payment bond claims</a:t>
            </a:r>
          </a:p>
          <a:p>
            <a:pPr lvl="1">
              <a:spcAft>
                <a:spcPts val="1200"/>
              </a:spcAft>
            </a:pPr>
            <a:r>
              <a:rPr lang="en-US" sz="2600" dirty="0" smtClean="0"/>
              <a:t>For </a:t>
            </a:r>
            <a:r>
              <a:rPr lang="en-US" sz="2600" dirty="0"/>
              <a:t>Miller Act bonds (federal):</a:t>
            </a:r>
          </a:p>
          <a:p>
            <a:pPr lvl="2">
              <a:spcAft>
                <a:spcPts val="1200"/>
              </a:spcAft>
            </a:pPr>
            <a:r>
              <a:rPr lang="en-US" sz="2200" dirty="0" smtClean="0"/>
              <a:t>First </a:t>
            </a:r>
            <a:r>
              <a:rPr lang="en-US" sz="2200" dirty="0"/>
              <a:t>and second tier subcontractors and suppliers are covered</a:t>
            </a:r>
          </a:p>
          <a:p>
            <a:pPr lvl="2">
              <a:spcAft>
                <a:spcPts val="1200"/>
              </a:spcAft>
            </a:pPr>
            <a:r>
              <a:rPr lang="en-US" sz="2200" dirty="0" smtClean="0"/>
              <a:t>Lower tiers are </a:t>
            </a:r>
            <a:r>
              <a:rPr lang="en-US" sz="2200" dirty="0"/>
              <a:t>not covered</a:t>
            </a:r>
          </a:p>
          <a:p>
            <a:pPr lvl="2">
              <a:spcAft>
                <a:spcPts val="1200"/>
              </a:spcAft>
            </a:pPr>
            <a:r>
              <a:rPr lang="en-US" sz="2200" dirty="0" smtClean="0"/>
              <a:t>Notice </a:t>
            </a:r>
            <a:r>
              <a:rPr lang="en-US" sz="2200" dirty="0"/>
              <a:t>of claim requirement</a:t>
            </a:r>
          </a:p>
          <a:p>
            <a:pPr lvl="2">
              <a:spcAft>
                <a:spcPts val="1200"/>
              </a:spcAft>
            </a:pPr>
            <a:r>
              <a:rPr lang="en-US" sz="2200" dirty="0" smtClean="0"/>
              <a:t>Deadline </a:t>
            </a:r>
            <a:r>
              <a:rPr lang="en-US" sz="2200" dirty="0"/>
              <a:t>for lawsuit foreclosing on bond</a:t>
            </a:r>
          </a:p>
          <a:p>
            <a:pPr lvl="1">
              <a:spcAft>
                <a:spcPts val="1200"/>
              </a:spcAft>
            </a:pPr>
            <a:r>
              <a:rPr lang="en-US" sz="2600" dirty="0" smtClean="0"/>
              <a:t>Little </a:t>
            </a:r>
            <a:r>
              <a:rPr lang="en-US" sz="2600" dirty="0"/>
              <a:t>Miller Act bonds may </a:t>
            </a:r>
            <a:r>
              <a:rPr lang="en-US" sz="2600" dirty="0" smtClean="0"/>
              <a:t>vary</a:t>
            </a:r>
          </a:p>
          <a:p>
            <a:pPr lvl="1">
              <a:spcAft>
                <a:spcPts val="1200"/>
              </a:spcAft>
            </a:pPr>
            <a:r>
              <a:rPr lang="en-US" sz="2600" dirty="0" smtClean="0"/>
              <a:t>AIA bonds may vary</a:t>
            </a:r>
            <a:endParaRPr lang="en-US" sz="2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3D26B7-12FC-473B-B4DE-9FD0938E64D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43779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xfrm>
            <a:off x="218835" y="132885"/>
            <a:ext cx="8305800" cy="1143000"/>
          </a:xfrm>
        </p:spPr>
        <p:txBody>
          <a:bodyPr/>
          <a:lstStyle/>
          <a:p>
            <a:r>
              <a:rPr lang="en-US" sz="3500" b="1" dirty="0" smtClean="0">
                <a:latin typeface="Arial Black" pitchFamily="34" charset="0"/>
              </a:rPr>
              <a:t>Defective </a:t>
            </a:r>
            <a:r>
              <a:rPr lang="en-US" sz="3500" b="1" dirty="0">
                <a:latin typeface="Arial Black" pitchFamily="34" charset="0"/>
              </a:rPr>
              <a:t>Work Identified Before Completion</a:t>
            </a:r>
            <a:endParaRPr lang="en-US" sz="3500" b="1" dirty="0" smtClean="0">
              <a:latin typeface="Arial Black" pitchFamily="34" charset="0"/>
            </a:endParaRPr>
          </a:p>
        </p:txBody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>
          <a:xfrm>
            <a:off x="1607955" y="1738935"/>
            <a:ext cx="7215614" cy="3733800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dirty="0" smtClean="0"/>
              <a:t>Federal </a:t>
            </a:r>
            <a:r>
              <a:rPr lang="en-US" dirty="0"/>
              <a:t>projects (Inspection of Construction clause)</a:t>
            </a:r>
          </a:p>
          <a:p>
            <a:pPr lvl="1">
              <a:spcAft>
                <a:spcPts val="1800"/>
              </a:spcAft>
            </a:pPr>
            <a:r>
              <a:rPr lang="en-US" sz="2600" dirty="0" smtClean="0"/>
              <a:t>Timely </a:t>
            </a:r>
            <a:r>
              <a:rPr lang="en-US" sz="2600" dirty="0"/>
              <a:t>notice of </a:t>
            </a:r>
            <a:r>
              <a:rPr lang="en-US" sz="2600" dirty="0" smtClean="0"/>
              <a:t>rejection </a:t>
            </a:r>
            <a:r>
              <a:rPr lang="en-US" sz="2600" dirty="0"/>
              <a:t>requirement</a:t>
            </a:r>
          </a:p>
          <a:p>
            <a:pPr lvl="1">
              <a:spcAft>
                <a:spcPts val="1800"/>
              </a:spcAft>
            </a:pPr>
            <a:r>
              <a:rPr lang="en-US" sz="2600" dirty="0" smtClean="0"/>
              <a:t>Reasonable </a:t>
            </a:r>
            <a:r>
              <a:rPr lang="en-US" sz="2600" dirty="0"/>
              <a:t>cure period requirement</a:t>
            </a:r>
          </a:p>
          <a:p>
            <a:pPr lvl="1">
              <a:spcAft>
                <a:spcPts val="1800"/>
              </a:spcAft>
            </a:pPr>
            <a:r>
              <a:rPr lang="en-US" sz="2600" dirty="0" smtClean="0"/>
              <a:t>Economic </a:t>
            </a:r>
            <a:r>
              <a:rPr lang="en-US" sz="2600" dirty="0"/>
              <a:t>waste limitation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AIA </a:t>
            </a:r>
            <a:r>
              <a:rPr lang="en-US" dirty="0"/>
              <a:t>clause re contractor obligation to correct non-conforming work</a:t>
            </a:r>
          </a:p>
          <a:p>
            <a:pPr>
              <a:spcAft>
                <a:spcPts val="1800"/>
              </a:spcAft>
            </a:pPr>
            <a:endParaRPr lang="en-US" sz="30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3D26B7-12FC-473B-B4DE-9FD0938E64D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89449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35FC82-B4D0-4A93-B7C6-D0F7CF692DD8}" type="slidenum">
              <a:rPr lang="en-US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785" y="7453"/>
            <a:ext cx="8686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dirty="0" smtClean="0">
                <a:latin typeface="Arial Black" pitchFamily="34" charset="0"/>
              </a:rPr>
              <a:t>Indemnity </a:t>
            </a:r>
            <a:r>
              <a:rPr lang="en-US" sz="3500" dirty="0">
                <a:latin typeface="Arial Black" pitchFamily="34" charset="0"/>
              </a:rPr>
              <a:t>and Insurance</a:t>
            </a:r>
            <a:endParaRPr lang="en-US" sz="3500" dirty="0" smtClean="0">
              <a:latin typeface="Arial Black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9100" y="1506415"/>
            <a:ext cx="7300438" cy="5105400"/>
          </a:xfrm>
        </p:spPr>
        <p:txBody>
          <a:bodyPr/>
          <a:lstStyle/>
          <a:p>
            <a:pPr eaLnBrk="1" hangingPunct="1">
              <a:spcAft>
                <a:spcPts val="600"/>
              </a:spcAft>
              <a:defRPr/>
            </a:pPr>
            <a:r>
              <a:rPr lang="en-US" sz="2800" dirty="0" smtClean="0"/>
              <a:t>General </a:t>
            </a:r>
            <a:r>
              <a:rPr lang="en-US" sz="2800" dirty="0"/>
              <a:t>issues</a:t>
            </a:r>
          </a:p>
          <a:p>
            <a:pPr lvl="1">
              <a:spcAft>
                <a:spcPts val="600"/>
              </a:spcAft>
              <a:defRPr/>
            </a:pPr>
            <a:r>
              <a:rPr lang="en-US" sz="2400" dirty="0" smtClean="0"/>
              <a:t>State </a:t>
            </a:r>
            <a:r>
              <a:rPr lang="en-US" sz="2400" dirty="0"/>
              <a:t>law limitations on indemnity</a:t>
            </a:r>
          </a:p>
          <a:p>
            <a:pPr lvl="1">
              <a:spcAft>
                <a:spcPts val="600"/>
              </a:spcAft>
              <a:defRPr/>
            </a:pPr>
            <a:r>
              <a:rPr lang="en-US" sz="2400" dirty="0" smtClean="0"/>
              <a:t>Need </a:t>
            </a:r>
            <a:r>
              <a:rPr lang="en-US" sz="2400" dirty="0"/>
              <a:t>for thorough treatment </a:t>
            </a:r>
            <a:r>
              <a:rPr lang="en-US" sz="2400" dirty="0" smtClean="0"/>
              <a:t>in </a:t>
            </a:r>
            <a:r>
              <a:rPr lang="en-US" sz="2400" dirty="0"/>
              <a:t>contract</a:t>
            </a:r>
          </a:p>
          <a:p>
            <a:pPr lvl="1">
              <a:spcAft>
                <a:spcPts val="600"/>
              </a:spcAft>
              <a:defRPr/>
            </a:pPr>
            <a:r>
              <a:rPr lang="en-US" sz="2400" dirty="0" smtClean="0"/>
              <a:t>Need </a:t>
            </a:r>
            <a:r>
              <a:rPr lang="en-US" sz="2400" dirty="0"/>
              <a:t>to relate </a:t>
            </a:r>
            <a:r>
              <a:rPr lang="en-US" sz="2400" dirty="0" smtClean="0"/>
              <a:t>insurance &amp; indemnity </a:t>
            </a:r>
            <a:r>
              <a:rPr lang="en-US" sz="2400" dirty="0"/>
              <a:t>provisions to </a:t>
            </a:r>
            <a:r>
              <a:rPr lang="en-US" sz="2400" dirty="0" smtClean="0"/>
              <a:t>each other</a:t>
            </a:r>
            <a:endParaRPr lang="en-US" sz="2400" dirty="0"/>
          </a:p>
          <a:p>
            <a:pPr eaLnBrk="1" hangingPunct="1">
              <a:spcAft>
                <a:spcPts val="600"/>
              </a:spcAft>
              <a:defRPr/>
            </a:pPr>
            <a:r>
              <a:rPr lang="en-US" sz="2800" dirty="0" smtClean="0"/>
              <a:t>Indemnity</a:t>
            </a:r>
            <a:endParaRPr lang="en-US" sz="2800" dirty="0"/>
          </a:p>
          <a:p>
            <a:pPr lvl="1">
              <a:spcAft>
                <a:spcPts val="600"/>
              </a:spcAft>
              <a:defRPr/>
            </a:pPr>
            <a:r>
              <a:rPr lang="en-US" sz="2400" dirty="0" smtClean="0"/>
              <a:t>Personal </a:t>
            </a:r>
            <a:r>
              <a:rPr lang="en-US" sz="2400" dirty="0"/>
              <a:t>injury</a:t>
            </a:r>
          </a:p>
          <a:p>
            <a:pPr lvl="2">
              <a:spcAft>
                <a:spcPts val="600"/>
              </a:spcAft>
              <a:defRPr/>
            </a:pPr>
            <a:r>
              <a:rPr lang="en-US" sz="2000" dirty="0" smtClean="0"/>
              <a:t>To </a:t>
            </a:r>
            <a:r>
              <a:rPr lang="en-US" sz="2000" dirty="0"/>
              <a:t>persons working on the project</a:t>
            </a:r>
          </a:p>
          <a:p>
            <a:pPr lvl="2">
              <a:spcAft>
                <a:spcPts val="600"/>
              </a:spcAft>
              <a:defRPr/>
            </a:pPr>
            <a:r>
              <a:rPr lang="en-US" sz="2000" dirty="0" smtClean="0"/>
              <a:t>To </a:t>
            </a:r>
            <a:r>
              <a:rPr lang="en-US" sz="2000" dirty="0"/>
              <a:t>visitors to the site or persons adjacent to the site</a:t>
            </a:r>
          </a:p>
          <a:p>
            <a:pPr lvl="2">
              <a:spcAft>
                <a:spcPts val="600"/>
              </a:spcAft>
              <a:defRPr/>
            </a:pPr>
            <a:r>
              <a:rPr lang="en-US" sz="2000" dirty="0" smtClean="0"/>
              <a:t>To </a:t>
            </a:r>
            <a:r>
              <a:rPr lang="en-US" sz="2000" dirty="0"/>
              <a:t>people occupying building during construction</a:t>
            </a:r>
          </a:p>
          <a:p>
            <a:pPr eaLnBrk="1" hangingPunct="1">
              <a:spcAft>
                <a:spcPts val="600"/>
              </a:spcAft>
              <a:defRPr/>
            </a:pPr>
            <a:endParaRPr lang="en-US" sz="2800" dirty="0" smtClean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defRPr/>
            </a:pPr>
            <a:r>
              <a:rPr lang="en-US" dirty="0" smtClean="0"/>
              <a:t>Property </a:t>
            </a:r>
            <a:r>
              <a:rPr lang="en-US" dirty="0"/>
              <a:t>damage</a:t>
            </a:r>
          </a:p>
          <a:p>
            <a:pPr lvl="2">
              <a:defRPr/>
            </a:pPr>
            <a:r>
              <a:rPr lang="en-US" dirty="0" smtClean="0"/>
              <a:t>Property </a:t>
            </a:r>
            <a:r>
              <a:rPr lang="en-US" dirty="0"/>
              <a:t>on or adjacent to the site</a:t>
            </a:r>
          </a:p>
          <a:p>
            <a:pPr lvl="2">
              <a:defRPr/>
            </a:pPr>
            <a:r>
              <a:rPr lang="en-US" dirty="0" smtClean="0"/>
              <a:t>Typically </a:t>
            </a:r>
            <a:r>
              <a:rPr lang="en-US" dirty="0"/>
              <a:t>excludes damage to “the work” itself</a:t>
            </a:r>
          </a:p>
          <a:p>
            <a:pPr lvl="1">
              <a:defRPr/>
            </a:pPr>
            <a:r>
              <a:rPr lang="en-US" dirty="0" smtClean="0"/>
              <a:t>Violation </a:t>
            </a:r>
            <a:r>
              <a:rPr lang="en-US" dirty="0"/>
              <a:t>of patent or other IP rights</a:t>
            </a:r>
          </a:p>
          <a:p>
            <a:pPr lvl="1">
              <a:defRPr/>
            </a:pPr>
            <a:r>
              <a:rPr lang="en-US" dirty="0" smtClean="0"/>
              <a:t>Safety </a:t>
            </a:r>
            <a:r>
              <a:rPr lang="en-US" dirty="0"/>
              <a:t>violations at project site/regulatory liability</a:t>
            </a:r>
          </a:p>
          <a:p>
            <a:pPr lvl="1">
              <a:defRPr/>
            </a:pPr>
            <a:r>
              <a:rPr lang="en-US" dirty="0" smtClean="0"/>
              <a:t>Control </a:t>
            </a:r>
            <a:r>
              <a:rPr lang="en-US" dirty="0"/>
              <a:t>as </a:t>
            </a:r>
            <a:r>
              <a:rPr lang="en-US" dirty="0" smtClean="0"/>
              <a:t>factor </a:t>
            </a:r>
            <a:r>
              <a:rPr lang="en-US" dirty="0"/>
              <a:t>in indemnity in remedial construction on </a:t>
            </a:r>
            <a:r>
              <a:rPr lang="en-US" dirty="0" smtClean="0"/>
              <a:t>occupied, </a:t>
            </a:r>
            <a:r>
              <a:rPr lang="en-US" dirty="0"/>
              <a:t>functioning structures</a:t>
            </a:r>
          </a:p>
          <a:p>
            <a:pPr lvl="1">
              <a:defRPr/>
            </a:pPr>
            <a:r>
              <a:rPr lang="en-US" dirty="0" smtClean="0"/>
              <a:t>Hazardous </a:t>
            </a:r>
            <a:r>
              <a:rPr lang="en-US" dirty="0"/>
              <a:t>materials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71210D-C07B-4BEF-B1F2-3B18F49790F0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785" y="7453"/>
            <a:ext cx="8686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dirty="0" smtClean="0">
                <a:latin typeface="Arial Black" pitchFamily="34" charset="0"/>
              </a:rPr>
              <a:t>Indemnity </a:t>
            </a:r>
            <a:r>
              <a:rPr lang="en-US" sz="3500" dirty="0">
                <a:latin typeface="Arial Black" pitchFamily="34" charset="0"/>
              </a:rPr>
              <a:t>and </a:t>
            </a:r>
            <a:r>
              <a:rPr lang="en-US" sz="3500" dirty="0" smtClean="0">
                <a:latin typeface="Arial Black" pitchFamily="34" charset="0"/>
              </a:rPr>
              <a:t>Insurance </a:t>
            </a:r>
            <a:r>
              <a:rPr lang="en-US" sz="2000" dirty="0" smtClean="0">
                <a:latin typeface="Arial Black" pitchFamily="34" charset="0"/>
              </a:rPr>
              <a:t>(Cont.)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xfrm>
            <a:off x="228600" y="7453"/>
            <a:ext cx="8686800" cy="1143000"/>
          </a:xfrm>
        </p:spPr>
        <p:txBody>
          <a:bodyPr/>
          <a:lstStyle/>
          <a:p>
            <a:r>
              <a:rPr lang="en-US" b="1" i="1" dirty="0" smtClean="0">
                <a:latin typeface="Arial Black" pitchFamily="34" charset="0"/>
              </a:rPr>
              <a:t>INITIAL PRINCIPLES</a:t>
            </a:r>
          </a:p>
        </p:txBody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 smtClean="0"/>
              <a:t>Communication – critical between parties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Impacts: </a:t>
            </a:r>
          </a:p>
          <a:p>
            <a:pPr lvl="2">
              <a:spcAft>
                <a:spcPts val="600"/>
              </a:spcAft>
            </a:pPr>
            <a:r>
              <a:rPr lang="en-US" dirty="0" smtClean="0"/>
              <a:t>Change control</a:t>
            </a:r>
          </a:p>
          <a:p>
            <a:pPr lvl="2">
              <a:spcAft>
                <a:spcPts val="600"/>
              </a:spcAft>
            </a:pPr>
            <a:r>
              <a:rPr lang="en-US" dirty="0" smtClean="0"/>
              <a:t>Cost control</a:t>
            </a:r>
          </a:p>
          <a:p>
            <a:pPr lvl="2">
              <a:spcAft>
                <a:spcPts val="600"/>
              </a:spcAft>
            </a:pPr>
            <a:r>
              <a:rPr lang="en-US" dirty="0" smtClean="0"/>
              <a:t>Delay control</a:t>
            </a:r>
          </a:p>
          <a:p>
            <a:pPr lvl="2">
              <a:spcAft>
                <a:spcPts val="600"/>
              </a:spcAft>
            </a:pPr>
            <a:r>
              <a:rPr lang="en-US" dirty="0" smtClean="0"/>
              <a:t>Dispute control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Guides for Good Communication:</a:t>
            </a:r>
          </a:p>
          <a:p>
            <a:pPr lvl="2">
              <a:spcAft>
                <a:spcPts val="600"/>
              </a:spcAft>
            </a:pPr>
            <a:r>
              <a:rPr lang="en-US" dirty="0" smtClean="0"/>
              <a:t>Partnering</a:t>
            </a:r>
          </a:p>
          <a:p>
            <a:pPr lvl="2">
              <a:spcAft>
                <a:spcPts val="600"/>
              </a:spcAft>
            </a:pPr>
            <a:r>
              <a:rPr lang="en-US" dirty="0" smtClean="0"/>
              <a:t>Big Room</a:t>
            </a:r>
          </a:p>
          <a:p>
            <a:pPr lvl="2">
              <a:spcAft>
                <a:spcPts val="600"/>
              </a:spcAft>
            </a:pPr>
            <a:r>
              <a:rPr lang="en-US" dirty="0" err="1" smtClean="0"/>
              <a:t>DRB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0A53DA-FCBE-4EF2-8F31-46B5C293EF8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4899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579806" y="1522046"/>
            <a:ext cx="7413119" cy="495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Insurance</a:t>
            </a:r>
            <a:endParaRPr lang="en-US" dirty="0"/>
          </a:p>
          <a:p>
            <a:pPr lvl="1">
              <a:defRPr/>
            </a:pPr>
            <a:r>
              <a:rPr lang="en-US" sz="2400" dirty="0" smtClean="0"/>
              <a:t>Does </a:t>
            </a:r>
            <a:r>
              <a:rPr lang="en-US" sz="2400" dirty="0"/>
              <a:t>insurance program required of contractor team provide the protection owner requires?</a:t>
            </a:r>
          </a:p>
          <a:p>
            <a:pPr lvl="1">
              <a:defRPr/>
            </a:pPr>
            <a:r>
              <a:rPr lang="en-US" sz="2400" dirty="0" smtClean="0"/>
              <a:t>Does </a:t>
            </a:r>
            <a:r>
              <a:rPr lang="en-US" sz="2400" dirty="0"/>
              <a:t>it dovetail with the indemnity requirements?</a:t>
            </a:r>
          </a:p>
          <a:p>
            <a:pPr lvl="1">
              <a:defRPr/>
            </a:pPr>
            <a:r>
              <a:rPr lang="en-US" sz="2400" dirty="0" smtClean="0"/>
              <a:t>Does </a:t>
            </a:r>
            <a:r>
              <a:rPr lang="en-US" sz="2400" dirty="0"/>
              <a:t>it require additional insured endorsements?  Should it?</a:t>
            </a:r>
          </a:p>
          <a:p>
            <a:pPr lvl="1">
              <a:defRPr/>
            </a:pPr>
            <a:r>
              <a:rPr lang="en-US" sz="2400" dirty="0" smtClean="0"/>
              <a:t>Is </a:t>
            </a:r>
            <a:r>
              <a:rPr lang="en-US" sz="2400" dirty="0"/>
              <a:t>the required insurance program commercially available</a:t>
            </a:r>
            <a:r>
              <a:rPr lang="en-US" sz="2400" dirty="0" smtClean="0"/>
              <a:t>?</a:t>
            </a:r>
          </a:p>
          <a:p>
            <a:pPr lvl="1">
              <a:defRPr/>
            </a:pPr>
            <a:r>
              <a:rPr lang="en-US" sz="2400" dirty="0" smtClean="0"/>
              <a:t>How can owner make </a:t>
            </a:r>
            <a:r>
              <a:rPr lang="en-US" sz="2400" dirty="0"/>
              <a:t>sure all parties have required insurance in place before work </a:t>
            </a:r>
            <a:r>
              <a:rPr lang="en-US" sz="2400" dirty="0" smtClean="0"/>
              <a:t>commences?</a:t>
            </a:r>
            <a:endParaRPr lang="en-US" sz="2400" dirty="0"/>
          </a:p>
          <a:p>
            <a:pPr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BFA82A-A3B5-43C4-AF40-B44E8AFAE32D}" type="slidenum">
              <a:rPr lang="en-US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20785" y="7453"/>
            <a:ext cx="8686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dirty="0" smtClean="0">
                <a:latin typeface="Arial Black" pitchFamily="34" charset="0"/>
              </a:rPr>
              <a:t>Indemnity </a:t>
            </a:r>
            <a:r>
              <a:rPr lang="en-US" sz="3500" dirty="0">
                <a:latin typeface="Arial Black" pitchFamily="34" charset="0"/>
              </a:rPr>
              <a:t>and </a:t>
            </a:r>
            <a:r>
              <a:rPr lang="en-US" sz="3500" dirty="0" smtClean="0">
                <a:latin typeface="Arial Black" pitchFamily="34" charset="0"/>
              </a:rPr>
              <a:t>Insurance </a:t>
            </a:r>
            <a:r>
              <a:rPr lang="en-US" sz="2000" dirty="0" smtClean="0">
                <a:latin typeface="Arial Black" pitchFamily="34" charset="0"/>
              </a:rPr>
              <a:t>(Cont.)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338345" y="1479076"/>
            <a:ext cx="8229600" cy="3886199"/>
          </a:xfrm>
        </p:spPr>
        <p:txBody>
          <a:bodyPr/>
          <a:lstStyle/>
          <a:p>
            <a:pPr lvl="1">
              <a:spcAft>
                <a:spcPts val="600"/>
              </a:spcAft>
              <a:defRPr/>
            </a:pPr>
            <a:r>
              <a:rPr lang="en-US" dirty="0" smtClean="0"/>
              <a:t>Typical </a:t>
            </a:r>
            <a:r>
              <a:rPr lang="en-US" dirty="0"/>
              <a:t>insurance requirements</a:t>
            </a:r>
          </a:p>
          <a:p>
            <a:pPr lvl="2">
              <a:spcAft>
                <a:spcPts val="600"/>
              </a:spcAft>
              <a:defRPr/>
            </a:pPr>
            <a:r>
              <a:rPr lang="en-US" dirty="0" smtClean="0"/>
              <a:t>Contractor</a:t>
            </a:r>
            <a:r>
              <a:rPr lang="en-US" dirty="0"/>
              <a:t>:</a:t>
            </a:r>
          </a:p>
          <a:p>
            <a:pPr lvl="3">
              <a:spcAft>
                <a:spcPts val="600"/>
              </a:spcAft>
              <a:defRPr/>
            </a:pPr>
            <a:r>
              <a:rPr lang="en-US" dirty="0" smtClean="0"/>
              <a:t>Commercial </a:t>
            </a:r>
            <a:r>
              <a:rPr lang="en-US" dirty="0"/>
              <a:t>General Liability (CGL) and Umbrella/Excess Coverage</a:t>
            </a:r>
          </a:p>
          <a:p>
            <a:pPr lvl="3">
              <a:spcAft>
                <a:spcPts val="600"/>
              </a:spcAft>
              <a:defRPr/>
            </a:pPr>
            <a:r>
              <a:rPr lang="en-US" dirty="0" smtClean="0"/>
              <a:t>Worker’s </a:t>
            </a:r>
            <a:r>
              <a:rPr lang="en-US" dirty="0"/>
              <a:t>compensation and employer’s liability insurance</a:t>
            </a:r>
          </a:p>
          <a:p>
            <a:pPr lvl="3">
              <a:spcAft>
                <a:spcPts val="600"/>
              </a:spcAft>
              <a:defRPr/>
            </a:pPr>
            <a:r>
              <a:rPr lang="en-US" dirty="0" smtClean="0"/>
              <a:t>Builder’s </a:t>
            </a:r>
            <a:r>
              <a:rPr lang="en-US" dirty="0"/>
              <a:t>Risk</a:t>
            </a:r>
          </a:p>
          <a:p>
            <a:pPr lvl="2">
              <a:spcAft>
                <a:spcPts val="600"/>
              </a:spcAft>
              <a:defRPr/>
            </a:pPr>
            <a:r>
              <a:rPr lang="en-US" dirty="0"/>
              <a:t>Other contractor </a:t>
            </a:r>
            <a:r>
              <a:rPr lang="en-US" dirty="0" err="1"/>
              <a:t>coverages</a:t>
            </a:r>
            <a:r>
              <a:rPr lang="en-US" dirty="0"/>
              <a:t> to consider:</a:t>
            </a:r>
          </a:p>
          <a:p>
            <a:pPr lvl="3">
              <a:spcAft>
                <a:spcPts val="600"/>
              </a:spcAft>
              <a:defRPr/>
            </a:pPr>
            <a:r>
              <a:rPr lang="en-US" dirty="0"/>
              <a:t>Contractor’s professional liability</a:t>
            </a:r>
          </a:p>
          <a:p>
            <a:pPr lvl="3">
              <a:spcAft>
                <a:spcPts val="600"/>
              </a:spcAft>
              <a:defRPr/>
            </a:pPr>
            <a:r>
              <a:rPr lang="en-US" dirty="0"/>
              <a:t>Contractor’s pollution liability</a:t>
            </a:r>
          </a:p>
          <a:p>
            <a:pPr lvl="3">
              <a:spcAft>
                <a:spcPts val="600"/>
              </a:spcAft>
              <a:defRPr/>
            </a:pPr>
            <a:r>
              <a:rPr lang="en-US" dirty="0"/>
              <a:t>Property coverage for Contractor’s tools, etc.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BCD419-F7D7-4045-BF36-267816028581}" type="slidenum">
              <a:rPr lang="en-US">
                <a:solidFill>
                  <a:schemeClr val="tx1"/>
                </a:solidFill>
              </a:rPr>
              <a:pPr>
                <a:defRPr/>
              </a:pPr>
              <a:t>31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20785" y="7453"/>
            <a:ext cx="8686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dirty="0" smtClean="0">
                <a:latin typeface="Arial Black" pitchFamily="34" charset="0"/>
              </a:rPr>
              <a:t>Indemnity </a:t>
            </a:r>
            <a:r>
              <a:rPr lang="en-US" sz="3500" dirty="0">
                <a:latin typeface="Arial Black" pitchFamily="34" charset="0"/>
              </a:rPr>
              <a:t>and </a:t>
            </a:r>
            <a:r>
              <a:rPr lang="en-US" sz="3500" dirty="0" smtClean="0">
                <a:latin typeface="Arial Black" pitchFamily="34" charset="0"/>
              </a:rPr>
              <a:t>Insurance </a:t>
            </a:r>
            <a:r>
              <a:rPr lang="en-US" sz="2000" dirty="0" smtClean="0">
                <a:latin typeface="Arial Black" pitchFamily="34" charset="0"/>
              </a:rPr>
              <a:t>(Cont.)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215255" y="1752600"/>
            <a:ext cx="8229600" cy="2895599"/>
          </a:xfrm>
        </p:spPr>
        <p:txBody>
          <a:bodyPr/>
          <a:lstStyle/>
          <a:p>
            <a:pPr lvl="1">
              <a:spcAft>
                <a:spcPts val="2400"/>
              </a:spcAft>
              <a:defRPr/>
            </a:pPr>
            <a:r>
              <a:rPr lang="en-US" dirty="0" smtClean="0"/>
              <a:t>Architect</a:t>
            </a:r>
            <a:r>
              <a:rPr lang="en-US" dirty="0"/>
              <a:t>:</a:t>
            </a:r>
          </a:p>
          <a:p>
            <a:pPr lvl="2">
              <a:spcAft>
                <a:spcPts val="2400"/>
              </a:spcAft>
              <a:defRPr/>
            </a:pPr>
            <a:r>
              <a:rPr lang="en-US" dirty="0" smtClean="0"/>
              <a:t>Professional </a:t>
            </a:r>
            <a:r>
              <a:rPr lang="en-US" dirty="0"/>
              <a:t>liability/errors &amp; omissions (E&amp;O) coverage</a:t>
            </a:r>
          </a:p>
          <a:p>
            <a:pPr lvl="2">
              <a:spcAft>
                <a:spcPts val="2400"/>
              </a:spcAft>
              <a:defRPr/>
            </a:pPr>
            <a:r>
              <a:rPr lang="en-US" dirty="0" smtClean="0"/>
              <a:t>Additional </a:t>
            </a:r>
            <a:r>
              <a:rPr lang="en-US" dirty="0" err="1"/>
              <a:t>coverages</a:t>
            </a:r>
            <a:r>
              <a:rPr lang="en-US" dirty="0"/>
              <a:t> if architect is going to be doing any work at the project site</a:t>
            </a:r>
          </a:p>
          <a:p>
            <a:pPr lvl="1">
              <a:spcAft>
                <a:spcPts val="2400"/>
              </a:spcAft>
              <a:defRPr/>
            </a:pPr>
            <a:r>
              <a:rPr lang="en-US" dirty="0" smtClean="0"/>
              <a:t>Wrap-Up </a:t>
            </a:r>
            <a:r>
              <a:rPr lang="en-US" dirty="0"/>
              <a:t>insurance programs: OCIPs, CCIPs</a:t>
            </a:r>
          </a:p>
          <a:p>
            <a:pPr>
              <a:spcAft>
                <a:spcPts val="2400"/>
              </a:spcAft>
              <a:defRPr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286FBD-1D89-4AB0-8F5F-9386DBEB3165}" type="slidenum">
              <a:rPr lang="en-US">
                <a:solidFill>
                  <a:schemeClr val="tx1"/>
                </a:solidFill>
              </a:rPr>
              <a:pPr>
                <a:defRPr/>
              </a:pPr>
              <a:t>32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20785" y="7453"/>
            <a:ext cx="8686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dirty="0" smtClean="0">
                <a:latin typeface="Arial Black" pitchFamily="34" charset="0"/>
              </a:rPr>
              <a:t>Indemnity </a:t>
            </a:r>
            <a:r>
              <a:rPr lang="en-US" sz="3500" dirty="0">
                <a:latin typeface="Arial Black" pitchFamily="34" charset="0"/>
              </a:rPr>
              <a:t>and </a:t>
            </a:r>
            <a:r>
              <a:rPr lang="en-US" sz="3500" dirty="0" smtClean="0">
                <a:latin typeface="Arial Black" pitchFamily="34" charset="0"/>
              </a:rPr>
              <a:t>Insurance </a:t>
            </a:r>
            <a:r>
              <a:rPr lang="en-US" sz="2000" dirty="0" smtClean="0">
                <a:latin typeface="Arial Black" pitchFamily="34" charset="0"/>
              </a:rPr>
              <a:t>(Cont.)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3895" y="46528"/>
            <a:ext cx="8686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dirty="0" smtClean="0">
                <a:latin typeface="Arial Black" pitchFamily="34" charset="0"/>
              </a:rPr>
              <a:t>Changes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1783006" y="1529861"/>
            <a:ext cx="7122455" cy="4953000"/>
          </a:xfrm>
        </p:spPr>
        <p:txBody>
          <a:bodyPr/>
          <a:lstStyle/>
          <a:p>
            <a:pPr>
              <a:spcAft>
                <a:spcPts val="1200"/>
              </a:spcAft>
              <a:defRPr/>
            </a:pPr>
            <a:r>
              <a:rPr lang="en-US" dirty="0" smtClean="0"/>
              <a:t>Generally</a:t>
            </a:r>
            <a:r>
              <a:rPr lang="en-US" dirty="0"/>
              <a:t>, contracts say:</a:t>
            </a:r>
          </a:p>
          <a:p>
            <a:pPr lvl="1">
              <a:spcAft>
                <a:spcPts val="1200"/>
              </a:spcAft>
              <a:defRPr/>
            </a:pPr>
            <a:r>
              <a:rPr lang="en-US" sz="2400" dirty="0"/>
              <a:t>No verbal changes are allowed</a:t>
            </a:r>
          </a:p>
          <a:p>
            <a:pPr lvl="1">
              <a:spcAft>
                <a:spcPts val="1200"/>
              </a:spcAft>
              <a:defRPr/>
            </a:pPr>
            <a:r>
              <a:rPr lang="en-US" sz="2400" dirty="0"/>
              <a:t>Contractor must continue to work in the event of a dispute</a:t>
            </a:r>
          </a:p>
          <a:p>
            <a:pPr>
              <a:spcAft>
                <a:spcPts val="1200"/>
              </a:spcAft>
              <a:defRPr/>
            </a:pPr>
            <a:r>
              <a:rPr lang="en-US" dirty="0"/>
              <a:t>Despite these provisions, some jurisdictions allow contractor recovery for constructive changes, at least absent a government showing of prejudice </a:t>
            </a:r>
          </a:p>
          <a:p>
            <a:pPr>
              <a:spcAft>
                <a:spcPts val="1200"/>
              </a:spcAft>
              <a:defRPr/>
            </a:pPr>
            <a:endParaRPr lang="en-US" sz="3600" dirty="0" smtClean="0"/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defRPr/>
            </a:pPr>
            <a:endParaRPr lang="en-US" sz="36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B58591-FE5F-4A34-8E6F-F3AD0CF1B92D}" type="slidenum">
              <a:rPr lang="en-US">
                <a:solidFill>
                  <a:schemeClr val="tx1"/>
                </a:solidFill>
              </a:rPr>
              <a:pPr>
                <a:defRPr/>
              </a:pPr>
              <a:t>33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0535B5-7FC1-459E-86D8-45A937165755}" type="slidenum">
              <a:rPr lang="en-US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3910" y="19344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dirty="0" smtClean="0">
                <a:latin typeface="Arial Black" pitchFamily="34" charset="0"/>
              </a:rPr>
              <a:t>Changes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sz="2000" dirty="0" smtClean="0">
                <a:latin typeface="Arial Black" pitchFamily="34" charset="0"/>
              </a:rPr>
              <a:t>(Cont.)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6985" y="1740877"/>
            <a:ext cx="7194061" cy="4343400"/>
          </a:xfrm>
        </p:spPr>
        <p:txBody>
          <a:bodyPr/>
          <a:lstStyle/>
          <a:p>
            <a:pPr>
              <a:spcAft>
                <a:spcPts val="2400"/>
              </a:spcAft>
              <a:defRPr/>
            </a:pPr>
            <a:r>
              <a:rPr lang="en-US" dirty="0" smtClean="0"/>
              <a:t>Standard </a:t>
            </a:r>
            <a:r>
              <a:rPr lang="en-US" dirty="0"/>
              <a:t>change order definitions</a:t>
            </a:r>
          </a:p>
          <a:p>
            <a:pPr>
              <a:spcAft>
                <a:spcPts val="2400"/>
              </a:spcAft>
              <a:defRPr/>
            </a:pPr>
            <a:r>
              <a:rPr lang="en-US" dirty="0"/>
              <a:t>Bilateral change orders and construction change directives (CCD)</a:t>
            </a:r>
          </a:p>
          <a:p>
            <a:pPr>
              <a:spcAft>
                <a:spcPts val="2400"/>
              </a:spcAft>
              <a:defRPr/>
            </a:pPr>
            <a:r>
              <a:rPr lang="en-US" dirty="0"/>
              <a:t>Equitable adjustments in price and time</a:t>
            </a:r>
          </a:p>
          <a:p>
            <a:pPr>
              <a:spcAft>
                <a:spcPts val="2400"/>
              </a:spcAft>
              <a:defRPr/>
            </a:pPr>
            <a:r>
              <a:rPr lang="en-US" dirty="0"/>
              <a:t>Requirement that contractor continue to work in the event of a dispute regarding a change</a:t>
            </a:r>
          </a:p>
          <a:p>
            <a:pPr>
              <a:spcAft>
                <a:spcPts val="240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B22AD4-5A1C-43A1-956B-E16525359D26}" type="slidenum">
              <a:rPr lang="en-US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89525" y="23083"/>
            <a:ext cx="8686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dirty="0" smtClean="0">
                <a:latin typeface="Arial Black" pitchFamily="34" charset="0"/>
              </a:rPr>
              <a:t>Scheduling and Delays</a:t>
            </a:r>
            <a:r>
              <a:rPr lang="en-US" sz="3500" dirty="0" smtClean="0"/>
              <a:t>	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1200"/>
              </a:spcAft>
              <a:defRPr/>
            </a:pPr>
            <a:r>
              <a:rPr lang="en-US" dirty="0" smtClean="0"/>
              <a:t>Standard </a:t>
            </a:r>
            <a:r>
              <a:rPr lang="en-US" dirty="0"/>
              <a:t>clauses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en-US" dirty="0" smtClean="0"/>
              <a:t>Need </a:t>
            </a:r>
            <a:r>
              <a:rPr lang="en-US" dirty="0"/>
              <a:t>to decide and define scheduling responsibilities</a:t>
            </a:r>
          </a:p>
          <a:p>
            <a:pPr lvl="1">
              <a:spcAft>
                <a:spcPts val="1200"/>
              </a:spcAft>
              <a:defRPr/>
            </a:pPr>
            <a:r>
              <a:rPr lang="en-US" dirty="0" smtClean="0"/>
              <a:t>Who </a:t>
            </a:r>
            <a:r>
              <a:rPr lang="en-US" dirty="0"/>
              <a:t>is responsible for creating and maintaining the schedule?  When must it be created and updated?  What must it contain?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en-US" dirty="0" smtClean="0"/>
              <a:t>Special </a:t>
            </a:r>
            <a:r>
              <a:rPr lang="en-US" dirty="0"/>
              <a:t>issues in scheduling for remedial projects</a:t>
            </a:r>
          </a:p>
          <a:p>
            <a:pPr eaLnBrk="1" hangingPunct="1">
              <a:spcAft>
                <a:spcPts val="1200"/>
              </a:spcAft>
              <a:defRPr/>
            </a:pPr>
            <a:endParaRPr lang="en-US" sz="3200" dirty="0" smtClean="0"/>
          </a:p>
          <a:p>
            <a:pPr eaLnBrk="1" hangingPunct="1">
              <a:spcAft>
                <a:spcPts val="1200"/>
              </a:spcAft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spcAft>
                <a:spcPts val="1200"/>
              </a:spcAft>
              <a:defRPr/>
            </a:pPr>
            <a:endParaRPr lang="en-US" dirty="0" smtClean="0"/>
          </a:p>
          <a:p>
            <a:pPr eaLnBrk="1" hangingPunct="1">
              <a:spcAft>
                <a:spcPts val="1200"/>
              </a:spcAft>
              <a:defRPr/>
            </a:pPr>
            <a:endParaRPr lang="en-US" sz="3600" dirty="0" smtClean="0"/>
          </a:p>
          <a:p>
            <a:pPr eaLnBrk="1" hangingPunct="1">
              <a:spcAft>
                <a:spcPts val="1200"/>
              </a:spcAft>
              <a:defRPr/>
            </a:pPr>
            <a:endParaRPr lang="en-US" sz="3600" dirty="0" smtClean="0"/>
          </a:p>
          <a:p>
            <a:pPr eaLnBrk="1" hangingPunct="1">
              <a:spcAft>
                <a:spcPts val="1200"/>
              </a:spcAft>
              <a:defRPr/>
            </a:pPr>
            <a:endParaRPr lang="en-US" sz="3600" dirty="0" smtClean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B22AD4-5A1C-43A1-956B-E16525359D26}" type="slidenum">
              <a:rPr lang="en-US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87575" y="117240"/>
            <a:ext cx="86868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dirty="0" smtClean="0">
                <a:latin typeface="Arial Black" pitchFamily="34" charset="0"/>
              </a:rPr>
              <a:t>Scheduling and Delays </a:t>
            </a:r>
            <a:r>
              <a:rPr lang="en-US" sz="2000" dirty="0" smtClean="0">
                <a:latin typeface="Arial Black" pitchFamily="34" charset="0"/>
              </a:rPr>
              <a:t>(Cont.)</a:t>
            </a:r>
            <a:endParaRPr lang="en-US" sz="2000" dirty="0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744" y="1770184"/>
            <a:ext cx="8229600" cy="3505200"/>
          </a:xfrm>
        </p:spPr>
        <p:txBody>
          <a:bodyPr/>
          <a:lstStyle/>
          <a:p>
            <a:pPr eaLnBrk="1" hangingPunct="1">
              <a:spcAft>
                <a:spcPts val="2400"/>
              </a:spcAft>
              <a:defRPr/>
            </a:pPr>
            <a:r>
              <a:rPr lang="en-US" dirty="0" smtClean="0"/>
              <a:t>Who </a:t>
            </a:r>
            <a:r>
              <a:rPr lang="en-US" dirty="0"/>
              <a:t>caused the delay?</a:t>
            </a:r>
          </a:p>
          <a:p>
            <a:pPr lvl="1">
              <a:spcAft>
                <a:spcPts val="2400"/>
              </a:spcAft>
              <a:defRPr/>
            </a:pPr>
            <a:r>
              <a:rPr lang="en-US" dirty="0" smtClean="0"/>
              <a:t>Contractor</a:t>
            </a:r>
            <a:endParaRPr lang="en-US" dirty="0"/>
          </a:p>
          <a:p>
            <a:pPr lvl="1">
              <a:spcAft>
                <a:spcPts val="2400"/>
              </a:spcAft>
              <a:defRPr/>
            </a:pPr>
            <a:r>
              <a:rPr lang="en-US" dirty="0" smtClean="0"/>
              <a:t>Government</a:t>
            </a:r>
            <a:endParaRPr lang="en-US" dirty="0"/>
          </a:p>
          <a:p>
            <a:pPr lvl="1">
              <a:spcAft>
                <a:spcPts val="2400"/>
              </a:spcAft>
              <a:defRPr/>
            </a:pPr>
            <a:r>
              <a:rPr lang="en-US" dirty="0" smtClean="0"/>
              <a:t>Others </a:t>
            </a:r>
            <a:r>
              <a:rPr lang="en-US" dirty="0"/>
              <a:t>(third parties, force majeure, etc.)</a:t>
            </a:r>
          </a:p>
          <a:p>
            <a:pPr lvl="1">
              <a:spcAft>
                <a:spcPts val="2400"/>
              </a:spcAft>
              <a:defRPr/>
            </a:pPr>
            <a:r>
              <a:rPr lang="en-US" dirty="0" smtClean="0"/>
              <a:t>Concurrent </a:t>
            </a:r>
            <a:r>
              <a:rPr lang="en-US" dirty="0"/>
              <a:t>delay</a:t>
            </a:r>
          </a:p>
          <a:p>
            <a:pPr eaLnBrk="1" hangingPunct="1">
              <a:spcAft>
                <a:spcPts val="2400"/>
              </a:spcAft>
              <a:defRPr/>
            </a:pPr>
            <a:endParaRPr lang="en-US" sz="3200" dirty="0" smtClean="0"/>
          </a:p>
          <a:p>
            <a:pPr eaLnBrk="1" hangingPunct="1">
              <a:spcAft>
                <a:spcPts val="2400"/>
              </a:spcAft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spcAft>
                <a:spcPts val="2400"/>
              </a:spcAft>
              <a:defRPr/>
            </a:pPr>
            <a:endParaRPr lang="en-US" dirty="0" smtClean="0"/>
          </a:p>
          <a:p>
            <a:pPr eaLnBrk="1" hangingPunct="1">
              <a:spcAft>
                <a:spcPts val="2400"/>
              </a:spcAft>
              <a:defRPr/>
            </a:pPr>
            <a:endParaRPr lang="en-US" sz="3600" dirty="0" smtClean="0"/>
          </a:p>
          <a:p>
            <a:pPr eaLnBrk="1" hangingPunct="1">
              <a:spcAft>
                <a:spcPts val="2400"/>
              </a:spcAft>
              <a:defRPr/>
            </a:pPr>
            <a:endParaRPr lang="en-US" sz="3600" dirty="0" smtClean="0"/>
          </a:p>
          <a:p>
            <a:pPr eaLnBrk="1" hangingPunct="1">
              <a:spcAft>
                <a:spcPts val="2400"/>
              </a:spcAft>
              <a:defRPr/>
            </a:pP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33113160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B22AD4-5A1C-43A1-956B-E16525359D26}" type="slidenum">
              <a:rPr lang="en-US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51708" y="1551362"/>
            <a:ext cx="8229600" cy="4876800"/>
          </a:xfrm>
        </p:spPr>
        <p:txBody>
          <a:bodyPr/>
          <a:lstStyle/>
          <a:p>
            <a:pPr eaLnBrk="1" hangingPunct="1">
              <a:spcAft>
                <a:spcPts val="900"/>
              </a:spcAft>
              <a:defRPr/>
            </a:pPr>
            <a:r>
              <a:rPr lang="en-US" dirty="0" smtClean="0"/>
              <a:t>Contractor-caused </a:t>
            </a:r>
            <a:r>
              <a:rPr lang="en-US" dirty="0"/>
              <a:t>delays to completion</a:t>
            </a:r>
          </a:p>
          <a:p>
            <a:pPr lvl="1">
              <a:spcAft>
                <a:spcPts val="900"/>
              </a:spcAft>
              <a:defRPr/>
            </a:pPr>
            <a:r>
              <a:rPr lang="en-US" dirty="0" smtClean="0"/>
              <a:t>Government </a:t>
            </a:r>
            <a:r>
              <a:rPr lang="en-US" dirty="0"/>
              <a:t>duty to notify</a:t>
            </a:r>
          </a:p>
          <a:p>
            <a:pPr lvl="1">
              <a:spcAft>
                <a:spcPts val="900"/>
              </a:spcAft>
              <a:defRPr/>
            </a:pPr>
            <a:r>
              <a:rPr lang="en-US" dirty="0" smtClean="0"/>
              <a:t>Excusable </a:t>
            </a:r>
            <a:r>
              <a:rPr lang="en-US" dirty="0"/>
              <a:t>delays</a:t>
            </a:r>
          </a:p>
          <a:p>
            <a:pPr lvl="1">
              <a:spcAft>
                <a:spcPts val="900"/>
              </a:spcAft>
              <a:defRPr/>
            </a:pPr>
            <a:r>
              <a:rPr lang="en-US" dirty="0" smtClean="0"/>
              <a:t>Government remedies</a:t>
            </a:r>
          </a:p>
          <a:p>
            <a:pPr lvl="2">
              <a:spcAft>
                <a:spcPts val="900"/>
              </a:spcAft>
              <a:defRPr/>
            </a:pPr>
            <a:r>
              <a:rPr lang="en-US" dirty="0"/>
              <a:t>Contractor duty to accelerate</a:t>
            </a:r>
          </a:p>
          <a:p>
            <a:pPr lvl="2">
              <a:spcAft>
                <a:spcPts val="900"/>
              </a:spcAft>
              <a:defRPr/>
            </a:pPr>
            <a:r>
              <a:rPr lang="en-US" dirty="0" smtClean="0"/>
              <a:t>Liquidated </a:t>
            </a:r>
            <a:r>
              <a:rPr lang="en-US" dirty="0"/>
              <a:t>damages</a:t>
            </a:r>
          </a:p>
          <a:p>
            <a:pPr lvl="2">
              <a:spcAft>
                <a:spcPts val="900"/>
              </a:spcAft>
              <a:defRPr/>
            </a:pPr>
            <a:r>
              <a:rPr lang="en-US" dirty="0" smtClean="0"/>
              <a:t>Actual </a:t>
            </a:r>
            <a:r>
              <a:rPr lang="en-US" dirty="0"/>
              <a:t>damages</a:t>
            </a:r>
          </a:p>
          <a:p>
            <a:pPr lvl="3">
              <a:spcAft>
                <a:spcPts val="900"/>
              </a:spcAft>
              <a:defRPr/>
            </a:pPr>
            <a:r>
              <a:rPr lang="en-US" dirty="0" smtClean="0"/>
              <a:t>Direct </a:t>
            </a:r>
            <a:r>
              <a:rPr lang="en-US" dirty="0"/>
              <a:t>damages</a:t>
            </a:r>
          </a:p>
          <a:p>
            <a:pPr lvl="3">
              <a:spcAft>
                <a:spcPts val="900"/>
              </a:spcAft>
              <a:defRPr/>
            </a:pPr>
            <a:r>
              <a:rPr lang="en-US" dirty="0" smtClean="0"/>
              <a:t>Consequential </a:t>
            </a:r>
            <a:r>
              <a:rPr lang="en-US" dirty="0"/>
              <a:t>damages</a:t>
            </a:r>
          </a:p>
          <a:p>
            <a:pPr eaLnBrk="1" hangingPunct="1">
              <a:spcAft>
                <a:spcPts val="900"/>
              </a:spcAft>
              <a:defRPr/>
            </a:pPr>
            <a:endParaRPr lang="en-US" sz="3200" dirty="0" smtClean="0"/>
          </a:p>
          <a:p>
            <a:pPr eaLnBrk="1" hangingPunct="1">
              <a:spcAft>
                <a:spcPts val="900"/>
              </a:spcAft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spcAft>
                <a:spcPts val="900"/>
              </a:spcAft>
              <a:defRPr/>
            </a:pPr>
            <a:endParaRPr lang="en-US" dirty="0" smtClean="0"/>
          </a:p>
          <a:p>
            <a:pPr eaLnBrk="1" hangingPunct="1">
              <a:spcAft>
                <a:spcPts val="900"/>
              </a:spcAft>
              <a:defRPr/>
            </a:pPr>
            <a:endParaRPr lang="en-US" sz="3600" dirty="0" smtClean="0"/>
          </a:p>
          <a:p>
            <a:pPr eaLnBrk="1" hangingPunct="1">
              <a:spcAft>
                <a:spcPts val="900"/>
              </a:spcAft>
              <a:defRPr/>
            </a:pPr>
            <a:endParaRPr lang="en-US" sz="3600" dirty="0" smtClean="0"/>
          </a:p>
          <a:p>
            <a:pPr eaLnBrk="1" hangingPunct="1">
              <a:spcAft>
                <a:spcPts val="900"/>
              </a:spcAft>
              <a:defRPr/>
            </a:pPr>
            <a:endParaRPr lang="en-US" sz="3600" dirty="0" smtClean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87575" y="117240"/>
            <a:ext cx="86868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dirty="0" smtClean="0">
                <a:latin typeface="Arial Black" pitchFamily="34" charset="0"/>
              </a:rPr>
              <a:t>Scheduling and Delays </a:t>
            </a:r>
            <a:r>
              <a:rPr lang="en-US" sz="2000" dirty="0" smtClean="0">
                <a:latin typeface="Arial Black" pitchFamily="34" charset="0"/>
              </a:rPr>
              <a:t>(Cont.)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0808724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B22AD4-5A1C-43A1-956B-E16525359D26}" type="slidenum">
              <a:rPr lang="en-US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74800" y="1424231"/>
            <a:ext cx="7834923" cy="5867400"/>
          </a:xfrm>
        </p:spPr>
        <p:txBody>
          <a:bodyPr/>
          <a:lstStyle/>
          <a:p>
            <a:pPr>
              <a:defRPr/>
            </a:pPr>
            <a:r>
              <a:rPr lang="en-US" sz="2600" dirty="0" smtClean="0"/>
              <a:t>Government-caused </a:t>
            </a:r>
            <a:r>
              <a:rPr lang="en-US" sz="2600" dirty="0"/>
              <a:t>delays to completion</a:t>
            </a:r>
          </a:p>
          <a:p>
            <a:pPr lvl="1">
              <a:defRPr/>
            </a:pPr>
            <a:r>
              <a:rPr lang="en-US" sz="2400" dirty="0" smtClean="0"/>
              <a:t>Contractor </a:t>
            </a:r>
            <a:r>
              <a:rPr lang="en-US" sz="2400" dirty="0"/>
              <a:t>duty to </a:t>
            </a:r>
            <a:r>
              <a:rPr lang="en-US" sz="2400" dirty="0" smtClean="0"/>
              <a:t>notify</a:t>
            </a:r>
          </a:p>
          <a:p>
            <a:pPr lvl="1">
              <a:defRPr/>
            </a:pPr>
            <a:r>
              <a:rPr lang="en-US" sz="2400" dirty="0"/>
              <a:t>Contractor remedies</a:t>
            </a:r>
          </a:p>
          <a:p>
            <a:pPr lvl="2">
              <a:defRPr/>
            </a:pPr>
            <a:r>
              <a:rPr lang="en-US" sz="2000" dirty="0"/>
              <a:t>Time extension</a:t>
            </a:r>
          </a:p>
          <a:p>
            <a:pPr lvl="2">
              <a:defRPr/>
            </a:pPr>
            <a:r>
              <a:rPr lang="en-US" sz="2000" dirty="0" smtClean="0"/>
              <a:t>Contractor </a:t>
            </a:r>
            <a:r>
              <a:rPr lang="en-US" sz="2000" dirty="0"/>
              <a:t>ability to accelerate (and recover</a:t>
            </a:r>
            <a:r>
              <a:rPr lang="en-US" sz="2000" dirty="0" smtClean="0"/>
              <a:t>)</a:t>
            </a:r>
          </a:p>
          <a:p>
            <a:pPr lvl="2">
              <a:defRPr/>
            </a:pPr>
            <a:r>
              <a:rPr lang="en-US" sz="2000" dirty="0"/>
              <a:t>Damages</a:t>
            </a:r>
          </a:p>
          <a:p>
            <a:pPr lvl="3">
              <a:defRPr/>
            </a:pPr>
            <a:r>
              <a:rPr lang="en-US" dirty="0"/>
              <a:t>“No damages for delay” clauses</a:t>
            </a:r>
          </a:p>
          <a:p>
            <a:pPr lvl="4">
              <a:defRPr/>
            </a:pPr>
            <a:r>
              <a:rPr lang="en-US" dirty="0"/>
              <a:t>Allowed?  Depends on jurisdiction</a:t>
            </a:r>
          </a:p>
          <a:p>
            <a:pPr lvl="3">
              <a:defRPr/>
            </a:pPr>
            <a:r>
              <a:rPr lang="en-US" dirty="0"/>
              <a:t>Liquidated damages – not commonly used for contractor recovery for Government delays</a:t>
            </a:r>
          </a:p>
          <a:p>
            <a:pPr lvl="3">
              <a:defRPr/>
            </a:pPr>
            <a:r>
              <a:rPr lang="en-US" dirty="0"/>
              <a:t>Actual damages</a:t>
            </a:r>
          </a:p>
          <a:p>
            <a:pPr lvl="4">
              <a:defRPr/>
            </a:pPr>
            <a:r>
              <a:rPr lang="en-US" dirty="0"/>
              <a:t>Direct damages</a:t>
            </a:r>
          </a:p>
          <a:p>
            <a:pPr lvl="4">
              <a:defRPr/>
            </a:pPr>
            <a:r>
              <a:rPr lang="en-US" dirty="0"/>
              <a:t>Overhead expenses</a:t>
            </a:r>
          </a:p>
          <a:p>
            <a:pPr lvl="4">
              <a:defRPr/>
            </a:pPr>
            <a:r>
              <a:rPr lang="en-US" dirty="0"/>
              <a:t>Consequential damages</a:t>
            </a:r>
          </a:p>
          <a:p>
            <a:pPr lvl="1">
              <a:defRPr/>
            </a:pPr>
            <a:endParaRPr lang="en-US" dirty="0"/>
          </a:p>
          <a:p>
            <a:pPr eaLnBrk="1" hangingPunct="1">
              <a:defRPr/>
            </a:pPr>
            <a:endParaRPr lang="en-US" sz="32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sz="3600" dirty="0" smtClean="0"/>
          </a:p>
          <a:p>
            <a:pPr eaLnBrk="1" hangingPunct="1">
              <a:defRPr/>
            </a:pPr>
            <a:endParaRPr lang="en-US" sz="3600" dirty="0" smtClean="0"/>
          </a:p>
          <a:p>
            <a:pPr eaLnBrk="1" hangingPunct="1">
              <a:defRPr/>
            </a:pPr>
            <a:endParaRPr lang="en-US" sz="3600" dirty="0" smtClean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87575" y="117240"/>
            <a:ext cx="86868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dirty="0" smtClean="0">
                <a:latin typeface="Arial Black" pitchFamily="34" charset="0"/>
              </a:rPr>
              <a:t>Scheduling and Delays </a:t>
            </a:r>
            <a:r>
              <a:rPr lang="en-US" sz="2000" dirty="0" smtClean="0">
                <a:latin typeface="Arial Black" pitchFamily="34" charset="0"/>
              </a:rPr>
              <a:t>(Cont.)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16665464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B6852F-9216-4D72-B4F3-AF94322418AA}" type="slidenum">
              <a:rPr lang="en-US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05" y="15268"/>
            <a:ext cx="8686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dirty="0" smtClean="0">
                <a:latin typeface="Arial Black" pitchFamily="34" charset="0"/>
              </a:rPr>
              <a:t>Terminations</a:t>
            </a:r>
            <a:endParaRPr lang="en-US" sz="3500" dirty="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31107" y="1772151"/>
            <a:ext cx="8229600" cy="3200399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2400"/>
              </a:spcAft>
              <a:defRPr/>
            </a:pPr>
            <a:r>
              <a:rPr lang="en-US" dirty="0" smtClean="0"/>
              <a:t>Termination </a:t>
            </a:r>
            <a:r>
              <a:rPr lang="en-US" dirty="0"/>
              <a:t>for default</a:t>
            </a:r>
          </a:p>
          <a:p>
            <a:pPr lvl="1">
              <a:lnSpc>
                <a:spcPct val="90000"/>
              </a:lnSpc>
              <a:spcAft>
                <a:spcPts val="2400"/>
              </a:spcAft>
              <a:defRPr/>
            </a:pPr>
            <a:r>
              <a:rPr lang="en-US" dirty="0" smtClean="0"/>
              <a:t>Standard </a:t>
            </a:r>
            <a:r>
              <a:rPr lang="en-US" dirty="0"/>
              <a:t>clauses</a:t>
            </a:r>
          </a:p>
          <a:p>
            <a:pPr lvl="1">
              <a:lnSpc>
                <a:spcPct val="90000"/>
              </a:lnSpc>
              <a:spcAft>
                <a:spcPts val="2400"/>
              </a:spcAft>
              <a:defRPr/>
            </a:pPr>
            <a:r>
              <a:rPr lang="en-US" dirty="0" smtClean="0"/>
              <a:t>Cure </a:t>
            </a:r>
            <a:r>
              <a:rPr lang="en-US" dirty="0"/>
              <a:t>notice requirement</a:t>
            </a:r>
          </a:p>
          <a:p>
            <a:pPr lvl="1">
              <a:lnSpc>
                <a:spcPct val="90000"/>
              </a:lnSpc>
              <a:spcAft>
                <a:spcPts val="2400"/>
              </a:spcAft>
              <a:defRPr/>
            </a:pPr>
            <a:r>
              <a:rPr lang="en-US" dirty="0" smtClean="0"/>
              <a:t>Government </a:t>
            </a:r>
            <a:r>
              <a:rPr lang="en-US" dirty="0"/>
              <a:t>damages/contractor recovery</a:t>
            </a:r>
          </a:p>
          <a:p>
            <a:pPr lvl="1">
              <a:lnSpc>
                <a:spcPct val="90000"/>
              </a:lnSpc>
              <a:spcAft>
                <a:spcPts val="2400"/>
              </a:spcAft>
              <a:defRPr/>
            </a:pPr>
            <a:r>
              <a:rPr lang="en-US" dirty="0" smtClean="0"/>
              <a:t>If </a:t>
            </a:r>
            <a:r>
              <a:rPr lang="en-US" dirty="0"/>
              <a:t>the contractor contests the termination</a:t>
            </a:r>
          </a:p>
          <a:p>
            <a:pPr lvl="1">
              <a:lnSpc>
                <a:spcPct val="90000"/>
              </a:lnSpc>
              <a:spcAft>
                <a:spcPts val="2400"/>
              </a:spcAft>
              <a:defRPr/>
            </a:pPr>
            <a:r>
              <a:rPr lang="en-US" dirty="0" smtClean="0"/>
              <a:t>Strategic considerations</a:t>
            </a:r>
          </a:p>
          <a:p>
            <a:pPr>
              <a:lnSpc>
                <a:spcPct val="90000"/>
              </a:lnSpc>
              <a:spcAft>
                <a:spcPts val="2400"/>
              </a:spcAft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spcAft>
                <a:spcPts val="2400"/>
              </a:spcAft>
              <a:defRPr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spcAft>
                <a:spcPts val="2400"/>
              </a:spcAft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spcAft>
                <a:spcPts val="2400"/>
              </a:spcAft>
              <a:defRPr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spcAft>
                <a:spcPts val="2400"/>
              </a:spcAft>
              <a:defRPr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spcAft>
                <a:spcPts val="2400"/>
              </a:spcAft>
              <a:defRPr/>
            </a:pPr>
            <a:endParaRPr lang="en-US" sz="2800" dirty="0" smtClean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xfrm>
            <a:off x="228600" y="7453"/>
            <a:ext cx="8686800" cy="1143000"/>
          </a:xfrm>
        </p:spPr>
        <p:txBody>
          <a:bodyPr/>
          <a:lstStyle/>
          <a:p>
            <a:r>
              <a:rPr lang="en-US" b="1" i="1" dirty="0" smtClean="0">
                <a:latin typeface="Arial Black" pitchFamily="34" charset="0"/>
              </a:rPr>
              <a:t>INITIAL PRINCIPLES</a:t>
            </a:r>
          </a:p>
        </p:txBody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>
          <a:xfrm>
            <a:off x="1598190" y="1381380"/>
            <a:ext cx="8229600" cy="4953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Selecting Project Delivery Method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Jurisdictional requirements/restrictions?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Identify and address Owner’s main concerns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Analyze advantages/risks of each method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Main forms:</a:t>
            </a:r>
          </a:p>
          <a:p>
            <a:pPr lvl="2">
              <a:spcAft>
                <a:spcPts val="600"/>
              </a:spcAft>
            </a:pPr>
            <a:r>
              <a:rPr lang="en-US" dirty="0" smtClean="0"/>
              <a:t>Design – Bid – Construct</a:t>
            </a:r>
          </a:p>
          <a:p>
            <a:pPr lvl="2">
              <a:spcAft>
                <a:spcPts val="600"/>
              </a:spcAft>
            </a:pPr>
            <a:r>
              <a:rPr lang="en-US" dirty="0" smtClean="0"/>
              <a:t>Multi-Prime</a:t>
            </a:r>
          </a:p>
          <a:p>
            <a:pPr lvl="2">
              <a:spcAft>
                <a:spcPts val="600"/>
              </a:spcAft>
            </a:pPr>
            <a:r>
              <a:rPr lang="en-US" dirty="0" smtClean="0"/>
              <a:t>Construction Management – Agency</a:t>
            </a:r>
          </a:p>
          <a:p>
            <a:pPr lvl="2">
              <a:spcAft>
                <a:spcPts val="600"/>
              </a:spcAft>
            </a:pPr>
            <a:r>
              <a:rPr lang="en-US" dirty="0" smtClean="0"/>
              <a:t>Construction Management – At–Risk </a:t>
            </a:r>
          </a:p>
          <a:p>
            <a:pPr lvl="2">
              <a:spcAft>
                <a:spcPts val="600"/>
              </a:spcAft>
            </a:pPr>
            <a:r>
              <a:rPr lang="en-US" dirty="0" smtClean="0"/>
              <a:t>Design-Build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0A53DA-FCBE-4EF2-8F31-46B5C293EF8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03504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B6852F-9216-4D72-B4F3-AF94322418AA}" type="slidenum">
              <a:rPr lang="en-US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4820" y="15268"/>
            <a:ext cx="8686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dirty="0" smtClean="0">
                <a:latin typeface="Arial Black" pitchFamily="34" charset="0"/>
              </a:rPr>
              <a:t>Terminations </a:t>
            </a:r>
            <a:r>
              <a:rPr lang="en-US" sz="2000" dirty="0" smtClean="0">
                <a:latin typeface="Arial Black" pitchFamily="34" charset="0"/>
              </a:rPr>
              <a:t>(Cont.)</a:t>
            </a:r>
            <a:endParaRPr lang="en-US" sz="2000" dirty="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dirty="0" smtClean="0"/>
              <a:t>Termination </a:t>
            </a:r>
            <a:r>
              <a:rPr lang="en-US" dirty="0"/>
              <a:t>for convenience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dirty="0" smtClean="0"/>
              <a:t>Standard </a:t>
            </a:r>
            <a:r>
              <a:rPr lang="en-US" dirty="0"/>
              <a:t>clauses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dirty="0" smtClean="0"/>
              <a:t>Limits </a:t>
            </a:r>
            <a:r>
              <a:rPr lang="en-US" dirty="0"/>
              <a:t>on ability to terminate for convenience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dirty="0" smtClean="0"/>
              <a:t>Contractor </a:t>
            </a:r>
            <a:r>
              <a:rPr lang="en-US" dirty="0"/>
              <a:t>recovery</a:t>
            </a:r>
          </a:p>
          <a:p>
            <a:pPr lvl="2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dirty="0" smtClean="0"/>
              <a:t>contract </a:t>
            </a:r>
            <a:r>
              <a:rPr lang="en-US" dirty="0"/>
              <a:t>price for completed and accepted work</a:t>
            </a:r>
          </a:p>
          <a:p>
            <a:pPr lvl="2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dirty="0" smtClean="0"/>
              <a:t>costs </a:t>
            </a:r>
            <a:r>
              <a:rPr lang="en-US" dirty="0"/>
              <a:t>incurred for work in progress plus a reasonable profit (or loss) on that work</a:t>
            </a:r>
          </a:p>
          <a:p>
            <a:pPr lvl="2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dirty="0" smtClean="0"/>
              <a:t>settlement </a:t>
            </a:r>
            <a:r>
              <a:rPr lang="en-US" dirty="0"/>
              <a:t>expenses</a:t>
            </a:r>
          </a:p>
          <a:p>
            <a:pPr lvl="2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dirty="0" smtClean="0"/>
              <a:t>duty </a:t>
            </a:r>
            <a:r>
              <a:rPr lang="en-US" dirty="0"/>
              <a:t>to limit post-termination costs vs. realities of shutting down a project</a:t>
            </a: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36145094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B6852F-9216-4D72-B4F3-AF94322418AA}" type="slidenum">
              <a:rPr lang="en-US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07120" y="130920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dirty="0" smtClean="0">
                <a:latin typeface="Arial Black" pitchFamily="34" charset="0"/>
              </a:rPr>
              <a:t>Disputes</a:t>
            </a:r>
            <a:endParaRPr lang="en-US" sz="3500" dirty="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8529" y="1371606"/>
            <a:ext cx="7595471" cy="48006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400"/>
              </a:spcAft>
              <a:defRPr/>
            </a:pPr>
            <a:r>
              <a:rPr lang="en-US" dirty="0" smtClean="0"/>
              <a:t>Contractor </a:t>
            </a:r>
            <a:r>
              <a:rPr lang="en-US" dirty="0"/>
              <a:t>claims</a:t>
            </a:r>
          </a:p>
          <a:p>
            <a:pPr lvl="1">
              <a:lnSpc>
                <a:spcPct val="90000"/>
              </a:lnSpc>
              <a:spcAft>
                <a:spcPts val="400"/>
              </a:spcAft>
              <a:defRPr/>
            </a:pPr>
            <a:r>
              <a:rPr lang="en-US" dirty="0" smtClean="0"/>
              <a:t>Administrative </a:t>
            </a:r>
            <a:r>
              <a:rPr lang="en-US" dirty="0"/>
              <a:t>requirements</a:t>
            </a:r>
          </a:p>
          <a:p>
            <a:pPr lvl="1">
              <a:lnSpc>
                <a:spcPct val="90000"/>
              </a:lnSpc>
              <a:spcAft>
                <a:spcPts val="400"/>
              </a:spcAft>
              <a:defRPr/>
            </a:pPr>
            <a:r>
              <a:rPr lang="en-US" dirty="0" smtClean="0"/>
              <a:t>Notice </a:t>
            </a:r>
            <a:r>
              <a:rPr lang="en-US" dirty="0"/>
              <a:t>of claim</a:t>
            </a:r>
          </a:p>
          <a:p>
            <a:pPr lvl="2">
              <a:lnSpc>
                <a:spcPct val="90000"/>
              </a:lnSpc>
              <a:spcAft>
                <a:spcPts val="400"/>
              </a:spcAft>
              <a:defRPr/>
            </a:pPr>
            <a:r>
              <a:rPr lang="en-US" dirty="0" smtClean="0"/>
              <a:t>Federal</a:t>
            </a:r>
            <a:endParaRPr lang="en-US" dirty="0"/>
          </a:p>
          <a:p>
            <a:pPr lvl="3">
              <a:lnSpc>
                <a:spcPct val="90000"/>
              </a:lnSpc>
              <a:spcAft>
                <a:spcPts val="400"/>
              </a:spcAft>
              <a:defRPr/>
            </a:pPr>
            <a:r>
              <a:rPr lang="en-US" dirty="0" smtClean="0"/>
              <a:t>Requirement </a:t>
            </a:r>
            <a:r>
              <a:rPr lang="en-US" dirty="0"/>
              <a:t>of written notice by contractor if claim is based on formal change in writing</a:t>
            </a:r>
          </a:p>
          <a:p>
            <a:pPr lvl="3">
              <a:lnSpc>
                <a:spcPct val="90000"/>
              </a:lnSpc>
              <a:spcAft>
                <a:spcPts val="400"/>
              </a:spcAft>
              <a:defRPr/>
            </a:pPr>
            <a:r>
              <a:rPr lang="en-US" dirty="0" smtClean="0"/>
              <a:t>Notice </a:t>
            </a:r>
            <a:r>
              <a:rPr lang="en-US" dirty="0"/>
              <a:t>requirements if claim is based on constructive change</a:t>
            </a:r>
          </a:p>
          <a:p>
            <a:pPr lvl="3">
              <a:lnSpc>
                <a:spcPct val="90000"/>
              </a:lnSpc>
              <a:spcAft>
                <a:spcPts val="400"/>
              </a:spcAft>
              <a:defRPr/>
            </a:pPr>
            <a:r>
              <a:rPr lang="en-US" dirty="0" smtClean="0"/>
              <a:t>When/how </a:t>
            </a:r>
            <a:r>
              <a:rPr lang="en-US" dirty="0"/>
              <a:t>notice requirements may be avoided</a:t>
            </a:r>
          </a:p>
          <a:p>
            <a:pPr lvl="4">
              <a:lnSpc>
                <a:spcPct val="90000"/>
              </a:lnSpc>
              <a:spcAft>
                <a:spcPts val="400"/>
              </a:spcAft>
              <a:defRPr/>
            </a:pPr>
            <a:r>
              <a:rPr lang="en-US" dirty="0" smtClean="0"/>
              <a:t>Actual </a:t>
            </a:r>
            <a:r>
              <a:rPr lang="en-US" dirty="0"/>
              <a:t>government knowledge</a:t>
            </a:r>
          </a:p>
          <a:p>
            <a:pPr lvl="4">
              <a:lnSpc>
                <a:spcPct val="90000"/>
              </a:lnSpc>
              <a:spcAft>
                <a:spcPts val="400"/>
              </a:spcAft>
              <a:defRPr/>
            </a:pPr>
            <a:r>
              <a:rPr lang="en-US" dirty="0" smtClean="0"/>
              <a:t>Waiver</a:t>
            </a:r>
            <a:endParaRPr lang="en-US" dirty="0"/>
          </a:p>
          <a:p>
            <a:pPr lvl="4">
              <a:lnSpc>
                <a:spcPct val="90000"/>
              </a:lnSpc>
              <a:spcAft>
                <a:spcPts val="400"/>
              </a:spcAft>
              <a:defRPr/>
            </a:pPr>
            <a:r>
              <a:rPr lang="en-US" dirty="0" smtClean="0"/>
              <a:t>Lack </a:t>
            </a:r>
            <a:r>
              <a:rPr lang="en-US" dirty="0"/>
              <a:t>of prejudice to government</a:t>
            </a:r>
          </a:p>
          <a:p>
            <a:pPr lvl="3">
              <a:lnSpc>
                <a:spcPct val="90000"/>
              </a:lnSpc>
              <a:spcAft>
                <a:spcPts val="400"/>
              </a:spcAft>
              <a:defRPr/>
            </a:pPr>
            <a:r>
              <a:rPr lang="en-US" dirty="0" smtClean="0"/>
              <a:t>Contract </a:t>
            </a:r>
            <a:r>
              <a:rPr lang="en-US" dirty="0"/>
              <a:t>requirements (sample provisions)</a:t>
            </a:r>
          </a:p>
          <a:p>
            <a:pPr>
              <a:lnSpc>
                <a:spcPct val="90000"/>
              </a:lnSpc>
              <a:spcAft>
                <a:spcPts val="400"/>
              </a:spcAft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spcAft>
                <a:spcPts val="400"/>
              </a:spcAft>
              <a:defRPr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spcAft>
                <a:spcPts val="400"/>
              </a:spcAft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spcAft>
                <a:spcPts val="400"/>
              </a:spcAft>
              <a:defRPr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spcAft>
                <a:spcPts val="400"/>
              </a:spcAft>
              <a:defRPr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spcAft>
                <a:spcPts val="400"/>
              </a:spcAft>
              <a:defRPr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05467919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B6852F-9216-4D72-B4F3-AF94322418AA}" type="slidenum">
              <a:rPr lang="en-US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4935" y="138735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dirty="0" smtClean="0">
                <a:latin typeface="Arial Black" pitchFamily="34" charset="0"/>
              </a:rPr>
              <a:t>Disputes (Cont.)</a:t>
            </a:r>
            <a:endParaRPr lang="en-US" sz="3500" dirty="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0959" y="1740877"/>
            <a:ext cx="8229600" cy="4343400"/>
          </a:xfrm>
        </p:spPr>
        <p:txBody>
          <a:bodyPr/>
          <a:lstStyle/>
          <a:p>
            <a:pPr lvl="1">
              <a:lnSpc>
                <a:spcPct val="90000"/>
              </a:lnSpc>
              <a:spcAft>
                <a:spcPts val="1200"/>
              </a:spcAft>
              <a:defRPr/>
            </a:pPr>
            <a:r>
              <a:rPr lang="en-US" dirty="0" smtClean="0"/>
              <a:t>Court </a:t>
            </a:r>
            <a:r>
              <a:rPr lang="en-US" dirty="0"/>
              <a:t>remedies</a:t>
            </a:r>
          </a:p>
          <a:p>
            <a:pPr lvl="1">
              <a:lnSpc>
                <a:spcPct val="90000"/>
              </a:lnSpc>
              <a:spcAft>
                <a:spcPts val="1200"/>
              </a:spcAft>
              <a:defRPr/>
            </a:pPr>
            <a:r>
              <a:rPr lang="en-US" dirty="0" smtClean="0"/>
              <a:t>Subcontractor </a:t>
            </a:r>
            <a:r>
              <a:rPr lang="en-US" dirty="0"/>
              <a:t>pass-through claims</a:t>
            </a:r>
          </a:p>
          <a:p>
            <a:pPr lvl="2">
              <a:lnSpc>
                <a:spcPct val="90000"/>
              </a:lnSpc>
              <a:spcAft>
                <a:spcPts val="1200"/>
              </a:spcAft>
              <a:defRPr/>
            </a:pPr>
            <a:r>
              <a:rPr lang="en-US" dirty="0" smtClean="0"/>
              <a:t>Allowed</a:t>
            </a:r>
            <a:r>
              <a:rPr lang="en-US" dirty="0"/>
              <a:t>?  Depends on jurisdiction</a:t>
            </a:r>
          </a:p>
          <a:p>
            <a:pPr lvl="2">
              <a:lnSpc>
                <a:spcPct val="90000"/>
              </a:lnSpc>
              <a:spcAft>
                <a:spcPts val="1200"/>
              </a:spcAft>
              <a:defRPr/>
            </a:pPr>
            <a:r>
              <a:rPr lang="en-US" dirty="0" err="1" smtClean="0"/>
              <a:t>Severin</a:t>
            </a:r>
            <a:r>
              <a:rPr lang="en-US" dirty="0" smtClean="0"/>
              <a:t> </a:t>
            </a:r>
            <a:r>
              <a:rPr lang="en-US" dirty="0"/>
              <a:t>doctrine</a:t>
            </a:r>
          </a:p>
          <a:p>
            <a:pPr>
              <a:lnSpc>
                <a:spcPct val="90000"/>
              </a:lnSpc>
              <a:spcAft>
                <a:spcPts val="1200"/>
              </a:spcAft>
              <a:defRPr/>
            </a:pPr>
            <a:r>
              <a:rPr lang="en-US" dirty="0" smtClean="0"/>
              <a:t>Government </a:t>
            </a:r>
            <a:r>
              <a:rPr lang="en-US" dirty="0"/>
              <a:t>claims</a:t>
            </a:r>
          </a:p>
          <a:p>
            <a:pPr lvl="1">
              <a:lnSpc>
                <a:spcPct val="90000"/>
              </a:lnSpc>
              <a:spcAft>
                <a:spcPts val="1200"/>
              </a:spcAft>
              <a:defRPr/>
            </a:pPr>
            <a:r>
              <a:rPr lang="en-US" dirty="0" err="1" smtClean="0"/>
              <a:t>Backcharges</a:t>
            </a:r>
            <a:r>
              <a:rPr lang="en-US" dirty="0" smtClean="0"/>
              <a:t> </a:t>
            </a:r>
            <a:r>
              <a:rPr lang="en-US" dirty="0"/>
              <a:t>and withholding retention</a:t>
            </a:r>
          </a:p>
          <a:p>
            <a:pPr lvl="1">
              <a:lnSpc>
                <a:spcPct val="90000"/>
              </a:lnSpc>
              <a:spcAft>
                <a:spcPts val="1200"/>
              </a:spcAft>
              <a:defRPr/>
            </a:pPr>
            <a:r>
              <a:rPr lang="en-US" dirty="0" smtClean="0"/>
              <a:t>Acceptance</a:t>
            </a:r>
            <a:r>
              <a:rPr lang="en-US" dirty="0"/>
              <a:t>, effect of</a:t>
            </a:r>
          </a:p>
          <a:p>
            <a:pPr>
              <a:lnSpc>
                <a:spcPct val="90000"/>
              </a:lnSpc>
              <a:spcAft>
                <a:spcPts val="1200"/>
              </a:spcAft>
              <a:defRPr/>
            </a:pPr>
            <a:r>
              <a:rPr lang="en-US" dirty="0" smtClean="0"/>
              <a:t>Venue </a:t>
            </a:r>
            <a:r>
              <a:rPr lang="en-US" dirty="0"/>
              <a:t>issues</a:t>
            </a:r>
          </a:p>
          <a:p>
            <a:pPr>
              <a:lnSpc>
                <a:spcPct val="90000"/>
              </a:lnSpc>
              <a:spcAft>
                <a:spcPts val="1200"/>
              </a:spcAft>
              <a:defRPr/>
            </a:pPr>
            <a:endParaRPr lang="en-US" dirty="0"/>
          </a:p>
          <a:p>
            <a:pPr>
              <a:lnSpc>
                <a:spcPct val="90000"/>
              </a:lnSpc>
              <a:spcAft>
                <a:spcPts val="1200"/>
              </a:spcAft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defRPr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defRPr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defRPr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defRPr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47083074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895" y="15268"/>
            <a:ext cx="8686800" cy="1143000"/>
          </a:xfrm>
        </p:spPr>
        <p:txBody>
          <a:bodyPr/>
          <a:lstStyle/>
          <a:p>
            <a:pPr>
              <a:defRPr/>
            </a:pPr>
            <a:r>
              <a:rPr lang="en-US" sz="3500" dirty="0" smtClean="0">
                <a:latin typeface="Arial Black" pitchFamily="34" charset="0"/>
              </a:rPr>
              <a:t>Questions?</a:t>
            </a:r>
            <a:endParaRPr lang="en-US" sz="3500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340" y="2123806"/>
            <a:ext cx="8229600" cy="3200399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Joel </a:t>
            </a:r>
            <a:r>
              <a:rPr lang="en-US" dirty="0">
                <a:latin typeface="Arial" pitchFamily="34" charset="0"/>
                <a:cs typeface="Arial" pitchFamily="34" charset="0"/>
              </a:rPr>
              <a:t>K.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Gerber: </a:t>
            </a:r>
            <a:r>
              <a:rPr lang="en-US" i="1" dirty="0" smtClean="0">
                <a:solidFill>
                  <a:srgbClr val="FFCC00"/>
                </a:solidFill>
                <a:latin typeface="Arial" pitchFamily="34" charset="0"/>
                <a:cs typeface="Arial" pitchFamily="34" charset="0"/>
              </a:rPr>
              <a:t>Joel@rubnitzlaw.com</a:t>
            </a:r>
            <a:endParaRPr lang="en-US" i="1" dirty="0">
              <a:solidFill>
                <a:srgbClr val="FFCC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en-US" dirty="0" smtClean="0">
                <a:latin typeface="Arial" pitchFamily="34" charset="0"/>
                <a:cs typeface="Arial" pitchFamily="34" charset="0"/>
              </a:rPr>
              <a:t>Jack O’Neil: </a:t>
            </a:r>
            <a:r>
              <a:rPr lang="en-US" i="1" dirty="0" smtClean="0">
                <a:solidFill>
                  <a:srgbClr val="FFCC00"/>
                </a:solidFill>
                <a:latin typeface="Arial" pitchFamily="34" charset="0"/>
                <a:cs typeface="Arial" pitchFamily="34" charset="0"/>
              </a:rPr>
              <a:t>JackO@WesternGroup.com</a:t>
            </a:r>
            <a:endParaRPr lang="en-US" i="1" dirty="0">
              <a:solidFill>
                <a:srgbClr val="FFCC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en-US" dirty="0" smtClean="0">
                <a:latin typeface="Arial" pitchFamily="34" charset="0"/>
                <a:cs typeface="Arial" pitchFamily="34" charset="0"/>
              </a:rPr>
              <a:t>Aaron </a:t>
            </a:r>
            <a:r>
              <a:rPr lang="en-US" dirty="0">
                <a:latin typeface="Arial" pitchFamily="34" charset="0"/>
                <a:cs typeface="Arial" pitchFamily="34" charset="0"/>
              </a:rPr>
              <a:t>P.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Silberman: </a:t>
            </a:r>
            <a:r>
              <a:rPr lang="en-US" i="1" dirty="0" smtClean="0">
                <a:solidFill>
                  <a:srgbClr val="FFCC00"/>
                </a:solidFill>
                <a:latin typeface="Arial" pitchFamily="34" charset="0"/>
                <a:cs typeface="Arial" pitchFamily="34" charset="0"/>
              </a:rPr>
              <a:t>asilberman@rjo.com</a:t>
            </a:r>
            <a:endParaRPr lang="en-US" i="1" dirty="0">
              <a:solidFill>
                <a:srgbClr val="FFCC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220BA3-C303-42CD-9B66-8F2E18C2E51B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98584" y="1938215"/>
            <a:ext cx="4657969" cy="3008923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111262" y="1638300"/>
            <a:ext cx="4032738" cy="3581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" y="1638300"/>
            <a:ext cx="320430" cy="3581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7" descr="AB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24650" y="354013"/>
            <a:ext cx="1350963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white-Forum-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0800" y="0"/>
            <a:ext cx="1625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174311" y="1013017"/>
            <a:ext cx="782478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2" tIns="45716" rIns="91432" bIns="45716"/>
          <a:lstStyle/>
          <a:p>
            <a:pPr algn="r">
              <a:spcBef>
                <a:spcPct val="30000"/>
              </a:spcBef>
              <a:defRPr/>
            </a:pPr>
            <a:r>
              <a:rPr lang="en-US" sz="16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American Bar Association</a:t>
            </a:r>
          </a:p>
          <a:p>
            <a:pPr algn="r">
              <a:spcBef>
                <a:spcPct val="30000"/>
              </a:spcBef>
              <a:defRPr/>
            </a:pPr>
            <a:r>
              <a:rPr lang="en-US" sz="1600" b="1" dirty="0">
                <a:solidFill>
                  <a:srgbClr val="FFCC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Forum on the Construction Industry</a:t>
            </a:r>
          </a:p>
          <a:p>
            <a:pPr algn="r">
              <a:spcBef>
                <a:spcPct val="30000"/>
              </a:spcBef>
              <a:defRPr/>
            </a:pPr>
            <a:r>
              <a:rPr lang="en-US" sz="16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Fall Meeting </a:t>
            </a:r>
            <a:r>
              <a:rPr lang="en-US" sz="16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– 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2012</a:t>
            </a:r>
            <a:endParaRPr lang="en-US" sz="1600" b="1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09170-CBF3-44A8-9D41-C9439F205627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44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1183" y="0"/>
            <a:ext cx="21961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Segment 3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-195375" y="1906860"/>
            <a:ext cx="9144000" cy="261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uLnTx/>
                <a:uFillTx/>
                <a:latin typeface="Arial Black"/>
                <a:ea typeface="+mj-ea"/>
                <a:cs typeface="Arial Black"/>
              </a:rPr>
              <a:t/>
            </a:r>
            <a:b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uLnTx/>
                <a:uFillTx/>
                <a:latin typeface="Arial Black"/>
                <a:ea typeface="+mj-ea"/>
                <a:cs typeface="Arial Black"/>
              </a:rPr>
            </a:b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uLnTx/>
                <a:uFillTx/>
                <a:latin typeface="Arial Black"/>
                <a:ea typeface="+mj-ea"/>
                <a:cs typeface="Arial Black"/>
              </a:rPr>
              <a:t> </a:t>
            </a:r>
            <a:r>
              <a:rPr kumimoji="0" lang="en-US" sz="3600" b="1" i="1" u="none" strike="noStrike" kern="1200" cap="all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uLnTx/>
                <a:uFillTx/>
                <a:latin typeface="Arial Black"/>
                <a:ea typeface="+mj-ea"/>
                <a:cs typeface="Arial Black"/>
              </a:rPr>
              <a:t>Project management:</a:t>
            </a:r>
            <a:br>
              <a:rPr kumimoji="0" lang="en-US" sz="3600" b="1" i="1" u="none" strike="noStrike" kern="1200" cap="all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uLnTx/>
                <a:uFillTx/>
                <a:latin typeface="Arial Black"/>
                <a:ea typeface="+mj-ea"/>
                <a:cs typeface="Arial Black"/>
              </a:rPr>
            </a:br>
            <a:r>
              <a:rPr kumimoji="0" lang="en-US" sz="3600" b="1" i="1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uLnTx/>
                <a:uFillTx/>
                <a:latin typeface="Arial Black"/>
                <a:ea typeface="+mj-ea"/>
                <a:cs typeface="Arial Black"/>
              </a:rPr>
              <a:t>CONTROLS AND CLAIMS</a:t>
            </a:r>
            <a:br>
              <a:rPr kumimoji="0" lang="en-US" sz="3600" b="1" i="1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uLnTx/>
                <a:uFillTx/>
                <a:latin typeface="Arial Black"/>
                <a:ea typeface="+mj-ea"/>
                <a:cs typeface="Arial Black"/>
              </a:rPr>
            </a:br>
            <a:endParaRPr kumimoji="0" lang="en-US" sz="3600" b="1" i="1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uLnTx/>
              <a:uFillTx/>
              <a:latin typeface="Arial Black"/>
              <a:ea typeface="+mj-ea"/>
              <a:cs typeface="Arial Black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46070" y="4439988"/>
            <a:ext cx="3732213" cy="19697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algn="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rgbClr val="FFCC00"/>
                </a:solidFill>
                <a:latin typeface="Arial"/>
                <a:cs typeface="Arial"/>
              </a:rPr>
              <a:t>Kurt </a:t>
            </a:r>
            <a:r>
              <a:rPr lang="en-US" sz="2000" b="1" dirty="0" err="1" smtClean="0">
                <a:solidFill>
                  <a:srgbClr val="FFCC00"/>
                </a:solidFill>
                <a:latin typeface="Arial"/>
                <a:cs typeface="Arial"/>
              </a:rPr>
              <a:t>Dettman</a:t>
            </a:r>
            <a:r>
              <a:rPr lang="en-US" sz="2000" b="1" dirty="0" smtClean="0">
                <a:solidFill>
                  <a:srgbClr val="FFCC00"/>
                </a:solidFill>
                <a:latin typeface="Arial"/>
                <a:cs typeface="Arial"/>
              </a:rPr>
              <a:t/>
            </a:r>
            <a:br>
              <a:rPr lang="en-US" sz="2000" b="1" dirty="0" smtClean="0">
                <a:solidFill>
                  <a:srgbClr val="FFCC00"/>
                </a:solidFill>
                <a:latin typeface="Arial"/>
                <a:cs typeface="Arial"/>
              </a:rPr>
            </a:br>
            <a:r>
              <a:rPr lang="en-US" sz="2800" dirty="0" smtClean="0">
                <a:solidFill>
                  <a:prstClr val="white"/>
                </a:solidFill>
                <a:latin typeface="Arial"/>
                <a:cs typeface="Arial"/>
              </a:rPr>
              <a:t>  </a:t>
            </a:r>
            <a:r>
              <a:rPr lang="en-US" dirty="0" smtClean="0">
                <a:solidFill>
                  <a:prstClr val="white"/>
                </a:solidFill>
                <a:latin typeface="Arial"/>
                <a:cs typeface="Arial"/>
              </a:rPr>
              <a:t>Boston MA</a:t>
            </a:r>
          </a:p>
          <a:p>
            <a:pPr marL="457200" indent="-457200" algn="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solidFill>
                <a:prstClr val="white"/>
              </a:solidFill>
              <a:latin typeface="Arial"/>
              <a:cs typeface="Arial"/>
            </a:endParaRPr>
          </a:p>
          <a:p>
            <a:pPr marL="457200" indent="-457200" algn="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rgbClr val="FFCC00"/>
                </a:solidFill>
                <a:latin typeface="Arial"/>
                <a:cs typeface="Arial"/>
              </a:rPr>
              <a:t>Chuck Cobb </a:t>
            </a:r>
          </a:p>
          <a:p>
            <a:pPr marL="457200" indent="-457200" algn="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prstClr val="white"/>
                </a:solidFill>
                <a:latin typeface="Arial"/>
                <a:cs typeface="Arial"/>
              </a:rPr>
              <a:t>Boston MA </a:t>
            </a:r>
            <a:endParaRPr lang="en-US" dirty="0">
              <a:solidFill>
                <a:prstClr val="white"/>
              </a:solidFill>
              <a:latin typeface="Arial"/>
              <a:cs typeface="Arial"/>
            </a:endParaRPr>
          </a:p>
          <a:p>
            <a:pPr algn="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10313" y="3877728"/>
            <a:ext cx="4572000" cy="97218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-228600">
              <a:lnSpc>
                <a:spcPts val="1600"/>
              </a:lnSpc>
              <a:spcBef>
                <a:spcPts val="1000"/>
              </a:spcBef>
            </a:pPr>
            <a:r>
              <a:rPr lang="en-US" sz="2000" dirty="0" smtClean="0">
                <a:solidFill>
                  <a:srgbClr val="FFFFFF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  <a:t>Moderator:</a:t>
            </a:r>
          </a:p>
          <a:p>
            <a:pPr marL="228600" indent="-228600">
              <a:lnSpc>
                <a:spcPts val="1600"/>
              </a:lnSpc>
              <a:spcBef>
                <a:spcPts val="1000"/>
              </a:spcBef>
            </a:pPr>
            <a:r>
              <a:rPr lang="en-US" sz="2000" b="1" dirty="0" smtClean="0">
                <a:solidFill>
                  <a:srgbClr val="FFCC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  <a:t>John Buzz </a:t>
            </a:r>
            <a:r>
              <a:rPr lang="en-US" sz="2000" b="1" dirty="0" err="1" smtClean="0">
                <a:solidFill>
                  <a:srgbClr val="FFCC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  <a:t>Tarlow</a:t>
            </a:r>
            <a:endParaRPr lang="en-US" sz="2000" b="1" dirty="0" smtClean="0">
              <a:solidFill>
                <a:srgbClr val="FFCC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" charset="0"/>
            </a:endParaRPr>
          </a:p>
          <a:p>
            <a:pPr marL="228600" indent="-228600">
              <a:lnSpc>
                <a:spcPts val="1600"/>
              </a:lnSpc>
              <a:spcBef>
                <a:spcPts val="1000"/>
              </a:spcBef>
            </a:pPr>
            <a:r>
              <a:rPr lang="en-US" dirty="0" smtClean="0">
                <a:solidFill>
                  <a:srgbClr val="FFFFFF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  <a:t>Bozeman, MT</a:t>
            </a:r>
            <a:endParaRPr lang="en-US" dirty="0"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xfrm>
            <a:off x="212970" y="7453"/>
            <a:ext cx="8686800" cy="1143000"/>
          </a:xfrm>
        </p:spPr>
        <p:txBody>
          <a:bodyPr/>
          <a:lstStyle/>
          <a:p>
            <a:r>
              <a:rPr lang="en-US" b="1" i="1" dirty="0" smtClean="0">
                <a:latin typeface="Arial Black" pitchFamily="34" charset="0"/>
              </a:rPr>
              <a:t>STRUCTURING OWNER’S CONTROLS</a:t>
            </a:r>
          </a:p>
        </p:txBody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2600" dirty="0" smtClean="0"/>
              <a:t>Budget, schedule , quality and safety = the things you need to control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2600" dirty="0"/>
              <a:t>Owner’s lawyer </a:t>
            </a:r>
            <a:r>
              <a:rPr lang="en-US" sz="2600" dirty="0" smtClean="0"/>
              <a:t>must </a:t>
            </a:r>
            <a:r>
              <a:rPr lang="en-US" sz="2600" dirty="0"/>
              <a:t>ensure reality based decision making and thoughtful risk </a:t>
            </a:r>
            <a:r>
              <a:rPr lang="en-US" sz="2600" dirty="0" smtClean="0"/>
              <a:t>allocation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2600" dirty="0" smtClean="0"/>
              <a:t>Contract form determines what you need to focus on, watch out for </a:t>
            </a:r>
          </a:p>
          <a:p>
            <a:pPr lvl="1">
              <a:lnSpc>
                <a:spcPct val="90000"/>
              </a:lnSpc>
              <a:spcAft>
                <a:spcPts val="1200"/>
              </a:spcAft>
            </a:pPr>
            <a:r>
              <a:rPr lang="en-US" sz="2400" dirty="0" smtClean="0"/>
              <a:t>Firm fixed price – owner need not audit cost</a:t>
            </a:r>
          </a:p>
          <a:p>
            <a:pPr lvl="1">
              <a:lnSpc>
                <a:spcPct val="90000"/>
              </a:lnSpc>
              <a:spcAft>
                <a:spcPts val="1200"/>
              </a:spcAft>
            </a:pPr>
            <a:r>
              <a:rPr lang="en-US" sz="2400" dirty="0" smtClean="0"/>
              <a:t>Design Build – single point of responsibility to owner</a:t>
            </a:r>
          </a:p>
          <a:p>
            <a:pPr lvl="1">
              <a:lnSpc>
                <a:spcPct val="90000"/>
              </a:lnSpc>
              <a:spcAft>
                <a:spcPts val="1200"/>
              </a:spcAft>
            </a:pPr>
            <a:r>
              <a:rPr lang="en-US" sz="2400" dirty="0" smtClean="0"/>
              <a:t>CM at Risk – GMP cost definitions, inclusions and exclusions matter</a:t>
            </a:r>
          </a:p>
          <a:p>
            <a:pPr lvl="1">
              <a:lnSpc>
                <a:spcPct val="90000"/>
              </a:lnSpc>
              <a:spcAft>
                <a:spcPts val="1200"/>
              </a:spcAft>
              <a:buFont typeface="Arial" charset="0"/>
              <a:buNone/>
            </a:pPr>
            <a:endParaRPr lang="en-US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0A53DA-FCBE-4EF2-8F31-46B5C293EF83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4899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latin typeface="Arial Black" pitchFamily="34" charset="0"/>
              </a:rPr>
              <a:t>PROJECT CONTROLS Planning </a:t>
            </a:r>
          </a:p>
        </p:txBody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>
          <a:xfrm>
            <a:off x="1509369" y="917149"/>
            <a:ext cx="7370763" cy="4756150"/>
          </a:xfrm>
        </p:spPr>
        <p:txBody>
          <a:bodyPr/>
          <a:lstStyle/>
          <a:p>
            <a:pPr>
              <a:spcAft>
                <a:spcPts val="1800"/>
              </a:spcAft>
            </a:pPr>
            <a:endParaRPr lang="en-US" dirty="0" smtClean="0"/>
          </a:p>
          <a:p>
            <a:pPr>
              <a:spcAft>
                <a:spcPts val="1800"/>
              </a:spcAft>
            </a:pPr>
            <a:r>
              <a:rPr lang="en-US" dirty="0" smtClean="0"/>
              <a:t>Preconstruction Planning is the best control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Clear fixed goals, broadly communicated 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Fight over changes on the drawing board 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Designers need to design to budget and schedule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Involve contractor as early as procurement laws allow </a:t>
            </a:r>
          </a:p>
          <a:p>
            <a:pPr>
              <a:spcAft>
                <a:spcPts val="1800"/>
              </a:spcAft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0A53DA-FCBE-4EF2-8F31-46B5C293EF83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03504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xfrm>
            <a:off x="207156" y="70335"/>
            <a:ext cx="8686800" cy="1143000"/>
          </a:xfrm>
        </p:spPr>
        <p:txBody>
          <a:bodyPr/>
          <a:lstStyle/>
          <a:p>
            <a:r>
              <a:rPr lang="en-US" b="1" i="1" dirty="0" smtClean="0">
                <a:latin typeface="Arial Black" pitchFamily="34" charset="0"/>
              </a:rPr>
              <a:t>PROJECT CONTROLS Information Flow = the goal</a:t>
            </a:r>
          </a:p>
        </p:txBody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sz="2600" dirty="0" smtClean="0"/>
              <a:t>Accurate information must reach decision makers</a:t>
            </a:r>
          </a:p>
          <a:p>
            <a:pPr>
              <a:spcAft>
                <a:spcPts val="600"/>
              </a:spcAft>
            </a:pPr>
            <a:r>
              <a:rPr lang="en-US" sz="2600" dirty="0" smtClean="0"/>
              <a:t>Contract should require frequent reports</a:t>
            </a:r>
          </a:p>
          <a:p>
            <a:pPr>
              <a:spcAft>
                <a:spcPts val="600"/>
              </a:spcAft>
            </a:pPr>
            <a:r>
              <a:rPr lang="en-US" sz="2600" dirty="0" smtClean="0"/>
              <a:t>Clear the choke points, prevent information traps and filters </a:t>
            </a:r>
          </a:p>
          <a:p>
            <a:pPr>
              <a:spcAft>
                <a:spcPts val="600"/>
              </a:spcAft>
            </a:pPr>
            <a:r>
              <a:rPr lang="en-US" sz="2600" dirty="0" smtClean="0"/>
              <a:t>Human nature is against telling on yourself – require it anyway</a:t>
            </a:r>
          </a:p>
          <a:p>
            <a:pPr>
              <a:spcAft>
                <a:spcPts val="600"/>
              </a:spcAft>
            </a:pPr>
            <a:r>
              <a:rPr lang="en-US" sz="2600" dirty="0" smtClean="0"/>
              <a:t>Reports from Architect/CM to Owner’s Representative</a:t>
            </a:r>
          </a:p>
          <a:p>
            <a:pPr>
              <a:spcAft>
                <a:spcPts val="600"/>
              </a:spcAft>
            </a:pPr>
            <a:r>
              <a:rPr lang="en-US" sz="2600" dirty="0" smtClean="0"/>
              <a:t>Reports from Owner’s Representative to Owner</a:t>
            </a:r>
          </a:p>
          <a:p>
            <a:pPr>
              <a:spcAft>
                <a:spcPts val="600"/>
              </a:spcAft>
            </a:pPr>
            <a:endParaRPr lang="en-US" sz="2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0A53DA-FCBE-4EF2-8F31-46B5C293EF83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50714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xfrm>
            <a:off x="216884" y="17595"/>
            <a:ext cx="8575431" cy="1143000"/>
          </a:xfrm>
        </p:spPr>
        <p:txBody>
          <a:bodyPr/>
          <a:lstStyle/>
          <a:p>
            <a:r>
              <a:rPr lang="en-US" b="1" i="1" dirty="0" smtClean="0">
                <a:latin typeface="Arial Black" pitchFamily="34" charset="0"/>
              </a:rPr>
              <a:t>PROJECT CONTROLS Systems</a:t>
            </a:r>
            <a:endParaRPr lang="en-US" sz="3600" b="1" i="1" dirty="0" smtClean="0">
              <a:latin typeface="Arial Black" pitchFamily="34" charset="0"/>
            </a:endParaRPr>
          </a:p>
        </p:txBody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dirty="0" smtClean="0"/>
              <a:t>Jobsite website – transparent to Owner 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Purchase and Delivery schedules updates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Weekly meeting minutes</a:t>
            </a:r>
          </a:p>
          <a:p>
            <a:pPr lvl="1">
              <a:spcAft>
                <a:spcPts val="1800"/>
              </a:spcAft>
            </a:pPr>
            <a:r>
              <a:rPr lang="en-US" sz="2600" dirty="0" smtClean="0"/>
              <a:t>Tasks when assigned, when accomplished, ball in whose court for the next step?</a:t>
            </a:r>
          </a:p>
          <a:p>
            <a:pPr lvl="1">
              <a:spcAft>
                <a:spcPts val="1800"/>
              </a:spcAft>
            </a:pPr>
            <a:r>
              <a:rPr lang="en-US" sz="2600" dirty="0" smtClean="0"/>
              <a:t>Follow up on old topics </a:t>
            </a:r>
          </a:p>
          <a:p>
            <a:pPr lvl="1">
              <a:spcAft>
                <a:spcPts val="1800"/>
              </a:spcAft>
            </a:pPr>
            <a:r>
              <a:rPr lang="en-US" sz="2600" dirty="0" smtClean="0"/>
              <a:t>Look ahead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0A53DA-FCBE-4EF2-8F31-46B5C293EF83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51086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xfrm>
            <a:off x="218828" y="9780"/>
            <a:ext cx="8972062" cy="1143000"/>
          </a:xfrm>
        </p:spPr>
        <p:txBody>
          <a:bodyPr/>
          <a:lstStyle/>
          <a:p>
            <a:r>
              <a:rPr lang="en-US" b="1" i="1" dirty="0" smtClean="0">
                <a:latin typeface="Arial Black" pitchFamily="34" charset="0"/>
              </a:rPr>
              <a:t>PROJECT CONTROLS Monitoring Costs</a:t>
            </a:r>
            <a:endParaRPr lang="en-US" sz="3600" b="1" i="1" dirty="0" smtClean="0">
              <a:latin typeface="Arial Black" pitchFamily="34" charset="0"/>
            </a:endParaRPr>
          </a:p>
        </p:txBody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Cost loaded schedule – contractors will try to front load costs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Yardstick to determine  burn rate of costs vs. per cent complete 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Monthly requisition – detailed backup to support cost claims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Contractor propensity to claim Changes may indicate a budget problem, an effort to recapture cost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0A53DA-FCBE-4EF2-8F31-46B5C293EF83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25658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xfrm>
            <a:off x="228600" y="7453"/>
            <a:ext cx="8686800" cy="1143000"/>
          </a:xfrm>
        </p:spPr>
        <p:txBody>
          <a:bodyPr/>
          <a:lstStyle/>
          <a:p>
            <a:r>
              <a:rPr lang="en-US" b="1" i="1" dirty="0" smtClean="0">
                <a:latin typeface="Arial Black" pitchFamily="34" charset="0"/>
              </a:rPr>
              <a:t>INITIAL PRINCIPLES</a:t>
            </a:r>
            <a:endParaRPr lang="en-US" sz="3600" b="1" i="1" dirty="0" smtClean="0">
              <a:latin typeface="Arial Black" pitchFamily="34" charset="0"/>
            </a:endParaRPr>
          </a:p>
        </p:txBody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Design – Bid – Construct</a:t>
            </a:r>
          </a:p>
          <a:p>
            <a:pPr lvl="1">
              <a:spcAft>
                <a:spcPts val="600"/>
              </a:spcAft>
            </a:pPr>
            <a:r>
              <a:rPr lang="en-US" sz="2800" dirty="0" smtClean="0"/>
              <a:t>Linear process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One phase should be completed before the next</a:t>
            </a:r>
          </a:p>
          <a:p>
            <a:pPr lvl="1">
              <a:spcAft>
                <a:spcPts val="600"/>
              </a:spcAft>
            </a:pPr>
            <a:r>
              <a:rPr lang="en-US" sz="2800" dirty="0" smtClean="0"/>
              <a:t>Usually involves a fixed price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Method traditionally used – familiarity</a:t>
            </a:r>
          </a:p>
          <a:p>
            <a:pPr lvl="1">
              <a:spcAft>
                <a:spcPts val="600"/>
              </a:spcAft>
            </a:pPr>
            <a:r>
              <a:rPr lang="en-US" sz="2800" dirty="0" smtClean="0"/>
              <a:t>Longer time-span from design to completion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Less opportunity for value engineering</a:t>
            </a:r>
            <a:endParaRPr lang="en-US" sz="2800" dirty="0" smtClean="0"/>
          </a:p>
          <a:p>
            <a:pPr>
              <a:spcAft>
                <a:spcPts val="600"/>
              </a:spcAft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0A53DA-FCBE-4EF2-8F31-46B5C293EF8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50714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xfrm>
            <a:off x="211004" y="119190"/>
            <a:ext cx="9284677" cy="1143000"/>
          </a:xfrm>
        </p:spPr>
        <p:txBody>
          <a:bodyPr/>
          <a:lstStyle/>
          <a:p>
            <a:r>
              <a:rPr lang="en-US" b="1" i="1" dirty="0" smtClean="0">
                <a:latin typeface="Arial Black" pitchFamily="34" charset="0"/>
              </a:rPr>
              <a:t>PROJECT CONTROLS </a:t>
            </a:r>
            <a:br>
              <a:rPr lang="en-US" b="1" i="1" dirty="0" smtClean="0">
                <a:latin typeface="Arial Black" pitchFamily="34" charset="0"/>
              </a:rPr>
            </a:br>
            <a:r>
              <a:rPr lang="en-US" b="1" i="1" dirty="0" smtClean="0">
                <a:latin typeface="Arial Black" pitchFamily="34" charset="0"/>
              </a:rPr>
              <a:t>Schedule Monitoring </a:t>
            </a:r>
            <a:endParaRPr lang="en-US" sz="3600" b="1" i="1" dirty="0" smtClean="0">
              <a:latin typeface="Arial Black" pitchFamily="34" charset="0"/>
            </a:endParaRPr>
          </a:p>
        </p:txBody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>
          <a:xfrm>
            <a:off x="1509369" y="1589236"/>
            <a:ext cx="7370763" cy="475615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Schedule devised by Contractor and accepted by Owner  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Owners should plan to help contractors succeed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Project updates must be candid and realistic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Early schedule slips can doom a project timetable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Milestones  matter</a:t>
            </a:r>
          </a:p>
          <a:p>
            <a:pPr marL="0" indent="0">
              <a:spcAft>
                <a:spcPts val="1200"/>
              </a:spcAft>
              <a:buNone/>
            </a:pPr>
            <a:endParaRPr lang="en-US" dirty="0" smtClean="0"/>
          </a:p>
          <a:p>
            <a:pPr>
              <a:spcAft>
                <a:spcPts val="1200"/>
              </a:spcAft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0A53DA-FCBE-4EF2-8F31-46B5C293EF83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15588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xfrm>
            <a:off x="224700" y="127005"/>
            <a:ext cx="8229600" cy="1143000"/>
          </a:xfrm>
        </p:spPr>
        <p:txBody>
          <a:bodyPr/>
          <a:lstStyle/>
          <a:p>
            <a:r>
              <a:rPr lang="en-US" b="1" i="1" dirty="0" smtClean="0">
                <a:latin typeface="Arial Black" pitchFamily="34" charset="0"/>
              </a:rPr>
              <a:t>PROJECT CONTROLS</a:t>
            </a:r>
            <a:br>
              <a:rPr lang="en-US" b="1" i="1" dirty="0" smtClean="0">
                <a:latin typeface="Arial Black" pitchFamily="34" charset="0"/>
              </a:rPr>
            </a:br>
            <a:r>
              <a:rPr lang="en-US" b="1" i="1" dirty="0" smtClean="0">
                <a:latin typeface="Arial Black" pitchFamily="34" charset="0"/>
              </a:rPr>
              <a:t>Claims Management</a:t>
            </a:r>
            <a:endParaRPr lang="en-US" sz="3600" b="1" i="1" dirty="0" smtClean="0">
              <a:latin typeface="Arial Black" pitchFamily="34" charset="0"/>
            </a:endParaRPr>
          </a:p>
        </p:txBody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>
          <a:xfrm>
            <a:off x="1509369" y="1706464"/>
            <a:ext cx="7370763" cy="4756150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dirty="0" smtClean="0"/>
              <a:t>Early notice/duty to mitigate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Proper </a:t>
            </a:r>
            <a:r>
              <a:rPr lang="en-US" dirty="0"/>
              <a:t>recordkeeping </a:t>
            </a:r>
            <a:r>
              <a:rPr lang="en-US" dirty="0" smtClean="0"/>
              <a:t> 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Clear description of impact(s)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Substantiation</a:t>
            </a:r>
          </a:p>
          <a:p>
            <a:pPr>
              <a:spcAft>
                <a:spcPts val="1800"/>
              </a:spcAft>
            </a:pPr>
            <a:r>
              <a:rPr lang="en-US" dirty="0"/>
              <a:t>E</a:t>
            </a:r>
            <a:r>
              <a:rPr lang="en-US" dirty="0" smtClean="0"/>
              <a:t>ntitlement </a:t>
            </a:r>
            <a:r>
              <a:rPr lang="en-US" dirty="0"/>
              <a:t>to damages, extent of damages </a:t>
            </a:r>
            <a:r>
              <a:rPr lang="en-US" dirty="0" smtClean="0"/>
              <a:t>for audit trail (“connect the dots”)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0A53DA-FCBE-4EF2-8F31-46B5C293EF83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76271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xfrm>
            <a:off x="224700" y="103560"/>
            <a:ext cx="8229600" cy="1143000"/>
          </a:xfrm>
        </p:spPr>
        <p:txBody>
          <a:bodyPr/>
          <a:lstStyle/>
          <a:p>
            <a:r>
              <a:rPr lang="en-US" b="1" i="1" dirty="0" smtClean="0">
                <a:latin typeface="Arial Black" pitchFamily="34" charset="0"/>
              </a:rPr>
              <a:t>PROJECT CONTROLS</a:t>
            </a:r>
            <a:br>
              <a:rPr lang="en-US" b="1" i="1" dirty="0" smtClean="0">
                <a:latin typeface="Arial Black" pitchFamily="34" charset="0"/>
              </a:rPr>
            </a:br>
            <a:r>
              <a:rPr lang="en-US" b="1" i="1" dirty="0" smtClean="0">
                <a:latin typeface="Arial Black" pitchFamily="34" charset="0"/>
              </a:rPr>
              <a:t>Ensuring Quality</a:t>
            </a:r>
            <a:endParaRPr lang="en-US" sz="3600" b="1" i="1" dirty="0" smtClean="0">
              <a:latin typeface="Arial Black" pitchFamily="34" charset="0"/>
            </a:endParaRPr>
          </a:p>
        </p:txBody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>
          <a:xfrm>
            <a:off x="1509369" y="1581424"/>
            <a:ext cx="7370763" cy="4756150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n-US" dirty="0" smtClean="0"/>
              <a:t>Risk of poor quality comes with a bid far below the next low bid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Risk of poor quality comes when general conditions are slashed to meet budgets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Superintendents exercise autocracy on the jobsite and must champion quality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Use lessons learned /continuous improvement vs. “blame game”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0A53DA-FCBE-4EF2-8F31-46B5C293EF83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43779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xfrm>
            <a:off x="209070" y="17595"/>
            <a:ext cx="8229600" cy="1143000"/>
          </a:xfrm>
        </p:spPr>
        <p:txBody>
          <a:bodyPr/>
          <a:lstStyle/>
          <a:p>
            <a:r>
              <a:rPr lang="en-US" b="1" i="1" dirty="0" smtClean="0">
                <a:latin typeface="Arial Black" pitchFamily="34" charset="0"/>
              </a:rPr>
              <a:t>PROJECT CONTROLS Safety</a:t>
            </a:r>
            <a:endParaRPr lang="en-US" sz="3600" b="1" i="1" dirty="0" smtClean="0">
              <a:latin typeface="Arial Black" pitchFamily="34" charset="0"/>
            </a:endParaRPr>
          </a:p>
        </p:txBody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>
          <a:xfrm>
            <a:off x="1509369" y="1612684"/>
            <a:ext cx="7370763" cy="4756150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dirty="0" smtClean="0"/>
              <a:t>Nothing matters more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Not just the right thing to do – high risk that a serious injury will materially impact the work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Constructor safety management records should be monitored 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Require prompt reporting of all injuries 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Do root cause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0A53DA-FCBE-4EF2-8F31-46B5C293EF83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89449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35FC82-B4D0-4A93-B7C6-D0F7CF692DD8}" type="slidenum">
              <a:rPr lang="en-US"/>
              <a:pPr>
                <a:defRPr/>
              </a:pPr>
              <a:t>54</a:t>
            </a:fld>
            <a:endParaRPr lang="en-US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Arial Black" pitchFamily="34" charset="0"/>
              </a:rPr>
              <a:t>PROJECT CLAIMS MANAGEMENT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26594" y="1479829"/>
            <a:ext cx="7370763" cy="4756150"/>
          </a:xfrm>
        </p:spPr>
        <p:txBody>
          <a:bodyPr/>
          <a:lstStyle/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r>
              <a:rPr lang="en-US" dirty="0" smtClean="0"/>
              <a:t>Resolution vs. Prevention? 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Crisis Management vs. Planning?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“Fitting the Form to the Fuss” ?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970" y="51528"/>
            <a:ext cx="86868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Arial Black" pitchFamily="34" charset="0"/>
              </a:rPr>
              <a:t>Two Keys to a Successful Claims Management Program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Develop a Project Claim “Risk Profile” 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u="sng" dirty="0" smtClean="0"/>
              <a:t>Understand</a:t>
            </a:r>
            <a:r>
              <a:rPr lang="en-US" dirty="0" smtClean="0"/>
              <a:t> and </a:t>
            </a:r>
            <a:r>
              <a:rPr lang="en-US" u="sng" dirty="0" smtClean="0"/>
              <a:t>Effectively Deploy</a:t>
            </a:r>
            <a:r>
              <a:rPr lang="en-US" dirty="0" smtClean="0"/>
              <a:t>:</a:t>
            </a:r>
          </a:p>
          <a:p>
            <a:pPr lvl="1">
              <a:defRPr/>
            </a:pPr>
            <a:r>
              <a:rPr lang="en-US" dirty="0" smtClean="0"/>
              <a:t>Dispute Avoidance Tools</a:t>
            </a:r>
          </a:p>
          <a:p>
            <a:pPr lvl="1">
              <a:defRPr/>
            </a:pPr>
            <a:r>
              <a:rPr lang="en-US" dirty="0" smtClean="0"/>
              <a:t>Dispute Resolution Tools</a:t>
            </a:r>
          </a:p>
          <a:p>
            <a:pPr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71210D-C07B-4BEF-B1F2-3B18F49790F0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658" name="TextBox 2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8072438" y="5494338"/>
            <a:ext cx="16652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bg1"/>
                </a:solidFill>
              </a:rPr>
              <a:t>Jury Trial</a:t>
            </a:r>
          </a:p>
        </p:txBody>
      </p:sp>
      <p:sp>
        <p:nvSpPr>
          <p:cNvPr id="70659" name="TextBox 2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7477125" y="5106988"/>
            <a:ext cx="2428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bg1"/>
                </a:solidFill>
              </a:rPr>
              <a:t>Bench Trial</a:t>
            </a:r>
          </a:p>
        </p:txBody>
      </p:sp>
      <p:sp>
        <p:nvSpPr>
          <p:cNvPr id="70660" name="TextBox 2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6388100" y="4419600"/>
            <a:ext cx="18272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bg1"/>
                </a:solidFill>
              </a:rPr>
              <a:t>Court Special Master</a:t>
            </a:r>
          </a:p>
        </p:txBody>
      </p:sp>
      <p:sp>
        <p:nvSpPr>
          <p:cNvPr id="70661" name="TextBox 22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6859588" y="4770438"/>
            <a:ext cx="2428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bg1"/>
                </a:solidFill>
              </a:rPr>
              <a:t>Court Settlement Conference</a:t>
            </a:r>
          </a:p>
        </p:txBody>
      </p:sp>
      <p:sp>
        <p:nvSpPr>
          <p:cNvPr id="70662" name="TextBox 20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5943600" y="4178300"/>
            <a:ext cx="1825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bg1"/>
                </a:solidFill>
              </a:rPr>
              <a:t>Arbitration</a:t>
            </a:r>
          </a:p>
        </p:txBody>
      </p:sp>
      <p:sp>
        <p:nvSpPr>
          <p:cNvPr id="70663" name="TextBox 18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5008563" y="3581400"/>
            <a:ext cx="1825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bg1"/>
                </a:solidFill>
              </a:rPr>
              <a:t>Mediation</a:t>
            </a:r>
          </a:p>
        </p:txBody>
      </p:sp>
      <p:sp>
        <p:nvSpPr>
          <p:cNvPr id="70664" name="TextBox 19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5407025" y="3838575"/>
            <a:ext cx="1825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bg1"/>
                </a:solidFill>
              </a:rPr>
              <a:t>Mini-Trial</a:t>
            </a:r>
          </a:p>
        </p:txBody>
      </p:sp>
      <p:sp>
        <p:nvSpPr>
          <p:cNvPr id="70665" name="TextBox 17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562475" y="3300413"/>
            <a:ext cx="1825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Dispute Review Board</a:t>
            </a:r>
          </a:p>
        </p:txBody>
      </p:sp>
      <p:sp>
        <p:nvSpPr>
          <p:cNvPr id="70666" name="TextBox 16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657600" y="2755900"/>
            <a:ext cx="18272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bg1"/>
                </a:solidFill>
              </a:rPr>
              <a:t>Joint Experts</a:t>
            </a:r>
          </a:p>
        </p:txBody>
      </p:sp>
      <p:sp>
        <p:nvSpPr>
          <p:cNvPr id="70667" name="TextBox 1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124200" y="2435225"/>
            <a:ext cx="2209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bg1"/>
                </a:solidFill>
              </a:rPr>
              <a:t>Early Neutral Evaluation</a:t>
            </a:r>
          </a:p>
        </p:txBody>
      </p:sp>
      <p:sp>
        <p:nvSpPr>
          <p:cNvPr id="70668" name="TextBox 1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057400" y="1817688"/>
            <a:ext cx="1104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Facilitation</a:t>
            </a:r>
          </a:p>
        </p:txBody>
      </p:sp>
      <p:sp>
        <p:nvSpPr>
          <p:cNvPr id="70669" name="TextBox 1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547938" y="2087563"/>
            <a:ext cx="1104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bg1"/>
                </a:solidFill>
              </a:rPr>
              <a:t>Conciliation</a:t>
            </a:r>
          </a:p>
        </p:txBody>
      </p:sp>
      <p:sp>
        <p:nvSpPr>
          <p:cNvPr id="70670" name="TextBox 12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356519" y="1329298"/>
            <a:ext cx="1104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Partnering</a:t>
            </a:r>
          </a:p>
        </p:txBody>
      </p:sp>
      <p:sp>
        <p:nvSpPr>
          <p:cNvPr id="70671" name="TextBox 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914400" y="1074738"/>
            <a:ext cx="19891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bg1"/>
                </a:solidFill>
              </a:rPr>
              <a:t>Structured Negotiations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88975" y="1143000"/>
            <a:ext cx="8310563" cy="5191125"/>
            <a:chOff x="304800" y="1295400"/>
            <a:chExt cx="8539843" cy="5334000"/>
          </a:xfrm>
        </p:grpSpPr>
        <p:sp>
          <p:nvSpPr>
            <p:cNvPr id="4" name="Isosceles Triangle 3"/>
            <p:cNvSpPr/>
            <p:nvPr/>
          </p:nvSpPr>
          <p:spPr>
            <a:xfrm>
              <a:off x="304800" y="1295400"/>
              <a:ext cx="8534949" cy="5334000"/>
            </a:xfrm>
            <a:prstGeom prst="triangle">
              <a:avLst>
                <a:gd name="adj" fmla="val 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" name="Isosceles Triangle 4"/>
            <p:cNvSpPr/>
            <p:nvPr/>
          </p:nvSpPr>
          <p:spPr>
            <a:xfrm>
              <a:off x="2515209" y="2667234"/>
              <a:ext cx="6324540" cy="3962166"/>
            </a:xfrm>
            <a:prstGeom prst="triangle">
              <a:avLst>
                <a:gd name="adj" fmla="val 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" name="Isosceles Triangle 5"/>
            <p:cNvSpPr/>
            <p:nvPr/>
          </p:nvSpPr>
          <p:spPr>
            <a:xfrm>
              <a:off x="5182380" y="4344100"/>
              <a:ext cx="3662263" cy="2285300"/>
            </a:xfrm>
            <a:prstGeom prst="triangle">
              <a:avLst>
                <a:gd name="adj" fmla="val 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70673" name="TextBox 7"/>
          <p:cNvSpPr txBox="1">
            <a:spLocks noChangeArrowheads="1"/>
          </p:cNvSpPr>
          <p:nvPr/>
        </p:nvSpPr>
        <p:spPr bwMode="auto">
          <a:xfrm>
            <a:off x="688975" y="392608"/>
            <a:ext cx="2133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Low Cost Resolution</a:t>
            </a:r>
          </a:p>
        </p:txBody>
      </p:sp>
      <p:sp>
        <p:nvSpPr>
          <p:cNvPr id="70674" name="TextBox 8"/>
          <p:cNvSpPr txBox="1">
            <a:spLocks noChangeArrowheads="1"/>
          </p:cNvSpPr>
          <p:nvPr/>
        </p:nvSpPr>
        <p:spPr bwMode="auto">
          <a:xfrm>
            <a:off x="6865938" y="392608"/>
            <a:ext cx="22018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High Cost Resolution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6713" y="923340"/>
            <a:ext cx="461665" cy="1661288"/>
          </a:xfrm>
          <a:prstGeom prst="rect">
            <a:avLst/>
          </a:prstGeom>
          <a:noFill/>
        </p:spPr>
        <p:txBody>
          <a:bodyPr vert="vert27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cs typeface="Calibri" pitchFamily="34" charset="0"/>
              </a:rPr>
              <a:t>More Control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6713" y="4846256"/>
            <a:ext cx="461665" cy="1661288"/>
          </a:xfrm>
          <a:prstGeom prst="rect">
            <a:avLst/>
          </a:prstGeom>
          <a:noFill/>
        </p:spPr>
        <p:txBody>
          <a:bodyPr vert="vert27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cs typeface="Calibri" pitchFamily="34" charset="0"/>
              </a:rPr>
              <a:t>Less Control</a:t>
            </a:r>
          </a:p>
        </p:txBody>
      </p:sp>
      <p:sp>
        <p:nvSpPr>
          <p:cNvPr id="3" name="Right Arrow 2"/>
          <p:cNvSpPr/>
          <p:nvPr/>
        </p:nvSpPr>
        <p:spPr>
          <a:xfrm>
            <a:off x="7548563" y="93795"/>
            <a:ext cx="854075" cy="220663"/>
          </a:xfrm>
          <a:prstGeom prst="rightArrow">
            <a:avLst>
              <a:gd name="adj1" fmla="val 52516"/>
              <a:gd name="adj2" fmla="val 132349"/>
            </a:avLst>
          </a:prstGeom>
          <a:solidFill>
            <a:srgbClr val="FF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ight Arrow 25"/>
          <p:cNvSpPr/>
          <p:nvPr/>
        </p:nvSpPr>
        <p:spPr>
          <a:xfrm rot="10800000">
            <a:off x="1187450" y="93795"/>
            <a:ext cx="854075" cy="220663"/>
          </a:xfrm>
          <a:prstGeom prst="rightArrow">
            <a:avLst>
              <a:gd name="adj1" fmla="val 52516"/>
              <a:gd name="adj2" fmla="val 132349"/>
            </a:avLst>
          </a:prstGeom>
          <a:solidFill>
            <a:srgbClr val="FF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ight Arrow 26"/>
          <p:cNvSpPr/>
          <p:nvPr/>
        </p:nvSpPr>
        <p:spPr>
          <a:xfrm rot="16200000">
            <a:off x="-200819" y="1643857"/>
            <a:ext cx="854075" cy="220662"/>
          </a:xfrm>
          <a:prstGeom prst="rightArrow">
            <a:avLst>
              <a:gd name="adj1" fmla="val 52516"/>
              <a:gd name="adj2" fmla="val 132349"/>
            </a:avLst>
          </a:prstGeom>
          <a:solidFill>
            <a:srgbClr val="FF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8" name="Right Arrow 27"/>
          <p:cNvSpPr/>
          <p:nvPr/>
        </p:nvSpPr>
        <p:spPr>
          <a:xfrm rot="5400000">
            <a:off x="-200819" y="5653882"/>
            <a:ext cx="854075" cy="220662"/>
          </a:xfrm>
          <a:prstGeom prst="rightArrow">
            <a:avLst>
              <a:gd name="adj1" fmla="val 52516"/>
              <a:gd name="adj2" fmla="val 132349"/>
            </a:avLst>
          </a:prstGeom>
          <a:solidFill>
            <a:srgbClr val="FF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70681" name="TextBox 6"/>
          <p:cNvSpPr txBox="1">
            <a:spLocks noChangeArrowheads="1"/>
          </p:cNvSpPr>
          <p:nvPr/>
        </p:nvSpPr>
        <p:spPr bwMode="auto">
          <a:xfrm>
            <a:off x="688975" y="6334125"/>
            <a:ext cx="83105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ADR Continuum</a:t>
            </a:r>
          </a:p>
        </p:txBody>
      </p:sp>
      <p:sp>
        <p:nvSpPr>
          <p:cNvPr id="70682" name="TextBox 16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191000" y="3048000"/>
            <a:ext cx="18272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bg1"/>
                </a:solidFill>
              </a:rPr>
              <a:t>Peer Review Panel</a:t>
            </a:r>
          </a:p>
        </p:txBody>
      </p:sp>
      <p:sp>
        <p:nvSpPr>
          <p:cNvPr id="30" name="TextBox 17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760258" y="1595310"/>
            <a:ext cx="1825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Dispute Review Board</a:t>
            </a: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162559-B446-4942-B70A-91D2EFF08AD3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1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9340" y="98418"/>
            <a:ext cx="8686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Arial Black" pitchFamily="34" charset="0"/>
              </a:rPr>
              <a:t>The Starting Point: Develop A Project Claim Risk Profile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509369" y="1698649"/>
            <a:ext cx="7370763" cy="4756150"/>
          </a:xfrm>
        </p:spPr>
        <p:txBody>
          <a:bodyPr/>
          <a:lstStyle/>
          <a:p>
            <a:pPr>
              <a:spcAft>
                <a:spcPts val="1800"/>
              </a:spcAft>
              <a:defRPr/>
            </a:pPr>
            <a:r>
              <a:rPr lang="en-US" dirty="0" smtClean="0"/>
              <a:t>Assess “Project Risk Profile” for Disputes and Claims</a:t>
            </a:r>
          </a:p>
          <a:p>
            <a:pPr lvl="1">
              <a:spcAft>
                <a:spcPts val="1800"/>
              </a:spcAft>
              <a:defRPr/>
            </a:pPr>
            <a:r>
              <a:rPr lang="en-US" dirty="0" smtClean="0"/>
              <a:t>Type</a:t>
            </a:r>
          </a:p>
          <a:p>
            <a:pPr lvl="1">
              <a:spcAft>
                <a:spcPts val="1800"/>
              </a:spcAft>
              <a:defRPr/>
            </a:pPr>
            <a:r>
              <a:rPr lang="en-US" dirty="0" smtClean="0"/>
              <a:t>Size</a:t>
            </a:r>
          </a:p>
          <a:p>
            <a:pPr lvl="1">
              <a:spcAft>
                <a:spcPts val="1800"/>
              </a:spcAft>
              <a:defRPr/>
            </a:pPr>
            <a:r>
              <a:rPr lang="en-US" dirty="0" smtClean="0"/>
              <a:t>Frequency</a:t>
            </a:r>
          </a:p>
          <a:p>
            <a:pPr lvl="1">
              <a:spcAft>
                <a:spcPts val="1800"/>
              </a:spcAft>
              <a:defRPr/>
            </a:pPr>
            <a:r>
              <a:rPr lang="en-US" dirty="0" smtClean="0"/>
              <a:t>Parties</a:t>
            </a:r>
          </a:p>
          <a:p>
            <a:pPr lvl="1">
              <a:spcAft>
                <a:spcPts val="1800"/>
              </a:spcAft>
              <a:defRPr/>
            </a:pPr>
            <a:r>
              <a:rPr lang="en-US" dirty="0" smtClean="0"/>
              <a:t>Impact on project</a:t>
            </a:r>
          </a:p>
          <a:p>
            <a:pPr eaLnBrk="1" hangingPunct="1">
              <a:spcAft>
                <a:spcPts val="1800"/>
              </a:spcAft>
              <a:defRPr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BFA82A-A3B5-43C4-AF40-B44E8AFAE32D}" type="slidenum">
              <a:rPr lang="en-US"/>
              <a:pPr>
                <a:defRPr/>
              </a:pPr>
              <a:t>57</a:t>
            </a:fld>
            <a:endParaRPr lang="en-U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Arial Black" pitchFamily="34" charset="0"/>
              </a:rPr>
              <a:t>Claims Avoidance Approaches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509369" y="1636129"/>
            <a:ext cx="7370763" cy="4756150"/>
          </a:xfrm>
        </p:spPr>
        <p:txBody>
          <a:bodyPr/>
          <a:lstStyle/>
          <a:p>
            <a:pPr>
              <a:spcAft>
                <a:spcPts val="2400"/>
              </a:spcAft>
              <a:defRPr/>
            </a:pPr>
            <a:r>
              <a:rPr lang="en-US" dirty="0" smtClean="0"/>
              <a:t>(Appropriate) Risk Allocation</a:t>
            </a:r>
          </a:p>
          <a:p>
            <a:pPr>
              <a:spcAft>
                <a:spcPts val="2400"/>
              </a:spcAft>
              <a:defRPr/>
            </a:pPr>
            <a:r>
              <a:rPr lang="en-US" dirty="0" smtClean="0"/>
              <a:t>Collaborative Project Management Principles</a:t>
            </a:r>
          </a:p>
          <a:p>
            <a:pPr>
              <a:spcAft>
                <a:spcPts val="2400"/>
              </a:spcAft>
              <a:defRPr/>
            </a:pPr>
            <a:r>
              <a:rPr lang="en-US" dirty="0" smtClean="0"/>
              <a:t>Incentives/Disincentives? Shared Risk/Reward?</a:t>
            </a:r>
          </a:p>
          <a:p>
            <a:pPr>
              <a:spcAft>
                <a:spcPts val="2400"/>
              </a:spcAft>
              <a:defRPr/>
            </a:pPr>
            <a:r>
              <a:rPr lang="en-US" dirty="0" smtClean="0"/>
              <a:t>Claims Avoidance Reviews</a:t>
            </a:r>
          </a:p>
          <a:p>
            <a:pPr>
              <a:spcAft>
                <a:spcPts val="2400"/>
              </a:spcAft>
              <a:defRPr/>
            </a:pPr>
            <a:r>
              <a:rPr lang="en-US" dirty="0" smtClean="0"/>
              <a:t>Early Notice/Mitigation Steps Required</a:t>
            </a:r>
          </a:p>
          <a:p>
            <a:pPr eaLnBrk="1" hangingPunct="1">
              <a:spcAft>
                <a:spcPts val="2400"/>
              </a:spcAft>
              <a:defRPr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BCD419-F7D7-4045-BF36-267816028581}" type="slidenum">
              <a:rPr lang="en-US">
                <a:solidFill>
                  <a:schemeClr val="tx1"/>
                </a:solidFill>
              </a:rPr>
              <a:pPr>
                <a:defRPr/>
              </a:pPr>
              <a:t>58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Arial Black" pitchFamily="34" charset="0"/>
              </a:rPr>
              <a:t>Managing Claims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509369" y="1722094"/>
            <a:ext cx="7370763" cy="4756150"/>
          </a:xfrm>
        </p:spPr>
        <p:txBody>
          <a:bodyPr/>
          <a:lstStyle/>
          <a:p>
            <a:pPr>
              <a:spcAft>
                <a:spcPts val="3000"/>
              </a:spcAft>
              <a:defRPr/>
            </a:pPr>
            <a:r>
              <a:rPr lang="en-US" u="sng" dirty="0" smtClean="0"/>
              <a:t>“Real Time”</a:t>
            </a:r>
            <a:r>
              <a:rPr lang="en-US" dirty="0" smtClean="0"/>
              <a:t> Project Level Claims Management Approaches </a:t>
            </a:r>
          </a:p>
          <a:p>
            <a:pPr lvl="1">
              <a:spcAft>
                <a:spcPts val="3000"/>
              </a:spcAft>
              <a:defRPr/>
            </a:pPr>
            <a:r>
              <a:rPr lang="en-US" dirty="0" smtClean="0"/>
              <a:t>Step Negotiation Process </a:t>
            </a:r>
          </a:p>
          <a:p>
            <a:pPr lvl="1">
              <a:spcAft>
                <a:spcPts val="3000"/>
              </a:spcAft>
              <a:defRPr/>
            </a:pPr>
            <a:r>
              <a:rPr lang="en-US" dirty="0" smtClean="0"/>
              <a:t>Issue Resolution Ladder </a:t>
            </a:r>
          </a:p>
          <a:p>
            <a:pPr lvl="1">
              <a:spcAft>
                <a:spcPts val="3000"/>
              </a:spcAft>
              <a:defRPr/>
            </a:pPr>
            <a:r>
              <a:rPr lang="en-US" dirty="0" smtClean="0"/>
              <a:t>Senior Level Involvement As (And When) Needed</a:t>
            </a:r>
          </a:p>
          <a:p>
            <a:pPr eaLnBrk="1" hangingPunct="1">
              <a:lnSpc>
                <a:spcPct val="90000"/>
              </a:lnSpc>
              <a:spcAft>
                <a:spcPts val="3000"/>
              </a:spcAft>
              <a:defRPr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286FBD-1D89-4AB0-8F5F-9386DBEB3165}" type="slidenum">
              <a:rPr lang="en-US">
                <a:solidFill>
                  <a:schemeClr val="tx1"/>
                </a:solidFill>
              </a:rPr>
              <a:pPr>
                <a:defRPr/>
              </a:pPr>
              <a:t>59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xfrm>
            <a:off x="224700" y="9780"/>
            <a:ext cx="8229600" cy="1143000"/>
          </a:xfrm>
        </p:spPr>
        <p:txBody>
          <a:bodyPr/>
          <a:lstStyle/>
          <a:p>
            <a:r>
              <a:rPr lang="en-US" b="1" i="1" dirty="0" smtClean="0">
                <a:latin typeface="Arial Black" pitchFamily="34" charset="0"/>
              </a:rPr>
              <a:t>INITIAL PRINCIPLES</a:t>
            </a:r>
            <a:endParaRPr lang="en-US" sz="3600" b="1" i="1" dirty="0" smtClean="0">
              <a:latin typeface="Arial Black" pitchFamily="34" charset="0"/>
            </a:endParaRPr>
          </a:p>
        </p:txBody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>
          <a:xfrm>
            <a:off x="1462476" y="1112520"/>
            <a:ext cx="7370763" cy="4756150"/>
          </a:xfrm>
        </p:spPr>
        <p:txBody>
          <a:bodyPr/>
          <a:lstStyle/>
          <a:p>
            <a:pPr>
              <a:spcAft>
                <a:spcPts val="600"/>
              </a:spcAft>
              <a:buNone/>
            </a:pPr>
            <a:r>
              <a:rPr lang="en-US" dirty="0" smtClean="0"/>
              <a:t> 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Multi-Prime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Owner contracts directly with multiple trades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Cost-competitive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Responsibility for coordination rests on Owner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No single point of contact (can be problematic)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0A53DA-FCBE-4EF2-8F31-46B5C293EF8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51086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658" name="TextBox 2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8072438" y="5494338"/>
            <a:ext cx="16652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bg1"/>
                </a:solidFill>
              </a:rPr>
              <a:t>Jury Trial</a:t>
            </a:r>
          </a:p>
        </p:txBody>
      </p:sp>
      <p:sp>
        <p:nvSpPr>
          <p:cNvPr id="70659" name="TextBox 2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7477125" y="5106988"/>
            <a:ext cx="2428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bg1"/>
                </a:solidFill>
              </a:rPr>
              <a:t>Bench Trial</a:t>
            </a:r>
          </a:p>
        </p:txBody>
      </p:sp>
      <p:sp>
        <p:nvSpPr>
          <p:cNvPr id="70660" name="TextBox 2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6388100" y="4419600"/>
            <a:ext cx="18272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bg1"/>
                </a:solidFill>
              </a:rPr>
              <a:t>Court Special Master</a:t>
            </a:r>
          </a:p>
        </p:txBody>
      </p:sp>
      <p:sp>
        <p:nvSpPr>
          <p:cNvPr id="70661" name="TextBox 22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6859588" y="4770438"/>
            <a:ext cx="2428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bg1"/>
                </a:solidFill>
              </a:rPr>
              <a:t>Court Settlement Conference</a:t>
            </a:r>
          </a:p>
        </p:txBody>
      </p:sp>
      <p:sp>
        <p:nvSpPr>
          <p:cNvPr id="70662" name="TextBox 20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5943600" y="4178300"/>
            <a:ext cx="1825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bg1"/>
                </a:solidFill>
              </a:rPr>
              <a:t>Arbitration</a:t>
            </a:r>
          </a:p>
        </p:txBody>
      </p:sp>
      <p:sp>
        <p:nvSpPr>
          <p:cNvPr id="70663" name="TextBox 18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5008563" y="3581400"/>
            <a:ext cx="1825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bg1"/>
                </a:solidFill>
              </a:rPr>
              <a:t>Mediation</a:t>
            </a:r>
          </a:p>
        </p:txBody>
      </p:sp>
      <p:sp>
        <p:nvSpPr>
          <p:cNvPr id="70664" name="TextBox 19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5407025" y="3838575"/>
            <a:ext cx="1825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bg1"/>
                </a:solidFill>
              </a:rPr>
              <a:t>Mini-Trial</a:t>
            </a:r>
          </a:p>
        </p:txBody>
      </p:sp>
      <p:sp>
        <p:nvSpPr>
          <p:cNvPr id="70665" name="TextBox 17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562475" y="3300413"/>
            <a:ext cx="1825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Dispute Review Board</a:t>
            </a:r>
          </a:p>
        </p:txBody>
      </p:sp>
      <p:sp>
        <p:nvSpPr>
          <p:cNvPr id="70666" name="TextBox 16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657600" y="2755900"/>
            <a:ext cx="18272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bg1"/>
                </a:solidFill>
              </a:rPr>
              <a:t>Joint Experts</a:t>
            </a:r>
          </a:p>
        </p:txBody>
      </p:sp>
      <p:sp>
        <p:nvSpPr>
          <p:cNvPr id="70667" name="TextBox 1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124200" y="2435225"/>
            <a:ext cx="2209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bg1"/>
                </a:solidFill>
              </a:rPr>
              <a:t>Early Neutral Evaluation</a:t>
            </a:r>
          </a:p>
        </p:txBody>
      </p:sp>
      <p:sp>
        <p:nvSpPr>
          <p:cNvPr id="70668" name="TextBox 1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057400" y="1817688"/>
            <a:ext cx="1104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Facilitation</a:t>
            </a:r>
          </a:p>
        </p:txBody>
      </p:sp>
      <p:sp>
        <p:nvSpPr>
          <p:cNvPr id="70669" name="TextBox 1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547938" y="2087563"/>
            <a:ext cx="1104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bg1"/>
                </a:solidFill>
              </a:rPr>
              <a:t>Conciliation</a:t>
            </a:r>
          </a:p>
        </p:txBody>
      </p:sp>
      <p:sp>
        <p:nvSpPr>
          <p:cNvPr id="70670" name="TextBox 12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356519" y="1329298"/>
            <a:ext cx="1104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Partnering</a:t>
            </a:r>
          </a:p>
        </p:txBody>
      </p:sp>
      <p:sp>
        <p:nvSpPr>
          <p:cNvPr id="70671" name="TextBox 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914400" y="1074738"/>
            <a:ext cx="19891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bg1"/>
                </a:solidFill>
              </a:rPr>
              <a:t>Structured Negotiations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88975" y="1143000"/>
            <a:ext cx="8310563" cy="5191125"/>
            <a:chOff x="304800" y="1295400"/>
            <a:chExt cx="8539843" cy="5334000"/>
          </a:xfrm>
        </p:grpSpPr>
        <p:sp>
          <p:nvSpPr>
            <p:cNvPr id="4" name="Isosceles Triangle 3"/>
            <p:cNvSpPr/>
            <p:nvPr/>
          </p:nvSpPr>
          <p:spPr>
            <a:xfrm>
              <a:off x="304800" y="1295400"/>
              <a:ext cx="8534949" cy="5334000"/>
            </a:xfrm>
            <a:prstGeom prst="triangle">
              <a:avLst>
                <a:gd name="adj" fmla="val 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" name="Isosceles Triangle 4"/>
            <p:cNvSpPr/>
            <p:nvPr/>
          </p:nvSpPr>
          <p:spPr>
            <a:xfrm>
              <a:off x="2515209" y="2667234"/>
              <a:ext cx="6324540" cy="3962166"/>
            </a:xfrm>
            <a:prstGeom prst="triangle">
              <a:avLst>
                <a:gd name="adj" fmla="val 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" name="Isosceles Triangle 5"/>
            <p:cNvSpPr/>
            <p:nvPr/>
          </p:nvSpPr>
          <p:spPr>
            <a:xfrm>
              <a:off x="5182380" y="4344100"/>
              <a:ext cx="3662263" cy="2285300"/>
            </a:xfrm>
            <a:prstGeom prst="triangle">
              <a:avLst>
                <a:gd name="adj" fmla="val 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70673" name="TextBox 7"/>
          <p:cNvSpPr txBox="1">
            <a:spLocks noChangeArrowheads="1"/>
          </p:cNvSpPr>
          <p:nvPr/>
        </p:nvSpPr>
        <p:spPr bwMode="auto">
          <a:xfrm>
            <a:off x="688975" y="392608"/>
            <a:ext cx="2133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Low Cost Resolution</a:t>
            </a:r>
          </a:p>
        </p:txBody>
      </p:sp>
      <p:sp>
        <p:nvSpPr>
          <p:cNvPr id="70674" name="TextBox 8"/>
          <p:cNvSpPr txBox="1">
            <a:spLocks noChangeArrowheads="1"/>
          </p:cNvSpPr>
          <p:nvPr/>
        </p:nvSpPr>
        <p:spPr bwMode="auto">
          <a:xfrm>
            <a:off x="6865938" y="392608"/>
            <a:ext cx="22018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High Cost Resolution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6713" y="923340"/>
            <a:ext cx="461665" cy="1661288"/>
          </a:xfrm>
          <a:prstGeom prst="rect">
            <a:avLst/>
          </a:prstGeom>
          <a:noFill/>
        </p:spPr>
        <p:txBody>
          <a:bodyPr vert="vert27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cs typeface="Calibri" pitchFamily="34" charset="0"/>
              </a:rPr>
              <a:t>More Control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6713" y="4846256"/>
            <a:ext cx="461665" cy="1661288"/>
          </a:xfrm>
          <a:prstGeom prst="rect">
            <a:avLst/>
          </a:prstGeom>
          <a:noFill/>
        </p:spPr>
        <p:txBody>
          <a:bodyPr vert="vert27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cs typeface="Calibri" pitchFamily="34" charset="0"/>
              </a:rPr>
              <a:t>Less Control</a:t>
            </a:r>
          </a:p>
        </p:txBody>
      </p:sp>
      <p:sp>
        <p:nvSpPr>
          <p:cNvPr id="3" name="Right Arrow 2"/>
          <p:cNvSpPr/>
          <p:nvPr/>
        </p:nvSpPr>
        <p:spPr>
          <a:xfrm>
            <a:off x="7548563" y="93795"/>
            <a:ext cx="854075" cy="220663"/>
          </a:xfrm>
          <a:prstGeom prst="rightArrow">
            <a:avLst>
              <a:gd name="adj1" fmla="val 52516"/>
              <a:gd name="adj2" fmla="val 132349"/>
            </a:avLst>
          </a:prstGeom>
          <a:solidFill>
            <a:srgbClr val="FF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ight Arrow 25"/>
          <p:cNvSpPr/>
          <p:nvPr/>
        </p:nvSpPr>
        <p:spPr>
          <a:xfrm rot="10800000">
            <a:off x="1187450" y="93795"/>
            <a:ext cx="854075" cy="220663"/>
          </a:xfrm>
          <a:prstGeom prst="rightArrow">
            <a:avLst>
              <a:gd name="adj1" fmla="val 52516"/>
              <a:gd name="adj2" fmla="val 132349"/>
            </a:avLst>
          </a:prstGeom>
          <a:solidFill>
            <a:srgbClr val="FF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ight Arrow 26"/>
          <p:cNvSpPr/>
          <p:nvPr/>
        </p:nvSpPr>
        <p:spPr>
          <a:xfrm rot="16200000">
            <a:off x="-200819" y="1643857"/>
            <a:ext cx="854075" cy="220662"/>
          </a:xfrm>
          <a:prstGeom prst="rightArrow">
            <a:avLst>
              <a:gd name="adj1" fmla="val 52516"/>
              <a:gd name="adj2" fmla="val 132349"/>
            </a:avLst>
          </a:prstGeom>
          <a:solidFill>
            <a:srgbClr val="FF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8" name="Right Arrow 27"/>
          <p:cNvSpPr/>
          <p:nvPr/>
        </p:nvSpPr>
        <p:spPr>
          <a:xfrm rot="5400000">
            <a:off x="-200819" y="5653882"/>
            <a:ext cx="854075" cy="220662"/>
          </a:xfrm>
          <a:prstGeom prst="rightArrow">
            <a:avLst>
              <a:gd name="adj1" fmla="val 52516"/>
              <a:gd name="adj2" fmla="val 132349"/>
            </a:avLst>
          </a:prstGeom>
          <a:solidFill>
            <a:srgbClr val="FF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70681" name="TextBox 6"/>
          <p:cNvSpPr txBox="1">
            <a:spLocks noChangeArrowheads="1"/>
          </p:cNvSpPr>
          <p:nvPr/>
        </p:nvSpPr>
        <p:spPr bwMode="auto">
          <a:xfrm>
            <a:off x="688975" y="6334125"/>
            <a:ext cx="83105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ADR Continuum</a:t>
            </a:r>
          </a:p>
        </p:txBody>
      </p:sp>
      <p:sp>
        <p:nvSpPr>
          <p:cNvPr id="70682" name="TextBox 16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191000" y="3048000"/>
            <a:ext cx="18272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bg1"/>
                </a:solidFill>
              </a:rPr>
              <a:t>Peer Review Panel</a:t>
            </a:r>
          </a:p>
        </p:txBody>
      </p:sp>
      <p:sp>
        <p:nvSpPr>
          <p:cNvPr id="30" name="TextBox 17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760258" y="1595310"/>
            <a:ext cx="1825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Dispute Review Board</a:t>
            </a: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162559-B446-4942-B70A-91D2EFF08AD3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1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9340" y="93780"/>
            <a:ext cx="8686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Arial Black" pitchFamily="34" charset="0"/>
              </a:rPr>
              <a:t>Claims Avoidance Tools: The “Green Zone”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3000"/>
              </a:spcAft>
              <a:defRPr/>
            </a:pPr>
            <a:r>
              <a:rPr lang="en-US" dirty="0" smtClean="0"/>
              <a:t>Third Party Neutral Claim Avoidance Tools:</a:t>
            </a:r>
          </a:p>
          <a:p>
            <a:pPr lvl="1">
              <a:spcAft>
                <a:spcPts val="3000"/>
              </a:spcAft>
              <a:defRPr/>
            </a:pPr>
            <a:r>
              <a:rPr lang="en-US" dirty="0" smtClean="0"/>
              <a:t>Structured Negotiations</a:t>
            </a:r>
          </a:p>
          <a:p>
            <a:pPr lvl="1">
              <a:spcAft>
                <a:spcPts val="3000"/>
              </a:spcAft>
              <a:defRPr/>
            </a:pPr>
            <a:r>
              <a:rPr lang="en-US" dirty="0" smtClean="0"/>
              <a:t>Partnering</a:t>
            </a:r>
          </a:p>
          <a:p>
            <a:pPr lvl="1">
              <a:spcAft>
                <a:spcPts val="3000"/>
              </a:spcAft>
              <a:defRPr/>
            </a:pPr>
            <a:r>
              <a:rPr lang="en-US" dirty="0" smtClean="0"/>
              <a:t>Facilitation</a:t>
            </a:r>
          </a:p>
          <a:p>
            <a:pPr lvl="1">
              <a:spcAft>
                <a:spcPts val="3000"/>
              </a:spcAft>
              <a:defRPr/>
            </a:pPr>
            <a:r>
              <a:rPr lang="en-US" dirty="0" smtClean="0"/>
              <a:t>Dispute Review Board</a:t>
            </a:r>
          </a:p>
          <a:p>
            <a:pPr lvl="1">
              <a:spcAft>
                <a:spcPts val="3000"/>
              </a:spcAft>
              <a:defRPr/>
            </a:pPr>
            <a:r>
              <a:rPr lang="en-US" dirty="0" smtClean="0"/>
              <a:t>Conciliation   </a:t>
            </a:r>
          </a:p>
          <a:p>
            <a:pPr eaLnBrk="1" hangingPunct="1">
              <a:lnSpc>
                <a:spcPct val="90000"/>
              </a:lnSpc>
              <a:spcAft>
                <a:spcPts val="3000"/>
              </a:spcAft>
              <a:defRPr/>
            </a:pPr>
            <a:endParaRPr lang="en-US" sz="36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B58591-FE5F-4A34-8E6F-F3AD0CF1B92D}" type="slidenum">
              <a:rPr lang="en-US">
                <a:solidFill>
                  <a:schemeClr val="tx1"/>
                </a:solidFill>
              </a:rPr>
              <a:pPr>
                <a:defRPr/>
              </a:pPr>
              <a:t>61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658" name="TextBox 2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8072438" y="5494338"/>
            <a:ext cx="16652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bg1"/>
                </a:solidFill>
              </a:rPr>
              <a:t>Jury Trial</a:t>
            </a:r>
          </a:p>
        </p:txBody>
      </p:sp>
      <p:sp>
        <p:nvSpPr>
          <p:cNvPr id="70659" name="TextBox 2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7477125" y="5106988"/>
            <a:ext cx="2428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bg1"/>
                </a:solidFill>
              </a:rPr>
              <a:t>Bench Trial</a:t>
            </a:r>
          </a:p>
        </p:txBody>
      </p:sp>
      <p:sp>
        <p:nvSpPr>
          <p:cNvPr id="70660" name="TextBox 2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6388100" y="4419600"/>
            <a:ext cx="18272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bg1"/>
                </a:solidFill>
              </a:rPr>
              <a:t>Court Special Master</a:t>
            </a:r>
          </a:p>
        </p:txBody>
      </p:sp>
      <p:sp>
        <p:nvSpPr>
          <p:cNvPr id="70661" name="TextBox 22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6859588" y="4770438"/>
            <a:ext cx="2428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bg1"/>
                </a:solidFill>
              </a:rPr>
              <a:t>Court Settlement Conference</a:t>
            </a:r>
          </a:p>
        </p:txBody>
      </p:sp>
      <p:sp>
        <p:nvSpPr>
          <p:cNvPr id="70662" name="TextBox 20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5943600" y="4178300"/>
            <a:ext cx="1825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bg1"/>
                </a:solidFill>
              </a:rPr>
              <a:t>Arbitration</a:t>
            </a:r>
          </a:p>
        </p:txBody>
      </p:sp>
      <p:sp>
        <p:nvSpPr>
          <p:cNvPr id="70663" name="TextBox 18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5008563" y="3581400"/>
            <a:ext cx="1825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bg1"/>
                </a:solidFill>
              </a:rPr>
              <a:t>Mediation</a:t>
            </a:r>
          </a:p>
        </p:txBody>
      </p:sp>
      <p:sp>
        <p:nvSpPr>
          <p:cNvPr id="70664" name="TextBox 19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5407025" y="3838575"/>
            <a:ext cx="1825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bg1"/>
                </a:solidFill>
              </a:rPr>
              <a:t>Mini-Trial</a:t>
            </a:r>
          </a:p>
        </p:txBody>
      </p:sp>
      <p:sp>
        <p:nvSpPr>
          <p:cNvPr id="70665" name="TextBox 17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562475" y="3300413"/>
            <a:ext cx="1825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Dispute Review Board</a:t>
            </a:r>
          </a:p>
        </p:txBody>
      </p:sp>
      <p:sp>
        <p:nvSpPr>
          <p:cNvPr id="70666" name="TextBox 16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657600" y="2755900"/>
            <a:ext cx="18272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bg1"/>
                </a:solidFill>
              </a:rPr>
              <a:t>Joint Experts</a:t>
            </a:r>
          </a:p>
        </p:txBody>
      </p:sp>
      <p:sp>
        <p:nvSpPr>
          <p:cNvPr id="70667" name="TextBox 1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124200" y="2435225"/>
            <a:ext cx="2209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bg1"/>
                </a:solidFill>
              </a:rPr>
              <a:t>Early Neutral Evaluation</a:t>
            </a:r>
          </a:p>
        </p:txBody>
      </p:sp>
      <p:sp>
        <p:nvSpPr>
          <p:cNvPr id="70668" name="TextBox 1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057400" y="1817688"/>
            <a:ext cx="1104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Facilitation</a:t>
            </a:r>
          </a:p>
        </p:txBody>
      </p:sp>
      <p:sp>
        <p:nvSpPr>
          <p:cNvPr id="70669" name="TextBox 1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547938" y="2087563"/>
            <a:ext cx="1104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bg1"/>
                </a:solidFill>
              </a:rPr>
              <a:t>Conciliation</a:t>
            </a:r>
          </a:p>
        </p:txBody>
      </p:sp>
      <p:sp>
        <p:nvSpPr>
          <p:cNvPr id="70670" name="TextBox 12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356519" y="1329298"/>
            <a:ext cx="1104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Partnering</a:t>
            </a:r>
          </a:p>
        </p:txBody>
      </p:sp>
      <p:sp>
        <p:nvSpPr>
          <p:cNvPr id="70671" name="TextBox 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914400" y="1074738"/>
            <a:ext cx="19891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bg1"/>
                </a:solidFill>
              </a:rPr>
              <a:t>Structured Negotiations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88975" y="1143000"/>
            <a:ext cx="8310563" cy="5191125"/>
            <a:chOff x="304800" y="1295400"/>
            <a:chExt cx="8539843" cy="5334000"/>
          </a:xfrm>
        </p:grpSpPr>
        <p:sp>
          <p:nvSpPr>
            <p:cNvPr id="4" name="Isosceles Triangle 3"/>
            <p:cNvSpPr/>
            <p:nvPr/>
          </p:nvSpPr>
          <p:spPr>
            <a:xfrm>
              <a:off x="304800" y="1295400"/>
              <a:ext cx="8534949" cy="5334000"/>
            </a:xfrm>
            <a:prstGeom prst="triangle">
              <a:avLst>
                <a:gd name="adj" fmla="val 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" name="Isosceles Triangle 4"/>
            <p:cNvSpPr/>
            <p:nvPr/>
          </p:nvSpPr>
          <p:spPr>
            <a:xfrm>
              <a:off x="2515209" y="2667234"/>
              <a:ext cx="6324540" cy="3962166"/>
            </a:xfrm>
            <a:prstGeom prst="triangle">
              <a:avLst>
                <a:gd name="adj" fmla="val 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" name="Isosceles Triangle 5"/>
            <p:cNvSpPr/>
            <p:nvPr/>
          </p:nvSpPr>
          <p:spPr>
            <a:xfrm>
              <a:off x="5182380" y="4344100"/>
              <a:ext cx="3662263" cy="2285300"/>
            </a:xfrm>
            <a:prstGeom prst="triangle">
              <a:avLst>
                <a:gd name="adj" fmla="val 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70673" name="TextBox 7"/>
          <p:cNvSpPr txBox="1">
            <a:spLocks noChangeArrowheads="1"/>
          </p:cNvSpPr>
          <p:nvPr/>
        </p:nvSpPr>
        <p:spPr bwMode="auto">
          <a:xfrm>
            <a:off x="688975" y="462943"/>
            <a:ext cx="2133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Low Cost Resolution</a:t>
            </a:r>
          </a:p>
        </p:txBody>
      </p:sp>
      <p:sp>
        <p:nvSpPr>
          <p:cNvPr id="70674" name="TextBox 8"/>
          <p:cNvSpPr txBox="1">
            <a:spLocks noChangeArrowheads="1"/>
          </p:cNvSpPr>
          <p:nvPr/>
        </p:nvSpPr>
        <p:spPr bwMode="auto">
          <a:xfrm>
            <a:off x="6865938" y="462943"/>
            <a:ext cx="22018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High Cost Resolution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6713" y="923340"/>
            <a:ext cx="461665" cy="1661288"/>
          </a:xfrm>
          <a:prstGeom prst="rect">
            <a:avLst/>
          </a:prstGeom>
          <a:noFill/>
        </p:spPr>
        <p:txBody>
          <a:bodyPr vert="vert27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cs typeface="Calibri" pitchFamily="34" charset="0"/>
              </a:rPr>
              <a:t>More Control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6713" y="4846256"/>
            <a:ext cx="461665" cy="1661288"/>
          </a:xfrm>
          <a:prstGeom prst="rect">
            <a:avLst/>
          </a:prstGeom>
          <a:noFill/>
        </p:spPr>
        <p:txBody>
          <a:bodyPr vert="vert27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cs typeface="Calibri" pitchFamily="34" charset="0"/>
              </a:rPr>
              <a:t>Less Control</a:t>
            </a:r>
          </a:p>
        </p:txBody>
      </p:sp>
      <p:sp>
        <p:nvSpPr>
          <p:cNvPr id="3" name="Right Arrow 2"/>
          <p:cNvSpPr/>
          <p:nvPr/>
        </p:nvSpPr>
        <p:spPr>
          <a:xfrm>
            <a:off x="7548563" y="242280"/>
            <a:ext cx="854075" cy="220663"/>
          </a:xfrm>
          <a:prstGeom prst="rightArrow">
            <a:avLst>
              <a:gd name="adj1" fmla="val 52516"/>
              <a:gd name="adj2" fmla="val 132349"/>
            </a:avLst>
          </a:prstGeom>
          <a:solidFill>
            <a:srgbClr val="FF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6" name="Right Arrow 25"/>
          <p:cNvSpPr/>
          <p:nvPr/>
        </p:nvSpPr>
        <p:spPr>
          <a:xfrm rot="10800000">
            <a:off x="1187450" y="242280"/>
            <a:ext cx="854075" cy="220663"/>
          </a:xfrm>
          <a:prstGeom prst="rightArrow">
            <a:avLst>
              <a:gd name="adj1" fmla="val 52516"/>
              <a:gd name="adj2" fmla="val 132349"/>
            </a:avLst>
          </a:prstGeom>
          <a:solidFill>
            <a:srgbClr val="FF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7" name="Right Arrow 26"/>
          <p:cNvSpPr/>
          <p:nvPr/>
        </p:nvSpPr>
        <p:spPr>
          <a:xfrm rot="16200000">
            <a:off x="-200819" y="1643857"/>
            <a:ext cx="854075" cy="220662"/>
          </a:xfrm>
          <a:prstGeom prst="rightArrow">
            <a:avLst>
              <a:gd name="adj1" fmla="val 52516"/>
              <a:gd name="adj2" fmla="val 132349"/>
            </a:avLst>
          </a:prstGeom>
          <a:solidFill>
            <a:srgbClr val="FF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8" name="Right Arrow 27"/>
          <p:cNvSpPr/>
          <p:nvPr/>
        </p:nvSpPr>
        <p:spPr>
          <a:xfrm rot="5400000">
            <a:off x="-200819" y="5653882"/>
            <a:ext cx="854075" cy="220662"/>
          </a:xfrm>
          <a:prstGeom prst="rightArrow">
            <a:avLst>
              <a:gd name="adj1" fmla="val 52516"/>
              <a:gd name="adj2" fmla="val 132349"/>
            </a:avLst>
          </a:prstGeom>
          <a:solidFill>
            <a:srgbClr val="FF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70681" name="TextBox 6"/>
          <p:cNvSpPr txBox="1">
            <a:spLocks noChangeArrowheads="1"/>
          </p:cNvSpPr>
          <p:nvPr/>
        </p:nvSpPr>
        <p:spPr bwMode="auto">
          <a:xfrm>
            <a:off x="688975" y="6334125"/>
            <a:ext cx="83105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ADR Continuum</a:t>
            </a:r>
          </a:p>
        </p:txBody>
      </p:sp>
      <p:sp>
        <p:nvSpPr>
          <p:cNvPr id="70682" name="TextBox 16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191000" y="3048000"/>
            <a:ext cx="18272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bg1"/>
                </a:solidFill>
              </a:rPr>
              <a:t>Peer Review Panel</a:t>
            </a:r>
          </a:p>
        </p:txBody>
      </p:sp>
      <p:sp>
        <p:nvSpPr>
          <p:cNvPr id="30" name="TextBox 17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760258" y="1595310"/>
            <a:ext cx="1825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Dispute Review Board</a:t>
            </a: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162559-B446-4942-B70A-91D2EFF08AD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34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0535B5-7FC1-459E-86D8-45A937165755}" type="slidenum">
              <a:rPr lang="en-US"/>
              <a:pPr>
                <a:defRPr/>
              </a:pPr>
              <a:t>63</a:t>
            </a:fld>
            <a:endParaRPr lang="en-US" dirty="0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9340" y="90603"/>
            <a:ext cx="8686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Arial Black" pitchFamily="34" charset="0"/>
              </a:rPr>
              <a:t>Claims Resolution Tools: “The Orange Zone”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9369" y="1659574"/>
            <a:ext cx="7370763" cy="4756150"/>
          </a:xfrm>
        </p:spPr>
        <p:txBody>
          <a:bodyPr/>
          <a:lstStyle/>
          <a:p>
            <a:pPr>
              <a:spcAft>
                <a:spcPts val="2400"/>
              </a:spcAft>
              <a:defRPr/>
            </a:pPr>
            <a:r>
              <a:rPr lang="en-US" dirty="0" smtClean="0"/>
              <a:t>Third Party Neutral Claim Resolution Tools:</a:t>
            </a:r>
          </a:p>
          <a:p>
            <a:pPr lvl="1">
              <a:spcAft>
                <a:spcPts val="2400"/>
              </a:spcAft>
              <a:defRPr/>
            </a:pPr>
            <a:r>
              <a:rPr lang="en-US" dirty="0" smtClean="0"/>
              <a:t> Early Neutral Evaluation</a:t>
            </a:r>
          </a:p>
          <a:p>
            <a:pPr lvl="1">
              <a:spcAft>
                <a:spcPts val="2400"/>
              </a:spcAft>
              <a:defRPr/>
            </a:pPr>
            <a:r>
              <a:rPr lang="en-US" dirty="0" smtClean="0"/>
              <a:t> Joint Experts</a:t>
            </a:r>
          </a:p>
          <a:p>
            <a:pPr lvl="1">
              <a:spcAft>
                <a:spcPts val="2400"/>
              </a:spcAft>
              <a:defRPr/>
            </a:pPr>
            <a:r>
              <a:rPr lang="en-US" dirty="0" smtClean="0"/>
              <a:t> Dispute Review Board </a:t>
            </a:r>
          </a:p>
          <a:p>
            <a:pPr lvl="1">
              <a:spcAft>
                <a:spcPts val="2400"/>
              </a:spcAft>
              <a:defRPr/>
            </a:pPr>
            <a:r>
              <a:rPr lang="en-US" dirty="0" smtClean="0"/>
              <a:t> Mediation</a:t>
            </a:r>
          </a:p>
          <a:p>
            <a:pPr lvl="1">
              <a:spcAft>
                <a:spcPts val="2400"/>
              </a:spcAft>
              <a:defRPr/>
            </a:pPr>
            <a:r>
              <a:rPr lang="en-US" dirty="0" smtClean="0"/>
              <a:t> Mini-trial</a:t>
            </a:r>
          </a:p>
          <a:p>
            <a:pPr lvl="1">
              <a:spcAft>
                <a:spcPts val="2400"/>
              </a:spcAft>
              <a:defRPr/>
            </a:pPr>
            <a:endParaRPr lang="en-US" sz="3600" dirty="0" smtClean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658" name="TextBox 2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8072438" y="5494338"/>
            <a:ext cx="16652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bg1"/>
                </a:solidFill>
              </a:rPr>
              <a:t>Jury Trial</a:t>
            </a:r>
          </a:p>
        </p:txBody>
      </p:sp>
      <p:sp>
        <p:nvSpPr>
          <p:cNvPr id="70659" name="TextBox 2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7477125" y="5106988"/>
            <a:ext cx="2428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bg1"/>
                </a:solidFill>
              </a:rPr>
              <a:t>Bench Trial</a:t>
            </a:r>
          </a:p>
        </p:txBody>
      </p:sp>
      <p:sp>
        <p:nvSpPr>
          <p:cNvPr id="70660" name="TextBox 2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6388100" y="4419600"/>
            <a:ext cx="18272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bg1"/>
                </a:solidFill>
              </a:rPr>
              <a:t>Court Special Master</a:t>
            </a:r>
          </a:p>
        </p:txBody>
      </p:sp>
      <p:sp>
        <p:nvSpPr>
          <p:cNvPr id="70661" name="TextBox 22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6859588" y="4770438"/>
            <a:ext cx="2428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bg1"/>
                </a:solidFill>
              </a:rPr>
              <a:t>Court Settlement Conference</a:t>
            </a:r>
          </a:p>
        </p:txBody>
      </p:sp>
      <p:sp>
        <p:nvSpPr>
          <p:cNvPr id="70662" name="TextBox 20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5943600" y="4178300"/>
            <a:ext cx="1825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bg1"/>
                </a:solidFill>
              </a:rPr>
              <a:t>Arbitration</a:t>
            </a:r>
          </a:p>
        </p:txBody>
      </p:sp>
      <p:sp>
        <p:nvSpPr>
          <p:cNvPr id="70663" name="TextBox 18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5008563" y="3581400"/>
            <a:ext cx="1825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bg1"/>
                </a:solidFill>
              </a:rPr>
              <a:t>Mediation</a:t>
            </a:r>
          </a:p>
        </p:txBody>
      </p:sp>
      <p:sp>
        <p:nvSpPr>
          <p:cNvPr id="70664" name="TextBox 19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5407025" y="3838575"/>
            <a:ext cx="1825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bg1"/>
                </a:solidFill>
              </a:rPr>
              <a:t>Mini-Trial</a:t>
            </a:r>
          </a:p>
        </p:txBody>
      </p:sp>
      <p:sp>
        <p:nvSpPr>
          <p:cNvPr id="70665" name="TextBox 17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562475" y="3300413"/>
            <a:ext cx="1825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Dispute Review Board</a:t>
            </a:r>
          </a:p>
        </p:txBody>
      </p:sp>
      <p:sp>
        <p:nvSpPr>
          <p:cNvPr id="70666" name="TextBox 16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657600" y="2755900"/>
            <a:ext cx="18272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bg1"/>
                </a:solidFill>
              </a:rPr>
              <a:t>Joint Experts</a:t>
            </a:r>
          </a:p>
        </p:txBody>
      </p:sp>
      <p:sp>
        <p:nvSpPr>
          <p:cNvPr id="70667" name="TextBox 1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124200" y="2435225"/>
            <a:ext cx="2209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bg1"/>
                </a:solidFill>
              </a:rPr>
              <a:t>Early Neutral Evaluation</a:t>
            </a:r>
          </a:p>
        </p:txBody>
      </p:sp>
      <p:sp>
        <p:nvSpPr>
          <p:cNvPr id="70668" name="TextBox 1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057400" y="1817688"/>
            <a:ext cx="1104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Facilitation</a:t>
            </a:r>
          </a:p>
        </p:txBody>
      </p:sp>
      <p:sp>
        <p:nvSpPr>
          <p:cNvPr id="70669" name="TextBox 1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547938" y="2087563"/>
            <a:ext cx="1104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bg1"/>
                </a:solidFill>
              </a:rPr>
              <a:t>Conciliation</a:t>
            </a:r>
          </a:p>
        </p:txBody>
      </p:sp>
      <p:sp>
        <p:nvSpPr>
          <p:cNvPr id="70670" name="TextBox 12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356519" y="1329298"/>
            <a:ext cx="1104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Partnering</a:t>
            </a:r>
          </a:p>
        </p:txBody>
      </p:sp>
      <p:sp>
        <p:nvSpPr>
          <p:cNvPr id="70671" name="TextBox 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914400" y="1074738"/>
            <a:ext cx="19891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bg1"/>
                </a:solidFill>
              </a:rPr>
              <a:t>Structured Negotiations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88975" y="1143000"/>
            <a:ext cx="8310563" cy="5191125"/>
            <a:chOff x="304800" y="1295400"/>
            <a:chExt cx="8539843" cy="5334000"/>
          </a:xfrm>
        </p:grpSpPr>
        <p:sp>
          <p:nvSpPr>
            <p:cNvPr id="4" name="Isosceles Triangle 3"/>
            <p:cNvSpPr/>
            <p:nvPr/>
          </p:nvSpPr>
          <p:spPr>
            <a:xfrm>
              <a:off x="304800" y="1295400"/>
              <a:ext cx="8534949" cy="5334000"/>
            </a:xfrm>
            <a:prstGeom prst="triangle">
              <a:avLst>
                <a:gd name="adj" fmla="val 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" name="Isosceles Triangle 4"/>
            <p:cNvSpPr/>
            <p:nvPr/>
          </p:nvSpPr>
          <p:spPr>
            <a:xfrm>
              <a:off x="2515209" y="2667234"/>
              <a:ext cx="6324540" cy="3962166"/>
            </a:xfrm>
            <a:prstGeom prst="triangle">
              <a:avLst>
                <a:gd name="adj" fmla="val 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" name="Isosceles Triangle 5"/>
            <p:cNvSpPr/>
            <p:nvPr/>
          </p:nvSpPr>
          <p:spPr>
            <a:xfrm>
              <a:off x="5182380" y="4344100"/>
              <a:ext cx="3662263" cy="2285300"/>
            </a:xfrm>
            <a:prstGeom prst="triangle">
              <a:avLst>
                <a:gd name="adj" fmla="val 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70673" name="TextBox 7"/>
          <p:cNvSpPr txBox="1">
            <a:spLocks noChangeArrowheads="1"/>
          </p:cNvSpPr>
          <p:nvPr/>
        </p:nvSpPr>
        <p:spPr bwMode="auto">
          <a:xfrm>
            <a:off x="688975" y="525463"/>
            <a:ext cx="2133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Low Cost Resolution</a:t>
            </a:r>
          </a:p>
        </p:txBody>
      </p:sp>
      <p:sp>
        <p:nvSpPr>
          <p:cNvPr id="70674" name="TextBox 8"/>
          <p:cNvSpPr txBox="1">
            <a:spLocks noChangeArrowheads="1"/>
          </p:cNvSpPr>
          <p:nvPr/>
        </p:nvSpPr>
        <p:spPr bwMode="auto">
          <a:xfrm>
            <a:off x="6865938" y="525463"/>
            <a:ext cx="22018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High Cost Resolution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6713" y="923340"/>
            <a:ext cx="461665" cy="1661288"/>
          </a:xfrm>
          <a:prstGeom prst="rect">
            <a:avLst/>
          </a:prstGeom>
          <a:noFill/>
        </p:spPr>
        <p:txBody>
          <a:bodyPr vert="vert27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cs typeface="Calibri" pitchFamily="34" charset="0"/>
              </a:rPr>
              <a:t>More Control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6713" y="4846256"/>
            <a:ext cx="461665" cy="1661288"/>
          </a:xfrm>
          <a:prstGeom prst="rect">
            <a:avLst/>
          </a:prstGeom>
          <a:noFill/>
        </p:spPr>
        <p:txBody>
          <a:bodyPr vert="vert27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cs typeface="Calibri" pitchFamily="34" charset="0"/>
              </a:rPr>
              <a:t>Less Control</a:t>
            </a:r>
          </a:p>
        </p:txBody>
      </p:sp>
      <p:sp>
        <p:nvSpPr>
          <p:cNvPr id="3" name="Right Arrow 2"/>
          <p:cNvSpPr/>
          <p:nvPr/>
        </p:nvSpPr>
        <p:spPr>
          <a:xfrm>
            <a:off x="7548563" y="304800"/>
            <a:ext cx="854075" cy="220663"/>
          </a:xfrm>
          <a:prstGeom prst="rightArrow">
            <a:avLst>
              <a:gd name="adj1" fmla="val 52516"/>
              <a:gd name="adj2" fmla="val 132349"/>
            </a:avLst>
          </a:prstGeom>
          <a:solidFill>
            <a:srgbClr val="FF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ight Arrow 25"/>
          <p:cNvSpPr/>
          <p:nvPr/>
        </p:nvSpPr>
        <p:spPr>
          <a:xfrm rot="10800000">
            <a:off x="1187450" y="304800"/>
            <a:ext cx="854075" cy="220663"/>
          </a:xfrm>
          <a:prstGeom prst="rightArrow">
            <a:avLst>
              <a:gd name="adj1" fmla="val 52516"/>
              <a:gd name="adj2" fmla="val 132349"/>
            </a:avLst>
          </a:prstGeom>
          <a:solidFill>
            <a:srgbClr val="FF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ight Arrow 26"/>
          <p:cNvSpPr/>
          <p:nvPr/>
        </p:nvSpPr>
        <p:spPr>
          <a:xfrm rot="16200000">
            <a:off x="-200819" y="1643857"/>
            <a:ext cx="854075" cy="220662"/>
          </a:xfrm>
          <a:prstGeom prst="rightArrow">
            <a:avLst>
              <a:gd name="adj1" fmla="val 52516"/>
              <a:gd name="adj2" fmla="val 132349"/>
            </a:avLst>
          </a:prstGeom>
          <a:solidFill>
            <a:srgbClr val="FF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8" name="Right Arrow 27"/>
          <p:cNvSpPr/>
          <p:nvPr/>
        </p:nvSpPr>
        <p:spPr>
          <a:xfrm rot="5400000">
            <a:off x="-200819" y="5653882"/>
            <a:ext cx="854075" cy="220662"/>
          </a:xfrm>
          <a:prstGeom prst="rightArrow">
            <a:avLst>
              <a:gd name="adj1" fmla="val 52516"/>
              <a:gd name="adj2" fmla="val 132349"/>
            </a:avLst>
          </a:prstGeom>
          <a:solidFill>
            <a:srgbClr val="FF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70681" name="TextBox 6"/>
          <p:cNvSpPr txBox="1">
            <a:spLocks noChangeArrowheads="1"/>
          </p:cNvSpPr>
          <p:nvPr/>
        </p:nvSpPr>
        <p:spPr bwMode="auto">
          <a:xfrm>
            <a:off x="688975" y="6334125"/>
            <a:ext cx="83105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ADR Continuum</a:t>
            </a:r>
          </a:p>
        </p:txBody>
      </p:sp>
      <p:sp>
        <p:nvSpPr>
          <p:cNvPr id="70682" name="TextBox 16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191000" y="3048000"/>
            <a:ext cx="18272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bg1"/>
                </a:solidFill>
              </a:rPr>
              <a:t>Peer Review Panel</a:t>
            </a:r>
          </a:p>
        </p:txBody>
      </p:sp>
      <p:sp>
        <p:nvSpPr>
          <p:cNvPr id="30" name="TextBox 17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760258" y="1595310"/>
            <a:ext cx="1825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Dispute Review Board</a:t>
            </a: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162559-B446-4942-B70A-91D2EFF08AD3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34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418B04-4116-45EB-9E3E-04D5A32015B7}" type="slidenum">
              <a:rPr lang="en-US"/>
              <a:pPr>
                <a:defRPr/>
              </a:pPr>
              <a:t>65</a:t>
            </a:fld>
            <a:endParaRPr lang="en-US" dirty="0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9340" y="129678"/>
            <a:ext cx="8686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Arial Black" pitchFamily="34" charset="0"/>
              </a:rPr>
              <a:t>Claim Resolution Tools: “The Red Zone”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9369" y="1573607"/>
            <a:ext cx="7370763" cy="4756150"/>
          </a:xfrm>
        </p:spPr>
        <p:txBody>
          <a:bodyPr/>
          <a:lstStyle/>
          <a:p>
            <a:pPr>
              <a:spcAft>
                <a:spcPts val="3000"/>
              </a:spcAft>
              <a:defRPr/>
            </a:pPr>
            <a:r>
              <a:rPr lang="en-US" dirty="0" smtClean="0"/>
              <a:t>“Rolling the Dice” Claim Resolution Tools:</a:t>
            </a:r>
          </a:p>
          <a:p>
            <a:pPr lvl="1">
              <a:spcAft>
                <a:spcPts val="3000"/>
              </a:spcAft>
              <a:defRPr/>
            </a:pPr>
            <a:r>
              <a:rPr lang="en-US" sz="3200" dirty="0" smtClean="0"/>
              <a:t> </a:t>
            </a:r>
            <a:r>
              <a:rPr lang="en-US" dirty="0" smtClean="0"/>
              <a:t>Arbitration</a:t>
            </a:r>
          </a:p>
          <a:p>
            <a:pPr lvl="1">
              <a:spcAft>
                <a:spcPts val="3000"/>
              </a:spcAft>
              <a:defRPr/>
            </a:pPr>
            <a:r>
              <a:rPr lang="en-US" dirty="0" smtClean="0"/>
              <a:t> Court Special Master</a:t>
            </a:r>
          </a:p>
          <a:p>
            <a:pPr lvl="1">
              <a:spcAft>
                <a:spcPts val="3000"/>
              </a:spcAft>
              <a:defRPr/>
            </a:pPr>
            <a:r>
              <a:rPr lang="en-US" dirty="0" smtClean="0"/>
              <a:t> Court Settlement Conference</a:t>
            </a:r>
          </a:p>
          <a:p>
            <a:pPr lvl="1">
              <a:spcAft>
                <a:spcPts val="3000"/>
              </a:spcAft>
              <a:defRPr/>
            </a:pPr>
            <a:r>
              <a:rPr lang="en-US" dirty="0" smtClean="0"/>
              <a:t> Bench Trial </a:t>
            </a:r>
          </a:p>
          <a:p>
            <a:pPr lvl="1">
              <a:spcAft>
                <a:spcPts val="3000"/>
              </a:spcAft>
              <a:defRPr/>
            </a:pPr>
            <a:r>
              <a:rPr lang="en-US" dirty="0" smtClean="0"/>
              <a:t> Jury Trial</a:t>
            </a:r>
          </a:p>
          <a:p>
            <a:pPr lvl="1">
              <a:spcAft>
                <a:spcPts val="3000"/>
              </a:spcAft>
              <a:defRPr/>
            </a:pPr>
            <a:endParaRPr lang="en-US" sz="3600" dirty="0" smtClean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0658" name="TextBox 2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8072438" y="5494338"/>
            <a:ext cx="16652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bg1"/>
                </a:solidFill>
              </a:rPr>
              <a:t>Jury Trial</a:t>
            </a:r>
          </a:p>
        </p:txBody>
      </p:sp>
      <p:sp>
        <p:nvSpPr>
          <p:cNvPr id="70659" name="TextBox 2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7477125" y="5106988"/>
            <a:ext cx="2428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bg1"/>
                </a:solidFill>
              </a:rPr>
              <a:t>Bench Trial</a:t>
            </a:r>
          </a:p>
        </p:txBody>
      </p:sp>
      <p:sp>
        <p:nvSpPr>
          <p:cNvPr id="70660" name="TextBox 2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6388100" y="4419600"/>
            <a:ext cx="18272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bg1"/>
                </a:solidFill>
              </a:rPr>
              <a:t>Court Special Master</a:t>
            </a:r>
          </a:p>
        </p:txBody>
      </p:sp>
      <p:sp>
        <p:nvSpPr>
          <p:cNvPr id="70661" name="TextBox 22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6859588" y="4770438"/>
            <a:ext cx="2428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bg1"/>
                </a:solidFill>
              </a:rPr>
              <a:t>Court Settlement Conference</a:t>
            </a:r>
          </a:p>
        </p:txBody>
      </p:sp>
      <p:sp>
        <p:nvSpPr>
          <p:cNvPr id="70662" name="TextBox 20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5943600" y="4178300"/>
            <a:ext cx="1825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bg1"/>
                </a:solidFill>
              </a:rPr>
              <a:t>Arbitration</a:t>
            </a:r>
          </a:p>
        </p:txBody>
      </p:sp>
      <p:sp>
        <p:nvSpPr>
          <p:cNvPr id="70663" name="TextBox 18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5008563" y="3581400"/>
            <a:ext cx="1825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bg1"/>
                </a:solidFill>
              </a:rPr>
              <a:t>Mediation</a:t>
            </a:r>
          </a:p>
        </p:txBody>
      </p:sp>
      <p:sp>
        <p:nvSpPr>
          <p:cNvPr id="70664" name="TextBox 19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5407025" y="3838575"/>
            <a:ext cx="1825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bg1"/>
                </a:solidFill>
              </a:rPr>
              <a:t>Mini-Trial</a:t>
            </a:r>
          </a:p>
        </p:txBody>
      </p:sp>
      <p:sp>
        <p:nvSpPr>
          <p:cNvPr id="70665" name="TextBox 17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562475" y="3300413"/>
            <a:ext cx="1825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Dispute Review Board</a:t>
            </a:r>
          </a:p>
        </p:txBody>
      </p:sp>
      <p:sp>
        <p:nvSpPr>
          <p:cNvPr id="70666" name="TextBox 16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657600" y="2755900"/>
            <a:ext cx="18272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bg1"/>
                </a:solidFill>
              </a:rPr>
              <a:t>Joint Experts</a:t>
            </a:r>
          </a:p>
        </p:txBody>
      </p:sp>
      <p:sp>
        <p:nvSpPr>
          <p:cNvPr id="70667" name="TextBox 1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124200" y="2435225"/>
            <a:ext cx="2209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bg1"/>
                </a:solidFill>
              </a:rPr>
              <a:t>Early Neutral Evaluation</a:t>
            </a:r>
          </a:p>
        </p:txBody>
      </p:sp>
      <p:sp>
        <p:nvSpPr>
          <p:cNvPr id="70668" name="TextBox 1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057400" y="1817688"/>
            <a:ext cx="1104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Facilitation</a:t>
            </a:r>
          </a:p>
        </p:txBody>
      </p:sp>
      <p:sp>
        <p:nvSpPr>
          <p:cNvPr id="70669" name="TextBox 1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547938" y="2087563"/>
            <a:ext cx="1104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bg1"/>
                </a:solidFill>
              </a:rPr>
              <a:t>Conciliation</a:t>
            </a:r>
          </a:p>
        </p:txBody>
      </p:sp>
      <p:sp>
        <p:nvSpPr>
          <p:cNvPr id="70670" name="TextBox 12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356519" y="1329298"/>
            <a:ext cx="1104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Partnering</a:t>
            </a:r>
          </a:p>
        </p:txBody>
      </p:sp>
      <p:sp>
        <p:nvSpPr>
          <p:cNvPr id="70671" name="TextBox 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914400" y="1074738"/>
            <a:ext cx="19891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bg1"/>
                </a:solidFill>
              </a:rPr>
              <a:t>Structured Negotiations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88975" y="1143000"/>
            <a:ext cx="8310563" cy="5191125"/>
            <a:chOff x="304800" y="1295400"/>
            <a:chExt cx="8539843" cy="5334000"/>
          </a:xfrm>
        </p:grpSpPr>
        <p:sp>
          <p:nvSpPr>
            <p:cNvPr id="4" name="Isosceles Triangle 3"/>
            <p:cNvSpPr/>
            <p:nvPr/>
          </p:nvSpPr>
          <p:spPr>
            <a:xfrm>
              <a:off x="304800" y="1295400"/>
              <a:ext cx="8534949" cy="5334000"/>
            </a:xfrm>
            <a:prstGeom prst="triangle">
              <a:avLst>
                <a:gd name="adj" fmla="val 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" name="Isosceles Triangle 4"/>
            <p:cNvSpPr/>
            <p:nvPr/>
          </p:nvSpPr>
          <p:spPr>
            <a:xfrm>
              <a:off x="2515209" y="2667234"/>
              <a:ext cx="6324540" cy="3962166"/>
            </a:xfrm>
            <a:prstGeom prst="triangle">
              <a:avLst>
                <a:gd name="adj" fmla="val 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" name="Isosceles Triangle 5"/>
            <p:cNvSpPr/>
            <p:nvPr/>
          </p:nvSpPr>
          <p:spPr>
            <a:xfrm>
              <a:off x="5182380" y="4344100"/>
              <a:ext cx="3662263" cy="2285300"/>
            </a:xfrm>
            <a:prstGeom prst="triangle">
              <a:avLst>
                <a:gd name="adj" fmla="val 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70673" name="TextBox 7"/>
          <p:cNvSpPr txBox="1">
            <a:spLocks noChangeArrowheads="1"/>
          </p:cNvSpPr>
          <p:nvPr/>
        </p:nvSpPr>
        <p:spPr bwMode="auto">
          <a:xfrm>
            <a:off x="688975" y="439498"/>
            <a:ext cx="2133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Low Cost Resolution</a:t>
            </a:r>
          </a:p>
        </p:txBody>
      </p:sp>
      <p:sp>
        <p:nvSpPr>
          <p:cNvPr id="70674" name="TextBox 8"/>
          <p:cNvSpPr txBox="1">
            <a:spLocks noChangeArrowheads="1"/>
          </p:cNvSpPr>
          <p:nvPr/>
        </p:nvSpPr>
        <p:spPr bwMode="auto">
          <a:xfrm>
            <a:off x="6865938" y="439498"/>
            <a:ext cx="22018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High Cost Resolution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6713" y="923340"/>
            <a:ext cx="461665" cy="1661288"/>
          </a:xfrm>
          <a:prstGeom prst="rect">
            <a:avLst/>
          </a:prstGeom>
          <a:noFill/>
        </p:spPr>
        <p:txBody>
          <a:bodyPr vert="vert27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cs typeface="Calibri" pitchFamily="34" charset="0"/>
              </a:rPr>
              <a:t>More Control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6713" y="4846256"/>
            <a:ext cx="461665" cy="1661288"/>
          </a:xfrm>
          <a:prstGeom prst="rect">
            <a:avLst/>
          </a:prstGeom>
          <a:noFill/>
        </p:spPr>
        <p:txBody>
          <a:bodyPr vert="vert27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cs typeface="Calibri" pitchFamily="34" charset="0"/>
              </a:rPr>
              <a:t>Less Control</a:t>
            </a:r>
          </a:p>
        </p:txBody>
      </p:sp>
      <p:sp>
        <p:nvSpPr>
          <p:cNvPr id="3" name="Right Arrow 2"/>
          <p:cNvSpPr/>
          <p:nvPr/>
        </p:nvSpPr>
        <p:spPr>
          <a:xfrm>
            <a:off x="7548563" y="218835"/>
            <a:ext cx="854075" cy="220663"/>
          </a:xfrm>
          <a:prstGeom prst="rightArrow">
            <a:avLst>
              <a:gd name="adj1" fmla="val 52516"/>
              <a:gd name="adj2" fmla="val 132349"/>
            </a:avLst>
          </a:prstGeom>
          <a:solidFill>
            <a:srgbClr val="FF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6" name="Right Arrow 25"/>
          <p:cNvSpPr/>
          <p:nvPr/>
        </p:nvSpPr>
        <p:spPr>
          <a:xfrm rot="10800000">
            <a:off x="1187450" y="218835"/>
            <a:ext cx="854075" cy="220663"/>
          </a:xfrm>
          <a:prstGeom prst="rightArrow">
            <a:avLst>
              <a:gd name="adj1" fmla="val 52516"/>
              <a:gd name="adj2" fmla="val 132349"/>
            </a:avLst>
          </a:prstGeom>
          <a:solidFill>
            <a:srgbClr val="FF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7" name="Right Arrow 26"/>
          <p:cNvSpPr/>
          <p:nvPr/>
        </p:nvSpPr>
        <p:spPr>
          <a:xfrm rot="16200000">
            <a:off x="-200819" y="1643857"/>
            <a:ext cx="854075" cy="220662"/>
          </a:xfrm>
          <a:prstGeom prst="rightArrow">
            <a:avLst>
              <a:gd name="adj1" fmla="val 52516"/>
              <a:gd name="adj2" fmla="val 132349"/>
            </a:avLst>
          </a:prstGeom>
          <a:solidFill>
            <a:srgbClr val="FF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8" name="Right Arrow 27"/>
          <p:cNvSpPr/>
          <p:nvPr/>
        </p:nvSpPr>
        <p:spPr>
          <a:xfrm rot="5400000">
            <a:off x="-200819" y="5653882"/>
            <a:ext cx="854075" cy="220662"/>
          </a:xfrm>
          <a:prstGeom prst="rightArrow">
            <a:avLst>
              <a:gd name="adj1" fmla="val 52516"/>
              <a:gd name="adj2" fmla="val 132349"/>
            </a:avLst>
          </a:prstGeom>
          <a:solidFill>
            <a:srgbClr val="FF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70681" name="TextBox 6"/>
          <p:cNvSpPr txBox="1">
            <a:spLocks noChangeArrowheads="1"/>
          </p:cNvSpPr>
          <p:nvPr/>
        </p:nvSpPr>
        <p:spPr bwMode="auto">
          <a:xfrm>
            <a:off x="688975" y="6334125"/>
            <a:ext cx="83105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ADR Continuum</a:t>
            </a:r>
          </a:p>
        </p:txBody>
      </p:sp>
      <p:sp>
        <p:nvSpPr>
          <p:cNvPr id="70682" name="TextBox 16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191000" y="3048000"/>
            <a:ext cx="18272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bg1"/>
                </a:solidFill>
              </a:rPr>
              <a:t>Peer Review Panel</a:t>
            </a:r>
          </a:p>
        </p:txBody>
      </p:sp>
      <p:sp>
        <p:nvSpPr>
          <p:cNvPr id="30" name="TextBox 17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760258" y="1595310"/>
            <a:ext cx="1825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Dispute Review Board</a:t>
            </a: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162559-B446-4942-B70A-91D2EFF08AD3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34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2222500" y="5029200"/>
            <a:ext cx="1905000" cy="4572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en-US" sz="1100" b="1"/>
              <a:t>FIELD OFFICE</a:t>
            </a:r>
            <a:br>
              <a:rPr lang="en-US" sz="1100" b="1"/>
            </a:br>
            <a:r>
              <a:rPr lang="en-US" sz="1100" b="1"/>
              <a:t> LEVEL PARTNERING</a:t>
            </a:r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2819400" y="4419600"/>
            <a:ext cx="1905000" cy="4572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en-US" sz="1100" b="1"/>
              <a:t>SENIOR</a:t>
            </a:r>
            <a:br>
              <a:rPr lang="en-US" sz="1100" b="1"/>
            </a:br>
            <a:r>
              <a:rPr lang="en-US" sz="1100" b="1"/>
              <a:t> LEVEL PARTNERING</a:t>
            </a: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3619500" y="3810000"/>
            <a:ext cx="1905000" cy="4572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en-US" sz="1100" b="1"/>
              <a:t>EXECUTIVE</a:t>
            </a:r>
            <a:br>
              <a:rPr lang="en-US" sz="1100" b="1"/>
            </a:br>
            <a:r>
              <a:rPr lang="en-US" sz="1100" b="1"/>
              <a:t> LEVEL PARTNERING</a:t>
            </a:r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4076700" y="3200400"/>
            <a:ext cx="1905000" cy="4572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en-US" sz="1100" b="1"/>
              <a:t>"FINAL DETERMINATION"</a:t>
            </a:r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4762500" y="2590800"/>
            <a:ext cx="1905000" cy="4572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en-US" sz="1100" b="1"/>
              <a:t>DISPUTE  REVIEW  BOARD</a:t>
            </a:r>
          </a:p>
        </p:txBody>
      </p:sp>
      <p:sp>
        <p:nvSpPr>
          <p:cNvPr id="75783" name="Rectangle 7"/>
          <p:cNvSpPr>
            <a:spLocks noChangeArrowheads="1"/>
          </p:cNvSpPr>
          <p:nvPr/>
        </p:nvSpPr>
        <p:spPr bwMode="auto">
          <a:xfrm>
            <a:off x="5410200" y="1981200"/>
            <a:ext cx="1905000" cy="4572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en-US" sz="1100" b="1"/>
              <a:t>PROJECT  DIRECTOR'S</a:t>
            </a:r>
            <a:br>
              <a:rPr lang="en-US" sz="1100" b="1"/>
            </a:br>
            <a:r>
              <a:rPr lang="en-US" sz="1100" b="1"/>
              <a:t>DECISION</a:t>
            </a:r>
          </a:p>
        </p:txBody>
      </p:sp>
      <p:sp>
        <p:nvSpPr>
          <p:cNvPr id="75784" name="AutoShape 8"/>
          <p:cNvSpPr>
            <a:spLocks noChangeArrowheads="1"/>
          </p:cNvSpPr>
          <p:nvPr/>
        </p:nvSpPr>
        <p:spPr bwMode="auto">
          <a:xfrm>
            <a:off x="1066800" y="5867400"/>
            <a:ext cx="7315200" cy="381000"/>
          </a:xfrm>
          <a:prstGeom prst="rightArrow">
            <a:avLst>
              <a:gd name="adj1" fmla="val 42500"/>
              <a:gd name="adj2" fmla="val 64178"/>
            </a:avLst>
          </a:prstGeom>
          <a:gradFill rotWithShape="0">
            <a:gsLst>
              <a:gs pos="0">
                <a:schemeClr val="folHlink"/>
              </a:gs>
              <a:gs pos="100000">
                <a:srgbClr val="FF3300"/>
              </a:gs>
            </a:gsLst>
            <a:lin ang="0" scaled="1"/>
          </a:gradFill>
          <a:ln w="1905">
            <a:noFill/>
            <a:prstDash val="dash"/>
            <a:miter lim="800000"/>
            <a:headEnd/>
            <a:tailEnd type="none" w="med" len="sm"/>
          </a:ln>
        </p:spPr>
        <p:txBody>
          <a:bodyPr wrap="none" anchor="ctr"/>
          <a:lstStyle/>
          <a:p>
            <a:pPr algn="ctr" eaLnBrk="0" hangingPunct="0"/>
            <a:endParaRPr lang="en-US" sz="2800">
              <a:latin typeface="Times New Roman" pitchFamily="18" charset="0"/>
            </a:endParaRPr>
          </a:p>
        </p:txBody>
      </p:sp>
      <p:sp>
        <p:nvSpPr>
          <p:cNvPr id="75785" name="Rectangle 9"/>
          <p:cNvSpPr>
            <a:spLocks noChangeArrowheads="1"/>
          </p:cNvSpPr>
          <p:nvPr/>
        </p:nvSpPr>
        <p:spPr bwMode="auto">
          <a:xfrm>
            <a:off x="6007100" y="1371600"/>
            <a:ext cx="1905000" cy="4572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en-US" sz="1100" b="1"/>
              <a:t>LITIGATION/ ALJ</a:t>
            </a:r>
          </a:p>
        </p:txBody>
      </p:sp>
      <p:sp>
        <p:nvSpPr>
          <p:cNvPr id="75786" name="AutoShape 10"/>
          <p:cNvSpPr>
            <a:spLocks noChangeArrowheads="1"/>
          </p:cNvSpPr>
          <p:nvPr/>
        </p:nvSpPr>
        <p:spPr bwMode="auto">
          <a:xfrm>
            <a:off x="838200" y="1447800"/>
            <a:ext cx="381000" cy="4648200"/>
          </a:xfrm>
          <a:prstGeom prst="upArrow">
            <a:avLst>
              <a:gd name="adj1" fmla="val 42500"/>
              <a:gd name="adj2" fmla="val 97939"/>
            </a:avLst>
          </a:prstGeom>
          <a:gradFill rotWithShape="0">
            <a:gsLst>
              <a:gs pos="0">
                <a:srgbClr val="FF3300"/>
              </a:gs>
              <a:gs pos="100000">
                <a:schemeClr val="folHlink"/>
              </a:gs>
            </a:gsLst>
            <a:lin ang="5400000" scaled="1"/>
          </a:gradFill>
          <a:ln w="1905">
            <a:noFill/>
            <a:prstDash val="dash"/>
            <a:miter lim="800000"/>
            <a:headEnd/>
            <a:tailEnd type="none" w="med" len="sm"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75787" name="Rectangle 11"/>
          <p:cNvSpPr>
            <a:spLocks noChangeArrowheads="1"/>
          </p:cNvSpPr>
          <p:nvPr/>
        </p:nvSpPr>
        <p:spPr bwMode="auto">
          <a:xfrm>
            <a:off x="1600200" y="5638800"/>
            <a:ext cx="1981200" cy="4572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en-US" sz="1100" b="1"/>
              <a:t>CLAIMS &amp; CHANGES</a:t>
            </a:r>
          </a:p>
          <a:p>
            <a:pPr algn="ctr" eaLnBrk="0" hangingPunct="0"/>
            <a:r>
              <a:rPr lang="en-US" sz="1100" b="1"/>
              <a:t>ANALYSIS &amp; NEGOTIATIONS</a:t>
            </a:r>
          </a:p>
        </p:txBody>
      </p:sp>
      <p:sp>
        <p:nvSpPr>
          <p:cNvPr id="75788" name="Oval 12"/>
          <p:cNvSpPr>
            <a:spLocks noChangeArrowheads="1"/>
          </p:cNvSpPr>
          <p:nvPr/>
        </p:nvSpPr>
        <p:spPr bwMode="auto">
          <a:xfrm>
            <a:off x="762000" y="5715000"/>
            <a:ext cx="914400" cy="228600"/>
          </a:xfrm>
          <a:prstGeom prst="ellipse">
            <a:avLst/>
          </a:prstGeom>
          <a:solidFill>
            <a:srgbClr val="FF3300"/>
          </a:solidFill>
          <a:ln w="635">
            <a:solidFill>
              <a:schemeClr val="tx1"/>
            </a:solidFill>
            <a:round/>
            <a:headEnd/>
            <a:tailEnd type="none" w="med" len="sm"/>
          </a:ln>
        </p:spPr>
        <p:txBody>
          <a:bodyPr wrap="none" anchor="ctr"/>
          <a:lstStyle/>
          <a:p>
            <a:pPr algn="ctr" eaLnBrk="0" hangingPunct="0"/>
            <a:r>
              <a:rPr lang="en-US" sz="1000" b="1">
                <a:solidFill>
                  <a:schemeClr val="bg1"/>
                </a:solidFill>
              </a:rPr>
              <a:t>DISAGREE</a:t>
            </a:r>
            <a:endParaRPr lang="en-US" sz="2800">
              <a:latin typeface="Times New Roman" pitchFamily="18" charset="0"/>
            </a:endParaRPr>
          </a:p>
        </p:txBody>
      </p:sp>
      <p:sp>
        <p:nvSpPr>
          <p:cNvPr id="75789" name="Oval 13"/>
          <p:cNvSpPr>
            <a:spLocks noChangeArrowheads="1"/>
          </p:cNvSpPr>
          <p:nvPr/>
        </p:nvSpPr>
        <p:spPr bwMode="auto">
          <a:xfrm>
            <a:off x="3731846" y="5577254"/>
            <a:ext cx="914400" cy="228600"/>
          </a:xfrm>
          <a:prstGeom prst="ellipse">
            <a:avLst/>
          </a:prstGeom>
          <a:solidFill>
            <a:srgbClr val="008000"/>
          </a:solidFill>
          <a:ln w="635">
            <a:solidFill>
              <a:schemeClr val="bg1"/>
            </a:solidFill>
            <a:round/>
            <a:headEnd/>
            <a:tailEnd type="none" w="med" len="sm"/>
          </a:ln>
        </p:spPr>
        <p:txBody>
          <a:bodyPr wrap="none" anchor="ctr"/>
          <a:lstStyle/>
          <a:p>
            <a:pPr algn="ctr" eaLnBrk="0" hangingPunct="0"/>
            <a:r>
              <a:rPr lang="en-US" sz="1100" b="1">
                <a:solidFill>
                  <a:schemeClr val="bg1"/>
                </a:solidFill>
              </a:rPr>
              <a:t>AGREE</a:t>
            </a:r>
            <a:endParaRPr lang="en-US" sz="11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5790" name="Oval 14"/>
          <p:cNvSpPr>
            <a:spLocks noChangeArrowheads="1"/>
          </p:cNvSpPr>
          <p:nvPr/>
        </p:nvSpPr>
        <p:spPr bwMode="auto">
          <a:xfrm>
            <a:off x="4087446" y="4942254"/>
            <a:ext cx="914400" cy="228600"/>
          </a:xfrm>
          <a:prstGeom prst="ellipse">
            <a:avLst/>
          </a:prstGeom>
          <a:solidFill>
            <a:srgbClr val="008000"/>
          </a:solidFill>
          <a:ln w="635">
            <a:solidFill>
              <a:schemeClr val="bg1"/>
            </a:solidFill>
            <a:round/>
            <a:headEnd/>
            <a:tailEnd type="none" w="med" len="sm"/>
          </a:ln>
        </p:spPr>
        <p:txBody>
          <a:bodyPr wrap="none" anchor="ctr"/>
          <a:lstStyle/>
          <a:p>
            <a:pPr algn="ctr" eaLnBrk="0" hangingPunct="0"/>
            <a:r>
              <a:rPr lang="en-US" sz="1100" b="1" dirty="0">
                <a:solidFill>
                  <a:schemeClr val="bg1"/>
                </a:solidFill>
              </a:rPr>
              <a:t>AGREE</a:t>
            </a:r>
            <a:endParaRPr lang="en-US" sz="11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5791" name="Oval 15"/>
          <p:cNvSpPr>
            <a:spLocks noChangeArrowheads="1"/>
          </p:cNvSpPr>
          <p:nvPr/>
        </p:nvSpPr>
        <p:spPr bwMode="auto">
          <a:xfrm>
            <a:off x="4595446" y="4319954"/>
            <a:ext cx="914400" cy="228600"/>
          </a:xfrm>
          <a:prstGeom prst="ellipse">
            <a:avLst/>
          </a:prstGeom>
          <a:solidFill>
            <a:srgbClr val="008000"/>
          </a:solidFill>
          <a:ln w="635">
            <a:solidFill>
              <a:schemeClr val="bg1"/>
            </a:solidFill>
            <a:round/>
            <a:headEnd/>
            <a:tailEnd type="none" w="med" len="sm"/>
          </a:ln>
        </p:spPr>
        <p:txBody>
          <a:bodyPr wrap="none" anchor="ctr"/>
          <a:lstStyle/>
          <a:p>
            <a:pPr algn="ctr" eaLnBrk="0" hangingPunct="0"/>
            <a:r>
              <a:rPr lang="en-US" sz="1100" b="1">
                <a:solidFill>
                  <a:schemeClr val="bg1"/>
                </a:solidFill>
              </a:rPr>
              <a:t>AGREE</a:t>
            </a:r>
            <a:endParaRPr lang="en-US" sz="11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5792" name="Oval 16"/>
          <p:cNvSpPr>
            <a:spLocks noChangeArrowheads="1"/>
          </p:cNvSpPr>
          <p:nvPr/>
        </p:nvSpPr>
        <p:spPr bwMode="auto">
          <a:xfrm>
            <a:off x="5205046" y="3710354"/>
            <a:ext cx="914400" cy="228600"/>
          </a:xfrm>
          <a:prstGeom prst="ellipse">
            <a:avLst/>
          </a:prstGeom>
          <a:solidFill>
            <a:srgbClr val="008000"/>
          </a:solidFill>
          <a:ln w="635">
            <a:solidFill>
              <a:schemeClr val="bg1"/>
            </a:solidFill>
            <a:round/>
            <a:headEnd/>
            <a:tailEnd type="none" w="med" len="sm"/>
          </a:ln>
        </p:spPr>
        <p:txBody>
          <a:bodyPr wrap="none" anchor="ctr"/>
          <a:lstStyle/>
          <a:p>
            <a:pPr algn="ctr" eaLnBrk="0" hangingPunct="0"/>
            <a:r>
              <a:rPr lang="en-US" sz="1100" b="1">
                <a:solidFill>
                  <a:schemeClr val="bg1"/>
                </a:solidFill>
              </a:rPr>
              <a:t>AGREE</a:t>
            </a:r>
            <a:endParaRPr lang="en-US" sz="11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5793" name="Oval 17"/>
          <p:cNvSpPr>
            <a:spLocks noChangeArrowheads="1"/>
          </p:cNvSpPr>
          <p:nvPr/>
        </p:nvSpPr>
        <p:spPr bwMode="auto">
          <a:xfrm>
            <a:off x="5941646" y="3253154"/>
            <a:ext cx="914400" cy="228600"/>
          </a:xfrm>
          <a:prstGeom prst="ellipse">
            <a:avLst/>
          </a:prstGeom>
          <a:solidFill>
            <a:srgbClr val="008000"/>
          </a:solidFill>
          <a:ln w="635">
            <a:solidFill>
              <a:schemeClr val="bg1"/>
            </a:solidFill>
            <a:round/>
            <a:headEnd/>
            <a:tailEnd type="none" w="med" len="sm"/>
          </a:ln>
        </p:spPr>
        <p:txBody>
          <a:bodyPr wrap="none" anchor="ctr"/>
          <a:lstStyle/>
          <a:p>
            <a:pPr algn="ctr" eaLnBrk="0" hangingPunct="0"/>
            <a:r>
              <a:rPr lang="en-US" sz="1100" b="1">
                <a:solidFill>
                  <a:schemeClr val="bg1"/>
                </a:solidFill>
              </a:rPr>
              <a:t>AGREE</a:t>
            </a:r>
            <a:endParaRPr lang="en-US" sz="11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5794" name="Oval 18"/>
          <p:cNvSpPr>
            <a:spLocks noChangeArrowheads="1"/>
          </p:cNvSpPr>
          <p:nvPr/>
        </p:nvSpPr>
        <p:spPr bwMode="auto">
          <a:xfrm>
            <a:off x="6629400" y="2643554"/>
            <a:ext cx="914400" cy="228600"/>
          </a:xfrm>
          <a:prstGeom prst="ellipse">
            <a:avLst/>
          </a:prstGeom>
          <a:solidFill>
            <a:srgbClr val="008000"/>
          </a:solidFill>
          <a:ln w="635">
            <a:solidFill>
              <a:schemeClr val="bg1"/>
            </a:solidFill>
            <a:round/>
            <a:headEnd/>
            <a:tailEnd type="none" w="med" len="sm"/>
          </a:ln>
        </p:spPr>
        <p:txBody>
          <a:bodyPr wrap="none" anchor="ctr"/>
          <a:lstStyle/>
          <a:p>
            <a:pPr algn="ctr" eaLnBrk="0" hangingPunct="0"/>
            <a:r>
              <a:rPr lang="en-US" sz="1100" b="1">
                <a:solidFill>
                  <a:schemeClr val="bg1"/>
                </a:solidFill>
              </a:rPr>
              <a:t>AGREE</a:t>
            </a:r>
            <a:endParaRPr lang="en-US" sz="11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5795" name="Oval 19"/>
          <p:cNvSpPr>
            <a:spLocks noChangeArrowheads="1"/>
          </p:cNvSpPr>
          <p:nvPr/>
        </p:nvSpPr>
        <p:spPr bwMode="auto">
          <a:xfrm>
            <a:off x="7086600" y="2057400"/>
            <a:ext cx="914400" cy="228600"/>
          </a:xfrm>
          <a:prstGeom prst="ellipse">
            <a:avLst/>
          </a:prstGeom>
          <a:solidFill>
            <a:srgbClr val="008000"/>
          </a:solidFill>
          <a:ln w="635">
            <a:solidFill>
              <a:schemeClr val="bg1"/>
            </a:solidFill>
            <a:round/>
            <a:headEnd/>
            <a:tailEnd type="none" w="med" len="sm"/>
          </a:ln>
        </p:spPr>
        <p:txBody>
          <a:bodyPr wrap="none" anchor="ctr"/>
          <a:lstStyle/>
          <a:p>
            <a:pPr algn="ctr" eaLnBrk="0" hangingPunct="0"/>
            <a:r>
              <a:rPr lang="en-US" sz="1100" b="1">
                <a:solidFill>
                  <a:schemeClr val="bg1"/>
                </a:solidFill>
              </a:rPr>
              <a:t>AGREE</a:t>
            </a:r>
            <a:endParaRPr lang="en-US" sz="11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5796" name="Text Box 20"/>
          <p:cNvSpPr txBox="1">
            <a:spLocks noChangeArrowheads="1"/>
          </p:cNvSpPr>
          <p:nvPr/>
        </p:nvSpPr>
        <p:spPr bwMode="auto">
          <a:xfrm>
            <a:off x="3962400" y="6236670"/>
            <a:ext cx="2590800" cy="369332"/>
          </a:xfrm>
          <a:prstGeom prst="rect">
            <a:avLst/>
          </a:prstGeom>
          <a:noFill/>
          <a:ln w="1905">
            <a:noFill/>
            <a:prstDash val="dash"/>
            <a:miter lim="800000"/>
            <a:headEnd/>
            <a:tailEnd type="none" w="med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</a:rPr>
              <a:t>TIME UNTIL RESOLUTION</a:t>
            </a:r>
          </a:p>
        </p:txBody>
      </p:sp>
      <p:sp>
        <p:nvSpPr>
          <p:cNvPr id="75797" name="Text Box 21"/>
          <p:cNvSpPr txBox="1">
            <a:spLocks noChangeArrowheads="1"/>
          </p:cNvSpPr>
          <p:nvPr/>
        </p:nvSpPr>
        <p:spPr bwMode="auto">
          <a:xfrm rot="-5400000">
            <a:off x="-533400" y="3393559"/>
            <a:ext cx="2590800" cy="369332"/>
          </a:xfrm>
          <a:prstGeom prst="rect">
            <a:avLst/>
          </a:prstGeom>
          <a:noFill/>
          <a:ln w="1905">
            <a:noFill/>
            <a:prstDash val="dash"/>
            <a:miter lim="800000"/>
            <a:headEnd/>
            <a:tailEnd type="none" w="med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</a:rPr>
              <a:t>LEVEL OF  RESOLUTION</a:t>
            </a:r>
          </a:p>
        </p:txBody>
      </p:sp>
      <p:sp>
        <p:nvSpPr>
          <p:cNvPr id="75798" name="Text Box 22"/>
          <p:cNvSpPr txBox="1">
            <a:spLocks noChangeArrowheads="1"/>
          </p:cNvSpPr>
          <p:nvPr/>
        </p:nvSpPr>
        <p:spPr bwMode="auto">
          <a:xfrm>
            <a:off x="5089525" y="6365875"/>
            <a:ext cx="184150" cy="457200"/>
          </a:xfrm>
          <a:prstGeom prst="rect">
            <a:avLst/>
          </a:prstGeom>
          <a:noFill/>
          <a:ln w="1905">
            <a:noFill/>
            <a:prstDash val="dash"/>
            <a:miter lim="800000"/>
            <a:headEnd/>
            <a:tailEnd type="none" w="med" len="sm"/>
          </a:ln>
        </p:spPr>
        <p:txBody>
          <a:bodyPr wrap="none">
            <a:spAutoFit/>
          </a:bodyPr>
          <a:lstStyle/>
          <a:p>
            <a:pPr eaLnBrk="0" hangingPunct="0"/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cxnSp>
        <p:nvCxnSpPr>
          <p:cNvPr id="75799" name="AutoShape 23"/>
          <p:cNvCxnSpPr>
            <a:cxnSpLocks noChangeShapeType="1"/>
            <a:stCxn id="75801" idx="2"/>
            <a:endCxn id="75787" idx="3"/>
          </p:cNvCxnSpPr>
          <p:nvPr/>
        </p:nvCxnSpPr>
        <p:spPr bwMode="auto">
          <a:xfrm rot="5400000">
            <a:off x="4368007" y="4623593"/>
            <a:ext cx="457200" cy="2030413"/>
          </a:xfrm>
          <a:prstGeom prst="curvedConnector2">
            <a:avLst/>
          </a:prstGeom>
          <a:noFill/>
          <a:ln w="28575">
            <a:solidFill>
              <a:schemeClr val="bg1"/>
            </a:solidFill>
            <a:prstDash val="sysDot"/>
            <a:round/>
            <a:headEnd/>
            <a:tailEnd type="triangle" w="med" len="lg"/>
          </a:ln>
          <a:effectLst>
            <a:outerShdw blurRad="50800" dist="50800" dir="5400000" algn="ctr" rotWithShape="0">
              <a:schemeClr val="tx1"/>
            </a:outerShdw>
          </a:effectLst>
        </p:spPr>
      </p:cxnSp>
      <p:sp>
        <p:nvSpPr>
          <p:cNvPr id="75800" name="Text Box 24"/>
          <p:cNvSpPr txBox="1">
            <a:spLocks noChangeArrowheads="1"/>
          </p:cNvSpPr>
          <p:nvPr/>
        </p:nvSpPr>
        <p:spPr bwMode="auto">
          <a:xfrm>
            <a:off x="1143000" y="1143000"/>
            <a:ext cx="2819400" cy="2471959"/>
          </a:xfrm>
          <a:prstGeom prst="rect">
            <a:avLst/>
          </a:prstGeom>
          <a:noFill/>
          <a:ln w="1905">
            <a:noFill/>
            <a:prstDash val="dash"/>
            <a:miter lim="800000"/>
            <a:headEnd/>
            <a:tailEnd type="none" w="med" len="sm"/>
          </a:ln>
        </p:spPr>
        <p:txBody>
          <a:bodyPr>
            <a:spAutoFit/>
          </a:bodyPr>
          <a:lstStyle/>
          <a:p>
            <a:pPr eaLnBrk="0" hangingPunct="0">
              <a:lnSpc>
                <a:spcPts val="1700"/>
              </a:lnSpc>
            </a:pPr>
            <a:r>
              <a:rPr lang="en-US" sz="1200" b="1" dirty="0">
                <a:solidFill>
                  <a:schemeClr val="bg1"/>
                </a:solidFill>
              </a:rPr>
              <a:t>AS TIME TO RESOLVE PROBLEM INCREASES, SO DO:</a:t>
            </a:r>
          </a:p>
          <a:p>
            <a:pPr eaLnBrk="0" hangingPunct="0">
              <a:lnSpc>
                <a:spcPts val="1700"/>
              </a:lnSpc>
            </a:pPr>
            <a:endParaRPr lang="en-US" sz="1200" b="1" dirty="0">
              <a:solidFill>
                <a:schemeClr val="bg1"/>
              </a:solidFill>
            </a:endParaRPr>
          </a:p>
          <a:p>
            <a:pPr eaLnBrk="0" hangingPunct="0">
              <a:lnSpc>
                <a:spcPts val="1700"/>
              </a:lnSpc>
            </a:pPr>
            <a:r>
              <a:rPr lang="en-US" sz="1200" b="1" dirty="0" smtClean="0">
                <a:solidFill>
                  <a:srgbClr val="FFCC00"/>
                </a:solidFill>
              </a:rPr>
              <a:t>· </a:t>
            </a:r>
            <a:r>
              <a:rPr lang="en-US" sz="1200" b="1" dirty="0" smtClean="0">
                <a:solidFill>
                  <a:schemeClr val="bg1"/>
                </a:solidFill>
              </a:rPr>
              <a:t>WORK </a:t>
            </a:r>
            <a:r>
              <a:rPr lang="en-US" sz="1200" b="1" dirty="0">
                <a:solidFill>
                  <a:schemeClr val="bg1"/>
                </a:solidFill>
              </a:rPr>
              <a:t>IMPACTS</a:t>
            </a:r>
          </a:p>
          <a:p>
            <a:pPr eaLnBrk="0" hangingPunct="0">
              <a:lnSpc>
                <a:spcPts val="1700"/>
              </a:lnSpc>
            </a:pPr>
            <a:r>
              <a:rPr lang="en-US" sz="1200" b="1" dirty="0" smtClean="0">
                <a:solidFill>
                  <a:srgbClr val="FFCC00"/>
                </a:solidFill>
              </a:rPr>
              <a:t>·</a:t>
            </a:r>
            <a:r>
              <a:rPr lang="en-US" sz="1200" b="1" dirty="0" smtClean="0">
                <a:solidFill>
                  <a:schemeClr val="bg1"/>
                </a:solidFill>
              </a:rPr>
              <a:t> LEGAL </a:t>
            </a:r>
            <a:r>
              <a:rPr lang="en-US" sz="1200" b="1" dirty="0">
                <a:solidFill>
                  <a:schemeClr val="bg1"/>
                </a:solidFill>
              </a:rPr>
              <a:t>EXPENSES</a:t>
            </a:r>
          </a:p>
          <a:p>
            <a:pPr eaLnBrk="0" hangingPunct="0">
              <a:lnSpc>
                <a:spcPts val="1700"/>
              </a:lnSpc>
            </a:pPr>
            <a:r>
              <a:rPr lang="en-US" sz="1200" b="1" dirty="0" smtClean="0">
                <a:solidFill>
                  <a:srgbClr val="FFCC00"/>
                </a:solidFill>
              </a:rPr>
              <a:t>·</a:t>
            </a:r>
            <a:r>
              <a:rPr lang="en-US" sz="1200" b="1" dirty="0" smtClean="0">
                <a:solidFill>
                  <a:schemeClr val="bg1"/>
                </a:solidFill>
              </a:rPr>
              <a:t> APPEAL </a:t>
            </a:r>
            <a:r>
              <a:rPr lang="en-US" sz="1200" b="1" dirty="0">
                <a:solidFill>
                  <a:schemeClr val="bg1"/>
                </a:solidFill>
              </a:rPr>
              <a:t>PREPARATION COSTS</a:t>
            </a:r>
          </a:p>
          <a:p>
            <a:pPr eaLnBrk="0" hangingPunct="0">
              <a:lnSpc>
                <a:spcPts val="1700"/>
              </a:lnSpc>
            </a:pPr>
            <a:r>
              <a:rPr lang="en-US" sz="1200" b="1" dirty="0" smtClean="0">
                <a:solidFill>
                  <a:srgbClr val="FFCC00"/>
                </a:solidFill>
              </a:rPr>
              <a:t>·</a:t>
            </a:r>
            <a:r>
              <a:rPr lang="en-US" sz="1200" b="1" dirty="0" smtClean="0">
                <a:solidFill>
                  <a:schemeClr val="bg1"/>
                </a:solidFill>
              </a:rPr>
              <a:t> LIQUIDATED </a:t>
            </a:r>
            <a:r>
              <a:rPr lang="en-US" sz="1200" b="1" dirty="0">
                <a:solidFill>
                  <a:schemeClr val="bg1"/>
                </a:solidFill>
              </a:rPr>
              <a:t>DAMAGES</a:t>
            </a:r>
          </a:p>
          <a:p>
            <a:pPr eaLnBrk="0" hangingPunct="0">
              <a:lnSpc>
                <a:spcPts val="1700"/>
              </a:lnSpc>
            </a:pPr>
            <a:r>
              <a:rPr lang="en-US" sz="1200" b="1" dirty="0" smtClean="0">
                <a:solidFill>
                  <a:srgbClr val="FFCC00"/>
                </a:solidFill>
              </a:rPr>
              <a:t>·</a:t>
            </a:r>
            <a:r>
              <a:rPr lang="en-US" sz="1200" b="1" dirty="0" smtClean="0">
                <a:solidFill>
                  <a:schemeClr val="bg1"/>
                </a:solidFill>
              </a:rPr>
              <a:t> CUMULATIVE </a:t>
            </a:r>
            <a:r>
              <a:rPr lang="en-US" sz="1200" b="1" dirty="0">
                <a:solidFill>
                  <a:schemeClr val="bg1"/>
                </a:solidFill>
              </a:rPr>
              <a:t>LOSSES</a:t>
            </a:r>
          </a:p>
          <a:p>
            <a:pPr eaLnBrk="0" hangingPunct="0">
              <a:lnSpc>
                <a:spcPts val="1700"/>
              </a:lnSpc>
            </a:pPr>
            <a:r>
              <a:rPr lang="en-US" sz="1200" b="1" dirty="0" smtClean="0">
                <a:solidFill>
                  <a:srgbClr val="FFCC00"/>
                </a:solidFill>
              </a:rPr>
              <a:t>·</a:t>
            </a:r>
            <a:r>
              <a:rPr lang="en-US" sz="1200" b="1" dirty="0" smtClean="0">
                <a:solidFill>
                  <a:schemeClr val="bg1"/>
                </a:solidFill>
              </a:rPr>
              <a:t> NEGATIVE </a:t>
            </a:r>
            <a:r>
              <a:rPr lang="en-US" sz="1200" b="1" dirty="0">
                <a:solidFill>
                  <a:schemeClr val="bg1"/>
                </a:solidFill>
              </a:rPr>
              <a:t>CASH FLOW</a:t>
            </a:r>
          </a:p>
          <a:p>
            <a:pPr eaLnBrk="0" hangingPunct="0">
              <a:lnSpc>
                <a:spcPts val="1700"/>
              </a:lnSpc>
            </a:pPr>
            <a:r>
              <a:rPr lang="en-US" sz="1200" b="1" dirty="0" smtClean="0">
                <a:solidFill>
                  <a:srgbClr val="FFCC00"/>
                </a:solidFill>
              </a:rPr>
              <a:t>·</a:t>
            </a:r>
            <a:r>
              <a:rPr lang="en-US" sz="1200" b="1" dirty="0" smtClean="0">
                <a:solidFill>
                  <a:schemeClr val="bg1"/>
                </a:solidFill>
              </a:rPr>
              <a:t> ESCALATING </a:t>
            </a:r>
            <a:r>
              <a:rPr lang="en-US" sz="1200" b="1" dirty="0">
                <a:solidFill>
                  <a:schemeClr val="bg1"/>
                </a:solidFill>
              </a:rPr>
              <a:t>HOSTILITY</a:t>
            </a:r>
          </a:p>
          <a:p>
            <a:pPr eaLnBrk="0" hangingPunct="0">
              <a:lnSpc>
                <a:spcPts val="1700"/>
              </a:lnSpc>
            </a:pPr>
            <a:endParaRPr lang="en-US" sz="12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5801" name="Rectangle 25"/>
          <p:cNvSpPr>
            <a:spLocks noChangeArrowheads="1"/>
          </p:cNvSpPr>
          <p:nvPr/>
        </p:nvSpPr>
        <p:spPr bwMode="auto">
          <a:xfrm>
            <a:off x="4953000" y="5062538"/>
            <a:ext cx="1316038" cy="347662"/>
          </a:xfrm>
          <a:prstGeom prst="rect">
            <a:avLst/>
          </a:prstGeom>
          <a:solidFill>
            <a:srgbClr val="DADCD4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DADCD4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en-US" sz="1100" b="1">
                <a:solidFill>
                  <a:srgbClr val="000000"/>
                </a:solidFill>
              </a:rPr>
              <a:t>ADVISORY DRB </a:t>
            </a:r>
          </a:p>
        </p:txBody>
      </p:sp>
      <p:cxnSp>
        <p:nvCxnSpPr>
          <p:cNvPr id="75802" name="AutoShape 26"/>
          <p:cNvCxnSpPr>
            <a:cxnSpLocks noChangeShapeType="1"/>
            <a:stCxn id="75801" idx="1"/>
          </p:cNvCxnSpPr>
          <p:nvPr/>
        </p:nvCxnSpPr>
        <p:spPr bwMode="auto">
          <a:xfrm rot="10800000">
            <a:off x="4321175" y="4637088"/>
            <a:ext cx="631825" cy="600075"/>
          </a:xfrm>
          <a:prstGeom prst="curvedConnector3">
            <a:avLst>
              <a:gd name="adj1" fmla="val 24620"/>
            </a:avLst>
          </a:prstGeom>
          <a:noFill/>
          <a:ln w="28575">
            <a:solidFill>
              <a:schemeClr val="bg1"/>
            </a:solidFill>
            <a:prstDash val="sysDot"/>
            <a:round/>
            <a:headEnd/>
            <a:tailEnd type="triangle" w="med" len="lg"/>
          </a:ln>
          <a:effectLst>
            <a:outerShdw blurRad="50800" dist="50800" dir="5400000" algn="ctr" rotWithShape="0">
              <a:schemeClr val="tx1"/>
            </a:outerShdw>
          </a:effectLst>
        </p:spPr>
      </p:cxnSp>
      <p:cxnSp>
        <p:nvCxnSpPr>
          <p:cNvPr id="75803" name="AutoShape 27"/>
          <p:cNvCxnSpPr>
            <a:cxnSpLocks noChangeShapeType="1"/>
          </p:cNvCxnSpPr>
          <p:nvPr/>
        </p:nvCxnSpPr>
        <p:spPr bwMode="auto">
          <a:xfrm rot="10800000">
            <a:off x="3970338" y="5270500"/>
            <a:ext cx="990600" cy="12700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bg1"/>
            </a:solidFill>
            <a:prstDash val="sysDot"/>
            <a:round/>
            <a:headEnd/>
            <a:tailEnd type="triangle" w="med" len="lg"/>
          </a:ln>
          <a:effectLst>
            <a:outerShdw blurRad="50800" dist="50800" dir="5400000" algn="ctr" rotWithShape="0">
              <a:schemeClr val="tx1"/>
            </a:outerShdw>
          </a:effectLst>
        </p:spPr>
      </p:cxnSp>
      <p:sp>
        <p:nvSpPr>
          <p:cNvPr id="75804" name="Rectangle 28"/>
          <p:cNvSpPr>
            <a:spLocks noChangeArrowheads="1"/>
          </p:cNvSpPr>
          <p:nvPr/>
        </p:nvSpPr>
        <p:spPr bwMode="auto">
          <a:xfrm>
            <a:off x="762000" y="224700"/>
            <a:ext cx="7620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en-US" sz="2800" i="1" u="sng" dirty="0" smtClean="0">
                <a:solidFill>
                  <a:srgbClr val="FFCC00"/>
                </a:solidFill>
                <a:latin typeface="Arial Black" pitchFamily="34" charset="0"/>
                <a:cs typeface="Arial" pitchFamily="34" charset="0"/>
              </a:rPr>
              <a:t>Steps </a:t>
            </a:r>
            <a:r>
              <a:rPr lang="en-US" sz="2800" i="1" u="sng" dirty="0">
                <a:solidFill>
                  <a:srgbClr val="FFCC00"/>
                </a:solidFill>
                <a:latin typeface="Arial Black" pitchFamily="34" charset="0"/>
                <a:cs typeface="Arial" pitchFamily="34" charset="0"/>
              </a:rPr>
              <a:t>in </a:t>
            </a:r>
            <a:r>
              <a:rPr lang="en-US" sz="2800" i="1" u="sng" dirty="0" smtClean="0">
                <a:solidFill>
                  <a:srgbClr val="FFCC00"/>
                </a:solidFill>
                <a:latin typeface="Arial Black" pitchFamily="34" charset="0"/>
                <a:cs typeface="Arial" pitchFamily="34" charset="0"/>
              </a:rPr>
              <a:t>Claim Resolution </a:t>
            </a:r>
            <a:r>
              <a:rPr lang="en-US" sz="2800" i="1" u="sng" dirty="0">
                <a:solidFill>
                  <a:srgbClr val="FFCC00"/>
                </a:solidFill>
                <a:latin typeface="Arial Black" pitchFamily="34" charset="0"/>
                <a:cs typeface="Arial" pitchFamily="34" charset="0"/>
              </a:rPr>
              <a:t>Process </a:t>
            </a:r>
          </a:p>
        </p:txBody>
      </p:sp>
      <p:sp>
        <p:nvSpPr>
          <p:cNvPr id="75805" name="Line 29"/>
          <p:cNvSpPr>
            <a:spLocks noChangeShapeType="1"/>
          </p:cNvSpPr>
          <p:nvPr/>
        </p:nvSpPr>
        <p:spPr bwMode="auto">
          <a:xfrm flipV="1">
            <a:off x="1290394" y="1129446"/>
            <a:ext cx="4646612" cy="4484687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5806" name="Text Box 30"/>
          <p:cNvSpPr txBox="1">
            <a:spLocks noChangeArrowheads="1"/>
          </p:cNvSpPr>
          <p:nvPr/>
        </p:nvSpPr>
        <p:spPr bwMode="auto">
          <a:xfrm rot="-2629208">
            <a:off x="463306" y="2735996"/>
            <a:ext cx="6665913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</a:pPr>
            <a:r>
              <a:rPr lang="en-US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Unresolved Issues Continue Through the Process to Agreement or Litigation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6426233" y="3897313"/>
            <a:ext cx="2159012" cy="688975"/>
            <a:chOff x="4048" y="2455"/>
            <a:chExt cx="1360" cy="434"/>
          </a:xfrm>
        </p:grpSpPr>
        <p:sp>
          <p:nvSpPr>
            <p:cNvPr id="75810" name="AutoShape 32"/>
            <p:cNvSpPr>
              <a:spLocks noChangeArrowheads="1"/>
            </p:cNvSpPr>
            <p:nvPr/>
          </p:nvSpPr>
          <p:spPr bwMode="auto">
            <a:xfrm>
              <a:off x="4048" y="2455"/>
              <a:ext cx="1239" cy="434"/>
            </a:xfrm>
            <a:prstGeom prst="cube">
              <a:avLst>
                <a:gd name="adj" fmla="val 25000"/>
              </a:avLst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1" name="Text Box 33"/>
            <p:cNvSpPr txBox="1">
              <a:spLocks noChangeArrowheads="1"/>
            </p:cNvSpPr>
            <p:nvPr/>
          </p:nvSpPr>
          <p:spPr bwMode="auto">
            <a:xfrm>
              <a:off x="4303" y="2653"/>
              <a:ext cx="1105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</a:pPr>
              <a:r>
                <a:rPr lang="en-US" sz="1200" b="1" dirty="0">
                  <a:solidFill>
                    <a:srgbClr val="DADCD4"/>
                  </a:solidFill>
                  <a:latin typeface="Tahoma" pitchFamily="34" charset="0"/>
                </a:rPr>
                <a:t>MEDIATION</a:t>
              </a:r>
            </a:p>
          </p:txBody>
        </p:sp>
      </p:grpSp>
      <p:sp>
        <p:nvSpPr>
          <p:cNvPr id="75808" name="AutoShape 34"/>
          <p:cNvSpPr>
            <a:spLocks noChangeArrowheads="1"/>
          </p:cNvSpPr>
          <p:nvPr/>
        </p:nvSpPr>
        <p:spPr bwMode="auto">
          <a:xfrm rot="-657988">
            <a:off x="5638800" y="4189413"/>
            <a:ext cx="728663" cy="492125"/>
          </a:xfrm>
          <a:prstGeom prst="rightArrow">
            <a:avLst>
              <a:gd name="adj1" fmla="val 50000"/>
              <a:gd name="adj2" fmla="val 37016"/>
            </a:avLst>
          </a:prstGeom>
          <a:gradFill rotWithShape="0">
            <a:gsLst>
              <a:gs pos="0">
                <a:schemeClr val="bg1"/>
              </a:gs>
              <a:gs pos="100000">
                <a:srgbClr val="00CC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809" name="AutoShape 35"/>
          <p:cNvSpPr>
            <a:spLocks noChangeArrowheads="1"/>
          </p:cNvSpPr>
          <p:nvPr/>
        </p:nvSpPr>
        <p:spPr bwMode="auto">
          <a:xfrm rot="3031566">
            <a:off x="6912769" y="3277394"/>
            <a:ext cx="728663" cy="492125"/>
          </a:xfrm>
          <a:prstGeom prst="rightArrow">
            <a:avLst>
              <a:gd name="adj1" fmla="val 50000"/>
              <a:gd name="adj2" fmla="val 37016"/>
            </a:avLst>
          </a:prstGeom>
          <a:gradFill rotWithShape="0">
            <a:gsLst>
              <a:gs pos="0">
                <a:schemeClr val="bg1"/>
              </a:gs>
              <a:gs pos="100000">
                <a:srgbClr val="00CC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162559-B446-4942-B70A-91D2EFF08AD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B22AD4-5A1C-43A1-956B-E16525359D26}" type="slidenum">
              <a:rPr lang="en-US"/>
              <a:pPr>
                <a:defRPr/>
              </a:pPr>
              <a:t>68</a:t>
            </a:fld>
            <a:endParaRPr lang="en-US" dirty="0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895" y="12453"/>
            <a:ext cx="8686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Arial Black" pitchFamily="34" charset="0"/>
              </a:rPr>
              <a:t>Thinking Outside The Box</a:t>
            </a:r>
            <a:r>
              <a:rPr lang="en-US" dirty="0" smtClean="0"/>
              <a:t>	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1200"/>
              </a:spcAft>
              <a:defRPr/>
            </a:pPr>
            <a:r>
              <a:rPr lang="en-US" dirty="0" smtClean="0"/>
              <a:t>Process Streamlining:</a:t>
            </a:r>
          </a:p>
          <a:p>
            <a:pPr lvl="1" eaLnBrk="1" hangingPunct="1">
              <a:spcAft>
                <a:spcPts val="1200"/>
              </a:spcAft>
              <a:defRPr/>
            </a:pPr>
            <a:r>
              <a:rPr lang="en-US" dirty="0" smtClean="0"/>
              <a:t>Executive Steering Group for Negotiation Process</a:t>
            </a:r>
          </a:p>
          <a:p>
            <a:pPr lvl="1" eaLnBrk="1" hangingPunct="1">
              <a:spcAft>
                <a:spcPts val="1200"/>
              </a:spcAft>
              <a:defRPr/>
            </a:pPr>
            <a:r>
              <a:rPr lang="en-US" dirty="0" smtClean="0"/>
              <a:t>Process “Chaperones”</a:t>
            </a:r>
          </a:p>
          <a:p>
            <a:pPr lvl="1" eaLnBrk="1" hangingPunct="1">
              <a:spcAft>
                <a:spcPts val="1200"/>
              </a:spcAft>
              <a:defRPr/>
            </a:pPr>
            <a:r>
              <a:rPr lang="en-US" dirty="0" smtClean="0"/>
              <a:t>Joint Experts vs. Dueling Experts</a:t>
            </a:r>
          </a:p>
          <a:p>
            <a:pPr lvl="1" eaLnBrk="1" hangingPunct="1">
              <a:spcAft>
                <a:spcPts val="1200"/>
              </a:spcAft>
              <a:defRPr/>
            </a:pPr>
            <a:r>
              <a:rPr lang="en-US" dirty="0" smtClean="0"/>
              <a:t>Early Mediator Involvement </a:t>
            </a:r>
          </a:p>
          <a:p>
            <a:pPr lvl="1" eaLnBrk="1" hangingPunct="1">
              <a:spcAft>
                <a:spcPts val="1200"/>
              </a:spcAft>
              <a:defRPr/>
            </a:pPr>
            <a:r>
              <a:rPr lang="en-US" dirty="0" smtClean="0"/>
              <a:t>Information Exchanges vs. Discovery</a:t>
            </a:r>
          </a:p>
          <a:p>
            <a:pPr lvl="1" eaLnBrk="1" hangingPunct="1">
              <a:spcAft>
                <a:spcPts val="1200"/>
              </a:spcAft>
              <a:defRPr/>
            </a:pPr>
            <a:r>
              <a:rPr lang="en-US" dirty="0" smtClean="0"/>
              <a:t>Expedited Arbitration Approaches</a:t>
            </a:r>
          </a:p>
          <a:p>
            <a:pPr eaLnBrk="1" hangingPunct="1">
              <a:spcAft>
                <a:spcPts val="1200"/>
              </a:spcAft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spcAft>
                <a:spcPts val="1200"/>
              </a:spcAft>
              <a:defRPr/>
            </a:pPr>
            <a:endParaRPr lang="en-US" dirty="0" smtClean="0"/>
          </a:p>
          <a:p>
            <a:pPr eaLnBrk="1" hangingPunct="1">
              <a:spcAft>
                <a:spcPts val="1200"/>
              </a:spcAft>
              <a:defRPr/>
            </a:pPr>
            <a:endParaRPr lang="en-US" sz="3600" dirty="0" smtClean="0"/>
          </a:p>
          <a:p>
            <a:pPr eaLnBrk="1" hangingPunct="1">
              <a:spcAft>
                <a:spcPts val="1200"/>
              </a:spcAft>
              <a:defRPr/>
            </a:pPr>
            <a:endParaRPr lang="en-US" sz="3600" dirty="0" smtClean="0"/>
          </a:p>
          <a:p>
            <a:pPr eaLnBrk="1" hangingPunct="1">
              <a:spcAft>
                <a:spcPts val="1200"/>
              </a:spcAft>
              <a:defRPr/>
            </a:pPr>
            <a:endParaRPr lang="en-US" sz="3600" dirty="0" smtClean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B6852F-9216-4D72-B4F3-AF94322418AA}" type="slidenum">
              <a:rPr lang="en-US"/>
              <a:pPr>
                <a:defRPr/>
              </a:pPr>
              <a:t>69</a:t>
            </a:fld>
            <a:endParaRPr lang="en-US" dirty="0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83710" y="4638"/>
            <a:ext cx="8686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Arial Black" pitchFamily="34" charset="0"/>
              </a:rPr>
              <a:t>Thinking Outside The Box</a:t>
            </a:r>
            <a:r>
              <a:rPr lang="en-US" dirty="0" smtClean="0"/>
              <a:t>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Collaboration is not a sign of weakness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Plan for the best, not the worst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Focus on interests , not positions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xfrm>
            <a:off x="224700" y="17595"/>
            <a:ext cx="8229600" cy="1143000"/>
          </a:xfrm>
        </p:spPr>
        <p:txBody>
          <a:bodyPr/>
          <a:lstStyle/>
          <a:p>
            <a:r>
              <a:rPr lang="en-US" b="1" i="1" dirty="0" smtClean="0">
                <a:latin typeface="Arial Black" pitchFamily="34" charset="0"/>
              </a:rPr>
              <a:t>INITIAL PRINCIPLES</a:t>
            </a:r>
            <a:endParaRPr lang="en-US" sz="3600" b="1" i="1" dirty="0" smtClean="0">
              <a:latin typeface="Arial Black" pitchFamily="34" charset="0"/>
            </a:endParaRPr>
          </a:p>
        </p:txBody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>
          <a:xfrm>
            <a:off x="1501554" y="1425121"/>
            <a:ext cx="7370763" cy="475615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Construction Management</a:t>
            </a:r>
          </a:p>
          <a:p>
            <a:pPr lvl="1">
              <a:spcAft>
                <a:spcPts val="600"/>
              </a:spcAft>
              <a:buNone/>
            </a:pPr>
            <a:r>
              <a:rPr lang="en-US" dirty="0" smtClean="0"/>
              <a:t>– Agency</a:t>
            </a:r>
          </a:p>
          <a:p>
            <a:pPr lvl="2">
              <a:spcAft>
                <a:spcPts val="600"/>
              </a:spcAft>
            </a:pPr>
            <a:r>
              <a:rPr lang="en-US" sz="2400" dirty="0" smtClean="0"/>
              <a:t>Think Multi-Prime plus one:  the CM</a:t>
            </a:r>
          </a:p>
          <a:p>
            <a:pPr lvl="2">
              <a:spcAft>
                <a:spcPts val="600"/>
              </a:spcAft>
            </a:pPr>
            <a:r>
              <a:rPr lang="en-US" dirty="0" smtClean="0"/>
              <a:t>CM is consultant to Owner</a:t>
            </a:r>
          </a:p>
          <a:p>
            <a:pPr lvl="2">
              <a:spcAft>
                <a:spcPts val="600"/>
              </a:spcAft>
            </a:pPr>
            <a:r>
              <a:rPr lang="en-US" sz="2400" dirty="0" smtClean="0"/>
              <a:t>Opportunity for early consult on </a:t>
            </a:r>
            <a:r>
              <a:rPr lang="en-US" sz="2400" dirty="0" err="1" smtClean="0"/>
              <a:t>VE</a:t>
            </a:r>
            <a:r>
              <a:rPr lang="en-US" sz="2400" dirty="0" smtClean="0"/>
              <a:t>/constructability</a:t>
            </a:r>
            <a:r>
              <a:rPr lang="en-US" dirty="0" smtClean="0"/>
              <a:t> </a:t>
            </a:r>
            <a:endParaRPr lang="en-US" sz="2400" dirty="0" smtClean="0"/>
          </a:p>
          <a:p>
            <a:pPr lvl="1">
              <a:spcAft>
                <a:spcPts val="600"/>
              </a:spcAft>
            </a:pPr>
            <a:r>
              <a:rPr lang="en-US" sz="2800" dirty="0" smtClean="0"/>
              <a:t>At-Risk </a:t>
            </a:r>
          </a:p>
          <a:p>
            <a:pPr lvl="2">
              <a:spcAft>
                <a:spcPts val="600"/>
              </a:spcAft>
            </a:pPr>
            <a:r>
              <a:rPr lang="en-US" sz="2400" dirty="0" smtClean="0"/>
              <a:t>Many pricing options for CM</a:t>
            </a:r>
          </a:p>
          <a:p>
            <a:pPr lvl="2">
              <a:spcAft>
                <a:spcPts val="600"/>
              </a:spcAft>
            </a:pPr>
            <a:r>
              <a:rPr lang="en-US" dirty="0" smtClean="0"/>
              <a:t>Opportunity for early consult on </a:t>
            </a:r>
            <a:r>
              <a:rPr lang="en-US" dirty="0" err="1" smtClean="0"/>
              <a:t>VE</a:t>
            </a:r>
            <a:r>
              <a:rPr lang="en-US" dirty="0" smtClean="0"/>
              <a:t>/constructability</a:t>
            </a:r>
            <a:endParaRPr lang="en-US" sz="2400" dirty="0" smtClean="0"/>
          </a:p>
          <a:p>
            <a:pPr>
              <a:spcAft>
                <a:spcPts val="600"/>
              </a:spcAft>
            </a:pPr>
            <a:endParaRPr lang="en-US" sz="3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0A53DA-FCBE-4EF2-8F31-46B5C293EF8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25658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Arial Black" pitchFamily="34" charset="0"/>
              </a:rPr>
              <a:t>Questions?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3237" y="2101850"/>
            <a:ext cx="7370763" cy="4756150"/>
          </a:xfrm>
        </p:spPr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Kurt Dettman: kdettman@c-adr.com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Chuck Cobb: ccobb1223@gmail.com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220BA3-C303-42CD-9B66-8F2E18C2E51B}" type="slidenum">
              <a:rPr lang="en-US" smtClean="0"/>
              <a:pPr>
                <a:defRPr/>
              </a:pPr>
              <a:t>70</a:t>
            </a:fld>
            <a:endParaRPr lang="en-U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xfrm>
            <a:off x="224700" y="17595"/>
            <a:ext cx="8229600" cy="1143000"/>
          </a:xfrm>
        </p:spPr>
        <p:txBody>
          <a:bodyPr/>
          <a:lstStyle/>
          <a:p>
            <a:r>
              <a:rPr lang="en-US" b="1" i="1" dirty="0" smtClean="0">
                <a:latin typeface="Arial Black" pitchFamily="34" charset="0"/>
              </a:rPr>
              <a:t>INITIAL PRINCIPLES</a:t>
            </a:r>
            <a:endParaRPr lang="en-US" sz="3600" b="1" i="1" dirty="0" smtClean="0">
              <a:latin typeface="Arial Black" pitchFamily="34" charset="0"/>
            </a:endParaRPr>
          </a:p>
        </p:txBody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2" indent="-342900">
              <a:spcAft>
                <a:spcPts val="1200"/>
              </a:spcAft>
            </a:pPr>
            <a:r>
              <a:rPr lang="en-US" sz="2800" dirty="0" smtClean="0"/>
              <a:t>Design-Build</a:t>
            </a:r>
          </a:p>
          <a:p>
            <a:pPr lvl="1">
              <a:spcAft>
                <a:spcPts val="1200"/>
              </a:spcAft>
            </a:pPr>
            <a:r>
              <a:rPr lang="en-US" sz="2600" dirty="0" smtClean="0"/>
              <a:t>Single point of contact/control</a:t>
            </a:r>
          </a:p>
          <a:p>
            <a:pPr lvl="1">
              <a:spcAft>
                <a:spcPts val="1200"/>
              </a:spcAft>
            </a:pPr>
            <a:r>
              <a:rPr lang="en-US" sz="2600" dirty="0" smtClean="0"/>
              <a:t>DB can be design-led or builder-led</a:t>
            </a:r>
          </a:p>
          <a:p>
            <a:pPr lvl="1">
              <a:spcAft>
                <a:spcPts val="1200"/>
              </a:spcAft>
            </a:pPr>
            <a:r>
              <a:rPr lang="en-US" sz="2600" dirty="0" smtClean="0"/>
              <a:t>Owner cedes control to DB</a:t>
            </a:r>
          </a:p>
          <a:p>
            <a:pPr lvl="1">
              <a:spcAft>
                <a:spcPts val="1200"/>
              </a:spcAft>
            </a:pPr>
            <a:r>
              <a:rPr lang="en-US" sz="2600" dirty="0" smtClean="0"/>
              <a:t>May lead to faster project delivery</a:t>
            </a:r>
          </a:p>
          <a:p>
            <a:pPr lvl="1">
              <a:spcAft>
                <a:spcPts val="1200"/>
              </a:spcAft>
            </a:pPr>
            <a:r>
              <a:rPr lang="en-US" sz="2600" dirty="0" smtClean="0"/>
              <a:t>Heightened importance on communication from Owner to DB about design intention for project</a:t>
            </a:r>
          </a:p>
          <a:p>
            <a:pPr lvl="1">
              <a:spcAft>
                <a:spcPts val="1200"/>
              </a:spcAft>
            </a:pPr>
            <a:endParaRPr lang="en-US" sz="2600" dirty="0" smtClean="0"/>
          </a:p>
          <a:p>
            <a:pPr marL="0" indent="0">
              <a:spcAft>
                <a:spcPts val="1200"/>
              </a:spcAft>
              <a:buNone/>
            </a:pPr>
            <a:endParaRPr lang="en-US" sz="3000" dirty="0" smtClean="0"/>
          </a:p>
          <a:p>
            <a:pPr>
              <a:spcAft>
                <a:spcPts val="1200"/>
              </a:spcAft>
            </a:pPr>
            <a:endParaRPr lang="en-US" sz="3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0A53DA-FCBE-4EF2-8F31-46B5C293EF8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15588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xfrm>
            <a:off x="216885" y="9780"/>
            <a:ext cx="8229600" cy="1143000"/>
          </a:xfrm>
        </p:spPr>
        <p:txBody>
          <a:bodyPr/>
          <a:lstStyle/>
          <a:p>
            <a:r>
              <a:rPr lang="en-US" b="1" i="1" dirty="0" smtClean="0">
                <a:latin typeface="Arial Black" pitchFamily="34" charset="0"/>
              </a:rPr>
              <a:t>DESIGN ISSUES</a:t>
            </a:r>
            <a:endParaRPr lang="en-US" sz="3600" b="1" i="1" dirty="0" smtClean="0">
              <a:latin typeface="Arial Black" pitchFamily="34" charset="0"/>
            </a:endParaRPr>
          </a:p>
        </p:txBody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>
          <a:xfrm>
            <a:off x="1509369" y="1659574"/>
            <a:ext cx="7370763" cy="4756150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dirty="0" smtClean="0"/>
              <a:t>Defining Project Scope</a:t>
            </a:r>
          </a:p>
          <a:p>
            <a:pPr lvl="1">
              <a:spcAft>
                <a:spcPts val="1800"/>
              </a:spcAft>
            </a:pPr>
            <a:r>
              <a:rPr lang="en-US" sz="2600" dirty="0" smtClean="0"/>
              <a:t>“Programming Phase”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Defining Project Budget</a:t>
            </a:r>
          </a:p>
          <a:p>
            <a:pPr lvl="1">
              <a:spcAft>
                <a:spcPts val="1800"/>
              </a:spcAft>
            </a:pPr>
            <a:r>
              <a:rPr lang="en-US" sz="2600" dirty="0" smtClean="0"/>
              <a:t>Owner’s responsibility/impact on budget</a:t>
            </a:r>
          </a:p>
          <a:p>
            <a:pPr lvl="1">
              <a:spcAft>
                <a:spcPts val="1800"/>
              </a:spcAft>
            </a:pPr>
            <a:r>
              <a:rPr lang="en-US" sz="2600" dirty="0" smtClean="0"/>
              <a:t>Designer’s responsibility/impact on budget</a:t>
            </a:r>
          </a:p>
          <a:p>
            <a:pPr lvl="1">
              <a:spcAft>
                <a:spcPts val="1800"/>
              </a:spcAft>
            </a:pPr>
            <a:r>
              <a:rPr lang="en-US" sz="2600" dirty="0" smtClean="0"/>
              <a:t>Budget ≠ Construction Estimate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0A53DA-FCBE-4EF2-8F31-46B5C293EF8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76271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P_SCONS_TXT_Conceptual_Construction_Yello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PPP_SCONS_TXT_Conceptual_Construction_Yellow</Template>
  <TotalTime>467</TotalTime>
  <Words>2680</Words>
  <Application>Microsoft Office PowerPoint</Application>
  <PresentationFormat>On-screen Show (4:3)</PresentationFormat>
  <Paragraphs>753</Paragraphs>
  <Slides>70</Slides>
  <Notes>50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1" baseType="lpstr">
      <vt:lpstr>PPP_SCONS_TXT_Conceptual_Construction_Yellow</vt:lpstr>
      <vt:lpstr>PowerPoint Presentation</vt:lpstr>
      <vt:lpstr>PowerPoint Presentation</vt:lpstr>
      <vt:lpstr>INITIAL PRINCIPLES</vt:lpstr>
      <vt:lpstr>INITIAL PRINCIPLES</vt:lpstr>
      <vt:lpstr>INITIAL PRINCIPLES</vt:lpstr>
      <vt:lpstr>INITIAL PRINCIPLES</vt:lpstr>
      <vt:lpstr>INITIAL PRINCIPLES</vt:lpstr>
      <vt:lpstr>INITIAL PRINCIPLES</vt:lpstr>
      <vt:lpstr>DESIGN ISSUES</vt:lpstr>
      <vt:lpstr>DESIGNER – OWNER ISSUES</vt:lpstr>
      <vt:lpstr>DESIGNER – OWNER ISSUES</vt:lpstr>
      <vt:lpstr>DESIGNER – OWNER ISSUES</vt:lpstr>
      <vt:lpstr>DESIGNER – OWNER ISSUES</vt:lpstr>
      <vt:lpstr>OWNER’S PROJECT CONTROLS</vt:lpstr>
      <vt:lpstr>OWNER’S PROJECT MANAGEMENT ROLE</vt:lpstr>
      <vt:lpstr>OWNER - DESIGNER LIABILITY</vt:lpstr>
      <vt:lpstr>  Questions?</vt:lpstr>
      <vt:lpstr>PowerPoint Presentation</vt:lpstr>
      <vt:lpstr>Issues of Frequent Concern Arising Between Owner/Contractor</vt:lpstr>
      <vt:lpstr>Issues of Frequent Concern Arising Between Owner/Contractor</vt:lpstr>
      <vt:lpstr>Constructability of plans – U.S. v. Spearin, 248 U.S. 132 (1918)</vt:lpstr>
      <vt:lpstr>Differing Site Conditions</vt:lpstr>
      <vt:lpstr>Price/Cost Escalation</vt:lpstr>
      <vt:lpstr>Consequential Damages</vt:lpstr>
      <vt:lpstr>Performance and Payment Bonds</vt:lpstr>
      <vt:lpstr>Performance and Payment Bonds  </vt:lpstr>
      <vt:lpstr>Defective Work Identified Before Completion</vt:lpstr>
      <vt:lpstr>Indemnity and Insurance</vt:lpstr>
      <vt:lpstr>Indemnity and Insurance (Cont.)</vt:lpstr>
      <vt:lpstr>Indemnity and Insurance (Cont.)</vt:lpstr>
      <vt:lpstr>Indemnity and Insurance (Cont.)</vt:lpstr>
      <vt:lpstr>Indemnity and Insurance (Cont.)</vt:lpstr>
      <vt:lpstr>Changes</vt:lpstr>
      <vt:lpstr>Changes (Cont.)</vt:lpstr>
      <vt:lpstr>Scheduling and Delays </vt:lpstr>
      <vt:lpstr>Scheduling and Delays (Cont.)</vt:lpstr>
      <vt:lpstr>Scheduling and Delays (Cont.)</vt:lpstr>
      <vt:lpstr>Scheduling and Delays (Cont.)</vt:lpstr>
      <vt:lpstr>Terminations</vt:lpstr>
      <vt:lpstr>Terminations (Cont.)</vt:lpstr>
      <vt:lpstr>Disputes</vt:lpstr>
      <vt:lpstr>Disputes (Cont.)</vt:lpstr>
      <vt:lpstr>Questions?</vt:lpstr>
      <vt:lpstr>PowerPoint Presentation</vt:lpstr>
      <vt:lpstr>STRUCTURING OWNER’S CONTROLS</vt:lpstr>
      <vt:lpstr>PROJECT CONTROLS Planning </vt:lpstr>
      <vt:lpstr>PROJECT CONTROLS Information Flow = the goal</vt:lpstr>
      <vt:lpstr>PROJECT CONTROLS Systems</vt:lpstr>
      <vt:lpstr>PROJECT CONTROLS Monitoring Costs</vt:lpstr>
      <vt:lpstr>PROJECT CONTROLS  Schedule Monitoring </vt:lpstr>
      <vt:lpstr>PROJECT CONTROLS Claims Management</vt:lpstr>
      <vt:lpstr>PROJECT CONTROLS Ensuring Quality</vt:lpstr>
      <vt:lpstr>PROJECT CONTROLS Safety</vt:lpstr>
      <vt:lpstr>PROJECT CLAIMS MANAGEMENT</vt:lpstr>
      <vt:lpstr>Two Keys to a Successful Claims Management Program</vt:lpstr>
      <vt:lpstr>PowerPoint Presentation</vt:lpstr>
      <vt:lpstr>The Starting Point: Develop A Project Claim Risk Profile</vt:lpstr>
      <vt:lpstr>Claims Avoidance Approaches</vt:lpstr>
      <vt:lpstr>Managing Claims</vt:lpstr>
      <vt:lpstr>PowerPoint Presentation</vt:lpstr>
      <vt:lpstr>Claims Avoidance Tools: The “Green Zone”</vt:lpstr>
      <vt:lpstr>PowerPoint Presentation</vt:lpstr>
      <vt:lpstr>Claims Resolution Tools: “The Orange Zone”</vt:lpstr>
      <vt:lpstr>PowerPoint Presentation</vt:lpstr>
      <vt:lpstr>Claim Resolution Tools: “The Red Zone”</vt:lpstr>
      <vt:lpstr>PowerPoint Presentation</vt:lpstr>
      <vt:lpstr>PowerPoint Presentation</vt:lpstr>
      <vt:lpstr>Thinking Outside The Box </vt:lpstr>
      <vt:lpstr>Thinking Outside The Box 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ejosiah</dc:creator>
  <cp:lastModifiedBy>Forums</cp:lastModifiedBy>
  <cp:revision>54</cp:revision>
  <dcterms:created xsi:type="dcterms:W3CDTF">2011-03-01T14:24:53Z</dcterms:created>
  <dcterms:modified xsi:type="dcterms:W3CDTF">2012-10-17T22:10:53Z</dcterms:modified>
</cp:coreProperties>
</file>