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8" r:id="rId2"/>
    <p:sldId id="296" r:id="rId3"/>
    <p:sldId id="262" r:id="rId4"/>
    <p:sldId id="263" r:id="rId5"/>
    <p:sldId id="264" r:id="rId6"/>
    <p:sldId id="281" r:id="rId7"/>
    <p:sldId id="284" r:id="rId8"/>
    <p:sldId id="285" r:id="rId9"/>
    <p:sldId id="286" r:id="rId10"/>
    <p:sldId id="287" r:id="rId11"/>
    <p:sldId id="288" r:id="rId12"/>
    <p:sldId id="289" r:id="rId13"/>
    <p:sldId id="272" r:id="rId14"/>
    <p:sldId id="273" r:id="rId15"/>
    <p:sldId id="290" r:id="rId16"/>
    <p:sldId id="291" r:id="rId17"/>
    <p:sldId id="292" r:id="rId18"/>
    <p:sldId id="293" r:id="rId19"/>
    <p:sldId id="278" r:id="rId20"/>
    <p:sldId id="294" r:id="rId21"/>
    <p:sldId id="295" r:id="rId22"/>
    <p:sldId id="26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  <a:srgbClr val="008000"/>
    <a:srgbClr val="FF9933"/>
    <a:srgbClr val="00FFFF"/>
    <a:srgbClr val="FFFFFF"/>
    <a:srgbClr val="FF0000"/>
    <a:srgbClr val="EBC1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228" y="-102"/>
      </p:cViewPr>
      <p:guideLst>
        <p:guide orient="horz" pos="418"/>
        <p:guide pos="6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BEEB6-0F08-4EC0-93AF-14728E00F2F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8749-944E-46E2-BB01-CBA978451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7B63-04E4-4B7E-91BC-6F2602B008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E7B63-04E4-4B7E-91BC-6F2602B008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431800"/>
            <a:ext cx="8455025" cy="992188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33513"/>
            <a:ext cx="6400800" cy="519112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B98EF6-E099-4BCF-A4E6-7A7F60628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1F36-A3AB-4C92-B291-97AF71874E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2C2E-5993-4B4F-8994-097F5AD3A3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0ACE-7694-4E37-924E-93852FC0F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1F3B-901C-45E7-8611-D3188091D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AF8D-2FA9-4FE6-9EDF-DF2BDC006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F84C-4AE4-4F69-9F2D-F73C7DB18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F206-7D74-4B58-A001-D2F3AD995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864D-83C4-45CA-9FF9-347E90440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163F-B463-4796-B7DB-3FBD3646D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726AD6-DB13-4B67-BE54-01F4B41528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Box 14"/>
          <p:cNvSpPr txBox="1"/>
          <p:nvPr/>
        </p:nvSpPr>
        <p:spPr>
          <a:xfrm>
            <a:off x="195607" y="5786705"/>
            <a:ext cx="4267200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J. Andrew Howard</a:t>
            </a:r>
            <a:endParaRPr lang="en-US" sz="2000" i="1" dirty="0" smtClean="0">
              <a:solidFill>
                <a:srgbClr val="FFC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</a:endParaRPr>
          </a:p>
          <a:p>
            <a:r>
              <a:rPr lang="en-US" sz="18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Alston &amp; Bird LLP</a:t>
            </a:r>
            <a:endParaRPr lang="en-US" sz="1800" dirty="0">
              <a:solidFill>
                <a:srgbClr val="FF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0416" y="749300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cs typeface="Arial" pitchFamily="34" charset="0"/>
              </a:rPr>
              <a:t>American Bar Association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/>
                <a:cs typeface="Arial" pitchFamily="34" charset="0"/>
              </a:rPr>
              <a:t>Forum on the Construction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/>
                <a:cs typeface="Arial" pitchFamily="34" charset="0"/>
              </a:rPr>
              <a:t>Industry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/>
                <a:cs typeface="Arial" pitchFamily="34" charset="0"/>
              </a:rPr>
              <a:t>Fall Meeting 2012</a:t>
            </a:r>
            <a:endParaRPr lang="en-US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Arial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717" y="-133973"/>
            <a:ext cx="2463800" cy="1092200"/>
            <a:chOff x="-690373" y="31804"/>
            <a:chExt cx="2589028" cy="1219200"/>
          </a:xfrm>
        </p:grpSpPr>
        <p:pic>
          <p:nvPicPr>
            <p:cNvPr id="14" name="Picture 7" descr="A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90373" y="385817"/>
              <a:ext cx="135096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white-Forum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055" y="31804"/>
              <a:ext cx="1625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5510" y="2371487"/>
            <a:ext cx="8843105" cy="2133600"/>
          </a:xfrm>
        </p:spPr>
        <p:txBody>
          <a:bodyPr>
            <a:noAutofit/>
          </a:bodyPr>
          <a:lstStyle/>
          <a:p>
            <a:pPr marL="411163" indent="-239713" algn="l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6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Straying Off Course:</a:t>
            </a:r>
          </a:p>
          <a:p>
            <a:pPr marL="58738" indent="-58738" algn="l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b="1" i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i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What You Don’t Know Can Hurt You When Working Across State Lines</a:t>
            </a:r>
          </a:p>
          <a:p>
            <a:pPr marL="411480" algn="l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DB0DF2C3-5135-4478-9C82-12B46DF2DA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extBox 14"/>
          <p:cNvSpPr txBox="1"/>
          <p:nvPr/>
        </p:nvSpPr>
        <p:spPr>
          <a:xfrm>
            <a:off x="201920" y="4995905"/>
            <a:ext cx="4267200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Daniel J. Goldberg</a:t>
            </a:r>
            <a:endParaRPr lang="en-US" sz="2000" i="1" dirty="0" smtClean="0">
              <a:solidFill>
                <a:srgbClr val="FFC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Ruberto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, Israel &amp; Weiner</a:t>
            </a:r>
            <a:endParaRPr lang="en-US" sz="1800" dirty="0">
              <a:solidFill>
                <a:srgbClr val="FF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black">
          <a:xfrm>
            <a:off x="3318186" y="351576"/>
            <a:ext cx="5487541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n-US" sz="2000" i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Workshop B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196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Billing Practices</a:t>
            </a: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02686" y="1654908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are bills presented?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Detail, certain level of information (e.g. no block billing; task codes?)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Need to be billed to individual projects?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you want your coordinating counsel reviewing local counsel bills?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you want your coordinating counsel to pay your local counsel bills and then bill you?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00510" y="388815"/>
            <a:ext cx="75809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State</a:t>
            </a: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Differences that Matter: Liens, Bonds</a:t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62000" y="1600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PRIVATE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PUBLIC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Bonds Possible		Bonds Required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Deadlines, Notices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Liens Permitted		  Liens Prohibited 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Deadline, Notices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Balance of Contract or Full Value</a:t>
            </a:r>
          </a:p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Liens on Funds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99137" y="391985"/>
            <a:ext cx="71096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State Differences that Matter: Contract Laws, Issues Unique to the Specific State</a:t>
            </a:r>
            <a:b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2462" y="1649046"/>
            <a:ext cx="74969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66738" marR="0" lvl="0" indent="-566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66738" marR="0" lvl="0" indent="-566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Consistency of contracts in different states</a:t>
            </a:r>
          </a:p>
          <a:p>
            <a:pPr marL="566738" marR="0" lvl="0" indent="-566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66738" marR="0" lvl="0" indent="-566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Same party, different contracts with different GC’s- what happens if you take position in one state that is opposite to a position you are taking in another state?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219" y="196487"/>
            <a:ext cx="7459779" cy="1143000"/>
          </a:xfrm>
        </p:spPr>
        <p:txBody>
          <a:bodyPr/>
          <a:lstStyle/>
          <a:p>
            <a:pPr algn="l"/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State Differences that Matter</a:t>
            </a:r>
            <a:endParaRPr lang="en-US" sz="3600" b="0" i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770" y="1826838"/>
            <a:ext cx="8229600" cy="4525963"/>
          </a:xfrm>
        </p:spPr>
        <p:txBody>
          <a:bodyPr/>
          <a:lstStyle/>
          <a:p>
            <a:pPr marL="566738" indent="-566738">
              <a:spcAft>
                <a:spcPts val="1200"/>
              </a:spcAft>
              <a:buClr>
                <a:srgbClr val="FFCC00"/>
              </a:buClr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Contractual Indemnity</a:t>
            </a:r>
          </a:p>
          <a:p>
            <a:pPr marL="966788" lvl="1" indent="-566738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Nearly every state has laws that restrict contractual indemnity clauses</a:t>
            </a:r>
          </a:p>
          <a:p>
            <a:pPr marL="966788" lvl="1" indent="-566738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Indemnity for </a:t>
            </a:r>
            <a:r>
              <a:rPr lang="en-US" sz="2600" dirty="0" err="1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indemnified’s</a:t>
            </a: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sole negligence, willful misconduct and/or intentional act or omission near universally void</a:t>
            </a:r>
          </a:p>
          <a:p>
            <a:pPr marL="966788" lvl="1" indent="-566738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Handful of states prohibit indemnity where indemnified is cause in any degre</a:t>
            </a:r>
            <a:r>
              <a:rPr lang="en-US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e</a:t>
            </a:r>
            <a:endParaRPr lang="en-US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8486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82" y="180339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CC00"/>
              </a:buClr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Insured Contracts Exception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Workaround to contractual indemnity laws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Exception to contractual liability exclusion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Provides insurance coverage for all losses resulting from personal injury or property damage, regardless of cause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More and more states have passed limitations</a:t>
            </a:r>
            <a:endParaRPr lang="en-US" sz="2600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95219" y="196487"/>
            <a:ext cx="7459779" cy="1143000"/>
          </a:xfrm>
        </p:spPr>
        <p:txBody>
          <a:bodyPr/>
          <a:lstStyle/>
          <a:p>
            <a:pPr algn="l"/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State Differences that Matter</a:t>
            </a:r>
            <a:endParaRPr lang="en-US" sz="3600" b="0" i="1" dirty="0">
              <a:solidFill>
                <a:srgbClr val="FFCC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547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5219" y="196487"/>
            <a:ext cx="7459779" cy="1143000"/>
          </a:xfrm>
        </p:spPr>
        <p:txBody>
          <a:bodyPr/>
          <a:lstStyle/>
          <a:p>
            <a:pPr algn="l"/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State Differences that Matter</a:t>
            </a:r>
            <a:endParaRPr lang="en-US" sz="3600" b="0" i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0485" y="181902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Contractor licensing issues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State and/or local licenses required?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Typical licensure requirements.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Penalties for lack of licensure.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Licensing consultants?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5219" y="196487"/>
            <a:ext cx="7459779" cy="1143000"/>
          </a:xfrm>
        </p:spPr>
        <p:txBody>
          <a:bodyPr/>
          <a:lstStyle/>
          <a:p>
            <a:pPr algn="l"/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State Differences that Matter</a:t>
            </a:r>
            <a:endParaRPr lang="en-US" sz="3600" b="0" i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0485" y="183465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Prevailing Wage Issues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Subject to prevailing wages?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Subject to living wages?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Penalties for failure to pay proper wages.</a:t>
            </a:r>
          </a:p>
          <a:p>
            <a:pPr marL="1031875" marR="0" lvl="1" indent="-574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Recordkeeping requirements and best practices.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95219" y="196487"/>
            <a:ext cx="7459779" cy="1143000"/>
          </a:xfrm>
        </p:spPr>
        <p:txBody>
          <a:bodyPr/>
          <a:lstStyle/>
          <a:p>
            <a:pPr algn="l"/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State Differences that Matter</a:t>
            </a:r>
            <a:endParaRPr lang="en-US" sz="3600" b="0" i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02670" y="1826835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Unauthorized Practice of Law</a:t>
            </a:r>
          </a:p>
          <a:p>
            <a:pPr marL="1085850" marR="0" lvl="1" indent="-6286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What is the Unauthorized Practice of Law and when do you need local counsel?</a:t>
            </a:r>
          </a:p>
          <a:p>
            <a:pPr marL="1085850" marR="0" lvl="1" indent="-6286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Can you sign the Lien?</a:t>
            </a:r>
          </a:p>
          <a:p>
            <a:pPr marL="1085850" marR="0" lvl="1" indent="-6286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Can you sign the Notice?</a:t>
            </a:r>
          </a:p>
          <a:p>
            <a:pPr marL="1085850" marR="0" lvl="1" indent="-6286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What can you say?</a:t>
            </a:r>
          </a:p>
          <a:p>
            <a:pPr marL="1085850" marR="0" lvl="1" indent="-6286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Counterclaims (Resolved on the next job, and the “silo” effect)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0305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Confidentiality</a:t>
            </a: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160585" y="1975319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E-mails as Evidence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Who is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cc’d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on the e-mail?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 you need “reply to all”?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Delete Chains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e-mails confidential?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Settlement</a:t>
            </a:r>
          </a:p>
          <a:p>
            <a:pPr marL="569913" marR="0" lvl="0" indent="-56991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50800" dist="50800" dir="5400000" algn="ctr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5256918"/>
              </p:ext>
            </p:extLst>
          </p:nvPr>
        </p:nvGraphicFramePr>
        <p:xfrm>
          <a:off x="-8467" y="-1"/>
          <a:ext cx="9152467" cy="6864349"/>
        </p:xfrm>
        <a:graphic>
          <a:graphicData uri="http://schemas.openxmlformats.org/presentationml/2006/ole">
            <p:oleObj spid="_x0000_s1026" name="Acrobat Document" r:id="rId3" imgW="7768440" imgH="5829120" progId="AcroExch.Document.7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5F206-7D74-4B58-A001-D2F3AD995C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4448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771990" y="64778"/>
            <a:ext cx="8229600" cy="1143000"/>
          </a:xfrm>
        </p:spPr>
        <p:txBody>
          <a:bodyPr/>
          <a:lstStyle/>
          <a:p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The Forum, Boston</a:t>
            </a:r>
            <a:r>
              <a:rPr lang="en-US" sz="3600" b="0" i="1" dirty="0" smtClean="0">
                <a:solidFill>
                  <a:srgbClr val="FFCC00"/>
                </a:solidFill>
                <a:latin typeface="Arial Black" pitchFamily="34" charset="0"/>
              </a:rPr>
              <a:t>, 2012</a:t>
            </a:r>
            <a:endParaRPr lang="en-US" sz="3600" b="0" i="1" dirty="0" smtClean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3948" y="1840043"/>
            <a:ext cx="6153462" cy="452596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70305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Confidentiality</a:t>
            </a: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8300" y="183465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14400" marR="0" lvl="0" indent="-914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Cell Phones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Develop and implement a mobile device policy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 the extent of  access provided to employees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Should  e-mail have enhanced protections?</a:t>
            </a:r>
          </a:p>
          <a:p>
            <a:pPr marL="625475" marR="0" lvl="0" indent="-6254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Applications?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91260" y="365370"/>
            <a:ext cx="713550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Communication: Expectations</a:t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3600" i="1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26115" y="1873725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Establish response expectations</a:t>
            </a:r>
          </a:p>
          <a:p>
            <a:pPr marL="569913" marR="0" lvl="0" indent="-569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Establish periodic update protocols</a:t>
            </a:r>
          </a:p>
          <a:p>
            <a:pPr marL="569913" marR="0" lvl="0" indent="-569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Updates for General Counsel?</a:t>
            </a:r>
          </a:p>
          <a:p>
            <a:pPr marL="569913" marR="0" lvl="0" indent="-569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Updates for Board?</a:t>
            </a:r>
          </a:p>
          <a:p>
            <a:pPr marL="569913" marR="0" lvl="0" indent="-569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 surprises!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0416" y="855288"/>
            <a:ext cx="7824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American Bar Association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/>
                <a:cs typeface="Arial" pitchFamily="34" charset="0"/>
              </a:rPr>
              <a:t>Forum on the Construction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/>
                <a:cs typeface="Arial" pitchFamily="34" charset="0"/>
              </a:rPr>
              <a:t>Industry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"/>
                <a:cs typeface="Arial" pitchFamily="34" charset="0"/>
              </a:rPr>
              <a:t>Fall Meeting 2012</a:t>
            </a:r>
            <a:endParaRPr lang="en-US" b="1" dirty="0">
              <a:solidFill>
                <a:srgbClr val="FFFFFF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717" y="-63638"/>
            <a:ext cx="2463800" cy="1092200"/>
            <a:chOff x="-690373" y="31804"/>
            <a:chExt cx="2589028" cy="1219200"/>
          </a:xfrm>
        </p:grpSpPr>
        <p:pic>
          <p:nvPicPr>
            <p:cNvPr id="14" name="Picture 7" descr="A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90373" y="385817"/>
              <a:ext cx="1350963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white-Forum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055" y="31804"/>
              <a:ext cx="1625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le 5"/>
          <p:cNvSpPr>
            <a:spLocks noGrp="1"/>
          </p:cNvSpPr>
          <p:nvPr>
            <p:ph type="ctrTitle"/>
          </p:nvPr>
        </p:nvSpPr>
        <p:spPr>
          <a:xfrm>
            <a:off x="201141" y="4861165"/>
            <a:ext cx="9536827" cy="1219200"/>
          </a:xfrm>
        </p:spPr>
        <p:txBody>
          <a:bodyPr/>
          <a:lstStyle/>
          <a:p>
            <a:pPr algn="l"/>
            <a:r>
              <a:rPr lang="en-US" sz="7200" b="1" i="1" dirty="0" smtClean="0">
                <a:solidFill>
                  <a:srgbClr val="FFC000"/>
                </a:solidFill>
                <a:latin typeface="Arial Black" pitchFamily="34" charset="0"/>
              </a:rPr>
              <a:t>Lunch….</a:t>
            </a:r>
            <a:endParaRPr lang="en-US" sz="7200" i="1" dirty="0">
              <a:latin typeface="Arial Black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8580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DB0DF2C3-5135-4478-9C82-12B46DF2DA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5F206-7D74-4B58-A001-D2F3AD995C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3563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703" y="470708"/>
            <a:ext cx="8228595" cy="1143000"/>
          </a:xfrm>
        </p:spPr>
        <p:txBody>
          <a:bodyPr/>
          <a:lstStyle/>
          <a:p>
            <a:r>
              <a:rPr lang="en-US" sz="4000" i="1" dirty="0" smtClean="0">
                <a:solidFill>
                  <a:srgbClr val="FFC000"/>
                </a:solidFill>
                <a:latin typeface="Arial Black" pitchFamily="34" charset="0"/>
              </a:rPr>
              <a:t>workshop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  <a:hlinkClick r:id="rId2"/>
              </a:rPr>
              <a:t>www.dictionary.com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688758" y="1607718"/>
            <a:ext cx="8228595" cy="45258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Arial" charset="0"/>
              <a:buNone/>
            </a:pPr>
            <a:r>
              <a:rPr lang="en-US" sz="2800" dirty="0" err="1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work·shop</a:t>
            </a:r>
            <a:endParaRPr lang="en-US" sz="2800" dirty="0" smtClean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Arial" charset="0"/>
              <a:buNone/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   [</a:t>
            </a:r>
            <a:r>
              <a:rPr lang="en-US" sz="2800" dirty="0" err="1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wurk</a:t>
            </a: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-shop]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Arial" charset="0"/>
              <a:buNone/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noun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a seminar, discussion group, or the like, that emphasizes exchange of ideas and the demonstration and application of techniques, skills, etc.: 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</a:pPr>
            <a:r>
              <a:rPr lang="en-US" sz="2800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For example, a theater workshop; opera workshop or a </a:t>
            </a:r>
            <a:r>
              <a:rPr lang="en-US" sz="2800" i="1" dirty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Construction Forum workshop </a:t>
            </a:r>
            <a:r>
              <a:rPr lang="en-US" sz="2800" i="1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presented by Andy Howard and Dan Goldberg</a:t>
            </a: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2" y="193551"/>
            <a:ext cx="6553202" cy="1143000"/>
          </a:xfrm>
        </p:spPr>
        <p:txBody>
          <a:bodyPr/>
          <a:lstStyle/>
          <a:p>
            <a:pPr algn="l"/>
            <a:r>
              <a:rPr lang="en-US" sz="3600" i="1" dirty="0" smtClean="0">
                <a:solidFill>
                  <a:srgbClr val="FFC000"/>
                </a:solidFill>
                <a:latin typeface="Arial Black" pitchFamily="34" charset="0"/>
              </a:rPr>
              <a:t>Coordinating &amp; Local Counsel</a:t>
            </a:r>
            <a:endParaRPr lang="en-US" sz="3600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05" y="1764020"/>
            <a:ext cx="8228595" cy="4525863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CC00"/>
              </a:buClr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Coordinating Counsel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Counsel engaged to oversee multi-state transactions and/or multi-jurisdictional disputes for a common client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E.g. mass tort class action</a:t>
            </a:r>
          </a:p>
          <a:p>
            <a:pPr>
              <a:spcAft>
                <a:spcPts val="1200"/>
              </a:spcAft>
              <a:buClr>
                <a:srgbClr val="FFCC00"/>
              </a:buClr>
            </a:pPr>
            <a:r>
              <a:rPr lang="en-US" sz="28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Local Counsel</a:t>
            </a:r>
          </a:p>
          <a:p>
            <a:pPr lvl="1">
              <a:spcAft>
                <a:spcPts val="1200"/>
              </a:spcAft>
              <a:buClr>
                <a:srgbClr val="FFCC00"/>
              </a:buClr>
            </a:pPr>
            <a:r>
              <a:rPr lang="en-US" sz="2600" dirty="0" smtClean="0"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Counsel engaged for a single transaction and/or single dispute, usually confined to a single jurisdiction</a:t>
            </a:r>
            <a:endParaRPr lang="en-US" sz="2600" dirty="0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4093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899075" y="39663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Why coordinating &amp; local counsel?</a:t>
            </a:r>
            <a:b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3600" i="1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14528" y="1904988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60375" marR="0" lvl="0" indent="-46037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Why coordinating counsel?</a:t>
            </a:r>
          </a:p>
          <a:p>
            <a:pPr marL="1031875" marR="0" lvl="1" indent="-57467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Develop better understanding of business goals and objectives</a:t>
            </a:r>
          </a:p>
          <a:p>
            <a:pPr marL="1031875" marR="0" lvl="1" indent="-57467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Develop (consistent) “global” strategies and procedures</a:t>
            </a:r>
          </a:p>
          <a:p>
            <a:pPr marL="1031875" marR="0" lvl="1" indent="-57467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Knowledge management</a:t>
            </a:r>
          </a:p>
          <a:p>
            <a:pPr marL="1031875" marR="0" lvl="1" indent="-574675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Identify, retain and supervise local counsel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4093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83445" y="404445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Why coordinating &amp; local counsel?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26118" y="1912801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87388" marR="0" lvl="0" indent="-687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Why local counsel?</a:t>
            </a:r>
          </a:p>
          <a:p>
            <a:pPr marL="1031875" marR="0" lvl="1" indent="-574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Different states, different laws; different courts, different procedures</a:t>
            </a:r>
          </a:p>
          <a:p>
            <a:pPr marL="1031875" marR="0" lvl="1" indent="-574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“I may not know the law, but I know what’s right.”</a:t>
            </a:r>
          </a:p>
          <a:p>
            <a:pPr marL="1031875" marR="0" lvl="1" indent="-5746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Political solutions unavailable to inside or national coordinating counsel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6890" y="404445"/>
            <a:ext cx="65961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How do you best engage local counsel?</a:t>
            </a:r>
            <a: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02693" y="2020277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25475" marR="0" lvl="0" indent="-625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Public credentials vs. Word of Mouth</a:t>
            </a:r>
          </a:p>
          <a:p>
            <a:pPr marL="1085850" marR="0" lvl="1" indent="-6286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</a:rPr>
              <a:t>Find someone who actually knows the attorney</a:t>
            </a:r>
          </a:p>
          <a:p>
            <a:pPr marL="625475" marR="0" lvl="0" indent="-625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Full service vs. specialized</a:t>
            </a:r>
          </a:p>
          <a:p>
            <a:pPr marL="625475" marR="0" lvl="0" indent="-625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Cost conscious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4F693-DD11-4ED0-B214-815860779F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6890" y="396630"/>
            <a:ext cx="75574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How do you best engage local counsel?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02690" y="1983135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Dependable, frank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Deadlines have meaning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Advise of delays, unusual circumstances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you a team and does the GC want </a:t>
            </a:r>
          </a:p>
          <a:p>
            <a:pPr marL="569913" marR="0" lvl="0" indent="-569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FFCC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50800" dir="5400000" algn="ctr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to be involved?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ercomeDifficulty_co_22 PowerPlugs Templates for PowerPoint">
  <a:themeElements>
    <a:clrScheme name="Default Design 13">
      <a:dk1>
        <a:srgbClr val="808000"/>
      </a:dk1>
      <a:lt1>
        <a:srgbClr val="FFFFFF"/>
      </a:lt1>
      <a:dk2>
        <a:srgbClr val="2A3117"/>
      </a:dk2>
      <a:lt2>
        <a:srgbClr val="FFFFFF"/>
      </a:lt2>
      <a:accent1>
        <a:srgbClr val="FFCC00"/>
      </a:accent1>
      <a:accent2>
        <a:srgbClr val="808000"/>
      </a:accent2>
      <a:accent3>
        <a:srgbClr val="ACADAB"/>
      </a:accent3>
      <a:accent4>
        <a:srgbClr val="DADADA"/>
      </a:accent4>
      <a:accent5>
        <a:srgbClr val="FFE2AA"/>
      </a:accent5>
      <a:accent6>
        <a:srgbClr val="737300"/>
      </a:accent6>
      <a:hlink>
        <a:srgbClr val="FF9933"/>
      </a:hlink>
      <a:folHlink>
        <a:srgbClr val="CC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00"/>
        </a:dk1>
        <a:lt1>
          <a:srgbClr val="FFFFFF"/>
        </a:lt1>
        <a:dk2>
          <a:srgbClr val="2A3117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ACADAB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FF99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OvercomeDifficulty_co_22 PowerPlugs Templates for PowerPoint</Template>
  <TotalTime>253</TotalTime>
  <Words>606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OvercomeDifficulty_co_22 PowerPlugs Templates for PowerPoint</vt:lpstr>
      <vt:lpstr>Acrobat Document</vt:lpstr>
      <vt:lpstr>Slide 1</vt:lpstr>
      <vt:lpstr>The Forum, Boston, 2012</vt:lpstr>
      <vt:lpstr>Slide 3</vt:lpstr>
      <vt:lpstr>workshop www.dictionary.com </vt:lpstr>
      <vt:lpstr>Coordinating &amp; Local Counsel</vt:lpstr>
      <vt:lpstr>Slide 6</vt:lpstr>
      <vt:lpstr>Slide 7</vt:lpstr>
      <vt:lpstr>Slide 8</vt:lpstr>
      <vt:lpstr>Slide 9</vt:lpstr>
      <vt:lpstr>Slide 10</vt:lpstr>
      <vt:lpstr>Slide 11</vt:lpstr>
      <vt:lpstr>Slide 12</vt:lpstr>
      <vt:lpstr>State Differences that Matter</vt:lpstr>
      <vt:lpstr>State Differences that Matter</vt:lpstr>
      <vt:lpstr>State Differences that Matter</vt:lpstr>
      <vt:lpstr>State Differences that Matter</vt:lpstr>
      <vt:lpstr>State Differences that Matter</vt:lpstr>
      <vt:lpstr>Slide 18</vt:lpstr>
      <vt:lpstr>Slide 19</vt:lpstr>
      <vt:lpstr>Slide 20</vt:lpstr>
      <vt:lpstr>Slide 21</vt:lpstr>
      <vt:lpstr>Lunch….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kashyap</dc:creator>
  <cp:lastModifiedBy>ejosiah</cp:lastModifiedBy>
  <cp:revision>45</cp:revision>
  <dcterms:created xsi:type="dcterms:W3CDTF">2012-04-20T09:42:48Z</dcterms:created>
  <dcterms:modified xsi:type="dcterms:W3CDTF">2012-10-17T17:57:26Z</dcterms:modified>
</cp:coreProperties>
</file>