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93" r:id="rId2"/>
  </p:sldMasterIdLst>
  <p:notesMasterIdLst>
    <p:notesMasterId r:id="rId55"/>
  </p:notesMasterIdLst>
  <p:sldIdLst>
    <p:sldId id="256" r:id="rId3"/>
    <p:sldId id="259" r:id="rId4"/>
    <p:sldId id="302" r:id="rId5"/>
    <p:sldId id="260" r:id="rId6"/>
    <p:sldId id="261" r:id="rId7"/>
    <p:sldId id="303" r:id="rId8"/>
    <p:sldId id="262" r:id="rId9"/>
    <p:sldId id="263" r:id="rId10"/>
    <p:sldId id="264" r:id="rId11"/>
    <p:sldId id="305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306" r:id="rId34"/>
    <p:sldId id="287" r:id="rId35"/>
    <p:sldId id="288" r:id="rId36"/>
    <p:sldId id="289" r:id="rId37"/>
    <p:sldId id="290" r:id="rId38"/>
    <p:sldId id="291" r:id="rId39"/>
    <p:sldId id="309" r:id="rId40"/>
    <p:sldId id="292" r:id="rId41"/>
    <p:sldId id="293" r:id="rId42"/>
    <p:sldId id="307" r:id="rId43"/>
    <p:sldId id="294" r:id="rId44"/>
    <p:sldId id="295" r:id="rId45"/>
    <p:sldId id="310" r:id="rId46"/>
    <p:sldId id="296" r:id="rId47"/>
    <p:sldId id="297" r:id="rId48"/>
    <p:sldId id="308" r:id="rId49"/>
    <p:sldId id="311" r:id="rId50"/>
    <p:sldId id="299" r:id="rId51"/>
    <p:sldId id="300" r:id="rId52"/>
    <p:sldId id="301" r:id="rId53"/>
    <p:sldId id="313" r:id="rId54"/>
  </p:sldIdLst>
  <p:sldSz cx="9144000" cy="6858000" type="screen4x3"/>
  <p:notesSz cx="7002463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C757"/>
    <a:srgbClr val="FFFFFF"/>
    <a:srgbClr val="191919"/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58" d="100"/>
          <a:sy n="58" d="100"/>
        </p:scale>
        <p:origin x="-378" y="-216"/>
      </p:cViewPr>
      <p:guideLst>
        <p:guide orient="horz" pos="502"/>
        <p:guide pos="88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84" tIns="46392" rIns="92784" bIns="46392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67163" y="0"/>
            <a:ext cx="30337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84" tIns="46392" rIns="92784" bIns="46392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3517437-788E-4E42-917B-5B838FC945E4}" type="datetimeFigureOut">
              <a:rPr lang="en-US"/>
              <a:pPr>
                <a:defRPr/>
              </a:pPr>
              <a:t>10/18/2012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692150"/>
            <a:ext cx="4618037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0088" y="4387850"/>
            <a:ext cx="5602287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84" tIns="46392" rIns="92784" bIns="463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772525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84" tIns="46392" rIns="92784" bIns="46392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67163" y="8772525"/>
            <a:ext cx="30337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84" tIns="46392" rIns="92784" bIns="46392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BF37317-DF4E-45B9-BA82-8CFEAF8B9D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26FE66-5717-47C7-B12B-B0887BC100E0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284787-DABC-4179-8128-64FF0F58D18D}" type="slidenum">
              <a:rPr lang="en-GB" smtClean="0"/>
              <a:pPr/>
              <a:t>26</a:t>
            </a:fld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BA0E3A-C97C-4200-BD71-252A8B6EF47E}" type="slidenum">
              <a:rPr lang="en-GB" smtClean="0"/>
              <a:pPr/>
              <a:t>27</a:t>
            </a:fld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1738" y="698500"/>
            <a:ext cx="4600575" cy="34512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78325C-2A83-46C7-9012-3A82FD8B4226}" type="slidenum">
              <a:rPr lang="en-GB" smtClean="0"/>
              <a:pPr/>
              <a:t>29</a:t>
            </a:fld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News Gothic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News Gothic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A07118-FA45-44DE-BA23-8968D88777E4}" type="slidenum">
              <a:rPr lang="en-US" smtClean="0"/>
              <a:pPr/>
              <a:t>32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D07579-9611-4DA9-BFBF-339CE2355A8D}" type="slidenum">
              <a:rPr lang="en-US" smtClean="0"/>
              <a:pPr/>
              <a:t>38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CD1E4C-288F-4131-A00B-8AA9CA871085}" type="slidenum">
              <a:rPr lang="en-US" smtClean="0">
                <a:latin typeface="Tahoma" pitchFamily="34" charset="0"/>
              </a:rPr>
              <a:pPr/>
              <a:t>45</a:t>
            </a:fld>
            <a:endParaRPr lang="en-US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281C59-C257-4D35-9145-12CA9C8894E2}" type="slidenum">
              <a:rPr lang="en-US" smtClean="0">
                <a:latin typeface="Tahoma" pitchFamily="34" charset="0"/>
              </a:rPr>
              <a:pPr/>
              <a:t>46</a:t>
            </a:fld>
            <a:endParaRPr lang="en-US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965575" y="8772525"/>
            <a:ext cx="3035300" cy="461963"/>
          </a:xfrm>
          <a:noFill/>
        </p:spPr>
        <p:txBody>
          <a:bodyPr lIns="90572" tIns="45286" rIns="90572" bIns="45286"/>
          <a:lstStyle/>
          <a:p>
            <a:fld id="{9D6B21B5-5A09-4380-ACC5-C80D9F072A11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17A09C-F052-4BEE-8986-E3D094E2CABF}" type="slidenum">
              <a:rPr lang="en-US" smtClean="0">
                <a:latin typeface="Tahoma" pitchFamily="34" charset="0"/>
              </a:rPr>
              <a:pPr/>
              <a:t>47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7F21F7-9086-498F-BADF-1AF7C7314ACE}" type="slidenum">
              <a:rPr lang="en-US" smtClean="0">
                <a:latin typeface="Tahoma" pitchFamily="34" charset="0"/>
              </a:rPr>
              <a:pPr/>
              <a:t>49</a:t>
            </a:fld>
            <a:endParaRPr lang="en-US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2AB6AB-7706-467C-B764-3C66CE7C4E44}" type="slidenum">
              <a:rPr lang="en-US" smtClean="0">
                <a:latin typeface="Tahoma" pitchFamily="34" charset="0"/>
              </a:rPr>
              <a:pPr/>
              <a:t>50</a:t>
            </a:fld>
            <a:endParaRPr lang="en-US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FFC079-2931-4E8B-AFEC-333796446FA5}" type="slidenum">
              <a:rPr lang="en-US" smtClean="0">
                <a:latin typeface="Times New Roman" pitchFamily="18" charset="0"/>
              </a:rPr>
              <a:pPr/>
              <a:t>51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i="1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53871" indent="-289951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59802" indent="-23196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23723" indent="-23196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87644" indent="-23196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51565" indent="-231960" defTabSz="46392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3015485" indent="-231960" defTabSz="46392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79406" indent="-231960" defTabSz="46392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943327" indent="-231960" defTabSz="46392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66B02BA-19FC-488E-B076-155D4369569A}" type="slidenum">
              <a:rPr lang="en-US" sz="1200" smtClean="0">
                <a:solidFill>
                  <a:prstClr val="black"/>
                </a:solidFill>
              </a:rPr>
              <a:pPr eaLnBrk="1" hangingPunct="1"/>
              <a:t>52</a:t>
            </a:fld>
            <a:endParaRPr lang="en-US" sz="12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965575" y="8772525"/>
            <a:ext cx="3035300" cy="461963"/>
          </a:xfrm>
          <a:noFill/>
        </p:spPr>
        <p:txBody>
          <a:bodyPr lIns="90572" tIns="45286" rIns="90572" bIns="45286"/>
          <a:lstStyle/>
          <a:p>
            <a:fld id="{5B96EFF8-3DDD-4426-A571-75E811CE0B3A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83581F-2224-47E1-BDCB-D6F51783C360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D5636A-197E-4D0A-9B02-18891E076F69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357E04-EF7C-46BF-88A7-EBC0017B0DC0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0" y="3657600"/>
            <a:ext cx="8001000" cy="771525"/>
          </a:xfrm>
        </p:spPr>
        <p:txBody>
          <a:bodyPr/>
          <a:lstStyle>
            <a:lvl1pPr>
              <a:defRPr sz="44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0" y="4451350"/>
            <a:ext cx="8001000" cy="566738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B2B2B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B2B2B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B2B2B2"/>
                </a:solidFill>
              </a:defRPr>
            </a:lvl1pPr>
          </a:lstStyle>
          <a:p>
            <a:pPr>
              <a:defRPr/>
            </a:pPr>
            <a:fld id="{3095E0DB-0CC9-4570-B033-21543624EE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FF6B7-EB47-4331-84B6-A82207DA56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19431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6769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C6432-A316-4EF5-AA69-48974A88E5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ABD9-C0D3-4821-BE58-D40E901A3E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10/18/2012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5C01C-BF04-4846-8551-F38242D4B8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7398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061" y="69008"/>
            <a:ext cx="7772400" cy="1143000"/>
          </a:xfrm>
        </p:spPr>
        <p:txBody>
          <a:bodyPr/>
          <a:lstStyle>
            <a:lvl1pPr>
              <a:defRPr>
                <a:effectLst>
                  <a:outerShdw blurRad="50800" dist="50800" dir="5400000" algn="ctr" rotWithShape="0">
                    <a:schemeClr val="bg1"/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effectLst>
                  <a:outerShdw blurRad="50800" dist="50800" dir="5400000" algn="ctr" rotWithShape="0">
                    <a:schemeClr val="bg1"/>
                  </a:outerShdw>
                </a:effectLst>
              </a:defRPr>
            </a:lvl1pPr>
            <a:lvl2pPr>
              <a:defRPr>
                <a:effectLst>
                  <a:outerShdw blurRad="50800" dist="50800" dir="5400000" algn="ctr" rotWithShape="0">
                    <a:schemeClr val="bg1"/>
                  </a:outerShdw>
                </a:effectLst>
              </a:defRPr>
            </a:lvl2pPr>
            <a:lvl3pPr>
              <a:defRPr sz="2400">
                <a:effectLst>
                  <a:outerShdw blurRad="50800" dist="50800" dir="5400000" algn="ctr" rotWithShape="0">
                    <a:schemeClr val="bg1"/>
                  </a:outerShdw>
                </a:effectLst>
              </a:defRPr>
            </a:lvl3pPr>
            <a:lvl4pPr>
              <a:defRPr>
                <a:effectLst>
                  <a:outerShdw blurRad="50800" dist="50800" dir="5400000" algn="ctr" rotWithShape="0">
                    <a:schemeClr val="bg1"/>
                  </a:outerShdw>
                </a:effectLst>
              </a:defRPr>
            </a:lvl4pPr>
            <a:lvl5pPr>
              <a:defRPr>
                <a:effectLst>
                  <a:outerShdw blurRad="50800" dist="50800" dir="5400000" algn="ctr" rotWithShape="0">
                    <a:schemeClr val="bg1"/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CCF2ACA-BCAE-4842-A103-DAE4BFFC87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7B75A-5B4D-4D7F-83D9-F37BBDA3DF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F1AE7-604F-4628-AC06-0C47DC6C76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B3933-B166-43EA-8D28-E017D980B8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37324-8899-4D57-8DD7-C7C95A687B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BA117-BA04-45B1-B626-8DD1CD0257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B4C33-DB5E-4007-9272-238962EDB3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BB838-9F0C-43DA-9D48-9574250ED2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12825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add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58025" y="6426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CEFEB5A-9E09-42A2-9361-DA08E5AEBE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ransition>
    <p:randomBar dir="vert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i="1">
          <a:solidFill>
            <a:srgbClr val="FFCC66"/>
          </a:solidFill>
          <a:effectLst>
            <a:outerShdw blurRad="50800" dist="50800" dir="5400000" algn="ctr" rotWithShape="0">
              <a:schemeClr val="bg1"/>
            </a:outerShdw>
          </a:effectLst>
          <a:latin typeface="Arial Black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i="1">
          <a:solidFill>
            <a:srgbClr val="FFCC66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i="1">
          <a:solidFill>
            <a:srgbClr val="FFCC66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i="1">
          <a:solidFill>
            <a:srgbClr val="FFCC66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i="1">
          <a:solidFill>
            <a:srgbClr val="FFCC66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Char char="–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E60ABD9-C0D3-4821-BE58-D40E901A3EE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10/18/2012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C55C01C-BF04-4846-8551-F38242D4B8D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42875"/>
            <a:ext cx="9144000" cy="710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7995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Grp="1" noChangeArrowheads="1"/>
          </p:cNvSpPr>
          <p:nvPr/>
        </p:nvSpPr>
        <p:spPr bwMode="auto">
          <a:xfrm>
            <a:off x="612775" y="3006725"/>
            <a:ext cx="82327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defRPr/>
            </a:pPr>
            <a:r>
              <a:rPr lang="en-US" sz="3400" i="1" dirty="0">
                <a:solidFill>
                  <a:srgbClr val="FFC757"/>
                </a:solidFill>
                <a:effectLst>
                  <a:outerShdw blurRad="38100" dist="38100" dir="2700000" algn="tl">
                    <a:schemeClr val="bg1"/>
                  </a:outerShdw>
                </a:effectLst>
                <a:latin typeface="Arial Black" pitchFamily="34" charset="0"/>
              </a:rPr>
              <a:t>The Right Flotation Device:</a:t>
            </a:r>
          </a:p>
          <a:p>
            <a:pPr algn="r">
              <a:defRPr/>
            </a:pPr>
            <a:r>
              <a:rPr lang="en-US" sz="3200" i="1" dirty="0">
                <a:effectLst>
                  <a:outerShdw blurRad="38100" dist="38100" dir="2700000" algn="tl">
                    <a:schemeClr val="bg1"/>
                  </a:outerShdw>
                </a:effectLst>
                <a:latin typeface="Arial Black" pitchFamily="34" charset="0"/>
              </a:rPr>
              <a:t>Changes In Insurance and </a:t>
            </a:r>
          </a:p>
          <a:p>
            <a:pPr algn="r">
              <a:defRPr/>
            </a:pPr>
            <a:r>
              <a:rPr lang="en-US" sz="3200" i="1" dirty="0">
                <a:effectLst>
                  <a:outerShdw blurRad="38100" dist="38100" dir="2700000" algn="tl">
                    <a:schemeClr val="bg1"/>
                  </a:outerShdw>
                </a:effectLst>
                <a:latin typeface="Arial Black" pitchFamily="34" charset="0"/>
              </a:rPr>
              <a:t>Surety Products To Keep Up With Innovative Contracting Methods</a:t>
            </a:r>
          </a:p>
        </p:txBody>
      </p:sp>
      <p:sp>
        <p:nvSpPr>
          <p:cNvPr id="13315" name="Text Box 11"/>
          <p:cNvSpPr txBox="1">
            <a:spLocks noChangeArrowheads="1"/>
          </p:cNvSpPr>
          <p:nvPr/>
        </p:nvSpPr>
        <p:spPr bwMode="black">
          <a:xfrm>
            <a:off x="3419475" y="5014913"/>
            <a:ext cx="5487988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32" tIns="45716" rIns="91432" bIns="45716">
            <a:spAutoFit/>
          </a:bodyPr>
          <a:lstStyle/>
          <a:p>
            <a:pPr algn="r" eaLnBrk="0" hangingPunct="0"/>
            <a:r>
              <a:rPr lang="en-US" sz="2000">
                <a:solidFill>
                  <a:srgbClr val="FFD37F"/>
                </a:solidFill>
              </a:rPr>
              <a:t>Gregg E. Bundschuh</a:t>
            </a:r>
          </a:p>
          <a:p>
            <a:pPr algn="r" eaLnBrk="0" hangingPunct="0"/>
            <a:r>
              <a:rPr lang="en-US" i="1">
                <a:solidFill>
                  <a:srgbClr val="FFFFFF"/>
                </a:solidFill>
              </a:rPr>
              <a:t>Greyling Insurance Brokerage</a:t>
            </a:r>
          </a:p>
        </p:txBody>
      </p:sp>
      <p:sp>
        <p:nvSpPr>
          <p:cNvPr id="13316" name="Text Box 11"/>
          <p:cNvSpPr txBox="1">
            <a:spLocks noChangeArrowheads="1"/>
          </p:cNvSpPr>
          <p:nvPr/>
        </p:nvSpPr>
        <p:spPr bwMode="black">
          <a:xfrm>
            <a:off x="3444875" y="5797550"/>
            <a:ext cx="5487988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32" tIns="45716" rIns="91432" bIns="45716">
            <a:spAutoFit/>
          </a:bodyPr>
          <a:lstStyle/>
          <a:p>
            <a:pPr algn="r" eaLnBrk="0" hangingPunct="0"/>
            <a:r>
              <a:rPr lang="en-US" sz="2000">
                <a:solidFill>
                  <a:srgbClr val="FFD37F"/>
                </a:solidFill>
              </a:rPr>
              <a:t>Christopher DeBruin</a:t>
            </a:r>
          </a:p>
          <a:p>
            <a:pPr algn="r" eaLnBrk="0" hangingPunct="0"/>
            <a:r>
              <a:rPr lang="en-US" i="1">
                <a:solidFill>
                  <a:srgbClr val="FFFFFF"/>
                </a:solidFill>
              </a:rPr>
              <a:t>Suffolk Construction Company</a:t>
            </a:r>
          </a:p>
        </p:txBody>
      </p:sp>
      <p:sp>
        <p:nvSpPr>
          <p:cNvPr id="14343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5A50A3-8846-4106-8DBA-E44F6B7A641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066800" y="874713"/>
            <a:ext cx="782478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2" tIns="45716" rIns="91432" bIns="45716"/>
          <a:lstStyle/>
          <a:p>
            <a:pPr algn="r">
              <a:spcBef>
                <a:spcPct val="30000"/>
              </a:spcBef>
              <a:defRPr/>
            </a:pPr>
            <a:r>
              <a:rPr lang="en-US" sz="1600" b="1" dirty="0">
                <a:effectLst>
                  <a:outerShdw blurRad="38100" dist="38100" dir="30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American Bar Association</a:t>
            </a:r>
          </a:p>
          <a:p>
            <a:pPr algn="r">
              <a:spcBef>
                <a:spcPct val="30000"/>
              </a:spcBef>
              <a:defRPr/>
            </a:pPr>
            <a:r>
              <a:rPr lang="en-US" sz="1600" b="1" dirty="0">
                <a:solidFill>
                  <a:srgbClr val="FFC757"/>
                </a:solidFill>
                <a:effectLst>
                  <a:outerShdw blurRad="38100" dist="38100" dir="30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Forum on the Construction Industry</a:t>
            </a:r>
          </a:p>
          <a:p>
            <a:pPr algn="r">
              <a:spcBef>
                <a:spcPct val="30000"/>
              </a:spcBef>
              <a:defRPr/>
            </a:pPr>
            <a:r>
              <a:rPr lang="en-US" sz="1600" b="1" dirty="0">
                <a:effectLst>
                  <a:outerShdw blurRad="38100" dist="38100" dir="30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2012 Fall Meeting</a:t>
            </a:r>
          </a:p>
        </p:txBody>
      </p:sp>
      <p:grpSp>
        <p:nvGrpSpPr>
          <p:cNvPr id="13319" name="Group 9"/>
          <p:cNvGrpSpPr>
            <a:grpSpLocks/>
          </p:cNvGrpSpPr>
          <p:nvPr/>
        </p:nvGrpSpPr>
        <p:grpSpPr bwMode="auto">
          <a:xfrm>
            <a:off x="6618288" y="-107950"/>
            <a:ext cx="2571750" cy="1219200"/>
            <a:chOff x="231398" y="-107735"/>
            <a:chExt cx="2571750" cy="1219200"/>
          </a:xfrm>
        </p:grpSpPr>
        <p:pic>
          <p:nvPicPr>
            <p:cNvPr id="13321" name="Picture 7" descr="ABA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1398" y="246278"/>
              <a:ext cx="1350963" cy="638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22" name="Picture 8" descr="white-Forum-Logo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77548" y="-107735"/>
              <a:ext cx="1625600" cy="121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TextBox 13"/>
          <p:cNvSpPr txBox="1"/>
          <p:nvPr/>
        </p:nvSpPr>
        <p:spPr>
          <a:xfrm>
            <a:off x="546100" y="514350"/>
            <a:ext cx="197167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</a:rPr>
              <a:t>Workshop C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9525" y="68263"/>
            <a:ext cx="7772400" cy="1143000"/>
          </a:xfrm>
        </p:spPr>
        <p:txBody>
          <a:bodyPr/>
          <a:lstStyle/>
          <a:p>
            <a:pPr algn="l">
              <a:defRPr/>
            </a:pPr>
            <a:r>
              <a:rPr lang="en-US" dirty="0" smtClean="0"/>
              <a:t>P3 Insurance Issues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922338" y="1892300"/>
            <a:ext cx="8118475" cy="4876800"/>
          </a:xfrm>
        </p:spPr>
        <p:txBody>
          <a:bodyPr/>
          <a:lstStyle/>
          <a:p>
            <a:pPr>
              <a:lnSpc>
                <a:spcPts val="3500"/>
              </a:lnSpc>
              <a:spcAft>
                <a:spcPts val="600"/>
              </a:spcAft>
              <a:defRPr/>
            </a:pPr>
            <a:r>
              <a:rPr lang="en-US" sz="2600" dirty="0" smtClean="0"/>
              <a:t>In </a:t>
            </a:r>
            <a:r>
              <a:rPr lang="en-US" sz="2600" dirty="0"/>
              <a:t>a 20 to 50 year concession agreement, who bears the long-term risk of an increase in insurance premiums? What is the appropriate benchmark for measuring an increase in insurance cost</a:t>
            </a:r>
            <a:r>
              <a:rPr lang="en-US" sz="2600" dirty="0" smtClean="0"/>
              <a:t>? Will the project development cost really change if relief for insurance cost escalation is not provided?</a:t>
            </a:r>
            <a:endParaRPr lang="en-US" sz="2600" dirty="0"/>
          </a:p>
          <a:p>
            <a:pPr>
              <a:lnSpc>
                <a:spcPts val="3500"/>
              </a:lnSpc>
              <a:spcAft>
                <a:spcPts val="600"/>
              </a:spcAft>
              <a:defRPr/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317B86-58B2-489E-8B56-C3FE22BDA528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9525" y="77788"/>
            <a:ext cx="7772400" cy="1143000"/>
          </a:xfrm>
        </p:spPr>
        <p:txBody>
          <a:bodyPr/>
          <a:lstStyle/>
          <a:p>
            <a:pPr algn="l">
              <a:defRPr/>
            </a:pPr>
            <a:r>
              <a:rPr lang="en-US" dirty="0" smtClean="0"/>
              <a:t>P3 Insurance Issues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936625" y="1443038"/>
            <a:ext cx="7913688" cy="4876800"/>
          </a:xfrm>
        </p:spPr>
        <p:txBody>
          <a:bodyPr/>
          <a:lstStyle/>
          <a:p>
            <a:pPr>
              <a:spcAft>
                <a:spcPts val="2400"/>
              </a:spcAft>
              <a:defRPr/>
            </a:pPr>
            <a:r>
              <a:rPr lang="en-US" sz="2600" dirty="0" smtClean="0"/>
              <a:t>Every </a:t>
            </a:r>
            <a:r>
              <a:rPr lang="en-US" sz="2600" dirty="0"/>
              <a:t>P3 contract contains an extensive force majeure clause. Which risks are insurable and how long is the waiting period (retention)?</a:t>
            </a:r>
          </a:p>
          <a:p>
            <a:pPr>
              <a:spcAft>
                <a:spcPts val="2400"/>
              </a:spcAft>
              <a:defRPr/>
            </a:pPr>
            <a:r>
              <a:rPr lang="en-US" sz="2600" dirty="0" smtClean="0"/>
              <a:t>What </a:t>
            </a:r>
            <a:r>
              <a:rPr lang="en-US" sz="2600" dirty="0"/>
              <a:t>is the appropriate limit of general and umbrella liability insurance during the operation of a toll bridge; $50 million or $100 million?</a:t>
            </a:r>
          </a:p>
          <a:p>
            <a:pPr>
              <a:spcAft>
                <a:spcPts val="2400"/>
              </a:spcAft>
              <a:defRPr/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9DA844-915F-4E16-B0F2-FE897243E240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879475" y="4545013"/>
            <a:ext cx="8048625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96875" indent="-396875">
              <a:spcAft>
                <a:spcPts val="600"/>
              </a:spcAft>
              <a:buClr>
                <a:srgbClr val="FFCC66"/>
              </a:buClr>
              <a:buFont typeface="Arial" pitchFamily="34" charset="0"/>
              <a:buChar char="•"/>
            </a:pPr>
            <a:r>
              <a:rPr lang="en-US" sz="2600"/>
              <a:t>If traffic on a toll road or bridge can be impeded by an upstream or downstream event, should the proposers be required to purchase contingent business interruption insurance?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82700" y="60325"/>
            <a:ext cx="6921500" cy="1006475"/>
          </a:xfrm>
        </p:spPr>
        <p:txBody>
          <a:bodyPr/>
          <a:lstStyle/>
          <a:p>
            <a:pPr algn="l">
              <a:defRPr/>
            </a:pPr>
            <a:r>
              <a:rPr lang="en-US" dirty="0" smtClean="0"/>
              <a:t>Design-Build Project Delivery: Team Structure</a:t>
            </a:r>
            <a:endParaRPr lang="en-US" dirty="0"/>
          </a:p>
        </p:txBody>
      </p:sp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>
          <a:xfrm>
            <a:off x="952500" y="1752600"/>
            <a:ext cx="7772400" cy="4343400"/>
          </a:xfrm>
        </p:spPr>
        <p:txBody>
          <a:bodyPr/>
          <a:lstStyle/>
          <a:p>
            <a:pPr>
              <a:defRPr/>
            </a:pPr>
            <a:r>
              <a:rPr lang="en-US" dirty="0"/>
              <a:t>Integrated Design-Build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>
                <a:solidFill>
                  <a:srgbClr val="FFCC66"/>
                </a:solidFill>
              </a:rPr>
              <a:t>Contractor-Led Design-Build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Designer-Led Design-Build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Joint Venture/LLC Design-Build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6826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Contractor-Led Design-Build</a:t>
            </a:r>
            <a:endParaRPr lang="en-US" dirty="0"/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>
          <a:xfrm>
            <a:off x="944563" y="1752600"/>
            <a:ext cx="7772400" cy="4343400"/>
          </a:xfrm>
        </p:spPr>
        <p:txBody>
          <a:bodyPr/>
          <a:lstStyle/>
          <a:p>
            <a:pPr>
              <a:defRPr/>
            </a:pPr>
            <a:r>
              <a:rPr lang="en-US" dirty="0"/>
              <a:t>Contractor risks</a:t>
            </a:r>
          </a:p>
          <a:p>
            <a:pPr>
              <a:buFontTx/>
              <a:buNone/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Manage design services which are beyond pre-construction services</a:t>
            </a:r>
          </a:p>
          <a:p>
            <a:pPr lvl="1">
              <a:buFontTx/>
              <a:buNone/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Properly align responsibilities and insurances between its trade, sub consultants and its professional sub consultants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98550" y="7778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Design-Build Professional Issues</a:t>
            </a:r>
            <a:endParaRPr lang="en-US" dirty="0"/>
          </a:p>
        </p:txBody>
      </p:sp>
      <p:sp>
        <p:nvSpPr>
          <p:cNvPr id="163843" name="Rectangle 3"/>
          <p:cNvSpPr>
            <a:spLocks noGrp="1" noChangeArrowheads="1"/>
          </p:cNvSpPr>
          <p:nvPr>
            <p:ph idx="1"/>
          </p:nvPr>
        </p:nvSpPr>
        <p:spPr>
          <a:xfrm>
            <a:off x="927100" y="1363663"/>
            <a:ext cx="7772400" cy="4343400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sz="2600" dirty="0"/>
              <a:t>Is the contractor solely responsible for project cost and any guarantees</a:t>
            </a:r>
            <a:r>
              <a:rPr lang="en-US" sz="2600" dirty="0" smtClean="0"/>
              <a:t>?</a:t>
            </a:r>
          </a:p>
          <a:p>
            <a:pPr lvl="1">
              <a:spcAft>
                <a:spcPts val="600"/>
              </a:spcAft>
              <a:defRPr/>
            </a:pPr>
            <a:r>
              <a:rPr lang="en-US" sz="2400" dirty="0" smtClean="0"/>
              <a:t>Design to budget</a:t>
            </a:r>
          </a:p>
          <a:p>
            <a:pPr lvl="1">
              <a:spcAft>
                <a:spcPts val="600"/>
              </a:spcAft>
              <a:defRPr/>
            </a:pPr>
            <a:r>
              <a:rPr lang="en-US" sz="2400" dirty="0" smtClean="0"/>
              <a:t>Liquidated damages</a:t>
            </a:r>
            <a:endParaRPr lang="en-US" sz="2400" dirty="0"/>
          </a:p>
          <a:p>
            <a:pPr>
              <a:spcAft>
                <a:spcPts val="600"/>
              </a:spcAft>
              <a:defRPr/>
            </a:pPr>
            <a:r>
              <a:rPr lang="en-US" sz="2600" dirty="0"/>
              <a:t>Does the contractor solely assume the risk of interpreting contract documents</a:t>
            </a:r>
            <a:r>
              <a:rPr lang="en-US" sz="2600" dirty="0" smtClean="0"/>
              <a:t>?</a:t>
            </a:r>
          </a:p>
          <a:p>
            <a:pPr>
              <a:spcAft>
                <a:spcPts val="600"/>
              </a:spcAft>
              <a:defRPr/>
            </a:pPr>
            <a:r>
              <a:rPr lang="en-US" sz="2600" dirty="0" smtClean="0"/>
              <a:t>How do you divide responsibility for performance criteria?</a:t>
            </a:r>
            <a:endParaRPr lang="en-US" sz="2600" dirty="0"/>
          </a:p>
          <a:p>
            <a:pPr>
              <a:spcAft>
                <a:spcPts val="600"/>
              </a:spcAft>
              <a:defRPr/>
            </a:pPr>
            <a:r>
              <a:rPr lang="en-US" sz="2600" dirty="0" smtClean="0"/>
              <a:t>Who </a:t>
            </a:r>
            <a:r>
              <a:rPr lang="en-US" sz="2600" dirty="0"/>
              <a:t>establishes the contingency; how much is for design changes; who controls the expenditure?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3650" y="7938"/>
            <a:ext cx="7772400" cy="1143000"/>
          </a:xfrm>
        </p:spPr>
        <p:txBody>
          <a:bodyPr/>
          <a:lstStyle/>
          <a:p>
            <a:pPr algn="l">
              <a:defRPr/>
            </a:pPr>
            <a:r>
              <a:rPr lang="en-US" dirty="0" smtClean="0"/>
              <a:t>Contractors Protective </a:t>
            </a:r>
            <a:r>
              <a:rPr lang="en-US" dirty="0"/>
              <a:t>Professional Indemnity Policies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2025" y="1717675"/>
            <a:ext cx="7772400" cy="4343400"/>
          </a:xfrm>
        </p:spPr>
        <p:txBody>
          <a:bodyPr/>
          <a:lstStyle/>
          <a:p>
            <a:pPr>
              <a:defRPr/>
            </a:pPr>
            <a:r>
              <a:rPr lang="en-US" dirty="0"/>
              <a:t>Excess of D/B, Designer and/or SIR</a:t>
            </a:r>
          </a:p>
          <a:p>
            <a:pPr>
              <a:buFontTx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Supplement to practice policy E&amp;O</a:t>
            </a:r>
          </a:p>
          <a:p>
            <a:pPr>
              <a:buFontTx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Two triggers</a:t>
            </a:r>
          </a:p>
          <a:p>
            <a:pPr lvl="1">
              <a:defRPr/>
            </a:pPr>
            <a:r>
              <a:rPr lang="en-US" dirty="0"/>
              <a:t>First-party</a:t>
            </a:r>
          </a:p>
          <a:p>
            <a:pPr lvl="1">
              <a:defRPr/>
            </a:pPr>
            <a:r>
              <a:rPr lang="en-US" dirty="0"/>
              <a:t>Indemnity</a:t>
            </a: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A50F7B-3DAB-46AA-B2F5-7B0EFCD5FF40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8"/>
          <p:cNvSpPr>
            <a:spLocks noChangeArrowheads="1"/>
          </p:cNvSpPr>
          <p:nvPr/>
        </p:nvSpPr>
        <p:spPr bwMode="auto">
          <a:xfrm>
            <a:off x="0" y="1095375"/>
            <a:ext cx="9144000" cy="5762625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latin typeface="Times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54125" y="155575"/>
            <a:ext cx="7772400" cy="1143000"/>
          </a:xfrm>
        </p:spPr>
        <p:txBody>
          <a:bodyPr/>
          <a:lstStyle/>
          <a:p>
            <a:pPr algn="l">
              <a:defRPr/>
            </a:pPr>
            <a:r>
              <a:rPr lang="en-US" dirty="0" smtClean="0"/>
              <a:t>CPPI and Project-Specific Professional Insurance Program</a:t>
            </a:r>
            <a:br>
              <a:rPr lang="en-US" dirty="0" smtClean="0"/>
            </a:br>
            <a:endParaRPr lang="en-US" sz="1800" dirty="0"/>
          </a:p>
        </p:txBody>
      </p:sp>
      <p:sp>
        <p:nvSpPr>
          <p:cNvPr id="28676" name="Rectangle 47"/>
          <p:cNvSpPr>
            <a:spLocks noChangeArrowheads="1"/>
          </p:cNvSpPr>
          <p:nvPr/>
        </p:nvSpPr>
        <p:spPr bwMode="auto">
          <a:xfrm>
            <a:off x="774700" y="3602038"/>
            <a:ext cx="2590800" cy="2722562"/>
          </a:xfrm>
          <a:prstGeom prst="rect">
            <a:avLst/>
          </a:prstGeom>
          <a:solidFill>
            <a:srgbClr val="FFCC66"/>
          </a:solidFill>
          <a:ln w="12700" algn="ctr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sz="2400">
              <a:solidFill>
                <a:schemeClr val="bg2"/>
              </a:solidFill>
              <a:latin typeface="News Gothic"/>
            </a:endParaRPr>
          </a:p>
        </p:txBody>
      </p:sp>
      <p:cxnSp>
        <p:nvCxnSpPr>
          <p:cNvPr id="28677" name="Straight Connector 51"/>
          <p:cNvCxnSpPr>
            <a:cxnSpLocks noChangeShapeType="1"/>
          </p:cNvCxnSpPr>
          <p:nvPr/>
        </p:nvCxnSpPr>
        <p:spPr bwMode="auto">
          <a:xfrm>
            <a:off x="2084388" y="3506788"/>
            <a:ext cx="0" cy="1703387"/>
          </a:xfrm>
          <a:prstGeom prst="line">
            <a:avLst/>
          </a:prstGeom>
          <a:noFill/>
          <a:ln w="12700" algn="ctr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28678" name="TextBox 52"/>
          <p:cNvSpPr txBox="1">
            <a:spLocks noChangeArrowheads="1"/>
          </p:cNvSpPr>
          <p:nvPr/>
        </p:nvSpPr>
        <p:spPr bwMode="auto">
          <a:xfrm>
            <a:off x="850900" y="4827588"/>
            <a:ext cx="1219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solidFill>
                  <a:schemeClr val="bg1"/>
                </a:solidFill>
              </a:rPr>
              <a:t>Coverage A:</a:t>
            </a:r>
          </a:p>
          <a:p>
            <a:r>
              <a:rPr lang="en-US" sz="1200" b="1">
                <a:solidFill>
                  <a:schemeClr val="bg1"/>
                </a:solidFill>
              </a:rPr>
              <a:t>Limit: </a:t>
            </a:r>
            <a:r>
              <a:rPr lang="en-US" sz="1200">
                <a:solidFill>
                  <a:schemeClr val="bg1"/>
                </a:solidFill>
              </a:rPr>
              <a:t>$25M/$25M</a:t>
            </a:r>
          </a:p>
          <a:p>
            <a:r>
              <a:rPr lang="en-US" sz="1200">
                <a:solidFill>
                  <a:schemeClr val="bg1"/>
                </a:solidFill>
              </a:rPr>
              <a:t>(independent of Coverage B limit)*</a:t>
            </a:r>
          </a:p>
        </p:txBody>
      </p:sp>
      <p:sp>
        <p:nvSpPr>
          <p:cNvPr id="28679" name="TextBox 53"/>
          <p:cNvSpPr txBox="1">
            <a:spLocks noChangeArrowheads="1"/>
          </p:cNvSpPr>
          <p:nvPr/>
        </p:nvSpPr>
        <p:spPr bwMode="auto">
          <a:xfrm>
            <a:off x="2120900" y="4003675"/>
            <a:ext cx="1219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solidFill>
                  <a:schemeClr val="bg1"/>
                </a:solidFill>
              </a:rPr>
              <a:t>Coverage B:</a:t>
            </a:r>
          </a:p>
          <a:p>
            <a:r>
              <a:rPr lang="en-US" sz="1200" b="1">
                <a:solidFill>
                  <a:schemeClr val="bg1"/>
                </a:solidFill>
              </a:rPr>
              <a:t>Limit: </a:t>
            </a:r>
            <a:r>
              <a:rPr lang="en-US" sz="1200">
                <a:solidFill>
                  <a:schemeClr val="bg1"/>
                </a:solidFill>
              </a:rPr>
              <a:t>$15M/$15M (independent of Coverage A limit)*</a:t>
            </a:r>
          </a:p>
        </p:txBody>
      </p:sp>
      <p:sp>
        <p:nvSpPr>
          <p:cNvPr id="28680" name="Rectangle 21"/>
          <p:cNvSpPr>
            <a:spLocks noChangeArrowheads="1"/>
          </p:cNvSpPr>
          <p:nvPr/>
        </p:nvSpPr>
        <p:spPr bwMode="auto">
          <a:xfrm>
            <a:off x="2085975" y="5194300"/>
            <a:ext cx="1295400" cy="55563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sz="2400">
              <a:solidFill>
                <a:schemeClr val="bg2"/>
              </a:solidFill>
              <a:latin typeface="News Gothic"/>
            </a:endParaRPr>
          </a:p>
        </p:txBody>
      </p:sp>
      <p:sp>
        <p:nvSpPr>
          <p:cNvPr id="28681" name="Rectangle 22"/>
          <p:cNvSpPr>
            <a:spLocks noChangeArrowheads="1"/>
          </p:cNvSpPr>
          <p:nvPr/>
        </p:nvSpPr>
        <p:spPr bwMode="auto">
          <a:xfrm rot="-5400000">
            <a:off x="1544638" y="5734050"/>
            <a:ext cx="1130300" cy="53975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sz="2400">
              <a:solidFill>
                <a:schemeClr val="bg2"/>
              </a:solidFill>
              <a:latin typeface="News Gothic"/>
            </a:endParaRPr>
          </a:p>
        </p:txBody>
      </p:sp>
      <p:sp>
        <p:nvSpPr>
          <p:cNvPr id="28682" name="Rectangle 23"/>
          <p:cNvSpPr>
            <a:spLocks noChangeArrowheads="1"/>
          </p:cNvSpPr>
          <p:nvPr/>
        </p:nvSpPr>
        <p:spPr bwMode="auto">
          <a:xfrm>
            <a:off x="2116138" y="5233988"/>
            <a:ext cx="2590800" cy="1092200"/>
          </a:xfrm>
          <a:prstGeom prst="rect">
            <a:avLst/>
          </a:prstGeom>
          <a:solidFill>
            <a:srgbClr val="FFCC66"/>
          </a:solidFill>
          <a:ln w="12700" algn="ctr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sz="2400">
              <a:solidFill>
                <a:schemeClr val="bg2"/>
              </a:solidFill>
              <a:latin typeface="News Gothic"/>
            </a:endParaRPr>
          </a:p>
        </p:txBody>
      </p:sp>
      <p:sp>
        <p:nvSpPr>
          <p:cNvPr id="28683" name="TextBox 24"/>
          <p:cNvSpPr txBox="1">
            <a:spLocks noChangeArrowheads="1"/>
          </p:cNvSpPr>
          <p:nvPr/>
        </p:nvSpPr>
        <p:spPr bwMode="auto">
          <a:xfrm>
            <a:off x="2192338" y="5321300"/>
            <a:ext cx="24384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chemeClr val="bg1"/>
                </a:solidFill>
              </a:rPr>
              <a:t>Project-Specific Professional</a:t>
            </a:r>
          </a:p>
          <a:p>
            <a:r>
              <a:rPr lang="en-US" sz="1200" b="1">
                <a:solidFill>
                  <a:schemeClr val="bg1"/>
                </a:solidFill>
              </a:rPr>
              <a:t>Limit: </a:t>
            </a:r>
            <a:r>
              <a:rPr lang="en-US" sz="1200">
                <a:solidFill>
                  <a:schemeClr val="bg1"/>
                </a:solidFill>
              </a:rPr>
              <a:t>$10M</a:t>
            </a:r>
          </a:p>
          <a:p>
            <a:r>
              <a:rPr lang="en-US" sz="1200" b="1">
                <a:solidFill>
                  <a:schemeClr val="bg1"/>
                </a:solidFill>
              </a:rPr>
              <a:t>Insurer</a:t>
            </a:r>
            <a:r>
              <a:rPr lang="en-US" sz="1200">
                <a:solidFill>
                  <a:schemeClr val="bg1"/>
                </a:solidFill>
              </a:rPr>
              <a:t>: Lexington</a:t>
            </a:r>
          </a:p>
          <a:p>
            <a:r>
              <a:rPr lang="en-US" sz="1200" b="1">
                <a:solidFill>
                  <a:schemeClr val="bg1"/>
                </a:solidFill>
              </a:rPr>
              <a:t>Named Insured</a:t>
            </a:r>
            <a:r>
              <a:rPr lang="en-US" sz="1200">
                <a:solidFill>
                  <a:schemeClr val="bg1"/>
                </a:solidFill>
              </a:rPr>
              <a:t>: Design Team</a:t>
            </a:r>
          </a:p>
        </p:txBody>
      </p:sp>
      <p:sp>
        <p:nvSpPr>
          <p:cNvPr id="28684" name="Rectangle 20"/>
          <p:cNvSpPr>
            <a:spLocks noChangeArrowheads="1"/>
          </p:cNvSpPr>
          <p:nvPr/>
        </p:nvSpPr>
        <p:spPr bwMode="auto">
          <a:xfrm>
            <a:off x="3373438" y="2465388"/>
            <a:ext cx="44450" cy="2752725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sz="2400">
              <a:solidFill>
                <a:schemeClr val="bg2"/>
              </a:solidFill>
              <a:latin typeface="News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50900" y="1239838"/>
            <a:ext cx="7969250" cy="48625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dirty="0">
                <a:solidFill>
                  <a:srgbClr val="FFFFFF"/>
                </a:solidFill>
                <a:latin typeface="Arial" charset="0"/>
              </a:rPr>
              <a:t>Scenario 1</a:t>
            </a:r>
          </a:p>
          <a:p>
            <a:pPr>
              <a:spcAft>
                <a:spcPts val="600"/>
              </a:spcAft>
              <a:defRPr/>
            </a:pPr>
            <a:r>
              <a:rPr lang="en-US" sz="1200" dirty="0">
                <a:solidFill>
                  <a:srgbClr val="FFFFFF"/>
                </a:solidFill>
                <a:latin typeface="Arial" charset="0"/>
              </a:rPr>
              <a:t>Third-party lawsuit against DB alleging design negligence.</a:t>
            </a:r>
          </a:p>
          <a:p>
            <a:pPr marL="228600" indent="-228600">
              <a:spcAft>
                <a:spcPts val="600"/>
              </a:spcAft>
              <a:buFontTx/>
              <a:buAutoNum type="arabicPeriod"/>
              <a:defRPr/>
            </a:pPr>
            <a:r>
              <a:rPr lang="en-US" sz="1200" dirty="0">
                <a:solidFill>
                  <a:srgbClr val="FFFFFF"/>
                </a:solidFill>
                <a:latin typeface="Arial" charset="0"/>
              </a:rPr>
              <a:t>Catlin pays claim and subrogates up to the limit of the project-specific policy with Lexington—$10M. Catlin waives rights of subrogation against the individual practice policies of the design team members.*</a:t>
            </a:r>
          </a:p>
          <a:p>
            <a:pPr marL="228600" indent="-228600">
              <a:spcAft>
                <a:spcPts val="600"/>
              </a:spcAft>
              <a:buFontTx/>
              <a:buAutoNum type="arabicPeriod"/>
              <a:defRPr/>
            </a:pPr>
            <a:r>
              <a:rPr lang="en-US" sz="1200" dirty="0">
                <a:solidFill>
                  <a:srgbClr val="FFFFFF"/>
                </a:solidFill>
                <a:latin typeface="Arial" charset="0"/>
              </a:rPr>
              <a:t>If the claim exceeds $25M, then the practice policies of the individual design team members respond.</a:t>
            </a:r>
          </a:p>
          <a:p>
            <a:pPr marL="27432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FFFFFF"/>
                </a:solidFill>
                <a:latin typeface="Arial" charset="0"/>
              </a:rPr>
              <a:t>Scenario 2</a:t>
            </a:r>
          </a:p>
          <a:p>
            <a:pPr marL="2743200">
              <a:spcAft>
                <a:spcPts val="600"/>
              </a:spcAft>
              <a:defRPr/>
            </a:pPr>
            <a:r>
              <a:rPr lang="en-US" sz="1200" dirty="0">
                <a:solidFill>
                  <a:srgbClr val="FFFFFF"/>
                </a:solidFill>
                <a:latin typeface="Arial" charset="0"/>
              </a:rPr>
              <a:t>Lawsuit between DB and design team with no third party claim.</a:t>
            </a:r>
          </a:p>
          <a:p>
            <a:pPr marL="2971800" indent="-228600">
              <a:spcAft>
                <a:spcPts val="600"/>
              </a:spcAft>
              <a:buFontTx/>
              <a:buAutoNum type="arabicPeriod"/>
              <a:defRPr/>
            </a:pPr>
            <a:r>
              <a:rPr lang="en-US" sz="1200" dirty="0">
                <a:solidFill>
                  <a:srgbClr val="FFFFFF"/>
                </a:solidFill>
                <a:latin typeface="Arial" charset="0"/>
              </a:rPr>
              <a:t>Lexington pays claim up to policy limits—$10M.</a:t>
            </a:r>
          </a:p>
          <a:p>
            <a:pPr marL="2971800" indent="-228600">
              <a:spcAft>
                <a:spcPts val="600"/>
              </a:spcAft>
              <a:buFontTx/>
              <a:buAutoNum type="arabicPeriod"/>
              <a:defRPr/>
            </a:pPr>
            <a:r>
              <a:rPr lang="en-US" sz="1200" dirty="0">
                <a:solidFill>
                  <a:srgbClr val="FFFFFF"/>
                </a:solidFill>
                <a:latin typeface="Arial" charset="0"/>
              </a:rPr>
              <a:t>Catlin pays claim up to Coverage B limit—$15M. Catlin waives rights of subrogation against the individual practice policies of the design team members.*</a:t>
            </a:r>
          </a:p>
          <a:p>
            <a:pPr marL="2971800" indent="-228600">
              <a:spcAft>
                <a:spcPts val="600"/>
              </a:spcAft>
              <a:buFontTx/>
              <a:buAutoNum type="arabicPeriod"/>
              <a:defRPr/>
            </a:pPr>
            <a:r>
              <a:rPr lang="en-US" sz="1200" dirty="0">
                <a:solidFill>
                  <a:srgbClr val="FFFFFF"/>
                </a:solidFill>
                <a:latin typeface="Arial" charset="0"/>
              </a:rPr>
              <a:t>If the claim exceeds $25M, then the practice policies of the individual design team members respond.</a:t>
            </a:r>
          </a:p>
          <a:p>
            <a:pPr marL="2743200">
              <a:spcBef>
                <a:spcPts val="1200"/>
              </a:spcBef>
              <a:defRPr/>
            </a:pPr>
            <a:r>
              <a:rPr lang="en-US" sz="1200" b="1" dirty="0">
                <a:solidFill>
                  <a:srgbClr val="FFFFFF"/>
                </a:solidFill>
                <a:latin typeface="Arial" charset="0"/>
              </a:rPr>
              <a:t>Scenario 3</a:t>
            </a:r>
          </a:p>
          <a:p>
            <a:pPr marL="2743200">
              <a:spcBef>
                <a:spcPts val="0"/>
              </a:spcBef>
              <a:defRPr/>
            </a:pPr>
            <a:r>
              <a:rPr lang="en-US" sz="1200" dirty="0">
                <a:solidFill>
                  <a:srgbClr val="FFFFFF"/>
                </a:solidFill>
                <a:latin typeface="Arial" charset="0"/>
              </a:rPr>
              <a:t>A member of the design team is sued directly.</a:t>
            </a:r>
          </a:p>
          <a:p>
            <a:pPr marL="2971800" indent="-228600">
              <a:spcBef>
                <a:spcPts val="600"/>
              </a:spcBef>
              <a:buFontTx/>
              <a:buAutoNum type="arabicPeriod"/>
              <a:defRPr/>
            </a:pPr>
            <a:r>
              <a:rPr lang="en-US" sz="1200" dirty="0">
                <a:solidFill>
                  <a:srgbClr val="FFFFFF"/>
                </a:solidFill>
                <a:latin typeface="Arial" charset="0"/>
              </a:rPr>
              <a:t>Lexington pays claim up to policy limits—$10M.</a:t>
            </a:r>
          </a:p>
          <a:p>
            <a:pPr marL="4343400" indent="-280988">
              <a:spcBef>
                <a:spcPts val="600"/>
              </a:spcBef>
              <a:buFontTx/>
              <a:buAutoNum type="arabicPeriod"/>
              <a:defRPr/>
            </a:pPr>
            <a:r>
              <a:rPr lang="en-US" sz="1200" dirty="0">
                <a:solidFill>
                  <a:srgbClr val="FFFFFF"/>
                </a:solidFill>
                <a:latin typeface="Arial" charset="0"/>
              </a:rPr>
              <a:t>If the claim exceeds $10M, then the practice policies of the individual design team members respond.</a:t>
            </a:r>
          </a:p>
          <a:p>
            <a:pPr marL="4062412">
              <a:spcBef>
                <a:spcPts val="600"/>
              </a:spcBef>
              <a:defRPr/>
            </a:pPr>
            <a:r>
              <a:rPr lang="en-US" sz="1200" dirty="0">
                <a:solidFill>
                  <a:srgbClr val="FFFFFF"/>
                </a:solidFill>
                <a:latin typeface="Arial" charset="0"/>
              </a:rPr>
              <a:t>*To be confirmed.</a:t>
            </a:r>
          </a:p>
        </p:txBody>
      </p:sp>
      <p:sp>
        <p:nvSpPr>
          <p:cNvPr id="28686" name="Rectangle 26"/>
          <p:cNvSpPr>
            <a:spLocks noChangeArrowheads="1"/>
          </p:cNvSpPr>
          <p:nvPr/>
        </p:nvSpPr>
        <p:spPr bwMode="auto">
          <a:xfrm>
            <a:off x="774700" y="2492375"/>
            <a:ext cx="2590800" cy="1066800"/>
          </a:xfrm>
          <a:prstGeom prst="rect">
            <a:avLst/>
          </a:prstGeom>
          <a:solidFill>
            <a:srgbClr val="FFCC66"/>
          </a:solidFill>
          <a:ln w="12700" algn="ctr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sz="2400">
              <a:solidFill>
                <a:schemeClr val="bg2"/>
              </a:solidFill>
              <a:latin typeface="News Gothic"/>
            </a:endParaRPr>
          </a:p>
        </p:txBody>
      </p:sp>
      <p:sp>
        <p:nvSpPr>
          <p:cNvPr id="28687" name="TextBox 27"/>
          <p:cNvSpPr txBox="1">
            <a:spLocks noChangeArrowheads="1"/>
          </p:cNvSpPr>
          <p:nvPr/>
        </p:nvSpPr>
        <p:spPr bwMode="auto">
          <a:xfrm>
            <a:off x="774700" y="2506663"/>
            <a:ext cx="2565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chemeClr val="bg1"/>
                </a:solidFill>
              </a:rPr>
              <a:t>Annual Practice Policies of Design Team Members</a:t>
            </a:r>
          </a:p>
          <a:p>
            <a:r>
              <a:rPr lang="en-US" sz="1200" b="1">
                <a:solidFill>
                  <a:schemeClr val="bg1"/>
                </a:solidFill>
              </a:rPr>
              <a:t>Limit: </a:t>
            </a:r>
            <a:r>
              <a:rPr lang="en-US" sz="1200">
                <a:solidFill>
                  <a:schemeClr val="bg1"/>
                </a:solidFill>
              </a:rPr>
              <a:t>$15M/$20M</a:t>
            </a:r>
          </a:p>
          <a:p>
            <a:r>
              <a:rPr lang="en-US" sz="1200" b="1">
                <a:solidFill>
                  <a:schemeClr val="bg1"/>
                </a:solidFill>
              </a:rPr>
              <a:t>Insurer</a:t>
            </a:r>
            <a:r>
              <a:rPr lang="en-US" sz="1200">
                <a:solidFill>
                  <a:schemeClr val="bg1"/>
                </a:solidFill>
              </a:rPr>
              <a:t>: Various</a:t>
            </a:r>
          </a:p>
          <a:p>
            <a:r>
              <a:rPr lang="en-US" sz="1200" b="1">
                <a:solidFill>
                  <a:schemeClr val="bg1"/>
                </a:solidFill>
              </a:rPr>
              <a:t>Named Insured</a:t>
            </a:r>
            <a:r>
              <a:rPr lang="en-US" sz="1200">
                <a:solidFill>
                  <a:schemeClr val="bg1"/>
                </a:solidFill>
              </a:rPr>
              <a:t>: Various</a:t>
            </a:r>
          </a:p>
        </p:txBody>
      </p:sp>
      <p:sp>
        <p:nvSpPr>
          <p:cNvPr id="28688" name="Rectangle 15"/>
          <p:cNvSpPr>
            <a:spLocks noChangeArrowheads="1"/>
          </p:cNvSpPr>
          <p:nvPr/>
        </p:nvSpPr>
        <p:spPr bwMode="auto">
          <a:xfrm>
            <a:off x="1812925" y="3614738"/>
            <a:ext cx="688975" cy="279400"/>
          </a:xfrm>
          <a:prstGeom prst="rect">
            <a:avLst/>
          </a:prstGeom>
          <a:solidFill>
            <a:srgbClr val="FFCC66"/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sz="2400">
              <a:solidFill>
                <a:schemeClr val="bg2"/>
              </a:solidFill>
              <a:latin typeface="News Gothic"/>
            </a:endParaRPr>
          </a:p>
        </p:txBody>
      </p:sp>
      <p:sp>
        <p:nvSpPr>
          <p:cNvPr id="28689" name="TextBox 16"/>
          <p:cNvSpPr txBox="1">
            <a:spLocks noChangeArrowheads="1"/>
          </p:cNvSpPr>
          <p:nvPr/>
        </p:nvSpPr>
        <p:spPr bwMode="auto">
          <a:xfrm>
            <a:off x="774700" y="3627438"/>
            <a:ext cx="25654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chemeClr val="bg1"/>
                </a:solidFill>
              </a:rPr>
              <a:t>Project-Specific CPPI</a:t>
            </a:r>
          </a:p>
          <a:p>
            <a:r>
              <a:rPr lang="en-US" sz="1200" b="1">
                <a:solidFill>
                  <a:schemeClr val="bg1"/>
                </a:solidFill>
              </a:rPr>
              <a:t>Insurer: </a:t>
            </a:r>
            <a:r>
              <a:rPr lang="en-US" sz="1200">
                <a:solidFill>
                  <a:schemeClr val="bg1"/>
                </a:solidFill>
              </a:rPr>
              <a:t>Catlin</a:t>
            </a:r>
          </a:p>
          <a:p>
            <a:r>
              <a:rPr lang="en-US" sz="1200" b="1">
                <a:solidFill>
                  <a:schemeClr val="bg1"/>
                </a:solidFill>
              </a:rPr>
              <a:t>Named Insured:                           DB</a:t>
            </a:r>
            <a:endParaRPr lang="en-US" sz="1200">
              <a:solidFill>
                <a:schemeClr val="bg1"/>
              </a:solidFill>
            </a:endParaRPr>
          </a:p>
          <a:p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132638" y="6400800"/>
            <a:ext cx="1905000" cy="457200"/>
          </a:xfrm>
        </p:spPr>
        <p:txBody>
          <a:bodyPr/>
          <a:lstStyle/>
          <a:p>
            <a:pPr>
              <a:defRPr/>
            </a:pPr>
            <a:fld id="{9F0D6357-9702-4F3D-BC1C-2CD389F60F3F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588" y="258763"/>
            <a:ext cx="7458075" cy="1143000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Contractors’ Professional Liability Coverage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4563" y="1752600"/>
            <a:ext cx="7772400" cy="4343400"/>
          </a:xfrm>
        </p:spPr>
        <p:txBody>
          <a:bodyPr/>
          <a:lstStyle/>
          <a:p>
            <a:pPr>
              <a:spcAft>
                <a:spcPts val="1800"/>
              </a:spcAft>
              <a:defRPr/>
            </a:pPr>
            <a:r>
              <a:rPr lang="en-US" dirty="0"/>
              <a:t>Rectification </a:t>
            </a:r>
            <a:r>
              <a:rPr lang="en-US" dirty="0" smtClean="0"/>
              <a:t>Coverage</a:t>
            </a:r>
          </a:p>
          <a:p>
            <a:pPr>
              <a:spcAft>
                <a:spcPts val="1800"/>
              </a:spcAft>
              <a:defRPr/>
            </a:pPr>
            <a:r>
              <a:rPr lang="en-US" dirty="0" smtClean="0"/>
              <a:t>“</a:t>
            </a:r>
            <a:r>
              <a:rPr lang="en-US" dirty="0"/>
              <a:t>Faulty Workmanship” Coverage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9F718E-20EB-45B1-9711-CE5A800AEE70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4563" y="1458913"/>
            <a:ext cx="7772400" cy="4343400"/>
          </a:xfrm>
        </p:spPr>
        <p:txBody>
          <a:bodyPr/>
          <a:lstStyle/>
          <a:p>
            <a:pPr>
              <a:spcAft>
                <a:spcPts val="1200"/>
              </a:spcAft>
              <a:defRPr/>
            </a:pPr>
            <a:r>
              <a:rPr lang="en-US" dirty="0"/>
              <a:t>Rectification </a:t>
            </a:r>
            <a:r>
              <a:rPr lang="en-US" dirty="0" smtClean="0"/>
              <a:t>Coverage</a:t>
            </a:r>
          </a:p>
          <a:p>
            <a:pPr lvl="1">
              <a:spcAft>
                <a:spcPts val="1200"/>
              </a:spcAft>
              <a:defRPr/>
            </a:pPr>
            <a:r>
              <a:rPr lang="en-US" sz="2400" dirty="0" smtClean="0"/>
              <a:t>First-party </a:t>
            </a:r>
            <a:r>
              <a:rPr lang="en-US" sz="2400" dirty="0"/>
              <a:t>coverage to those construction firms that contract with design professionals (DPs). </a:t>
            </a:r>
            <a:endParaRPr lang="en-US" sz="2400" dirty="0" smtClean="0"/>
          </a:p>
          <a:p>
            <a:pPr lvl="1">
              <a:spcAft>
                <a:spcPts val="1200"/>
              </a:spcAft>
              <a:defRPr/>
            </a:pPr>
            <a:r>
              <a:rPr lang="en-US" sz="2400" dirty="0" smtClean="0"/>
              <a:t>Referred </a:t>
            </a:r>
            <a:r>
              <a:rPr lang="en-US" sz="2400" dirty="0"/>
              <a:t>to as "rectification," "mitigation of loss," or "mitigation of damages" coverage, depending on the insurer. </a:t>
            </a:r>
            <a:endParaRPr lang="en-US" sz="2400" dirty="0" smtClean="0"/>
          </a:p>
          <a:p>
            <a:pPr lvl="1">
              <a:spcAft>
                <a:spcPts val="1200"/>
              </a:spcAft>
              <a:defRPr/>
            </a:pPr>
            <a:r>
              <a:rPr lang="en-US" sz="2400" dirty="0" smtClean="0"/>
              <a:t>Provides </a:t>
            </a:r>
            <a:r>
              <a:rPr lang="en-US" sz="2400" dirty="0"/>
              <a:t>the insured with first-party coverage for damages it incurs as a result of a design defect discovered during the course of construction for defects that, if not addressed, would result in a professional liability claim.</a:t>
            </a:r>
            <a:endParaRPr lang="en-US" sz="2400" dirty="0" smtClean="0"/>
          </a:p>
          <a:p>
            <a:pPr marL="0" indent="0">
              <a:spcAft>
                <a:spcPts val="1200"/>
              </a:spcAft>
              <a:buFontTx/>
              <a:buNone/>
              <a:defRPr/>
            </a:pPr>
            <a:r>
              <a:rPr lang="en-US" sz="2400" dirty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AA8FC6-3F86-41E9-B4C6-1425C6FDE476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71588" y="258763"/>
            <a:ext cx="7458075" cy="1143000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Contractors’ Professional Liability Coverage</a:t>
            </a:r>
            <a:br>
              <a:rPr lang="en-US" dirty="0"/>
            </a:br>
            <a:r>
              <a:rPr lang="en-US" dirty="0"/>
              <a:t> 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88" y="1219200"/>
            <a:ext cx="8186737" cy="4876800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Rectification </a:t>
            </a:r>
            <a:r>
              <a:rPr lang="en-US" dirty="0" smtClean="0"/>
              <a:t>Coverage </a:t>
            </a:r>
            <a:r>
              <a:rPr lang="en-US" sz="2000" dirty="0" smtClean="0"/>
              <a:t>(cont.)</a:t>
            </a:r>
          </a:p>
          <a:p>
            <a:pPr lvl="1">
              <a:lnSpc>
                <a:spcPts val="2800"/>
              </a:lnSpc>
              <a:spcAft>
                <a:spcPts val="2400"/>
              </a:spcAft>
              <a:defRPr/>
            </a:pPr>
            <a:r>
              <a:rPr lang="en-US" sz="2200" dirty="0" smtClean="0"/>
              <a:t>Rectification coverage replaces </a:t>
            </a:r>
            <a:r>
              <a:rPr lang="en-US" sz="2200" dirty="0"/>
              <a:t>the DP's insurance solely with respect to the costs incurred by the named insured (design-builder) to rectify design issues discovered during the course of construction that would otherwise result in professional liability claims if not corrected</a:t>
            </a:r>
            <a:r>
              <a:rPr lang="en-US" sz="2200" dirty="0" smtClean="0"/>
              <a:t>.</a:t>
            </a:r>
          </a:p>
          <a:p>
            <a:pPr lvl="1">
              <a:lnSpc>
                <a:spcPts val="2800"/>
              </a:lnSpc>
              <a:spcAft>
                <a:spcPts val="2400"/>
              </a:spcAft>
              <a:defRPr/>
            </a:pPr>
            <a:r>
              <a:rPr lang="en-US" sz="2200" dirty="0" smtClean="0"/>
              <a:t>Rectification is </a:t>
            </a:r>
            <a:r>
              <a:rPr lang="en-US" sz="2200" dirty="0"/>
              <a:t>primary coverage subject to a self-insured retention (SIR). </a:t>
            </a:r>
            <a:r>
              <a:rPr lang="en-US" sz="2200" dirty="0" smtClean="0"/>
              <a:t>Rectification coverage </a:t>
            </a:r>
            <a:r>
              <a:rPr lang="en-US" sz="2200" dirty="0"/>
              <a:t>allows for the construction to proceed with funding for the rectification costs coming from the insurer rather than the contractor. The insurer may then subrogate </a:t>
            </a:r>
            <a:r>
              <a:rPr lang="en-US" sz="2200" dirty="0" smtClean="0"/>
              <a:t>against </a:t>
            </a:r>
            <a:r>
              <a:rPr lang="en-US" sz="2200" dirty="0"/>
              <a:t>the DP for expenses incurred.</a:t>
            </a:r>
            <a:endParaRPr lang="en-US" sz="2200" dirty="0" smtClean="0"/>
          </a:p>
          <a:p>
            <a:pPr marL="0" indent="0">
              <a:spcAft>
                <a:spcPts val="600"/>
              </a:spcAft>
              <a:buFontTx/>
              <a:buNone/>
              <a:defRPr/>
            </a:pPr>
            <a:r>
              <a:rPr lang="en-US" sz="2400" dirty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D965A9-F657-4A19-A1D2-80872F82E65B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71588" y="258763"/>
            <a:ext cx="7458075" cy="1143000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Contractors’ Professional Liability Coverage</a:t>
            </a:r>
            <a:br>
              <a:rPr lang="en-US" dirty="0"/>
            </a:br>
            <a:r>
              <a:rPr lang="en-US" dirty="0"/>
              <a:t> 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41313" y="68263"/>
            <a:ext cx="7772401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Discussion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213" y="1252538"/>
            <a:ext cx="7772400" cy="4343400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sz="2400" dirty="0"/>
              <a:t>Alternative Project Delivery Insurability Issues</a:t>
            </a:r>
          </a:p>
          <a:p>
            <a:pPr lvl="1">
              <a:spcAft>
                <a:spcPts val="600"/>
              </a:spcAft>
              <a:defRPr/>
            </a:pPr>
            <a:r>
              <a:rPr lang="en-US" sz="2200" dirty="0"/>
              <a:t>IPD </a:t>
            </a:r>
            <a:endParaRPr lang="en-US" sz="2200" dirty="0" smtClean="0"/>
          </a:p>
          <a:p>
            <a:pPr lvl="1">
              <a:spcAft>
                <a:spcPts val="600"/>
              </a:spcAft>
              <a:defRPr/>
            </a:pPr>
            <a:r>
              <a:rPr lang="en-US" sz="2200" dirty="0" smtClean="0"/>
              <a:t>P3 </a:t>
            </a:r>
          </a:p>
          <a:p>
            <a:pPr lvl="1">
              <a:spcAft>
                <a:spcPts val="600"/>
              </a:spcAft>
              <a:defRPr/>
            </a:pPr>
            <a:r>
              <a:rPr lang="en-US" sz="2200" dirty="0" smtClean="0"/>
              <a:t>Design-Build 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 smtClean="0"/>
              <a:t>Contractors</a:t>
            </a:r>
            <a:r>
              <a:rPr lang="en-US" sz="2400" dirty="0"/>
              <a:t>’ Professional Liability Coverage</a:t>
            </a:r>
          </a:p>
          <a:p>
            <a:pPr lvl="1">
              <a:spcAft>
                <a:spcPts val="600"/>
              </a:spcAft>
              <a:defRPr/>
            </a:pPr>
            <a:r>
              <a:rPr lang="en-US" sz="2400" dirty="0"/>
              <a:t> </a:t>
            </a:r>
            <a:r>
              <a:rPr lang="en-US" sz="2200" dirty="0"/>
              <a:t>Rectification Coverage</a:t>
            </a:r>
          </a:p>
          <a:p>
            <a:pPr lvl="1">
              <a:spcAft>
                <a:spcPts val="600"/>
              </a:spcAft>
              <a:defRPr/>
            </a:pPr>
            <a:r>
              <a:rPr lang="en-US" sz="2200" dirty="0"/>
              <a:t> “Faulty Workmanship” </a:t>
            </a:r>
            <a:r>
              <a:rPr lang="en-US" sz="2200" dirty="0" smtClean="0"/>
              <a:t>Coverage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 smtClean="0"/>
              <a:t>Specialty </a:t>
            </a:r>
            <a:r>
              <a:rPr lang="en-US" sz="2400" dirty="0"/>
              <a:t>Insurance Coverage</a:t>
            </a:r>
          </a:p>
          <a:p>
            <a:pPr lvl="1">
              <a:spcAft>
                <a:spcPts val="600"/>
              </a:spcAft>
              <a:defRPr/>
            </a:pPr>
            <a:r>
              <a:rPr lang="en-US" sz="2200" dirty="0"/>
              <a:t>Intellectual Property Insurance</a:t>
            </a:r>
          </a:p>
          <a:p>
            <a:pPr lvl="1">
              <a:spcAft>
                <a:spcPts val="600"/>
              </a:spcAft>
              <a:defRPr/>
            </a:pPr>
            <a:r>
              <a:rPr lang="en-US" sz="2200" dirty="0"/>
              <a:t>Cyber-Liability</a:t>
            </a:r>
          </a:p>
          <a:p>
            <a:pPr lvl="1">
              <a:spcAft>
                <a:spcPts val="600"/>
              </a:spcAft>
              <a:defRPr/>
            </a:pPr>
            <a:r>
              <a:rPr lang="en-US" sz="2200" dirty="0" smtClean="0"/>
              <a:t>Contract </a:t>
            </a:r>
            <a:r>
              <a:rPr lang="en-US" sz="2200" dirty="0"/>
              <a:t>Litigation Insurance</a:t>
            </a:r>
          </a:p>
          <a:p>
            <a:pPr marL="0" indent="0">
              <a:spcAft>
                <a:spcPts val="600"/>
              </a:spcAft>
              <a:buFontTx/>
              <a:buNone/>
              <a:defRPr/>
            </a:pPr>
            <a:endParaRPr lang="en-US" sz="2400" dirty="0"/>
          </a:p>
          <a:p>
            <a:pPr>
              <a:spcAft>
                <a:spcPts val="60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149125-ECE8-4B31-9292-E7DFAEE67B8F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4563" y="1501775"/>
            <a:ext cx="7772400" cy="4343400"/>
          </a:xfrm>
        </p:spPr>
        <p:txBody>
          <a:bodyPr/>
          <a:lstStyle/>
          <a:p>
            <a:pPr>
              <a:spcAft>
                <a:spcPts val="1800"/>
              </a:spcAft>
              <a:defRPr/>
            </a:pPr>
            <a:r>
              <a:rPr lang="en-US" dirty="0"/>
              <a:t>Rectification </a:t>
            </a:r>
            <a:r>
              <a:rPr lang="en-US" dirty="0" smtClean="0"/>
              <a:t>Coverage (cont.)</a:t>
            </a:r>
          </a:p>
          <a:p>
            <a:pPr lvl="1">
              <a:spcAft>
                <a:spcPts val="1800"/>
              </a:spcAft>
              <a:defRPr/>
            </a:pPr>
            <a:r>
              <a:rPr lang="en-US" sz="2400" dirty="0" smtClean="0"/>
              <a:t>Coverage can be added inclusive of policy limits or in addition;</a:t>
            </a:r>
          </a:p>
          <a:p>
            <a:pPr lvl="1">
              <a:spcAft>
                <a:spcPts val="1800"/>
              </a:spcAft>
              <a:defRPr/>
            </a:pPr>
            <a:r>
              <a:rPr lang="en-US" sz="2400" dirty="0" smtClean="0"/>
              <a:t>Available for project-specific policies;</a:t>
            </a:r>
          </a:p>
          <a:p>
            <a:pPr lvl="1">
              <a:spcAft>
                <a:spcPts val="1800"/>
              </a:spcAft>
              <a:defRPr/>
            </a:pPr>
            <a:r>
              <a:rPr lang="en-US" sz="2400" dirty="0" smtClean="0"/>
              <a:t>SIRs start at $250,000;</a:t>
            </a:r>
          </a:p>
          <a:p>
            <a:pPr lvl="1">
              <a:spcAft>
                <a:spcPts val="1800"/>
              </a:spcAft>
              <a:defRPr/>
            </a:pPr>
            <a:r>
              <a:rPr lang="en-US" sz="2400" dirty="0" smtClean="0"/>
              <a:t>Can have coinsurance requirement;</a:t>
            </a:r>
          </a:p>
          <a:p>
            <a:pPr lvl="1">
              <a:spcAft>
                <a:spcPts val="1800"/>
              </a:spcAft>
              <a:defRPr/>
            </a:pPr>
            <a:r>
              <a:rPr lang="en-US" sz="2400" dirty="0" smtClean="0"/>
              <a:t>Exclusion for design-builders’ internal cost and profits.</a:t>
            </a:r>
          </a:p>
          <a:p>
            <a:pPr lvl="1">
              <a:spcAft>
                <a:spcPts val="1800"/>
              </a:spcAft>
              <a:defRPr/>
            </a:pPr>
            <a:endParaRPr lang="en-US" sz="2400" dirty="0" smtClean="0"/>
          </a:p>
          <a:p>
            <a:pPr marL="0" indent="0">
              <a:spcAft>
                <a:spcPts val="1800"/>
              </a:spcAft>
              <a:buFontTx/>
              <a:buNone/>
              <a:defRPr/>
            </a:pPr>
            <a:r>
              <a:rPr lang="en-US" sz="2400" dirty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4E9D4F-D7D4-469B-87EA-8069FD3A6009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71588" y="258763"/>
            <a:ext cx="7458075" cy="1143000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Contractors’ Professional Liability Coverage</a:t>
            </a:r>
            <a:br>
              <a:rPr lang="en-US" dirty="0"/>
            </a:br>
            <a:r>
              <a:rPr lang="en-US" dirty="0"/>
              <a:t> 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150" y="1219200"/>
            <a:ext cx="8164513" cy="4876800"/>
          </a:xfrm>
        </p:spPr>
        <p:txBody>
          <a:bodyPr/>
          <a:lstStyle/>
          <a:p>
            <a:pPr>
              <a:spcAft>
                <a:spcPts val="1200"/>
              </a:spcAft>
              <a:defRPr/>
            </a:pPr>
            <a:r>
              <a:rPr lang="en-US" dirty="0" smtClean="0"/>
              <a:t>“Faulty Workmanship” E&amp;O Coverage</a:t>
            </a:r>
          </a:p>
          <a:p>
            <a:pPr lvl="1">
              <a:spcAft>
                <a:spcPts val="1200"/>
              </a:spcAft>
              <a:defRPr/>
            </a:pPr>
            <a:r>
              <a:rPr lang="en-US" sz="2400" dirty="0" smtClean="0"/>
              <a:t>Designed for specialty trades or “artisan contractors”</a:t>
            </a:r>
          </a:p>
          <a:p>
            <a:pPr lvl="1">
              <a:spcAft>
                <a:spcPts val="1200"/>
              </a:spcAft>
              <a:defRPr/>
            </a:pPr>
            <a:r>
              <a:rPr lang="en-US" sz="2400" dirty="0" smtClean="0"/>
              <a:t>Coverage for:</a:t>
            </a:r>
          </a:p>
          <a:p>
            <a:pPr lvl="2">
              <a:spcAft>
                <a:spcPts val="1200"/>
              </a:spcAft>
              <a:defRPr/>
            </a:pPr>
            <a:r>
              <a:rPr lang="en-US" sz="2200" dirty="0" smtClean="0"/>
              <a:t>Faulty workmanship. Coverage applies to property damage to, loss of use, or recall of work performed by you.</a:t>
            </a:r>
          </a:p>
          <a:p>
            <a:pPr lvl="2">
              <a:spcAft>
                <a:spcPts val="1200"/>
              </a:spcAft>
              <a:defRPr/>
            </a:pPr>
            <a:r>
              <a:rPr lang="en-US" sz="2200" dirty="0" smtClean="0"/>
              <a:t>Negligent errors or omissions by or on your behalf in the design of your work.</a:t>
            </a:r>
          </a:p>
          <a:p>
            <a:pPr lvl="2">
              <a:spcAft>
                <a:spcPts val="1200"/>
              </a:spcAft>
              <a:defRPr/>
            </a:pPr>
            <a:r>
              <a:rPr lang="en-US" sz="2200" dirty="0" smtClean="0"/>
              <a:t>Covers the use of defective materials or products installed in your work.</a:t>
            </a:r>
          </a:p>
          <a:p>
            <a:pPr lvl="1">
              <a:spcAft>
                <a:spcPts val="1200"/>
              </a:spcAft>
              <a:defRPr/>
            </a:pPr>
            <a:r>
              <a:rPr lang="en-US" sz="2400" dirty="0" smtClean="0"/>
              <a:t>Limits up to $5m with minimum SIR of $5,000</a:t>
            </a:r>
          </a:p>
          <a:p>
            <a:pPr marL="0" indent="0">
              <a:spcAft>
                <a:spcPts val="1200"/>
              </a:spcAft>
              <a:buFontTx/>
              <a:buNone/>
              <a:defRPr/>
            </a:pPr>
            <a:r>
              <a:rPr lang="en-US" sz="2400" dirty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A3CF62-F802-46FE-B3F8-C97BD8A9DC04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71588" y="258763"/>
            <a:ext cx="7458075" cy="1143000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Contractors’ Professional Liability Coverage</a:t>
            </a:r>
            <a:br>
              <a:rPr lang="en-US" dirty="0"/>
            </a:br>
            <a:r>
              <a:rPr lang="en-US" dirty="0"/>
              <a:t> 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31115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Specialty Insurance Coverage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0" y="1752600"/>
            <a:ext cx="7772400" cy="4343400"/>
          </a:xfrm>
        </p:spPr>
        <p:txBody>
          <a:bodyPr/>
          <a:lstStyle/>
          <a:p>
            <a:pPr lvl="1">
              <a:spcAft>
                <a:spcPts val="240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Intellectual </a:t>
            </a:r>
            <a:r>
              <a:rPr lang="en-US" sz="2800" dirty="0" smtClean="0"/>
              <a:t>Property Insurance</a:t>
            </a:r>
          </a:p>
          <a:p>
            <a:pPr lvl="1">
              <a:spcAft>
                <a:spcPts val="240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Cyber-Liability Insurance</a:t>
            </a:r>
          </a:p>
          <a:p>
            <a:pPr lvl="1">
              <a:spcAft>
                <a:spcPts val="240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Contract </a:t>
            </a:r>
            <a:r>
              <a:rPr lang="en-US" sz="2800" dirty="0"/>
              <a:t>Litigation Insurance</a:t>
            </a:r>
          </a:p>
          <a:p>
            <a:pPr>
              <a:spcAft>
                <a:spcPts val="240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E1C4C1-8CF0-4A42-BBD5-285FCF2AE691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92175" y="6826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Intellectual Property Coverage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9325" y="1262063"/>
            <a:ext cx="8229600" cy="4876800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 smtClean="0"/>
              <a:t>Some coverage in some professional liability policies but,</a:t>
            </a:r>
          </a:p>
          <a:p>
            <a:pPr lvl="1">
              <a:spcAft>
                <a:spcPts val="600"/>
              </a:spcAft>
              <a:defRPr/>
            </a:pPr>
            <a:r>
              <a:rPr lang="en-US" sz="2400" dirty="0" smtClean="0"/>
              <a:t>Many policies specifically exclude</a:t>
            </a:r>
          </a:p>
          <a:p>
            <a:pPr lvl="1">
              <a:spcAft>
                <a:spcPts val="600"/>
              </a:spcAft>
              <a:defRPr/>
            </a:pPr>
            <a:r>
              <a:rPr lang="en-US" sz="2400" dirty="0" smtClean="0"/>
              <a:t>Few policies specifically include</a:t>
            </a:r>
          </a:p>
          <a:p>
            <a:pPr lvl="1">
              <a:spcAft>
                <a:spcPts val="600"/>
              </a:spcAft>
              <a:defRPr/>
            </a:pPr>
            <a:r>
              <a:rPr lang="en-US" sz="2400" dirty="0" smtClean="0"/>
              <a:t>Policies that include have large retentions so risk is effectively uninsured</a:t>
            </a:r>
          </a:p>
          <a:p>
            <a:pPr>
              <a:spcAft>
                <a:spcPts val="600"/>
              </a:spcAft>
              <a:defRPr/>
            </a:pPr>
            <a:r>
              <a:rPr lang="en-US" dirty="0" smtClean="0"/>
              <a:t>Stand-alone coverage </a:t>
            </a:r>
          </a:p>
          <a:p>
            <a:pPr lvl="1">
              <a:spcAft>
                <a:spcPts val="600"/>
              </a:spcAft>
              <a:defRPr/>
            </a:pPr>
            <a:r>
              <a:rPr lang="en-US" sz="2400" dirty="0" smtClean="0"/>
              <a:t>Abatement</a:t>
            </a:r>
          </a:p>
          <a:p>
            <a:pPr lvl="1">
              <a:spcAft>
                <a:spcPts val="600"/>
              </a:spcAft>
              <a:defRPr/>
            </a:pPr>
            <a:r>
              <a:rPr lang="en-US" sz="2400" dirty="0" smtClean="0"/>
              <a:t>Defense</a:t>
            </a:r>
          </a:p>
          <a:p>
            <a:pPr lvl="1">
              <a:spcAft>
                <a:spcPts val="600"/>
              </a:spcAft>
              <a:defRPr/>
            </a:pPr>
            <a:r>
              <a:rPr lang="en-US" sz="2400" dirty="0" smtClean="0"/>
              <a:t>Multi-peril</a:t>
            </a:r>
          </a:p>
          <a:p>
            <a:pPr>
              <a:spcAft>
                <a:spcPts val="60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2107CC-6E97-45E5-AD72-EFACD7C9178E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92175" y="6826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Intellectual Property Coverage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69963" y="1390650"/>
            <a:ext cx="7772400" cy="4343400"/>
          </a:xfrm>
        </p:spPr>
        <p:txBody>
          <a:bodyPr/>
          <a:lstStyle/>
          <a:p>
            <a:pPr>
              <a:spcAft>
                <a:spcPts val="1200"/>
              </a:spcAft>
              <a:defRPr/>
            </a:pPr>
            <a:r>
              <a:rPr lang="en-US" dirty="0" smtClean="0"/>
              <a:t>Abatement Insurance (Plaintiff’s Policy)</a:t>
            </a:r>
          </a:p>
          <a:p>
            <a:pPr lvl="1">
              <a:spcAft>
                <a:spcPts val="1200"/>
              </a:spcAft>
              <a:defRPr/>
            </a:pPr>
            <a:r>
              <a:rPr lang="en-US" sz="2500" dirty="0" smtClean="0"/>
              <a:t>Enforce IP rights against infringers </a:t>
            </a:r>
          </a:p>
          <a:p>
            <a:pPr lvl="1">
              <a:spcAft>
                <a:spcPts val="1200"/>
              </a:spcAft>
              <a:defRPr/>
            </a:pPr>
            <a:r>
              <a:rPr lang="en-US" sz="2500" dirty="0" smtClean="0"/>
              <a:t>Worldwide</a:t>
            </a:r>
          </a:p>
          <a:p>
            <a:pPr lvl="1">
              <a:spcAft>
                <a:spcPts val="1200"/>
              </a:spcAft>
              <a:defRPr/>
            </a:pPr>
            <a:r>
              <a:rPr lang="en-US" sz="2500" dirty="0" smtClean="0"/>
              <a:t>Economic Benefit Payback</a:t>
            </a:r>
          </a:p>
          <a:p>
            <a:pPr lvl="2">
              <a:spcAft>
                <a:spcPts val="1200"/>
              </a:spcAft>
              <a:defRPr/>
            </a:pPr>
            <a:r>
              <a:rPr lang="en-US" dirty="0" smtClean="0"/>
              <a:t>If win, must reinstate limits to the extent used and recovered, but</a:t>
            </a:r>
          </a:p>
          <a:p>
            <a:pPr lvl="3">
              <a:spcAft>
                <a:spcPts val="1200"/>
              </a:spcAft>
              <a:defRPr/>
            </a:pPr>
            <a:r>
              <a:rPr lang="en-US" dirty="0" smtClean="0"/>
              <a:t>The </a:t>
            </a:r>
            <a:r>
              <a:rPr lang="en-US" dirty="0"/>
              <a:t>first $100,000 </a:t>
            </a:r>
            <a:r>
              <a:rPr lang="en-US" dirty="0" smtClean="0"/>
              <a:t>does not have to be repaid</a:t>
            </a:r>
          </a:p>
          <a:p>
            <a:pPr lvl="3">
              <a:spcAft>
                <a:spcPts val="1200"/>
              </a:spcAft>
              <a:defRPr/>
            </a:pPr>
            <a:r>
              <a:rPr lang="en-US" dirty="0" smtClean="0"/>
              <a:t>Possible to increase this amount to $250,000</a:t>
            </a:r>
          </a:p>
          <a:p>
            <a:pPr lvl="2">
              <a:spcAft>
                <a:spcPts val="1200"/>
              </a:spcAft>
              <a:defRPr/>
            </a:pPr>
            <a:r>
              <a:rPr lang="en-US" dirty="0" smtClean="0"/>
              <a:t>If lose, operates as pure insurance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594923-EABB-4660-B804-A5D8DFA28D00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92175" y="6826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Intellectual Property Coverage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69963" y="1320800"/>
            <a:ext cx="7772400" cy="4343400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 smtClean="0"/>
              <a:t>Abatement Insurance</a:t>
            </a:r>
          </a:p>
          <a:p>
            <a:pPr lvl="1">
              <a:spcAft>
                <a:spcPts val="600"/>
              </a:spcAft>
              <a:defRPr/>
            </a:pPr>
            <a:r>
              <a:rPr lang="en-US" dirty="0" smtClean="0"/>
              <a:t>Up to $10M in limits </a:t>
            </a:r>
          </a:p>
          <a:p>
            <a:pPr lvl="2">
              <a:spcAft>
                <a:spcPts val="600"/>
              </a:spcAft>
              <a:defRPr/>
            </a:pPr>
            <a:r>
              <a:rPr lang="en-US" dirty="0" smtClean="0"/>
              <a:t>Minimum </a:t>
            </a:r>
            <a:r>
              <a:rPr lang="en-US" dirty="0"/>
              <a:t>2% of limits SIR</a:t>
            </a:r>
          </a:p>
          <a:p>
            <a:pPr lvl="2">
              <a:spcAft>
                <a:spcPts val="600"/>
              </a:spcAft>
              <a:defRPr/>
            </a:pPr>
            <a:r>
              <a:rPr lang="en-US" dirty="0"/>
              <a:t>Minimum 10% </a:t>
            </a:r>
            <a:r>
              <a:rPr lang="en-US" dirty="0" smtClean="0"/>
              <a:t>co-pay</a:t>
            </a:r>
          </a:p>
          <a:p>
            <a:pPr lvl="1">
              <a:spcAft>
                <a:spcPts val="600"/>
              </a:spcAft>
              <a:defRPr/>
            </a:pPr>
            <a:r>
              <a:rPr lang="en-US" dirty="0" smtClean="0"/>
              <a:t>Policy terms of one to three years are available</a:t>
            </a:r>
          </a:p>
          <a:p>
            <a:pPr lvl="1">
              <a:spcAft>
                <a:spcPts val="600"/>
              </a:spcAft>
              <a:defRPr/>
            </a:pPr>
            <a:r>
              <a:rPr lang="en-US" dirty="0" smtClean="0"/>
              <a:t>Choice of counsel</a:t>
            </a:r>
          </a:p>
          <a:p>
            <a:pPr lvl="2">
              <a:spcAft>
                <a:spcPts val="600"/>
              </a:spcAft>
              <a:defRPr/>
            </a:pPr>
            <a:r>
              <a:rPr lang="en-US" dirty="0" smtClean="0"/>
              <a:t>Subject to fee guidelines</a:t>
            </a:r>
          </a:p>
          <a:p>
            <a:pPr lvl="1">
              <a:spcAft>
                <a:spcPts val="600"/>
              </a:spcAft>
              <a:defRPr/>
            </a:pPr>
            <a:r>
              <a:rPr lang="en-US" dirty="0" smtClean="0"/>
              <a:t>Need </a:t>
            </a:r>
            <a:r>
              <a:rPr lang="en-US" dirty="0"/>
              <a:t>opinion of </a:t>
            </a:r>
            <a:r>
              <a:rPr lang="en-US" dirty="0" smtClean="0"/>
              <a:t>counsel</a:t>
            </a:r>
          </a:p>
          <a:p>
            <a:pPr lvl="2">
              <a:spcAft>
                <a:spcPts val="600"/>
              </a:spcAft>
              <a:defRPr/>
            </a:pPr>
            <a:r>
              <a:rPr lang="en-US" dirty="0" smtClean="0"/>
              <a:t>More likely than not will prevail</a:t>
            </a:r>
            <a:endParaRPr lang="en-US" dirty="0"/>
          </a:p>
          <a:p>
            <a:pPr lvl="2">
              <a:spcAft>
                <a:spcPts val="60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253F77-3D0B-4487-B4A6-2CF7AAE49F82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175" y="6826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Cyber-Liability for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5" y="1439863"/>
            <a:ext cx="8362950" cy="4924425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Malicious Threats Prevalent: </a:t>
            </a:r>
          </a:p>
          <a:p>
            <a:pPr lvl="1">
              <a:defRPr/>
            </a:pPr>
            <a:r>
              <a:rPr lang="en-US" dirty="0" smtClean="0"/>
              <a:t>Stealth Hackers, Malware; Disgruntled insiders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Non-Malicious (more often): </a:t>
            </a:r>
          </a:p>
          <a:p>
            <a:pPr lvl="1">
              <a:defRPr/>
            </a:pPr>
            <a:r>
              <a:rPr lang="en-US" dirty="0" smtClean="0"/>
              <a:t>Employee mistakes</a:t>
            </a:r>
          </a:p>
          <a:p>
            <a:pPr lvl="1">
              <a:defRPr/>
            </a:pPr>
            <a:r>
              <a:rPr lang="en-US" dirty="0" smtClean="0"/>
              <a:t>Marketing mishap: innocent customer data leaks</a:t>
            </a:r>
          </a:p>
          <a:p>
            <a:pPr lvl="1">
              <a:defRPr/>
            </a:pPr>
            <a:r>
              <a:rPr lang="en-US" dirty="0" smtClean="0"/>
              <a:t>Application glitch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Network Operation &amp; Sharing Trends: </a:t>
            </a:r>
          </a:p>
          <a:p>
            <a:pPr lvl="1">
              <a:defRPr/>
            </a:pPr>
            <a:r>
              <a:rPr lang="en-US" dirty="0" smtClean="0"/>
              <a:t>Points of failure are multiplied due to trends of outsourcing computing needs</a:t>
            </a:r>
          </a:p>
          <a:p>
            <a:pPr lvl="1">
              <a:defRPr/>
            </a:pPr>
            <a:r>
              <a:rPr lang="en-US" dirty="0" smtClean="0"/>
              <a:t>Massive dependencies &amp; data-sharing (BIM) </a:t>
            </a:r>
          </a:p>
          <a:p>
            <a:pPr lvl="1">
              <a:defRPr/>
            </a:pPr>
            <a:r>
              <a:rPr lang="en-US" dirty="0" smtClean="0"/>
              <a:t>Where is YOUR data?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5657" y="1317172"/>
            <a:ext cx="7543800" cy="5118134"/>
          </a:xfrm>
        </p:spPr>
        <p:txBody>
          <a:bodyPr numCol="2"/>
          <a:lstStyle/>
          <a:p>
            <a:pPr>
              <a:defRPr/>
            </a:pPr>
            <a:r>
              <a:rPr lang="en-US" sz="2400" dirty="0" smtClean="0">
                <a:solidFill>
                  <a:srgbClr val="FFCC66"/>
                </a:solidFill>
              </a:rPr>
              <a:t>Attorney Fees</a:t>
            </a:r>
          </a:p>
          <a:p>
            <a:pPr lvl="1">
              <a:defRPr/>
            </a:pPr>
            <a:r>
              <a:rPr lang="en-US" sz="1800" dirty="0" smtClean="0"/>
              <a:t>Breach Guidance</a:t>
            </a:r>
          </a:p>
          <a:p>
            <a:pPr lvl="1">
              <a:defRPr/>
            </a:pPr>
            <a:r>
              <a:rPr lang="en-US" sz="1800" dirty="0" smtClean="0"/>
              <a:t>Investigation</a:t>
            </a:r>
          </a:p>
          <a:p>
            <a:pPr lvl="1">
              <a:defRPr/>
            </a:pPr>
            <a:r>
              <a:rPr lang="en-US" sz="1800" dirty="0" smtClean="0"/>
              <a:t>Notification</a:t>
            </a:r>
          </a:p>
          <a:p>
            <a:pPr lvl="1">
              <a:defRPr/>
            </a:pPr>
            <a:r>
              <a:rPr lang="en-US" sz="1800" dirty="0" smtClean="0"/>
              <a:t>E-discovery</a:t>
            </a:r>
          </a:p>
          <a:p>
            <a:pPr lvl="1">
              <a:defRPr/>
            </a:pPr>
            <a:r>
              <a:rPr lang="en-US" sz="1800" dirty="0" smtClean="0"/>
              <a:t>Litigation Preparation</a:t>
            </a:r>
          </a:p>
          <a:p>
            <a:pPr lvl="1">
              <a:defRPr/>
            </a:pPr>
            <a:r>
              <a:rPr lang="en-US" sz="1800" dirty="0" smtClean="0"/>
              <a:t>Contractual Review</a:t>
            </a:r>
          </a:p>
          <a:p>
            <a:pPr lvl="1">
              <a:defRPr/>
            </a:pPr>
            <a:r>
              <a:rPr lang="en-US" sz="1800" dirty="0" smtClean="0"/>
              <a:t>Defense</a:t>
            </a:r>
          </a:p>
          <a:p>
            <a:pPr>
              <a:defRPr/>
            </a:pPr>
            <a:r>
              <a:rPr lang="en-US" sz="2400" dirty="0" smtClean="0">
                <a:solidFill>
                  <a:srgbClr val="FFCC66"/>
                </a:solidFill>
              </a:rPr>
              <a:t>Plaintiff Demands</a:t>
            </a:r>
          </a:p>
          <a:p>
            <a:pPr lvl="1">
              <a:defRPr/>
            </a:pPr>
            <a:r>
              <a:rPr lang="en-US" sz="1800" dirty="0" smtClean="0"/>
              <a:t>Fraud Reimbursement</a:t>
            </a:r>
          </a:p>
          <a:p>
            <a:pPr lvl="1">
              <a:defRPr/>
            </a:pPr>
            <a:r>
              <a:rPr lang="en-US" sz="1800" dirty="0" smtClean="0"/>
              <a:t>Credit Card Replacement</a:t>
            </a:r>
          </a:p>
          <a:p>
            <a:pPr lvl="1">
              <a:defRPr/>
            </a:pPr>
            <a:r>
              <a:rPr lang="en-US" sz="1800" dirty="0" smtClean="0"/>
              <a:t>Credit Monitoring/Repair/Insurance</a:t>
            </a:r>
          </a:p>
          <a:p>
            <a:pPr lvl="1">
              <a:defRPr/>
            </a:pPr>
            <a:r>
              <a:rPr lang="en-US" sz="1800" dirty="0" smtClean="0"/>
              <a:t>Civil Fines/Penalties</a:t>
            </a:r>
          </a:p>
          <a:p>
            <a:pPr lvl="1">
              <a:defRPr/>
            </a:pPr>
            <a:r>
              <a:rPr lang="en-US" sz="1600" dirty="0" smtClean="0"/>
              <a:t>Time</a:t>
            </a:r>
          </a:p>
          <a:p>
            <a:pPr>
              <a:defRPr/>
            </a:pPr>
            <a:r>
              <a:rPr lang="en-US" sz="2400" dirty="0" smtClean="0">
                <a:solidFill>
                  <a:srgbClr val="FFCC66"/>
                </a:solidFill>
              </a:rPr>
              <a:t>Breach Costs</a:t>
            </a:r>
          </a:p>
          <a:p>
            <a:pPr lvl="1">
              <a:defRPr/>
            </a:pPr>
            <a:r>
              <a:rPr lang="en-US" sz="1800" dirty="0" smtClean="0"/>
              <a:t>Forensics Vendor</a:t>
            </a:r>
          </a:p>
          <a:p>
            <a:pPr lvl="1">
              <a:defRPr/>
            </a:pPr>
            <a:r>
              <a:rPr lang="en-US" sz="1800" dirty="0" smtClean="0"/>
              <a:t>Notification Vendor</a:t>
            </a:r>
          </a:p>
          <a:p>
            <a:pPr lvl="1">
              <a:defRPr/>
            </a:pPr>
            <a:r>
              <a:rPr lang="en-US" sz="1800" dirty="0" smtClean="0"/>
              <a:t>Call Centers </a:t>
            </a:r>
          </a:p>
          <a:p>
            <a:pPr lvl="1">
              <a:defRPr/>
            </a:pPr>
            <a:r>
              <a:rPr lang="en-US" sz="1800" dirty="0" smtClean="0"/>
              <a:t>PR Vendor</a:t>
            </a:r>
          </a:p>
          <a:p>
            <a:pPr lvl="1">
              <a:defRPr/>
            </a:pPr>
            <a:r>
              <a:rPr lang="en-US" sz="1800" dirty="0" smtClean="0"/>
              <a:t>ID Theft Insurance</a:t>
            </a:r>
          </a:p>
          <a:p>
            <a:pPr lvl="1">
              <a:defRPr/>
            </a:pPr>
            <a:r>
              <a:rPr lang="en-US" sz="1800" dirty="0" smtClean="0"/>
              <a:t>Credit Monitoring</a:t>
            </a:r>
          </a:p>
          <a:p>
            <a:pPr lvl="1">
              <a:defRPr/>
            </a:pPr>
            <a:r>
              <a:rPr lang="en-US" sz="1800" dirty="0" smtClean="0"/>
              <a:t>ID Restoration</a:t>
            </a:r>
          </a:p>
          <a:p>
            <a:pPr lvl="1">
              <a:defRPr/>
            </a:pPr>
            <a:r>
              <a:rPr lang="en-US" sz="1800" dirty="0" smtClean="0"/>
              <a:t>Attorney Oversight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0813" y="6826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Cyber-Liability Damages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477000"/>
            <a:ext cx="1219200" cy="228600"/>
          </a:xfrm>
        </p:spPr>
        <p:txBody>
          <a:bodyPr/>
          <a:lstStyle/>
          <a:p>
            <a:pPr>
              <a:defRPr/>
            </a:pPr>
            <a:fld id="{86B2C225-5156-4C3E-8981-D080CDA21EF2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81000" y="6451600"/>
            <a:ext cx="1905000" cy="228600"/>
          </a:xfrm>
        </p:spPr>
        <p:txBody>
          <a:bodyPr/>
          <a:lstStyle/>
          <a:p>
            <a:pPr>
              <a:defRPr/>
            </a:pPr>
            <a:fld id="{114F2EAE-E13F-4C22-A16C-6B68E6CE5A00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058863"/>
            <a:ext cx="7162800" cy="3810000"/>
          </a:xfrm>
        </p:spPr>
        <p:txBody>
          <a:bodyPr/>
          <a:lstStyle/>
          <a:p>
            <a:pPr lvl="1" eaLnBrk="1" hangingPunct="1">
              <a:lnSpc>
                <a:spcPct val="120000"/>
              </a:lnSpc>
              <a:spcAft>
                <a:spcPts val="1200"/>
              </a:spcAft>
              <a:buFont typeface="Monotype Sorts" pitchFamily="2" charset="2"/>
              <a:buNone/>
              <a:defRPr/>
            </a:pPr>
            <a:endParaRPr lang="en-US" sz="2400" dirty="0" smtClean="0"/>
          </a:p>
          <a:p>
            <a:pPr lvl="1" eaLnBrk="1" hangingPunct="1">
              <a:lnSpc>
                <a:spcPct val="120000"/>
              </a:lnSpc>
              <a:spcAft>
                <a:spcPts val="1200"/>
              </a:spcAft>
              <a:defRPr/>
            </a:pPr>
            <a:r>
              <a:rPr lang="en-US" dirty="0" smtClean="0"/>
              <a:t>Network Security Liability</a:t>
            </a:r>
          </a:p>
          <a:p>
            <a:pPr lvl="1" eaLnBrk="1" hangingPunct="1">
              <a:lnSpc>
                <a:spcPct val="120000"/>
              </a:lnSpc>
              <a:spcAft>
                <a:spcPts val="1200"/>
              </a:spcAft>
              <a:defRPr/>
            </a:pPr>
            <a:r>
              <a:rPr lang="en-US" dirty="0" smtClean="0"/>
              <a:t>Internet Media Liability</a:t>
            </a:r>
          </a:p>
          <a:p>
            <a:pPr lvl="1" eaLnBrk="1" hangingPunct="1">
              <a:lnSpc>
                <a:spcPct val="120000"/>
              </a:lnSpc>
              <a:spcAft>
                <a:spcPts val="1200"/>
              </a:spcAft>
              <a:defRPr/>
            </a:pPr>
            <a:r>
              <a:rPr lang="en-US" dirty="0" smtClean="0"/>
              <a:t>Business Interruption Loss</a:t>
            </a:r>
          </a:p>
          <a:p>
            <a:pPr lvl="1" eaLnBrk="1" hangingPunct="1">
              <a:lnSpc>
                <a:spcPct val="120000"/>
              </a:lnSpc>
              <a:spcAft>
                <a:spcPts val="1200"/>
              </a:spcAft>
              <a:defRPr/>
            </a:pPr>
            <a:r>
              <a:rPr lang="en-US" dirty="0" smtClean="0"/>
              <a:t>Cyber Extortion Loss</a:t>
            </a:r>
          </a:p>
          <a:p>
            <a:pPr lvl="1" eaLnBrk="1" hangingPunct="1">
              <a:lnSpc>
                <a:spcPct val="120000"/>
              </a:lnSpc>
              <a:spcAft>
                <a:spcPts val="1200"/>
              </a:spcAft>
              <a:defRPr/>
            </a:pPr>
            <a:r>
              <a:rPr lang="en-US" dirty="0" smtClean="0"/>
              <a:t>Digital Asset Loss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125" y="34925"/>
            <a:ext cx="7889875" cy="1143000"/>
          </a:xfrm>
        </p:spPr>
        <p:txBody>
          <a:bodyPr/>
          <a:lstStyle/>
          <a:p>
            <a:pPr algn="l">
              <a:defRPr/>
            </a:pPr>
            <a:r>
              <a:rPr lang="en-US" b="1" dirty="0"/>
              <a:t>Typical Cyber Insurance Coverages</a:t>
            </a:r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4563" y="1519238"/>
            <a:ext cx="7772400" cy="43434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defRPr/>
            </a:pPr>
            <a:r>
              <a:rPr lang="en-US" dirty="0" smtClean="0"/>
              <a:t>Coverage can be triggered by:</a:t>
            </a:r>
          </a:p>
          <a:p>
            <a:pPr lvl="1">
              <a:spcAft>
                <a:spcPts val="1800"/>
              </a:spcAft>
              <a:defRPr/>
            </a:pPr>
            <a:r>
              <a:rPr lang="en-US" sz="2400" dirty="0" smtClean="0"/>
              <a:t>Failure to secure data</a:t>
            </a:r>
          </a:p>
          <a:p>
            <a:pPr lvl="1">
              <a:spcAft>
                <a:spcPts val="1800"/>
              </a:spcAft>
              <a:defRPr/>
            </a:pPr>
            <a:r>
              <a:rPr lang="en-US" sz="2400" dirty="0" smtClean="0"/>
              <a:t>Loss caused by an employee</a:t>
            </a:r>
          </a:p>
          <a:p>
            <a:pPr lvl="1">
              <a:spcAft>
                <a:spcPts val="1800"/>
              </a:spcAft>
              <a:defRPr/>
            </a:pPr>
            <a:r>
              <a:rPr lang="en-US" sz="2400" dirty="0" smtClean="0"/>
              <a:t>Acts by persons other than insureds</a:t>
            </a:r>
          </a:p>
          <a:p>
            <a:pPr lvl="1">
              <a:spcAft>
                <a:spcPts val="1800"/>
              </a:spcAft>
              <a:defRPr/>
            </a:pPr>
            <a:r>
              <a:rPr lang="en-US" sz="2400" dirty="0" smtClean="0"/>
              <a:t>Loss resulting from the theft or disappearance of private property (such as data that resides on a stolen laptop or missing data-storage media).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28725" y="77788"/>
            <a:ext cx="7772400" cy="1143000"/>
          </a:xfrm>
        </p:spPr>
        <p:txBody>
          <a:bodyPr/>
          <a:lstStyle/>
          <a:p>
            <a:pPr algn="l">
              <a:defRPr/>
            </a:pPr>
            <a:r>
              <a:rPr lang="en-US" dirty="0" smtClean="0"/>
              <a:t>Triggers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477000"/>
            <a:ext cx="1219200" cy="228600"/>
          </a:xfrm>
        </p:spPr>
        <p:txBody>
          <a:bodyPr/>
          <a:lstStyle/>
          <a:p>
            <a:pPr>
              <a:defRPr/>
            </a:pPr>
            <a:fld id="{B30F21C4-595C-40A3-855D-A0574F81EA74}" type="slidenum">
              <a:rPr lang="en-US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374775" y="319088"/>
            <a:ext cx="7772400" cy="1143000"/>
          </a:xfrm>
        </p:spPr>
        <p:txBody>
          <a:bodyPr/>
          <a:lstStyle/>
          <a:p>
            <a:pPr algn="l">
              <a:defRPr/>
            </a:pPr>
            <a:r>
              <a:rPr lang="en-US" dirty="0" smtClean="0"/>
              <a:t>IPD Risk Issues</a:t>
            </a:r>
            <a:r>
              <a:rPr lang="en-US" dirty="0" smtClean="0">
                <a:solidFill>
                  <a:srgbClr val="800000"/>
                </a:solidFill>
              </a:rPr>
              <a:t/>
            </a:r>
            <a:br>
              <a:rPr lang="en-US" dirty="0" smtClean="0">
                <a:solidFill>
                  <a:srgbClr val="800000"/>
                </a:solidFill>
              </a:rPr>
            </a:br>
            <a:endParaRPr 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031875" y="1535113"/>
            <a:ext cx="7543800" cy="4114800"/>
          </a:xfrm>
        </p:spPr>
        <p:txBody>
          <a:bodyPr/>
          <a:lstStyle/>
          <a:p>
            <a:pPr>
              <a:spcAft>
                <a:spcPts val="1800"/>
              </a:spcAft>
              <a:defRPr/>
            </a:pPr>
            <a:r>
              <a:rPr lang="en-US" sz="2400" dirty="0" smtClean="0"/>
              <a:t>Parties’ practice policies not likely to match IPD risk-sharing.</a:t>
            </a:r>
          </a:p>
          <a:p>
            <a:pPr>
              <a:spcAft>
                <a:spcPts val="1800"/>
              </a:spcAft>
              <a:defRPr/>
            </a:pPr>
            <a:r>
              <a:rPr lang="en-US" sz="2400" dirty="0" smtClean="0"/>
              <a:t>Shared risks may be insurable for some IPD members but not for others (e.g. varying limits of insurance).</a:t>
            </a:r>
          </a:p>
          <a:p>
            <a:pPr>
              <a:spcAft>
                <a:spcPts val="1800"/>
              </a:spcAft>
              <a:defRPr/>
            </a:pPr>
            <a:r>
              <a:rPr lang="en-US" sz="2400" dirty="0" smtClean="0"/>
              <a:t>Contractually assumed risk with an absence of fault (negligence) is generally uninsurable.</a:t>
            </a:r>
          </a:p>
          <a:p>
            <a:pPr>
              <a:spcAft>
                <a:spcPts val="1800"/>
              </a:spcAft>
              <a:defRPr/>
            </a:pPr>
            <a:r>
              <a:rPr lang="en-US" sz="2400" dirty="0" smtClean="0"/>
              <a:t>Waivers of consequential damages may not be acceptable to some owners/clients (increasing risk threshold).</a:t>
            </a:r>
          </a:p>
          <a:p>
            <a:pPr>
              <a:spcAft>
                <a:spcPts val="1800"/>
              </a:spcAft>
              <a:defRPr/>
            </a:pPr>
            <a:endParaRPr lang="en-US" sz="2400" dirty="0" smtClean="0"/>
          </a:p>
          <a:p>
            <a:pPr>
              <a:spcAft>
                <a:spcPts val="1800"/>
              </a:spcAft>
              <a:defRPr/>
            </a:pPr>
            <a:endParaRPr lang="en-US" sz="2400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2925551C-3A87-4292-A01C-4F61558111BD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2"/>
          <p:cNvSpPr>
            <a:spLocks noGrp="1"/>
          </p:cNvSpPr>
          <p:nvPr>
            <p:ph type="title"/>
          </p:nvPr>
        </p:nvSpPr>
        <p:spPr>
          <a:xfrm>
            <a:off x="719138" y="6826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Contract Litigation Insurance</a:t>
            </a:r>
          </a:p>
        </p:txBody>
      </p:sp>
      <p:sp>
        <p:nvSpPr>
          <p:cNvPr id="56323" name="Content Placeholder 1"/>
          <p:cNvSpPr>
            <a:spLocks noGrp="1"/>
          </p:cNvSpPr>
          <p:nvPr>
            <p:ph idx="1"/>
          </p:nvPr>
        </p:nvSpPr>
        <p:spPr>
          <a:xfrm>
            <a:off x="944563" y="1752600"/>
            <a:ext cx="7772400" cy="4343400"/>
          </a:xfrm>
        </p:spPr>
        <p:txBody>
          <a:bodyPr/>
          <a:lstStyle/>
          <a:p>
            <a:pPr>
              <a:spcAft>
                <a:spcPts val="1800"/>
              </a:spcAft>
              <a:defRPr/>
            </a:pPr>
            <a:r>
              <a:rPr lang="en-US" dirty="0" smtClean="0"/>
              <a:t>Must be purchased within first 60 days after suit is filed</a:t>
            </a:r>
          </a:p>
          <a:p>
            <a:pPr>
              <a:spcAft>
                <a:spcPts val="1800"/>
              </a:spcAft>
              <a:defRPr/>
            </a:pPr>
            <a:r>
              <a:rPr lang="en-US" dirty="0" smtClean="0"/>
              <a:t>One-time, fully earned, up-front premium</a:t>
            </a:r>
          </a:p>
          <a:p>
            <a:pPr>
              <a:spcAft>
                <a:spcPts val="1800"/>
              </a:spcAft>
              <a:defRPr/>
            </a:pPr>
            <a:r>
              <a:rPr lang="en-US" dirty="0"/>
              <a:t>Covers full amount that the court awards the “prevailing party”</a:t>
            </a:r>
          </a:p>
          <a:p>
            <a:pPr>
              <a:spcAft>
                <a:spcPts val="1800"/>
              </a:spcAft>
              <a:defRPr/>
            </a:pPr>
            <a:r>
              <a:rPr lang="en-US" dirty="0" smtClean="0"/>
              <a:t>No deductible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2"/>
          <p:cNvSpPr>
            <a:spLocks noGrp="1"/>
          </p:cNvSpPr>
          <p:nvPr>
            <p:ph type="title"/>
          </p:nvPr>
        </p:nvSpPr>
        <p:spPr>
          <a:xfrm>
            <a:off x="719138" y="6826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Contract Litigation Insurance</a:t>
            </a:r>
            <a:endParaRPr lang="en-US" dirty="0" smtClean="0"/>
          </a:p>
        </p:txBody>
      </p:sp>
      <p:sp>
        <p:nvSpPr>
          <p:cNvPr id="56323" name="Content Placeholder 1"/>
          <p:cNvSpPr>
            <a:spLocks noGrp="1"/>
          </p:cNvSpPr>
          <p:nvPr>
            <p:ph idx="1"/>
          </p:nvPr>
        </p:nvSpPr>
        <p:spPr>
          <a:xfrm>
            <a:off x="955675" y="1503363"/>
            <a:ext cx="7543800" cy="4114800"/>
          </a:xfrm>
        </p:spPr>
        <p:txBody>
          <a:bodyPr/>
          <a:lstStyle/>
          <a:p>
            <a:pPr>
              <a:spcAft>
                <a:spcPts val="1800"/>
              </a:spcAft>
              <a:defRPr/>
            </a:pPr>
            <a:r>
              <a:rPr lang="en-US" dirty="0" smtClean="0"/>
              <a:t>Plaintiff or Defendant can purchase</a:t>
            </a:r>
          </a:p>
          <a:p>
            <a:pPr>
              <a:spcAft>
                <a:spcPts val="1800"/>
              </a:spcAft>
              <a:defRPr/>
            </a:pPr>
            <a:r>
              <a:rPr lang="en-US" dirty="0" smtClean="0"/>
              <a:t>Cost range</a:t>
            </a:r>
          </a:p>
          <a:p>
            <a:pPr lvl="1">
              <a:spcAft>
                <a:spcPts val="1800"/>
              </a:spcAft>
              <a:defRPr/>
            </a:pPr>
            <a:r>
              <a:rPr lang="en-US" sz="2400" dirty="0" smtClean="0"/>
              <a:t>Plaintiff – 6.5% to 8.5% of limits</a:t>
            </a:r>
          </a:p>
          <a:p>
            <a:pPr lvl="1">
              <a:spcAft>
                <a:spcPts val="1800"/>
              </a:spcAft>
              <a:defRPr/>
            </a:pPr>
            <a:r>
              <a:rPr lang="en-US" sz="2400" dirty="0" smtClean="0"/>
              <a:t>Defendant – 8.5% to 10.5% of limits</a:t>
            </a:r>
          </a:p>
          <a:p>
            <a:pPr>
              <a:spcAft>
                <a:spcPts val="1800"/>
              </a:spcAft>
              <a:defRPr/>
            </a:pPr>
            <a:r>
              <a:rPr lang="en-US" dirty="0" smtClean="0"/>
              <a:t>Does not apply to settled cases</a:t>
            </a:r>
          </a:p>
          <a:p>
            <a:pPr>
              <a:spcAft>
                <a:spcPts val="1800"/>
              </a:spcAft>
              <a:defRPr/>
            </a:pPr>
            <a:r>
              <a:rPr lang="en-US" dirty="0"/>
              <a:t>Does not apply to </a:t>
            </a:r>
            <a:r>
              <a:rPr lang="en-US" dirty="0" smtClean="0"/>
              <a:t>arbitration except where involuntarily removed there</a:t>
            </a:r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Grp="1" noChangeArrowheads="1"/>
          </p:cNvSpPr>
          <p:nvPr/>
        </p:nvSpPr>
        <p:spPr bwMode="auto">
          <a:xfrm>
            <a:off x="612775" y="3006725"/>
            <a:ext cx="82327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defRPr/>
            </a:pPr>
            <a:r>
              <a:rPr lang="en-US" sz="3400" i="1" dirty="0">
                <a:solidFill>
                  <a:srgbClr val="FFC757"/>
                </a:solidFill>
                <a:effectLst>
                  <a:outerShdw blurRad="38100" dist="38100" dir="2700000" algn="tl">
                    <a:schemeClr val="bg1"/>
                  </a:outerShdw>
                </a:effectLst>
                <a:latin typeface="Arial Black" pitchFamily="34" charset="0"/>
              </a:rPr>
              <a:t>The Right Flotation Device:</a:t>
            </a:r>
          </a:p>
          <a:p>
            <a:pPr algn="r">
              <a:defRPr/>
            </a:pPr>
            <a:r>
              <a:rPr lang="en-US" sz="3200" i="1" dirty="0">
                <a:effectLst>
                  <a:outerShdw blurRad="38100" dist="38100" dir="2700000" algn="tl">
                    <a:schemeClr val="bg1"/>
                  </a:outerShdw>
                </a:effectLst>
                <a:latin typeface="Arial Black" pitchFamily="34" charset="0"/>
              </a:rPr>
              <a:t>Changes In Insurance and </a:t>
            </a:r>
          </a:p>
          <a:p>
            <a:pPr algn="r">
              <a:defRPr/>
            </a:pPr>
            <a:r>
              <a:rPr lang="en-US" sz="3200" i="1" dirty="0">
                <a:effectLst>
                  <a:outerShdw blurRad="38100" dist="38100" dir="2700000" algn="tl">
                    <a:schemeClr val="bg1"/>
                  </a:outerShdw>
                </a:effectLst>
                <a:latin typeface="Arial Black" pitchFamily="34" charset="0"/>
              </a:rPr>
              <a:t>Surety Products To Keep Up With Innovative Contracting Methods</a:t>
            </a:r>
          </a:p>
        </p:txBody>
      </p:sp>
      <p:sp>
        <p:nvSpPr>
          <p:cNvPr id="45059" name="Text Box 11"/>
          <p:cNvSpPr txBox="1">
            <a:spLocks noChangeArrowheads="1"/>
          </p:cNvSpPr>
          <p:nvPr/>
        </p:nvSpPr>
        <p:spPr bwMode="black">
          <a:xfrm>
            <a:off x="5235575" y="5356225"/>
            <a:ext cx="3697288" cy="677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32" tIns="45716" rIns="91432" bIns="45716">
            <a:spAutoFit/>
          </a:bodyPr>
          <a:lstStyle/>
          <a:p>
            <a:pPr algn="r" eaLnBrk="0" hangingPunct="0"/>
            <a:r>
              <a:rPr lang="en-US" sz="2000">
                <a:solidFill>
                  <a:srgbClr val="FFD37F"/>
                </a:solidFill>
              </a:rPr>
              <a:t>Christopher DeBruin</a:t>
            </a:r>
          </a:p>
          <a:p>
            <a:pPr algn="r" eaLnBrk="0" hangingPunct="0"/>
            <a:r>
              <a:rPr lang="en-US" i="1">
                <a:solidFill>
                  <a:srgbClr val="FFFFFF"/>
                </a:solidFill>
              </a:rPr>
              <a:t>Suffolk Construction Company</a:t>
            </a:r>
          </a:p>
        </p:txBody>
      </p:sp>
      <p:sp>
        <p:nvSpPr>
          <p:cNvPr id="14343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BC6A0C-4ED9-4A4C-9451-756D211F5CF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066800" y="874713"/>
            <a:ext cx="782478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2" tIns="45716" rIns="91432" bIns="45716"/>
          <a:lstStyle/>
          <a:p>
            <a:pPr algn="r">
              <a:spcBef>
                <a:spcPct val="30000"/>
              </a:spcBef>
              <a:defRPr/>
            </a:pPr>
            <a:r>
              <a:rPr lang="en-US" sz="1600" b="1" dirty="0">
                <a:effectLst>
                  <a:outerShdw blurRad="38100" dist="38100" dir="30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American Bar Association</a:t>
            </a:r>
          </a:p>
          <a:p>
            <a:pPr algn="r">
              <a:spcBef>
                <a:spcPct val="30000"/>
              </a:spcBef>
              <a:defRPr/>
            </a:pPr>
            <a:r>
              <a:rPr lang="en-US" sz="1600" b="1" dirty="0">
                <a:solidFill>
                  <a:srgbClr val="FFC757"/>
                </a:solidFill>
                <a:effectLst>
                  <a:outerShdw blurRad="38100" dist="38100" dir="30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Forum on the Construction Industry</a:t>
            </a:r>
          </a:p>
          <a:p>
            <a:pPr algn="r">
              <a:spcBef>
                <a:spcPct val="30000"/>
              </a:spcBef>
              <a:defRPr/>
            </a:pPr>
            <a:r>
              <a:rPr lang="en-US" sz="1600" b="1" dirty="0">
                <a:effectLst>
                  <a:outerShdw blurRad="38100" dist="38100" dir="30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2012 Fall Meeting</a:t>
            </a:r>
          </a:p>
        </p:txBody>
      </p:sp>
      <p:grpSp>
        <p:nvGrpSpPr>
          <p:cNvPr id="45062" name="Group 9"/>
          <p:cNvGrpSpPr>
            <a:grpSpLocks/>
          </p:cNvGrpSpPr>
          <p:nvPr/>
        </p:nvGrpSpPr>
        <p:grpSpPr bwMode="auto">
          <a:xfrm>
            <a:off x="6618288" y="-107950"/>
            <a:ext cx="2571750" cy="1219200"/>
            <a:chOff x="231398" y="-107735"/>
            <a:chExt cx="2571750" cy="1219200"/>
          </a:xfrm>
        </p:grpSpPr>
        <p:pic>
          <p:nvPicPr>
            <p:cNvPr id="45065" name="Picture 7" descr="ABA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1398" y="246278"/>
              <a:ext cx="1350963" cy="638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66" name="Picture 8" descr="white-Forum-Logo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77548" y="-107735"/>
              <a:ext cx="1625600" cy="121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TextBox 13"/>
          <p:cNvSpPr txBox="1"/>
          <p:nvPr/>
        </p:nvSpPr>
        <p:spPr>
          <a:xfrm>
            <a:off x="546100" y="514350"/>
            <a:ext cx="197167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</a:rPr>
              <a:t>Workshop C</a:t>
            </a:r>
          </a:p>
        </p:txBody>
      </p:sp>
      <p:pic>
        <p:nvPicPr>
          <p:cNvPr id="45064" name="Picture 9" descr="Suffolk_BuildSmartLogo_186C_288C_Reverse.eps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13688" y="6122988"/>
            <a:ext cx="923925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54025" y="7778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Discussion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2025" y="1752600"/>
            <a:ext cx="7772400" cy="4343400"/>
          </a:xfrm>
        </p:spPr>
        <p:txBody>
          <a:bodyPr/>
          <a:lstStyle/>
          <a:p>
            <a:pPr>
              <a:spcAft>
                <a:spcPts val="1800"/>
              </a:spcAft>
              <a:defRPr/>
            </a:pPr>
            <a:r>
              <a:rPr lang="en-US" dirty="0" smtClean="0"/>
              <a:t>Alternative Project Delivery Insurance </a:t>
            </a:r>
            <a:r>
              <a:rPr lang="en-US" dirty="0"/>
              <a:t>Coverage</a:t>
            </a:r>
          </a:p>
          <a:p>
            <a:pPr lvl="1">
              <a:spcAft>
                <a:spcPts val="1800"/>
              </a:spcAft>
              <a:defRPr/>
            </a:pPr>
            <a:r>
              <a:rPr lang="en-US" dirty="0" smtClean="0"/>
              <a:t>Subcontractor Default Insurance</a:t>
            </a:r>
          </a:p>
          <a:p>
            <a:pPr lvl="1">
              <a:spcAft>
                <a:spcPts val="1800"/>
              </a:spcAft>
              <a:defRPr/>
            </a:pPr>
            <a:r>
              <a:rPr lang="en-US" dirty="0" smtClean="0"/>
              <a:t>Builders Risk</a:t>
            </a:r>
          </a:p>
          <a:p>
            <a:pPr lvl="1">
              <a:spcAft>
                <a:spcPts val="1800"/>
              </a:spcAft>
              <a:defRPr/>
            </a:pPr>
            <a:r>
              <a:rPr lang="en-US" dirty="0" smtClean="0"/>
              <a:t>Wrap Up(OCIPs and CCIPs)</a:t>
            </a:r>
            <a:endParaRPr lang="en-US" dirty="0"/>
          </a:p>
          <a:p>
            <a:pPr>
              <a:spcAft>
                <a:spcPts val="1800"/>
              </a:spcAft>
              <a:defRPr/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4A8478-08C6-4C42-9834-AB18A3459935}" type="slidenum">
              <a:rPr lang="en-US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9525" y="17463"/>
            <a:ext cx="7772400" cy="114300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dirty="0" smtClean="0"/>
              <a:t>What is Subcontractor Default Insurance?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338263"/>
            <a:ext cx="7772400" cy="4343400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sz="2600" dirty="0" smtClean="0"/>
              <a:t>Subcontractor Default Insurance (SDI) is an insurance product designed to protect a general contractor against the risk of loss arising from a subcontractor default</a:t>
            </a:r>
          </a:p>
          <a:p>
            <a:pPr lvl="1">
              <a:spcAft>
                <a:spcPts val="600"/>
              </a:spcAft>
              <a:defRPr/>
            </a:pPr>
            <a:r>
              <a:rPr lang="en-US" sz="2400" dirty="0" smtClean="0"/>
              <a:t>Indemnifies the general contractor for both direct and indirect costs resulting from a default in performance for any enrolled, unbonded subcontractor</a:t>
            </a:r>
          </a:p>
          <a:p>
            <a:pPr lvl="1">
              <a:spcAft>
                <a:spcPts val="600"/>
              </a:spcAft>
              <a:defRPr/>
            </a:pPr>
            <a:r>
              <a:rPr lang="en-US" sz="2400" dirty="0" smtClean="0"/>
              <a:t>SDI </a:t>
            </a:r>
            <a:r>
              <a:rPr lang="en-US" sz="2400" dirty="0"/>
              <a:t>offers solutions at less cost, more coverage, and more control. </a:t>
            </a:r>
          </a:p>
          <a:p>
            <a:pPr lvl="1">
              <a:spcAft>
                <a:spcPts val="600"/>
              </a:spcAft>
              <a:defRPr/>
            </a:pPr>
            <a:r>
              <a:rPr lang="en-US" sz="2400" dirty="0"/>
              <a:t>More timely resolution of claims</a:t>
            </a:r>
          </a:p>
          <a:p>
            <a:pPr lvl="1">
              <a:spcAft>
                <a:spcPts val="600"/>
              </a:spcAft>
              <a:defRPr/>
            </a:pPr>
            <a:r>
              <a:rPr lang="en-US" sz="2400" dirty="0"/>
              <a:t>Replaces three party relationship of surety bonds</a:t>
            </a:r>
          </a:p>
          <a:p>
            <a:pPr marL="457200" lvl="1" indent="0">
              <a:spcAft>
                <a:spcPts val="600"/>
              </a:spcAft>
              <a:buFontTx/>
              <a:buNone/>
              <a:defRPr/>
            </a:pPr>
            <a:endParaRPr lang="en-US" sz="2400" dirty="0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125" y="68263"/>
            <a:ext cx="7772400" cy="1143000"/>
          </a:xfrm>
        </p:spPr>
        <p:txBody>
          <a:bodyPr/>
          <a:lstStyle/>
          <a:p>
            <a:pPr algn="l">
              <a:defRPr/>
            </a:pPr>
            <a:r>
              <a:rPr lang="en-US" dirty="0" smtClean="0"/>
              <a:t>Carriers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2025" y="1752600"/>
            <a:ext cx="7772400" cy="4343400"/>
          </a:xfrm>
        </p:spPr>
        <p:txBody>
          <a:bodyPr/>
          <a:lstStyle/>
          <a:p>
            <a:pPr>
              <a:spcAft>
                <a:spcPts val="2400"/>
              </a:spcAft>
              <a:defRPr/>
            </a:pPr>
            <a:r>
              <a:rPr lang="en-US" dirty="0" smtClean="0"/>
              <a:t>XL Insurance, Construct</a:t>
            </a:r>
            <a:r>
              <a:rPr lang="en-US" i="1" dirty="0" smtClean="0"/>
              <a:t>Assure®</a:t>
            </a:r>
          </a:p>
          <a:p>
            <a:pPr>
              <a:spcAft>
                <a:spcPts val="2400"/>
              </a:spcAft>
              <a:defRPr/>
            </a:pPr>
            <a:r>
              <a:rPr lang="en-US" dirty="0" smtClean="0"/>
              <a:t>Zurich, Subguard®</a:t>
            </a:r>
          </a:p>
          <a:p>
            <a:pPr>
              <a:spcAft>
                <a:spcPts val="2400"/>
              </a:spcAft>
              <a:defRPr/>
            </a:pPr>
            <a:r>
              <a:rPr lang="en-US" dirty="0" smtClean="0"/>
              <a:t>Construction Risk Underwriters (CRU), managing general underwriters for Arch Insurance Group</a:t>
            </a:r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3650" y="68263"/>
            <a:ext cx="7772400" cy="1143000"/>
          </a:xfrm>
        </p:spPr>
        <p:txBody>
          <a:bodyPr/>
          <a:lstStyle/>
          <a:p>
            <a:pPr algn="l">
              <a:defRPr/>
            </a:pPr>
            <a:r>
              <a:rPr lang="en-US" dirty="0" smtClean="0"/>
              <a:t>Coverage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6625" y="1562100"/>
            <a:ext cx="7772400" cy="509746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defRPr/>
            </a:pPr>
            <a:r>
              <a:rPr lang="en-US" sz="2600" dirty="0" smtClean="0"/>
              <a:t>Indemnification policy that covers the GC for direct and indirect costs </a:t>
            </a:r>
          </a:p>
          <a:p>
            <a:pPr>
              <a:spcAft>
                <a:spcPts val="1200"/>
              </a:spcAft>
              <a:defRPr/>
            </a:pPr>
            <a:r>
              <a:rPr lang="en-US" sz="2600" dirty="0" smtClean="0"/>
              <a:t>Coverage triggered by default of unbonded subcontractor</a:t>
            </a:r>
          </a:p>
          <a:p>
            <a:pPr>
              <a:spcAft>
                <a:spcPts val="1200"/>
              </a:spcAft>
              <a:defRPr/>
            </a:pPr>
            <a:r>
              <a:rPr lang="en-US" sz="2600" dirty="0" smtClean="0"/>
              <a:t>Default is defined as failure of the subcontractor to perform work per the underlying subcontract that results in a loss for the GC</a:t>
            </a:r>
          </a:p>
          <a:p>
            <a:pPr>
              <a:spcAft>
                <a:spcPts val="1200"/>
              </a:spcAft>
              <a:defRPr/>
            </a:pPr>
            <a:r>
              <a:rPr lang="en-US" sz="2600" dirty="0" smtClean="0"/>
              <a:t>Loss is capped at loss limit of policy, not amount of subcontract</a:t>
            </a:r>
            <a:endParaRPr lang="en-US" sz="26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125" y="68263"/>
            <a:ext cx="7772400" cy="1143000"/>
          </a:xfrm>
        </p:spPr>
        <p:txBody>
          <a:bodyPr/>
          <a:lstStyle/>
          <a:p>
            <a:pPr algn="l">
              <a:defRPr/>
            </a:pPr>
            <a:r>
              <a:rPr lang="en-US" dirty="0" smtClean="0"/>
              <a:t>Coverage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4563" y="1252538"/>
            <a:ext cx="7772400" cy="4343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Direct Costs</a:t>
            </a:r>
          </a:p>
          <a:p>
            <a:pPr lvl="1">
              <a:defRPr/>
            </a:pPr>
            <a:r>
              <a:rPr lang="en-US" dirty="0"/>
              <a:t>Performance related</a:t>
            </a:r>
          </a:p>
          <a:p>
            <a:pPr lvl="1">
              <a:defRPr/>
            </a:pPr>
            <a:r>
              <a:rPr lang="en-US" dirty="0"/>
              <a:t>Payment related</a:t>
            </a:r>
          </a:p>
          <a:p>
            <a:pPr lvl="1">
              <a:defRPr/>
            </a:pPr>
            <a:r>
              <a:rPr lang="en-US" dirty="0"/>
              <a:t>Defective work</a:t>
            </a:r>
          </a:p>
          <a:p>
            <a:pPr lvl="1">
              <a:defRPr/>
            </a:pPr>
            <a:r>
              <a:rPr lang="en-US" dirty="0"/>
              <a:t>Attorney fees</a:t>
            </a:r>
          </a:p>
          <a:p>
            <a:pPr lvl="1">
              <a:defRPr/>
            </a:pPr>
            <a:r>
              <a:rPr lang="en-US" dirty="0"/>
              <a:t>Defense of </a:t>
            </a:r>
            <a:r>
              <a:rPr lang="en-US" dirty="0" smtClean="0"/>
              <a:t>disputes</a:t>
            </a:r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Indirect Costs</a:t>
            </a:r>
          </a:p>
          <a:p>
            <a:pPr lvl="1">
              <a:defRPr/>
            </a:pPr>
            <a:r>
              <a:rPr lang="en-US" dirty="0"/>
              <a:t>Liquidated damages</a:t>
            </a:r>
          </a:p>
          <a:p>
            <a:pPr lvl="1">
              <a:defRPr/>
            </a:pPr>
            <a:r>
              <a:rPr lang="en-US" dirty="0"/>
              <a:t>Extended overhead</a:t>
            </a:r>
          </a:p>
          <a:p>
            <a:pPr lvl="1">
              <a:defRPr/>
            </a:pPr>
            <a:r>
              <a:rPr lang="en-US" dirty="0"/>
              <a:t>Acceleration</a:t>
            </a:r>
          </a:p>
          <a:p>
            <a:pPr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97E14-DF77-4507-8629-C1E4908B9054}" type="slidenum">
              <a:rPr lang="en-US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175" y="68263"/>
            <a:ext cx="7772400" cy="1143000"/>
          </a:xfrm>
        </p:spPr>
        <p:txBody>
          <a:bodyPr/>
          <a:lstStyle/>
          <a:p>
            <a:pPr algn="l">
              <a:defRPr/>
            </a:pPr>
            <a:r>
              <a:rPr lang="en-US" dirty="0" smtClean="0"/>
              <a:t>    3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u="sng" dirty="0" smtClean="0"/>
              <a:t>Financial Interest Endorsement </a:t>
            </a:r>
            <a:r>
              <a:rPr lang="en-US" dirty="0" smtClean="0"/>
              <a:t>– In the event of contractor insolvency policy converts to other parties to enable them to make a claim</a:t>
            </a:r>
          </a:p>
          <a:p>
            <a:pPr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u="sng" dirty="0" smtClean="0"/>
              <a:t>Extension to Statute of Repose </a:t>
            </a:r>
            <a:r>
              <a:rPr lang="en-US" dirty="0" smtClean="0"/>
              <a:t>-  Major coverage benefit over traditional surety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u="sng" dirty="0" smtClean="0"/>
              <a:t>Coverage for Vendors &amp; Suppliers </a:t>
            </a:r>
            <a:r>
              <a:rPr lang="en-US" dirty="0" smtClean="0"/>
              <a:t>– Not all coverage forms have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EF30B-AF51-4C9E-8086-FF87CEAFB4AF}" type="slidenum">
              <a:rPr lang="en-US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9525" y="77788"/>
            <a:ext cx="7772400" cy="1143000"/>
          </a:xfrm>
        </p:spPr>
        <p:txBody>
          <a:bodyPr/>
          <a:lstStyle/>
          <a:p>
            <a:pPr algn="l">
              <a:defRPr/>
            </a:pPr>
            <a:r>
              <a:rPr lang="en-US" dirty="0" smtClean="0"/>
              <a:t>Builders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2025" y="1227138"/>
            <a:ext cx="7772400" cy="4343400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sz="2600" dirty="0"/>
              <a:t>What is Covered by Builders </a:t>
            </a:r>
            <a:r>
              <a:rPr lang="en-US" sz="2600" dirty="0" smtClean="0"/>
              <a:t>Risk</a:t>
            </a:r>
          </a:p>
          <a:p>
            <a:pPr lvl="1">
              <a:spcAft>
                <a:spcPts val="600"/>
              </a:spcAft>
              <a:defRPr/>
            </a:pPr>
            <a:r>
              <a:rPr lang="en-US" dirty="0" smtClean="0"/>
              <a:t> </a:t>
            </a:r>
            <a:r>
              <a:rPr lang="en-US" sz="2400" dirty="0"/>
              <a:t>Property Damage, but not </a:t>
            </a:r>
            <a:r>
              <a:rPr lang="en-US" sz="2400" dirty="0" smtClean="0"/>
              <a:t>Liability</a:t>
            </a:r>
          </a:p>
          <a:p>
            <a:pPr lvl="1">
              <a:spcAft>
                <a:spcPts val="600"/>
              </a:spcAft>
              <a:defRPr/>
            </a:pPr>
            <a:r>
              <a:rPr lang="en-US" sz="2400" dirty="0" smtClean="0"/>
              <a:t> </a:t>
            </a:r>
            <a:r>
              <a:rPr lang="en-US" sz="2400" dirty="0"/>
              <a:t>May be only source of course of </a:t>
            </a:r>
            <a:r>
              <a:rPr lang="en-US" sz="2400" dirty="0" smtClean="0"/>
              <a:t>construction property </a:t>
            </a:r>
            <a:r>
              <a:rPr lang="en-US" sz="2400" dirty="0"/>
              <a:t>damage coverage (CGL will not </a:t>
            </a:r>
            <a:r>
              <a:rPr lang="en-US" sz="2400" dirty="0" smtClean="0"/>
              <a:t>respond)</a:t>
            </a:r>
          </a:p>
          <a:p>
            <a:pPr lvl="1">
              <a:spcAft>
                <a:spcPts val="600"/>
              </a:spcAft>
              <a:defRPr/>
            </a:pPr>
            <a:r>
              <a:rPr lang="en-US" sz="2400" dirty="0" smtClean="0"/>
              <a:t>May </a:t>
            </a:r>
            <a:r>
              <a:rPr lang="en-US" sz="2400" dirty="0"/>
              <a:t>be exclusive remedy (OCIP’s/ AIA forms)</a:t>
            </a:r>
          </a:p>
          <a:p>
            <a:pPr>
              <a:spcAft>
                <a:spcPts val="600"/>
              </a:spcAft>
              <a:defRPr/>
            </a:pPr>
            <a:r>
              <a:rPr lang="en-US" sz="2600" dirty="0" smtClean="0"/>
              <a:t>What </a:t>
            </a:r>
            <a:r>
              <a:rPr lang="en-US" sz="2600" dirty="0"/>
              <a:t>is not </a:t>
            </a:r>
            <a:r>
              <a:rPr lang="en-US" sz="2600" dirty="0" smtClean="0"/>
              <a:t>covered</a:t>
            </a:r>
          </a:p>
          <a:p>
            <a:pPr lvl="1">
              <a:spcAft>
                <a:spcPts val="600"/>
              </a:spcAft>
              <a:defRPr/>
            </a:pPr>
            <a:r>
              <a:rPr lang="en-US" sz="2400" dirty="0" smtClean="0"/>
              <a:t>Professional </a:t>
            </a:r>
            <a:r>
              <a:rPr lang="en-US" sz="2400" dirty="0"/>
              <a:t>negligence (design errors), but </a:t>
            </a:r>
            <a:r>
              <a:rPr lang="en-US" sz="2400" dirty="0" smtClean="0"/>
              <a:t>check for </a:t>
            </a:r>
            <a:r>
              <a:rPr lang="en-US" sz="2400" dirty="0"/>
              <a:t>resulting damage </a:t>
            </a:r>
            <a:r>
              <a:rPr lang="en-US" sz="2400" dirty="0" smtClean="0"/>
              <a:t>exclusion</a:t>
            </a:r>
          </a:p>
          <a:p>
            <a:pPr lvl="1">
              <a:spcAft>
                <a:spcPts val="600"/>
              </a:spcAft>
              <a:defRPr/>
            </a:pPr>
            <a:r>
              <a:rPr lang="en-US" sz="2400" dirty="0" smtClean="0"/>
              <a:t>Post-completion </a:t>
            </a:r>
            <a:r>
              <a:rPr lang="en-US" sz="2400" dirty="0"/>
              <a:t>damage, but may be able </a:t>
            </a:r>
            <a:r>
              <a:rPr lang="en-US" sz="2400" dirty="0" smtClean="0"/>
              <a:t>to obtain </a:t>
            </a:r>
            <a:r>
              <a:rPr lang="en-US" sz="2400" dirty="0"/>
              <a:t>“maintenance” </a:t>
            </a:r>
            <a:r>
              <a:rPr lang="en-US" sz="2400" dirty="0" smtClean="0"/>
              <a:t>extension</a:t>
            </a:r>
          </a:p>
          <a:p>
            <a:pPr lvl="1">
              <a:spcAft>
                <a:spcPts val="600"/>
              </a:spcAft>
              <a:defRPr/>
            </a:pPr>
            <a:r>
              <a:rPr lang="en-US" sz="2400" dirty="0" smtClean="0"/>
              <a:t>Coordinate </a:t>
            </a:r>
            <a:r>
              <a:rPr lang="en-US" sz="2400" dirty="0"/>
              <a:t>with post-completion “property” policy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533744-354F-47F1-B8C7-5B70E390717B}" type="slidenum">
              <a:rPr lang="en-US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374775" y="319088"/>
            <a:ext cx="7772400" cy="1143000"/>
          </a:xfrm>
        </p:spPr>
        <p:txBody>
          <a:bodyPr/>
          <a:lstStyle/>
          <a:p>
            <a:pPr algn="l">
              <a:defRPr/>
            </a:pPr>
            <a:r>
              <a:rPr lang="en-US" dirty="0" smtClean="0"/>
              <a:t>IPD Risk Issues</a:t>
            </a:r>
            <a:r>
              <a:rPr lang="en-US" dirty="0" smtClean="0">
                <a:solidFill>
                  <a:srgbClr val="800000"/>
                </a:solidFill>
              </a:rPr>
              <a:t/>
            </a:r>
            <a:br>
              <a:rPr lang="en-US" dirty="0" smtClean="0">
                <a:solidFill>
                  <a:srgbClr val="800000"/>
                </a:solidFill>
              </a:rPr>
            </a:br>
            <a:endParaRPr 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039813" y="1647825"/>
            <a:ext cx="7543800" cy="4114800"/>
          </a:xfrm>
        </p:spPr>
        <p:txBody>
          <a:bodyPr/>
          <a:lstStyle/>
          <a:p>
            <a:pPr>
              <a:spcAft>
                <a:spcPts val="1800"/>
              </a:spcAft>
              <a:defRPr/>
            </a:pPr>
            <a:r>
              <a:rPr lang="en-US" sz="2400" dirty="0" smtClean="0"/>
              <a:t>LoL between parties may be in to unequal amounts.</a:t>
            </a:r>
          </a:p>
          <a:p>
            <a:pPr>
              <a:spcAft>
                <a:spcPts val="1800"/>
              </a:spcAft>
              <a:defRPr/>
            </a:pPr>
            <a:r>
              <a:rPr lang="en-US" sz="2400" dirty="0" smtClean="0"/>
              <a:t>Waiver of subrogation for design is not acceptable to some property insurers.</a:t>
            </a:r>
          </a:p>
          <a:p>
            <a:pPr>
              <a:spcAft>
                <a:spcPts val="1800"/>
              </a:spcAft>
              <a:defRPr/>
            </a:pPr>
            <a:r>
              <a:rPr lang="en-US" sz="2400" dirty="0" smtClean="0"/>
              <a:t>Builder’s risk and professional insurance cannot be treated the same.</a:t>
            </a:r>
          </a:p>
          <a:p>
            <a:pPr>
              <a:spcAft>
                <a:spcPts val="1800"/>
              </a:spcAft>
              <a:defRPr/>
            </a:pPr>
            <a:r>
              <a:rPr lang="en-US" sz="2400" dirty="0" smtClean="0"/>
              <a:t>Liability for third-party claims cannot be waived.</a:t>
            </a:r>
          </a:p>
          <a:p>
            <a:pPr>
              <a:spcAft>
                <a:spcPts val="1800"/>
              </a:spcAft>
              <a:defRPr/>
            </a:pPr>
            <a:r>
              <a:rPr lang="en-US" sz="2400" dirty="0" smtClean="0"/>
              <a:t>Insuring a SPE or JV can be problematic.</a:t>
            </a:r>
          </a:p>
          <a:p>
            <a:pPr>
              <a:spcAft>
                <a:spcPts val="1800"/>
              </a:spcAft>
              <a:defRPr/>
            </a:pPr>
            <a:endParaRPr lang="en-US" sz="2400" dirty="0" smtClean="0"/>
          </a:p>
          <a:p>
            <a:pPr>
              <a:spcAft>
                <a:spcPts val="1800"/>
              </a:spcAft>
              <a:defRPr/>
            </a:pPr>
            <a:endParaRPr lang="en-US" sz="2400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A2358565-CAAF-4463-8FA4-A08C6CE37284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4563" y="1546225"/>
            <a:ext cx="7772400" cy="4343400"/>
          </a:xfrm>
        </p:spPr>
        <p:txBody>
          <a:bodyPr/>
          <a:lstStyle/>
          <a:p>
            <a:pPr>
              <a:spcAft>
                <a:spcPts val="1800"/>
              </a:spcAft>
              <a:defRPr/>
            </a:pPr>
            <a:r>
              <a:rPr lang="en-US" sz="2600" dirty="0"/>
              <a:t>Should cover owner and all </a:t>
            </a:r>
            <a:r>
              <a:rPr lang="en-US" sz="2600" dirty="0" smtClean="0"/>
              <a:t>contractors and </a:t>
            </a:r>
            <a:r>
              <a:rPr lang="en-US" sz="2600" dirty="0"/>
              <a:t>subcontractors of every tier</a:t>
            </a:r>
          </a:p>
          <a:p>
            <a:pPr>
              <a:spcAft>
                <a:spcPts val="1800"/>
              </a:spcAft>
              <a:defRPr/>
            </a:pPr>
            <a:r>
              <a:rPr lang="en-US" sz="2600" dirty="0" smtClean="0"/>
              <a:t>May </a:t>
            </a:r>
            <a:r>
              <a:rPr lang="en-US" sz="2600" dirty="0"/>
              <a:t>cover mortgagees and lenders, </a:t>
            </a:r>
            <a:r>
              <a:rPr lang="en-US" sz="2600" dirty="0" smtClean="0"/>
              <a:t>as interests </a:t>
            </a:r>
            <a:r>
              <a:rPr lang="en-US" sz="2600" dirty="0"/>
              <a:t>may appear</a:t>
            </a:r>
          </a:p>
          <a:p>
            <a:pPr>
              <a:spcAft>
                <a:spcPts val="1800"/>
              </a:spcAft>
              <a:defRPr/>
            </a:pPr>
            <a:r>
              <a:rPr lang="en-US" sz="2600" dirty="0" smtClean="0"/>
              <a:t>Should </a:t>
            </a:r>
            <a:r>
              <a:rPr lang="en-US" sz="2600" dirty="0"/>
              <a:t>include waivers of </a:t>
            </a:r>
            <a:r>
              <a:rPr lang="en-US" sz="2600" dirty="0" smtClean="0"/>
              <a:t>subrogation against </a:t>
            </a:r>
            <a:r>
              <a:rPr lang="en-US" sz="2600" dirty="0"/>
              <a:t>co-insureds</a:t>
            </a:r>
          </a:p>
          <a:p>
            <a:pPr>
              <a:spcAft>
                <a:spcPts val="1800"/>
              </a:spcAft>
              <a:defRPr/>
            </a:pPr>
            <a:r>
              <a:rPr lang="en-US" sz="2600" dirty="0" smtClean="0"/>
              <a:t>Typically </a:t>
            </a:r>
            <a:r>
              <a:rPr lang="en-US" sz="2600" dirty="0"/>
              <a:t>will not cover design </a:t>
            </a:r>
            <a:r>
              <a:rPr lang="en-US" sz="2600" dirty="0" smtClean="0"/>
              <a:t>engineers or architects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CD34F-45B2-4394-8412-2823F62AD7DD}" type="slidenum">
              <a:rPr lang="en-US"/>
              <a:pPr>
                <a:defRPr/>
              </a:pPr>
              <a:t>40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79525" y="77788"/>
            <a:ext cx="7772400" cy="1143000"/>
          </a:xfrm>
        </p:spPr>
        <p:txBody>
          <a:bodyPr/>
          <a:lstStyle/>
          <a:p>
            <a:pPr algn="l">
              <a:defRPr/>
            </a:pPr>
            <a:r>
              <a:rPr lang="en-US" dirty="0" smtClean="0"/>
              <a:t>Builders Risk</a:t>
            </a:r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4563" y="1303338"/>
            <a:ext cx="7772400" cy="4343400"/>
          </a:xfrm>
        </p:spPr>
        <p:txBody>
          <a:bodyPr/>
          <a:lstStyle/>
          <a:p>
            <a:pPr>
              <a:spcAft>
                <a:spcPts val="1800"/>
              </a:spcAft>
              <a:defRPr/>
            </a:pPr>
            <a:r>
              <a:rPr lang="en-US" sz="2600" dirty="0" smtClean="0"/>
              <a:t>Usually </a:t>
            </a:r>
            <a:r>
              <a:rPr lang="en-US" sz="2600" dirty="0"/>
              <a:t>covers “direct physical loss or damage,” </a:t>
            </a:r>
            <a:r>
              <a:rPr lang="en-US" sz="2600" dirty="0" smtClean="0"/>
              <a:t>but not </a:t>
            </a:r>
            <a:r>
              <a:rPr lang="en-US" sz="2600" dirty="0"/>
              <a:t>economic “loss of use” or diminution in value</a:t>
            </a:r>
          </a:p>
          <a:p>
            <a:pPr>
              <a:spcAft>
                <a:spcPts val="1800"/>
              </a:spcAft>
              <a:defRPr/>
            </a:pPr>
            <a:r>
              <a:rPr lang="en-US" sz="2600" dirty="0" smtClean="0"/>
              <a:t>May </a:t>
            </a:r>
            <a:r>
              <a:rPr lang="en-US" sz="2600" dirty="0"/>
              <a:t>have multiple sublimits for specified causes </a:t>
            </a:r>
            <a:r>
              <a:rPr lang="en-US" sz="2600" dirty="0" smtClean="0"/>
              <a:t>of loss</a:t>
            </a:r>
            <a:endParaRPr lang="en-US" sz="2600" dirty="0"/>
          </a:p>
          <a:p>
            <a:pPr>
              <a:spcAft>
                <a:spcPts val="1800"/>
              </a:spcAft>
              <a:defRPr/>
            </a:pPr>
            <a:r>
              <a:rPr lang="en-US" sz="2600" dirty="0" smtClean="0"/>
              <a:t>May </a:t>
            </a:r>
            <a:r>
              <a:rPr lang="en-US" sz="2600" dirty="0"/>
              <a:t>provide coverage up to stated value, but </a:t>
            </a:r>
            <a:r>
              <a:rPr lang="en-US" sz="2600" dirty="0" smtClean="0"/>
              <a:t>may limit </a:t>
            </a:r>
            <a:r>
              <a:rPr lang="en-US" sz="2600" dirty="0"/>
              <a:t>coverage to cost of repair or ACV</a:t>
            </a:r>
          </a:p>
          <a:p>
            <a:pPr>
              <a:spcAft>
                <a:spcPts val="1800"/>
              </a:spcAft>
              <a:defRPr/>
            </a:pPr>
            <a:r>
              <a:rPr lang="en-US" sz="2600" dirty="0" smtClean="0"/>
              <a:t>May </a:t>
            </a:r>
            <a:r>
              <a:rPr lang="en-US" sz="2600" dirty="0"/>
              <a:t>not cover contractors’ equipment, such as </a:t>
            </a:r>
            <a:r>
              <a:rPr lang="en-US" sz="2600" dirty="0" smtClean="0"/>
              <a:t>tower cranes</a:t>
            </a:r>
            <a:r>
              <a:rPr lang="en-US" sz="2600" dirty="0"/>
              <a:t>, which might need to be insured separately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B27EAB-A9E8-40FD-A03D-29F3FD42E120}" type="slidenum">
              <a:rPr lang="en-US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79525" y="77788"/>
            <a:ext cx="7772400" cy="1143000"/>
          </a:xfrm>
        </p:spPr>
        <p:txBody>
          <a:bodyPr/>
          <a:lstStyle/>
          <a:p>
            <a:pPr algn="l">
              <a:defRPr/>
            </a:pPr>
            <a:r>
              <a:rPr lang="en-US" dirty="0" smtClean="0"/>
              <a:t>Builders Risk</a:t>
            </a:r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4563" y="1381125"/>
            <a:ext cx="7772400" cy="4343400"/>
          </a:xfrm>
        </p:spPr>
        <p:txBody>
          <a:bodyPr/>
          <a:lstStyle/>
          <a:p>
            <a:pPr>
              <a:spcAft>
                <a:spcPts val="1200"/>
              </a:spcAft>
              <a:defRPr/>
            </a:pPr>
            <a:r>
              <a:rPr lang="en-US" sz="2600" dirty="0"/>
              <a:t>Extension endorsements must be obtained </a:t>
            </a:r>
            <a:r>
              <a:rPr lang="en-US" sz="2600" dirty="0" smtClean="0"/>
              <a:t>as long </a:t>
            </a:r>
            <a:r>
              <a:rPr lang="en-US" sz="2600" dirty="0"/>
              <a:t>as any construction-related activities </a:t>
            </a:r>
            <a:r>
              <a:rPr lang="en-US" sz="2600" dirty="0" smtClean="0"/>
              <a:t>are occurring</a:t>
            </a:r>
            <a:endParaRPr lang="en-US" sz="2600" dirty="0"/>
          </a:p>
          <a:p>
            <a:pPr>
              <a:spcAft>
                <a:spcPts val="1200"/>
              </a:spcAft>
              <a:defRPr/>
            </a:pPr>
            <a:r>
              <a:rPr lang="en-US" sz="2600" dirty="0" smtClean="0"/>
              <a:t>Maintenance </a:t>
            </a:r>
            <a:r>
              <a:rPr lang="en-US" sz="2600" dirty="0"/>
              <a:t>coverage: Protection for </a:t>
            </a:r>
            <a:r>
              <a:rPr lang="en-US" sz="2600" dirty="0" smtClean="0"/>
              <a:t>post-completion damage </a:t>
            </a:r>
            <a:r>
              <a:rPr lang="en-US" sz="2600" dirty="0"/>
              <a:t>caused by </a:t>
            </a:r>
            <a:r>
              <a:rPr lang="en-US" sz="2600" dirty="0" smtClean="0"/>
              <a:t>completed construction </a:t>
            </a:r>
            <a:r>
              <a:rPr lang="en-US" sz="2600" dirty="0"/>
              <a:t>or by maintenance work </a:t>
            </a:r>
            <a:r>
              <a:rPr lang="en-US" sz="2600" dirty="0" smtClean="0"/>
              <a:t>during the </a:t>
            </a:r>
            <a:r>
              <a:rPr lang="en-US" sz="2600" dirty="0"/>
              <a:t>stated maintenance/ warranty period</a:t>
            </a:r>
          </a:p>
          <a:p>
            <a:pPr>
              <a:spcAft>
                <a:spcPts val="1200"/>
              </a:spcAft>
              <a:defRPr/>
            </a:pPr>
            <a:r>
              <a:rPr lang="en-US" sz="2600" dirty="0" smtClean="0"/>
              <a:t>Delay </a:t>
            </a:r>
            <a:r>
              <a:rPr lang="en-US" sz="2600" dirty="0"/>
              <a:t>in completion/ start-up coverage: </a:t>
            </a:r>
            <a:r>
              <a:rPr lang="en-US" sz="2600" dirty="0" smtClean="0"/>
              <a:t>May provide </a:t>
            </a:r>
            <a:r>
              <a:rPr lang="en-US" sz="2600" dirty="0"/>
              <a:t>“business interruption” type </a:t>
            </a:r>
            <a:r>
              <a:rPr lang="en-US" sz="2600" dirty="0" smtClean="0"/>
              <a:t>coverage similar </a:t>
            </a:r>
            <a:r>
              <a:rPr lang="en-US" sz="2600" dirty="0"/>
              <a:t>to operational property </a:t>
            </a:r>
            <a:r>
              <a:rPr lang="en-US" sz="2600" dirty="0" smtClean="0"/>
              <a:t>policy, including </a:t>
            </a:r>
            <a:r>
              <a:rPr lang="en-US" sz="2600" dirty="0"/>
              <a:t>coverage for “soft costs” and loss </a:t>
            </a:r>
            <a:r>
              <a:rPr lang="en-US" sz="2600" dirty="0" smtClean="0"/>
              <a:t>of rentals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E912C-295A-428D-A233-B5DFDBE81BF8}" type="slidenum">
              <a:rPr lang="en-US"/>
              <a:pPr>
                <a:defRPr/>
              </a:pPr>
              <a:t>42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79525" y="77788"/>
            <a:ext cx="7772400" cy="1143000"/>
          </a:xfrm>
        </p:spPr>
        <p:txBody>
          <a:bodyPr/>
          <a:lstStyle/>
          <a:p>
            <a:pPr algn="l">
              <a:defRPr/>
            </a:pPr>
            <a:r>
              <a:rPr lang="en-US" dirty="0" smtClean="0"/>
              <a:t>Builders Risk</a:t>
            </a:r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88" y="1209675"/>
            <a:ext cx="7772400" cy="4343400"/>
          </a:xfrm>
        </p:spPr>
        <p:txBody>
          <a:bodyPr/>
          <a:lstStyle/>
          <a:p>
            <a:pPr lvl="1">
              <a:defRPr/>
            </a:pPr>
            <a:r>
              <a:rPr lang="en-US" dirty="0"/>
              <a:t>Sample </a:t>
            </a:r>
            <a:r>
              <a:rPr lang="en-US" dirty="0" smtClean="0"/>
              <a:t>extensions for alternative project delivery </a:t>
            </a:r>
            <a:r>
              <a:rPr lang="en-US" dirty="0"/>
              <a:t>include:</a:t>
            </a:r>
          </a:p>
          <a:p>
            <a:pPr lvl="2">
              <a:defRPr/>
            </a:pPr>
            <a:r>
              <a:rPr lang="en-US" dirty="0"/>
              <a:t>Broad Form Named Insured definition that includes joint ventures</a:t>
            </a:r>
          </a:p>
          <a:p>
            <a:pPr lvl="2">
              <a:defRPr/>
            </a:pPr>
            <a:r>
              <a:rPr lang="en-US" dirty="0"/>
              <a:t>Total Project Value definition includes reasonable profit and overhead and temporary structures</a:t>
            </a:r>
          </a:p>
          <a:p>
            <a:pPr lvl="2">
              <a:defRPr/>
            </a:pPr>
            <a:r>
              <a:rPr lang="en-US" dirty="0"/>
              <a:t>Limits Margin clause protects against possible increases in a project’s cost due to change orders, etc.</a:t>
            </a:r>
          </a:p>
          <a:p>
            <a:pPr lvl="2">
              <a:defRPr/>
            </a:pPr>
            <a:r>
              <a:rPr lang="en-US" dirty="0"/>
              <a:t>Testing of Building Systems included; hot testing available</a:t>
            </a:r>
          </a:p>
          <a:p>
            <a:pPr lvl="2">
              <a:defRPr/>
            </a:pPr>
            <a:r>
              <a:rPr lang="en-US" dirty="0"/>
              <a:t>Delay in Completion coverage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91A6D-089E-4BEB-B04A-DA67779885D6}" type="slidenum">
              <a:rPr lang="en-US"/>
              <a:pPr>
                <a:defRPr/>
              </a:pPr>
              <a:t>43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79525" y="77788"/>
            <a:ext cx="7772400" cy="1143000"/>
          </a:xfrm>
        </p:spPr>
        <p:txBody>
          <a:bodyPr/>
          <a:lstStyle/>
          <a:p>
            <a:pPr algn="l">
              <a:defRPr/>
            </a:pPr>
            <a:r>
              <a:rPr lang="en-US" dirty="0" smtClean="0"/>
              <a:t>Builders Risk</a:t>
            </a:r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175" y="68263"/>
            <a:ext cx="7772400" cy="1143000"/>
          </a:xfrm>
        </p:spPr>
        <p:txBody>
          <a:bodyPr/>
          <a:lstStyle/>
          <a:p>
            <a:pPr algn="l">
              <a:defRPr/>
            </a:pPr>
            <a:r>
              <a:rPr lang="en-US" dirty="0" smtClean="0"/>
              <a:t>     3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Coverage form should protect the interests of ALL parties (Owner, Contractor, Subs of all tiers, lenders)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Waiver of Subrogation by coverage form or endorsement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Identify Policy conditions and exclusions (i.e. wind driven rain, night watchman, partial occupancy)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FF5CBE-258D-4233-A095-99DDBB794E3C}" type="slidenum">
              <a:rPr lang="en-US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1254125" y="301625"/>
            <a:ext cx="7772400" cy="1143000"/>
          </a:xfrm>
        </p:spPr>
        <p:txBody>
          <a:bodyPr/>
          <a:lstStyle/>
          <a:p>
            <a:pPr algn="l">
              <a:defRPr/>
            </a:pPr>
            <a:r>
              <a:rPr lang="en-US" dirty="0" smtClean="0"/>
              <a:t>OCIP/CCIP</a:t>
            </a:r>
            <a:r>
              <a:rPr lang="en-US" sz="3600" dirty="0" smtClean="0"/>
              <a:t> Overview:</a:t>
            </a:r>
            <a:br>
              <a:rPr lang="en-US" sz="3600" dirty="0" smtClean="0"/>
            </a:br>
            <a:endParaRPr lang="en-US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952500" y="1804988"/>
            <a:ext cx="7772400" cy="4343400"/>
          </a:xfrm>
        </p:spPr>
        <p:txBody>
          <a:bodyPr/>
          <a:lstStyle/>
          <a:p>
            <a:pPr>
              <a:spcAft>
                <a:spcPts val="1800"/>
              </a:spcAft>
              <a:defRPr/>
            </a:pPr>
            <a:r>
              <a:rPr lang="en-US" dirty="0" smtClean="0"/>
              <a:t>Worker’s Compensation</a:t>
            </a:r>
          </a:p>
          <a:p>
            <a:pPr>
              <a:spcAft>
                <a:spcPts val="1800"/>
              </a:spcAft>
              <a:defRPr/>
            </a:pPr>
            <a:r>
              <a:rPr lang="en-US" dirty="0" smtClean="0"/>
              <a:t>General Liability</a:t>
            </a:r>
          </a:p>
          <a:p>
            <a:pPr>
              <a:spcAft>
                <a:spcPts val="1800"/>
              </a:spcAft>
              <a:defRPr/>
            </a:pPr>
            <a:r>
              <a:rPr lang="en-US" dirty="0" smtClean="0"/>
              <a:t>Umbrella/Excess Liability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92175" y="68263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Advantages of CCIPs/OCIPs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Cost Control</a:t>
            </a:r>
          </a:p>
          <a:p>
            <a:pPr eaLnBrk="1" hangingPunct="1">
              <a:defRPr/>
            </a:pPr>
            <a:r>
              <a:rPr lang="en-US" dirty="0" smtClean="0"/>
              <a:t>Better safety results if properly run</a:t>
            </a:r>
          </a:p>
          <a:p>
            <a:pPr eaLnBrk="1" hangingPunct="1">
              <a:defRPr/>
            </a:pPr>
            <a:r>
              <a:rPr lang="en-US" dirty="0" smtClean="0"/>
              <a:t>Broader contractor selection (DBE and smaller firms)</a:t>
            </a:r>
          </a:p>
          <a:p>
            <a:pPr eaLnBrk="1" hangingPunct="1">
              <a:defRPr/>
            </a:pPr>
            <a:r>
              <a:rPr lang="en-US" dirty="0" smtClean="0"/>
              <a:t>Better coverage options</a:t>
            </a:r>
          </a:p>
          <a:p>
            <a:pPr eaLnBrk="1" hangingPunct="1">
              <a:defRPr/>
            </a:pPr>
            <a:r>
              <a:rPr lang="en-US" dirty="0" smtClean="0"/>
              <a:t>Higher limits</a:t>
            </a:r>
          </a:p>
          <a:p>
            <a:pPr eaLnBrk="1" hangingPunct="1">
              <a:defRPr/>
            </a:pPr>
            <a:r>
              <a:rPr lang="en-US" dirty="0" smtClean="0"/>
              <a:t>More responsive administration and claims handling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71600" y="30162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Types of Wrap Up programs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30275" y="1295400"/>
            <a:ext cx="7543800" cy="4114800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buFont typeface="Arial" pitchFamily="34" charset="0"/>
              <a:buChar char="•"/>
              <a:defRPr/>
            </a:pPr>
            <a:endParaRPr lang="en-US" sz="2600" dirty="0" smtClean="0">
              <a:cs typeface="Arial" pitchFamily="34" charset="0"/>
            </a:endParaRPr>
          </a:p>
          <a:p>
            <a:pPr eaLnBrk="1" hangingPunct="1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en-US" sz="2600" dirty="0" smtClean="0">
                <a:cs typeface="Arial" pitchFamily="34" charset="0"/>
              </a:rPr>
              <a:t>Single Project Program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endParaRPr lang="en-US" sz="2600" dirty="0" smtClean="0">
              <a:cs typeface="Arial" pitchFamily="34" charset="0"/>
            </a:endParaRP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r>
              <a:rPr lang="en-US" sz="2600" dirty="0" smtClean="0">
                <a:cs typeface="Arial" pitchFamily="34" charset="0"/>
              </a:rPr>
              <a:t>			vs.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endParaRPr lang="en-US" sz="2600" dirty="0" smtClean="0">
              <a:cs typeface="Arial" pitchFamily="34" charset="0"/>
            </a:endParaRPr>
          </a:p>
          <a:p>
            <a:pPr eaLnBrk="1" hangingPunct="1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en-US" sz="2600" dirty="0" smtClean="0">
                <a:cs typeface="Arial" pitchFamily="34" charset="0"/>
              </a:rPr>
              <a:t>Rolling wrap-up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175" y="68263"/>
            <a:ext cx="7772400" cy="1143000"/>
          </a:xfrm>
        </p:spPr>
        <p:txBody>
          <a:bodyPr/>
          <a:lstStyle/>
          <a:p>
            <a:pPr algn="l">
              <a:defRPr/>
            </a:pPr>
            <a:r>
              <a:rPr lang="en-US" dirty="0" smtClean="0"/>
              <a:t>    3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Deductible Reimbursement Program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Extended Completed Operations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Per Project General Aggregate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28E7F7-55E0-4D03-A4EB-D4FDDADB946A}" type="slidenum">
              <a:rPr lang="en-US"/>
              <a:pPr>
                <a:defRPr/>
              </a:pPr>
              <a:t>48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71588" y="25400"/>
            <a:ext cx="77724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dirty="0" smtClean="0"/>
              <a:t>Identifying</a:t>
            </a:r>
            <a:r>
              <a:rPr lang="en-US" sz="2800" dirty="0" smtClean="0"/>
              <a:t> &amp; Dealing with Common Coverage Gaps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9313" y="1381125"/>
            <a:ext cx="7772400" cy="4343400"/>
          </a:xfrm>
        </p:spPr>
        <p:txBody>
          <a:bodyPr/>
          <a:lstStyle/>
          <a:p>
            <a:pPr eaLnBrk="1" hangingPunct="1"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n-US" sz="2600" dirty="0" smtClean="0"/>
              <a:t> Professional liability</a:t>
            </a:r>
          </a:p>
          <a:p>
            <a:pPr eaLnBrk="1" hangingPunct="1"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n-US" sz="2600" dirty="0"/>
              <a:t> </a:t>
            </a:r>
            <a:r>
              <a:rPr lang="en-US" sz="2600" dirty="0" smtClean="0"/>
              <a:t>Excess/Umbrella liability</a:t>
            </a:r>
          </a:p>
          <a:p>
            <a:pPr eaLnBrk="1" hangingPunct="1"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n-US" sz="2600" dirty="0"/>
              <a:t> </a:t>
            </a:r>
            <a:r>
              <a:rPr lang="en-US" sz="2600" dirty="0" smtClean="0"/>
              <a:t>Property (EQ; flood; BI; soft cost)</a:t>
            </a:r>
          </a:p>
          <a:p>
            <a:pPr eaLnBrk="1" hangingPunct="1"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n-US" sz="2600" dirty="0"/>
              <a:t> </a:t>
            </a:r>
            <a:r>
              <a:rPr lang="en-US" sz="2600" dirty="0" smtClean="0"/>
              <a:t>Auto exposure</a:t>
            </a:r>
          </a:p>
          <a:p>
            <a:pPr eaLnBrk="1" hangingPunct="1"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n-US" sz="2600" dirty="0" smtClean="0"/>
              <a:t> Water exposure</a:t>
            </a:r>
          </a:p>
          <a:p>
            <a:pPr eaLnBrk="1" hangingPunct="1"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n-US" sz="2600" dirty="0"/>
              <a:t> </a:t>
            </a:r>
            <a:r>
              <a:rPr lang="en-US" sz="2600" dirty="0" smtClean="0"/>
              <a:t>Specialty coverages</a:t>
            </a:r>
          </a:p>
          <a:p>
            <a:pPr eaLnBrk="1" hangingPunct="1"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n-US" sz="2600" dirty="0"/>
              <a:t> </a:t>
            </a:r>
            <a:r>
              <a:rPr lang="en-US" sz="2600" dirty="0" smtClean="0"/>
              <a:t>Coverage for subcontractors/suppliers</a:t>
            </a:r>
          </a:p>
          <a:p>
            <a:pPr eaLnBrk="1" hangingPunct="1"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n-US" sz="2600" dirty="0"/>
              <a:t> </a:t>
            </a:r>
            <a:r>
              <a:rPr lang="en-US" sz="2600" dirty="0" smtClean="0"/>
              <a:t>Completed operations</a:t>
            </a:r>
          </a:p>
          <a:p>
            <a:pPr eaLnBrk="1" hangingPunct="1"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n-US" sz="2600" dirty="0"/>
              <a:t> </a:t>
            </a:r>
            <a:r>
              <a:rPr lang="en-US" sz="2600" dirty="0" smtClean="0"/>
              <a:t>Testing and commissioning</a:t>
            </a:r>
          </a:p>
          <a:p>
            <a:pPr eaLnBrk="1" hangingPunct="1"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n-US" sz="2600" dirty="0"/>
              <a:t> </a:t>
            </a:r>
            <a:r>
              <a:rPr lang="en-US" sz="2600" dirty="0" smtClean="0"/>
              <a:t>Coordination of corporate program</a:t>
            </a:r>
          </a:p>
          <a:p>
            <a:pPr marL="609600" indent="-609600" eaLnBrk="1" hangingPunct="1">
              <a:spcAft>
                <a:spcPts val="300"/>
              </a:spcAft>
              <a:buFont typeface="Wingdings" pitchFamily="2" charset="2"/>
              <a:buAutoNum type="alphaUcPeriod" startAt="7"/>
              <a:defRPr/>
            </a:pPr>
            <a:endParaRPr lang="en-US" sz="2600" dirty="0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itle 2"/>
          <p:cNvSpPr>
            <a:spLocks noGrp="1"/>
          </p:cNvSpPr>
          <p:nvPr>
            <p:ph type="title"/>
          </p:nvPr>
        </p:nvSpPr>
        <p:spPr>
          <a:xfrm>
            <a:off x="1263650" y="6826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Insurance for Relational Projects</a:t>
            </a:r>
          </a:p>
        </p:txBody>
      </p:sp>
      <p:sp>
        <p:nvSpPr>
          <p:cNvPr id="31746" name="Content Placeholder 5"/>
          <p:cNvSpPr>
            <a:spLocks noGrp="1"/>
          </p:cNvSpPr>
          <p:nvPr>
            <p:ph idx="1"/>
          </p:nvPr>
        </p:nvSpPr>
        <p:spPr>
          <a:xfrm>
            <a:off x="1039813" y="1752600"/>
            <a:ext cx="7772400" cy="4343400"/>
          </a:xfrm>
        </p:spPr>
        <p:txBody>
          <a:bodyPr/>
          <a:lstStyle/>
          <a:p>
            <a:pPr>
              <a:spcAft>
                <a:spcPts val="2400"/>
              </a:spcAft>
              <a:defRPr/>
            </a:pPr>
            <a:r>
              <a:rPr lang="en-US" sz="2400" dirty="0" smtClean="0"/>
              <a:t>Most IPD Agreements treat liability </a:t>
            </a:r>
            <a:r>
              <a:rPr lang="en-US" sz="2400" b="1" dirty="0" smtClean="0"/>
              <a:t>insurance as extraneous </a:t>
            </a:r>
            <a:r>
              <a:rPr lang="en-US" sz="2400" dirty="0" smtClean="0"/>
              <a:t>to contractual risk sharing, risk allocation (indemnification and limitation liability) and liability waiver provisions.</a:t>
            </a:r>
          </a:p>
          <a:p>
            <a:pPr>
              <a:spcAft>
                <a:spcPts val="2400"/>
              </a:spcAft>
              <a:defRPr/>
            </a:pPr>
            <a:r>
              <a:rPr lang="en-US" sz="2400" dirty="0" smtClean="0"/>
              <a:t>The key to a successful liability insurance solution is to </a:t>
            </a:r>
            <a:r>
              <a:rPr lang="en-US" sz="2400" b="1" dirty="0" smtClean="0"/>
              <a:t>integrate insurance </a:t>
            </a:r>
            <a:r>
              <a:rPr lang="en-US" sz="2400" dirty="0" smtClean="0"/>
              <a:t>into the integrated project delivery contractual model for risk sharing, risk allocation and liability waiver/limitation provisions.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CE7460-16F8-4C24-A951-D9A42DBA8965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9525" y="68263"/>
            <a:ext cx="7772400" cy="1143000"/>
          </a:xfrm>
        </p:spPr>
        <p:txBody>
          <a:bodyPr/>
          <a:lstStyle/>
          <a:p>
            <a:pPr algn="l">
              <a:defRPr/>
            </a:pPr>
            <a:r>
              <a:rPr lang="en-US" dirty="0" smtClean="0"/>
              <a:t>Tailoring Coverage for Specific Project 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700213"/>
            <a:ext cx="7772400" cy="4343400"/>
          </a:xfrm>
        </p:spPr>
        <p:txBody>
          <a:bodyPr/>
          <a:lstStyle/>
          <a:p>
            <a:pPr>
              <a:spcAft>
                <a:spcPts val="1200"/>
              </a:spcAft>
              <a:defRPr/>
            </a:pPr>
            <a:r>
              <a:rPr lang="en-US" dirty="0" smtClean="0"/>
              <a:t>Tunnels</a:t>
            </a:r>
          </a:p>
          <a:p>
            <a:pPr>
              <a:spcAft>
                <a:spcPts val="1200"/>
              </a:spcAft>
              <a:defRPr/>
            </a:pPr>
            <a:r>
              <a:rPr lang="en-US" dirty="0" smtClean="0"/>
              <a:t>Off-shore</a:t>
            </a:r>
          </a:p>
          <a:p>
            <a:pPr>
              <a:spcAft>
                <a:spcPts val="1200"/>
              </a:spcAft>
              <a:defRPr/>
            </a:pPr>
            <a:r>
              <a:rPr lang="en-US" dirty="0" smtClean="0"/>
              <a:t>Foreign projects</a:t>
            </a:r>
          </a:p>
          <a:p>
            <a:pPr>
              <a:spcAft>
                <a:spcPts val="1200"/>
              </a:spcAft>
              <a:defRPr/>
            </a:pPr>
            <a:r>
              <a:rPr lang="en-US" dirty="0" smtClean="0"/>
              <a:t>Healthcare</a:t>
            </a:r>
          </a:p>
          <a:p>
            <a:pPr>
              <a:spcAft>
                <a:spcPts val="1200"/>
              </a:spcAft>
              <a:defRPr/>
            </a:pPr>
            <a:r>
              <a:rPr lang="en-US" dirty="0" smtClean="0"/>
              <a:t>Hospitality</a:t>
            </a:r>
          </a:p>
          <a:p>
            <a:pPr>
              <a:spcAft>
                <a:spcPts val="1200"/>
              </a:spcAft>
              <a:defRPr/>
            </a:pPr>
            <a:r>
              <a:rPr lang="en-US" dirty="0" smtClean="0"/>
              <a:t>PPP</a:t>
            </a:r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987550" y="2082800"/>
            <a:ext cx="6161088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5400" dirty="0" smtClean="0">
                <a:solidFill>
                  <a:srgbClr val="FFCC66"/>
                </a:solidFill>
              </a:rPr>
              <a:t>QUESTIONS?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E84B61-2648-455E-8F78-BF7A508BD8E8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800121"/>
            <a:ext cx="6477000" cy="12192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  <a:cs typeface="Arial Black"/>
              </a:rPr>
              <a:t> </a:t>
            </a:r>
            <a:r>
              <a:rPr lang="en-US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  <a:cs typeface="Arial Black"/>
              </a:rPr>
              <a:t>Welcome Reception</a:t>
            </a:r>
            <a:endParaRPr lang="en-US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/>
              <a:cs typeface="Arial Black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552721"/>
            <a:ext cx="8229600" cy="3886200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defRPr/>
            </a:pPr>
            <a:r>
              <a:rPr lang="en-US" sz="77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Museum of Fine Art, Boston</a:t>
            </a:r>
          </a:p>
          <a:p>
            <a:pPr eaLnBrk="1" hangingPunct="1">
              <a:defRPr/>
            </a:pP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US" sz="7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6:00 – 8:00 pm</a:t>
            </a:r>
          </a:p>
          <a:p>
            <a:pPr eaLnBrk="1" hangingPunct="1">
              <a:defRPr/>
            </a:pP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US" sz="7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Buses Leave at </a:t>
            </a:r>
            <a:r>
              <a:rPr 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5:45 pm </a:t>
            </a:r>
            <a:r>
              <a:rPr lang="en-US" sz="7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from Main Entrance on Dalton Street</a:t>
            </a:r>
          </a:p>
          <a:p>
            <a:pPr marL="457200" indent="-457200" eaLnBrk="1" hangingPunct="1">
              <a:defRPr/>
            </a:pPr>
            <a:endParaRPr lang="en-US" sz="40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333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itle 2"/>
          <p:cNvSpPr>
            <a:spLocks noGrp="1"/>
          </p:cNvSpPr>
          <p:nvPr>
            <p:ph type="title"/>
          </p:nvPr>
        </p:nvSpPr>
        <p:spPr>
          <a:xfrm>
            <a:off x="1263650" y="6826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Insurance for Relational Projects</a:t>
            </a:r>
          </a:p>
        </p:txBody>
      </p:sp>
      <p:sp>
        <p:nvSpPr>
          <p:cNvPr id="31746" name="Content Placeholder 5"/>
          <p:cNvSpPr>
            <a:spLocks noGrp="1"/>
          </p:cNvSpPr>
          <p:nvPr>
            <p:ph idx="1"/>
          </p:nvPr>
        </p:nvSpPr>
        <p:spPr>
          <a:xfrm>
            <a:off x="1047750" y="1752600"/>
            <a:ext cx="7772400" cy="4343400"/>
          </a:xfrm>
        </p:spPr>
        <p:txBody>
          <a:bodyPr/>
          <a:lstStyle/>
          <a:p>
            <a:pPr>
              <a:spcAft>
                <a:spcPts val="2400"/>
              </a:spcAft>
              <a:defRPr/>
            </a:pPr>
            <a:r>
              <a:rPr lang="en-US" sz="2400" dirty="0" smtClean="0"/>
              <a:t>Risk and Liability Distinctions</a:t>
            </a:r>
          </a:p>
          <a:p>
            <a:pPr lvl="1">
              <a:spcAft>
                <a:spcPts val="2400"/>
              </a:spcAft>
              <a:defRPr/>
            </a:pPr>
            <a:r>
              <a:rPr lang="en-US" sz="2200" dirty="0" smtClean="0"/>
              <a:t>Project Outcome Risk—Cost and Schedule</a:t>
            </a:r>
          </a:p>
          <a:p>
            <a:pPr lvl="1">
              <a:spcAft>
                <a:spcPts val="2400"/>
              </a:spcAft>
              <a:defRPr/>
            </a:pPr>
            <a:r>
              <a:rPr lang="en-US" sz="2200" dirty="0" smtClean="0"/>
              <a:t>Project Performance Risk—Design or Construction Defects in Completed Project Work</a:t>
            </a:r>
          </a:p>
          <a:p>
            <a:pPr lvl="1">
              <a:spcAft>
                <a:spcPts val="2400"/>
              </a:spcAft>
              <a:defRPr/>
            </a:pPr>
            <a:r>
              <a:rPr lang="en-US" sz="2200" dirty="0" smtClean="0"/>
              <a:t>Third-Party Claims—Claims by Non-Parties to IPD Agreement, Injured Construction Workers.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C9C2AB-A344-45FF-B07F-0AF2583814D0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xfrm>
            <a:off x="1392238" y="68263"/>
            <a:ext cx="7772400" cy="1143000"/>
          </a:xfrm>
        </p:spPr>
        <p:txBody>
          <a:bodyPr/>
          <a:lstStyle/>
          <a:p>
            <a:pPr algn="l">
              <a:defRPr/>
            </a:pPr>
            <a:r>
              <a:rPr lang="en-US" dirty="0" smtClean="0"/>
              <a:t>IPD Integration:</a:t>
            </a:r>
            <a:br>
              <a:rPr lang="en-US" dirty="0" smtClean="0"/>
            </a:br>
            <a:r>
              <a:rPr lang="en-US" dirty="0" smtClean="0"/>
              <a:t>Professional Liability Example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>
          <a:xfrm>
            <a:off x="185738" y="925513"/>
            <a:ext cx="8424862" cy="4965700"/>
          </a:xfrm>
        </p:spPr>
        <p:txBody>
          <a:bodyPr/>
          <a:lstStyle/>
          <a:p>
            <a:pPr>
              <a:buFont typeface="Wingdings 3" pitchFamily="18" charset="2"/>
              <a:buNone/>
              <a:defRPr/>
            </a:pPr>
            <a:endParaRPr lang="en-US" sz="1400" dirty="0" smtClean="0"/>
          </a:p>
          <a:p>
            <a:pPr>
              <a:buFont typeface="Wingdings 3" pitchFamily="18" charset="2"/>
              <a:buNone/>
              <a:defRPr/>
            </a:pPr>
            <a:endParaRPr lang="en-US" sz="2000" dirty="0" smtClean="0"/>
          </a:p>
        </p:txBody>
      </p:sp>
      <p:sp>
        <p:nvSpPr>
          <p:cNvPr id="3381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2E5E14-EA8D-4E87-B538-31F83D800B24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9461" name="Rectangle 714"/>
          <p:cNvSpPr>
            <a:spLocks noChangeArrowheads="1"/>
          </p:cNvSpPr>
          <p:nvPr/>
        </p:nvSpPr>
        <p:spPr bwMode="auto">
          <a:xfrm>
            <a:off x="609600" y="6019800"/>
            <a:ext cx="8135938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1400">
                <a:solidFill>
                  <a:srgbClr val="FFFFFF"/>
                </a:solidFill>
              </a:rPr>
              <a:t>Project-Specific policies cover from the beginning of design through completion of the Project, plus 5 years or more of Completed Operations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9462" name="Rectangle 715"/>
          <p:cNvSpPr>
            <a:spLocks noChangeArrowheads="1"/>
          </p:cNvSpPr>
          <p:nvPr/>
        </p:nvSpPr>
        <p:spPr bwMode="auto">
          <a:xfrm>
            <a:off x="2235200" y="5840413"/>
            <a:ext cx="15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grpSp>
        <p:nvGrpSpPr>
          <p:cNvPr id="19463" name="Group 26"/>
          <p:cNvGrpSpPr>
            <a:grpSpLocks/>
          </p:cNvGrpSpPr>
          <p:nvPr/>
        </p:nvGrpSpPr>
        <p:grpSpPr bwMode="auto">
          <a:xfrm>
            <a:off x="1524000" y="1535113"/>
            <a:ext cx="6316663" cy="4244975"/>
            <a:chOff x="1644650" y="1752600"/>
            <a:chExt cx="5294313" cy="3627438"/>
          </a:xfrm>
        </p:grpSpPr>
        <p:sp>
          <p:nvSpPr>
            <p:cNvPr id="19465" name="Rectangle 716"/>
            <p:cNvSpPr>
              <a:spLocks noChangeArrowheads="1"/>
            </p:cNvSpPr>
            <p:nvPr/>
          </p:nvSpPr>
          <p:spPr bwMode="auto">
            <a:xfrm>
              <a:off x="2308225" y="1752600"/>
              <a:ext cx="1588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grpSp>
          <p:nvGrpSpPr>
            <p:cNvPr id="19466" name="Group 717"/>
            <p:cNvGrpSpPr>
              <a:grpSpLocks/>
            </p:cNvGrpSpPr>
            <p:nvPr/>
          </p:nvGrpSpPr>
          <p:grpSpPr bwMode="auto">
            <a:xfrm>
              <a:off x="1751013" y="4776788"/>
              <a:ext cx="5187950" cy="603250"/>
              <a:chOff x="1321" y="2864"/>
              <a:chExt cx="2932" cy="370"/>
            </a:xfrm>
          </p:grpSpPr>
          <p:sp>
            <p:nvSpPr>
              <p:cNvPr id="19483" name="Rectangle 718"/>
              <p:cNvSpPr>
                <a:spLocks noChangeArrowheads="1"/>
              </p:cNvSpPr>
              <p:nvPr/>
            </p:nvSpPr>
            <p:spPr bwMode="auto">
              <a:xfrm>
                <a:off x="1321" y="2864"/>
                <a:ext cx="2932" cy="37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4" name="Rectangle 719"/>
              <p:cNvSpPr>
                <a:spLocks noChangeArrowheads="1"/>
              </p:cNvSpPr>
              <p:nvPr/>
            </p:nvSpPr>
            <p:spPr bwMode="auto">
              <a:xfrm>
                <a:off x="1321" y="2864"/>
                <a:ext cx="2932" cy="370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467" name="Rectangle 726"/>
            <p:cNvSpPr>
              <a:spLocks noChangeArrowheads="1"/>
            </p:cNvSpPr>
            <p:nvPr/>
          </p:nvSpPr>
          <p:spPr bwMode="auto">
            <a:xfrm>
              <a:off x="2701925" y="2992438"/>
              <a:ext cx="1588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19468" name="Rectangle 727"/>
            <p:cNvSpPr>
              <a:spLocks noChangeArrowheads="1"/>
            </p:cNvSpPr>
            <p:nvPr/>
          </p:nvSpPr>
          <p:spPr bwMode="auto">
            <a:xfrm>
              <a:off x="3302000" y="2992438"/>
              <a:ext cx="58738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-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9469" name="Rectangle 728"/>
            <p:cNvSpPr>
              <a:spLocks noChangeArrowheads="1"/>
            </p:cNvSpPr>
            <p:nvPr/>
          </p:nvSpPr>
          <p:spPr bwMode="auto">
            <a:xfrm>
              <a:off x="3360738" y="2992438"/>
              <a:ext cx="1587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19470" name="Rectangle 729"/>
            <p:cNvSpPr>
              <a:spLocks noChangeArrowheads="1"/>
            </p:cNvSpPr>
            <p:nvPr/>
          </p:nvSpPr>
          <p:spPr bwMode="auto">
            <a:xfrm>
              <a:off x="2701925" y="3211513"/>
              <a:ext cx="1588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19471" name="Rectangle 730"/>
            <p:cNvSpPr>
              <a:spLocks noChangeArrowheads="1"/>
            </p:cNvSpPr>
            <p:nvPr/>
          </p:nvSpPr>
          <p:spPr bwMode="auto">
            <a:xfrm>
              <a:off x="2701925" y="3549650"/>
              <a:ext cx="1588" cy="273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19472" name="Rectangle 731"/>
            <p:cNvSpPr>
              <a:spLocks noChangeArrowheads="1"/>
            </p:cNvSpPr>
            <p:nvPr/>
          </p:nvSpPr>
          <p:spPr bwMode="auto">
            <a:xfrm>
              <a:off x="2701925" y="3767138"/>
              <a:ext cx="1588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19473" name="Rectangle 732"/>
            <p:cNvSpPr>
              <a:spLocks noChangeArrowheads="1"/>
            </p:cNvSpPr>
            <p:nvPr/>
          </p:nvSpPr>
          <p:spPr bwMode="auto">
            <a:xfrm>
              <a:off x="2701925" y="3986213"/>
              <a:ext cx="1588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19474" name="Rectangle 733"/>
            <p:cNvSpPr>
              <a:spLocks noChangeArrowheads="1"/>
            </p:cNvSpPr>
            <p:nvPr/>
          </p:nvSpPr>
          <p:spPr bwMode="auto">
            <a:xfrm>
              <a:off x="2701925" y="4205288"/>
              <a:ext cx="1588" cy="273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19475" name="Rectangle 734"/>
            <p:cNvSpPr>
              <a:spLocks noChangeArrowheads="1"/>
            </p:cNvSpPr>
            <p:nvPr/>
          </p:nvSpPr>
          <p:spPr bwMode="auto">
            <a:xfrm>
              <a:off x="2701925" y="4422775"/>
              <a:ext cx="1588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19476" name="Rectangle 735"/>
            <p:cNvSpPr>
              <a:spLocks noChangeArrowheads="1"/>
            </p:cNvSpPr>
            <p:nvPr/>
          </p:nvSpPr>
          <p:spPr bwMode="auto">
            <a:xfrm rot="-5400000">
              <a:off x="921544" y="3629819"/>
              <a:ext cx="1658937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Policy Limit (millions)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9477" name="Line 736"/>
            <p:cNvSpPr>
              <a:spLocks noChangeShapeType="1"/>
            </p:cNvSpPr>
            <p:nvPr/>
          </p:nvSpPr>
          <p:spPr bwMode="auto">
            <a:xfrm>
              <a:off x="2286000" y="4338638"/>
              <a:ext cx="4572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8" name="Rectangle 737"/>
            <p:cNvSpPr>
              <a:spLocks noChangeArrowheads="1"/>
            </p:cNvSpPr>
            <p:nvPr/>
          </p:nvSpPr>
          <p:spPr bwMode="auto">
            <a:xfrm>
              <a:off x="1756665" y="4260850"/>
              <a:ext cx="5175000" cy="893763"/>
            </a:xfrm>
            <a:prstGeom prst="rect">
              <a:avLst/>
            </a:prstGeom>
            <a:solidFill>
              <a:srgbClr val="0E559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9" name="Text Box 738"/>
            <p:cNvSpPr txBox="1">
              <a:spLocks noChangeArrowheads="1"/>
            </p:cNvSpPr>
            <p:nvPr/>
          </p:nvSpPr>
          <p:spPr bwMode="auto">
            <a:xfrm>
              <a:off x="2590800" y="4398963"/>
              <a:ext cx="4114800" cy="738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>
                  <a:solidFill>
                    <a:srgbClr val="FFFFFF"/>
                  </a:solidFill>
                </a:rPr>
                <a:t>Delivery Team  Performance Contingency:</a:t>
              </a:r>
            </a:p>
            <a:p>
              <a:r>
                <a:rPr lang="en-US" sz="1400">
                  <a:solidFill>
                    <a:srgbClr val="FFFFFF"/>
                  </a:solidFill>
                </a:rPr>
                <a:t>e.g. 5% of construction value for errors and omissions</a:t>
              </a:r>
            </a:p>
          </p:txBody>
        </p:sp>
        <p:sp>
          <p:nvSpPr>
            <p:cNvPr id="19480" name="Rectangle 739"/>
            <p:cNvSpPr>
              <a:spLocks noChangeArrowheads="1"/>
            </p:cNvSpPr>
            <p:nvPr/>
          </p:nvSpPr>
          <p:spPr bwMode="auto">
            <a:xfrm>
              <a:off x="1756665" y="1752600"/>
              <a:ext cx="5169221" cy="2519363"/>
            </a:xfrm>
            <a:prstGeom prst="rect">
              <a:avLst/>
            </a:prstGeom>
            <a:solidFill>
              <a:srgbClr val="149AD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1" name="Text Box 740"/>
            <p:cNvSpPr txBox="1">
              <a:spLocks noChangeArrowheads="1"/>
            </p:cNvSpPr>
            <p:nvPr/>
          </p:nvSpPr>
          <p:spPr bwMode="auto">
            <a:xfrm>
              <a:off x="2481940" y="2090052"/>
              <a:ext cx="3962400" cy="1816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>
                  <a:solidFill>
                    <a:srgbClr val="FFFFFF"/>
                  </a:solidFill>
                </a:rPr>
                <a:t>       Professional Liability Insurance</a:t>
              </a:r>
            </a:p>
            <a:p>
              <a:endParaRPr lang="en-US" sz="1400" b="1">
                <a:solidFill>
                  <a:srgbClr val="FFFFFF"/>
                </a:solidFill>
              </a:endParaRPr>
            </a:p>
            <a:p>
              <a:r>
                <a:rPr lang="en-US" sz="1400" b="1">
                  <a:solidFill>
                    <a:srgbClr val="FFFFFF"/>
                  </a:solidFill>
                </a:rPr>
                <a:t>Coverage A: </a:t>
              </a:r>
              <a:r>
                <a:rPr lang="en-US" sz="1400">
                  <a:solidFill>
                    <a:srgbClr val="FFFFFF"/>
                  </a:solidFill>
                </a:rPr>
                <a:t>Claims made by third parties who are not IPD Team members or Named Insureds</a:t>
              </a:r>
            </a:p>
            <a:p>
              <a:endParaRPr lang="en-US" sz="1400">
                <a:solidFill>
                  <a:srgbClr val="FFFFFF"/>
                </a:solidFill>
              </a:endParaRPr>
            </a:p>
            <a:p>
              <a:r>
                <a:rPr lang="en-US" sz="1400" b="1">
                  <a:solidFill>
                    <a:srgbClr val="FFFFFF"/>
                  </a:solidFill>
                </a:rPr>
                <a:t>Coverage B: </a:t>
              </a:r>
              <a:r>
                <a:rPr lang="en-US" sz="1400">
                  <a:solidFill>
                    <a:srgbClr val="FFFFFF"/>
                  </a:solidFill>
                </a:rPr>
                <a:t>Indemnification of IPD members for damages resulting from  Named Insured’s negligent acts errors or omissions.</a:t>
              </a:r>
              <a:endParaRPr lang="en-US" sz="1400" b="1">
                <a:solidFill>
                  <a:srgbClr val="FFFFFF"/>
                </a:solidFill>
              </a:endParaRPr>
            </a:p>
          </p:txBody>
        </p:sp>
        <p:sp>
          <p:nvSpPr>
            <p:cNvPr id="19482" name="Rectangle 742"/>
            <p:cNvSpPr>
              <a:spLocks noChangeArrowheads="1"/>
            </p:cNvSpPr>
            <p:nvPr/>
          </p:nvSpPr>
          <p:spPr bwMode="auto">
            <a:xfrm>
              <a:off x="2971800" y="5181600"/>
              <a:ext cx="3201988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</a:rPr>
                <a:t>      Non-Negligence Based  Exposure (Profit)</a:t>
              </a:r>
              <a:endParaRPr lang="en-US" b="1">
                <a:solidFill>
                  <a:srgbClr val="000000"/>
                </a:solidFill>
              </a:endParaRPr>
            </a:p>
          </p:txBody>
        </p:sp>
      </p:grpSp>
      <p:sp>
        <p:nvSpPr>
          <p:cNvPr id="19464" name="Rectangle 27"/>
          <p:cNvSpPr>
            <a:spLocks noChangeArrowheads="1"/>
          </p:cNvSpPr>
          <p:nvPr/>
        </p:nvSpPr>
        <p:spPr bwMode="auto">
          <a:xfrm>
            <a:off x="1655763" y="1535113"/>
            <a:ext cx="6184900" cy="4244975"/>
          </a:xfrm>
          <a:prstGeom prst="rect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latin typeface="Times" pitchFamily="18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/>
          </p:cNvSpPr>
          <p:nvPr>
            <p:ph type="title"/>
          </p:nvPr>
        </p:nvSpPr>
        <p:spPr>
          <a:xfrm>
            <a:off x="1384300" y="77788"/>
            <a:ext cx="77724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dirty="0" smtClean="0"/>
              <a:t>P3 Project Delivery</a:t>
            </a:r>
          </a:p>
        </p:txBody>
      </p:sp>
      <p:sp>
        <p:nvSpPr>
          <p:cNvPr id="16388" name="Rectangle 3"/>
          <p:cNvSpPr>
            <a:spLocks noGrp="1"/>
          </p:cNvSpPr>
          <p:nvPr>
            <p:ph type="body" idx="1"/>
          </p:nvPr>
        </p:nvSpPr>
        <p:spPr>
          <a:xfrm>
            <a:off x="1057275" y="1752600"/>
            <a:ext cx="77724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1200"/>
              </a:spcAft>
              <a:defRPr/>
            </a:pPr>
            <a:r>
              <a:rPr lang="en-US" dirty="0" smtClean="0"/>
              <a:t>P3s come in different forms.  Types include:</a:t>
            </a:r>
          </a:p>
          <a:p>
            <a:pPr lvl="1" eaLnBrk="1" hangingPunct="1">
              <a:lnSpc>
                <a:spcPct val="85000"/>
              </a:lnSpc>
              <a:spcAft>
                <a:spcPts val="1200"/>
              </a:spcAft>
              <a:defRPr/>
            </a:pPr>
            <a:r>
              <a:rPr lang="en-US" dirty="0" smtClean="0"/>
              <a:t>Design/Build (DB)</a:t>
            </a:r>
          </a:p>
          <a:p>
            <a:pPr lvl="1" eaLnBrk="1" hangingPunct="1">
              <a:lnSpc>
                <a:spcPct val="85000"/>
              </a:lnSpc>
              <a:spcAft>
                <a:spcPts val="1200"/>
              </a:spcAft>
              <a:defRPr/>
            </a:pPr>
            <a:r>
              <a:rPr lang="en-US" dirty="0" smtClean="0"/>
              <a:t>Design/Build/Operate/Maintain (DBOM)</a:t>
            </a:r>
          </a:p>
          <a:p>
            <a:pPr lvl="1" eaLnBrk="1" hangingPunct="1">
              <a:lnSpc>
                <a:spcPct val="85000"/>
              </a:lnSpc>
              <a:spcAft>
                <a:spcPts val="1200"/>
              </a:spcAft>
              <a:defRPr/>
            </a:pPr>
            <a:r>
              <a:rPr lang="en-US" dirty="0" smtClean="0"/>
              <a:t>Build/Operate/Transfer (BOT)</a:t>
            </a:r>
          </a:p>
          <a:p>
            <a:pPr lvl="1" eaLnBrk="1" hangingPunct="1">
              <a:lnSpc>
                <a:spcPct val="85000"/>
              </a:lnSpc>
              <a:spcAft>
                <a:spcPts val="1200"/>
              </a:spcAft>
              <a:defRPr/>
            </a:pPr>
            <a:r>
              <a:rPr lang="en-US" dirty="0" smtClean="0"/>
              <a:t>Design/Build/Finance/Operate (DBFO)</a:t>
            </a:r>
          </a:p>
          <a:p>
            <a:pPr lvl="1" eaLnBrk="1" hangingPunct="1">
              <a:lnSpc>
                <a:spcPct val="85000"/>
              </a:lnSpc>
              <a:spcAft>
                <a:spcPts val="1200"/>
              </a:spcAft>
              <a:defRPr/>
            </a:pPr>
            <a:r>
              <a:rPr lang="en-US" dirty="0" smtClean="0"/>
              <a:t>Design/Build/Finance/Operate/Maintain (DBFOM)</a:t>
            </a:r>
          </a:p>
          <a:p>
            <a:pPr lvl="1" eaLnBrk="1" hangingPunct="1">
              <a:lnSpc>
                <a:spcPct val="85000"/>
              </a:lnSpc>
              <a:spcAft>
                <a:spcPts val="1200"/>
              </a:spcAft>
              <a:defRPr/>
            </a:pPr>
            <a:r>
              <a:rPr lang="en-US" dirty="0" smtClean="0"/>
              <a:t>Build/Own/Operate (BOO)</a:t>
            </a:r>
            <a:endParaRPr lang="en-US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43800" y="6477000"/>
            <a:ext cx="1219200" cy="228600"/>
          </a:xfrm>
        </p:spPr>
        <p:txBody>
          <a:bodyPr/>
          <a:lstStyle/>
          <a:p>
            <a:pPr algn="l">
              <a:defRPr/>
            </a:pPr>
            <a:fld id="{5E0698EF-75D8-446F-98C2-E2E299BD5065}" type="slidenum">
              <a:rPr lang="en-US" sz="1800"/>
              <a:pPr algn="l">
                <a:defRPr/>
              </a:pPr>
              <a:t>8</a:t>
            </a:fld>
            <a:endParaRPr lang="en-US" sz="18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19150" y="441325"/>
            <a:ext cx="8678863" cy="898525"/>
          </a:xfrm>
        </p:spPr>
        <p:txBody>
          <a:bodyPr/>
          <a:lstStyle/>
          <a:p>
            <a:pPr>
              <a:defRPr/>
            </a:pPr>
            <a:r>
              <a:rPr lang="en-US" sz="3100" b="1" dirty="0" smtClean="0"/>
              <a:t>P3- Risk </a:t>
            </a:r>
            <a:r>
              <a:rPr lang="en-US" sz="3100" b="1" dirty="0"/>
              <a:t>and Reward </a:t>
            </a:r>
            <a:r>
              <a:rPr lang="en-US" sz="3100" b="1" dirty="0" smtClean="0"/>
              <a:t>Perspectives </a:t>
            </a:r>
            <a:r>
              <a:rPr lang="en-US" sz="3100" b="1" dirty="0"/>
              <a:t/>
            </a:r>
            <a:br>
              <a:rPr lang="en-US" sz="3100" b="1" dirty="0"/>
            </a:br>
            <a:endParaRPr lang="en-US" sz="3100" b="1" dirty="0"/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0925" y="1828800"/>
            <a:ext cx="5299075" cy="48387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sz="2400" dirty="0">
                <a:cs typeface="Arial" pitchFamily="34" charset="0"/>
              </a:rPr>
              <a:t>Return on Investment</a:t>
            </a:r>
          </a:p>
          <a:p>
            <a:pPr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sz="2400" dirty="0">
                <a:cs typeface="Arial" pitchFamily="34" charset="0"/>
              </a:rPr>
              <a:t>Cash Flow </a:t>
            </a:r>
          </a:p>
          <a:p>
            <a:pPr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sz="2400" dirty="0">
                <a:cs typeface="Arial" pitchFamily="34" charset="0"/>
              </a:rPr>
              <a:t>Rate Setting </a:t>
            </a:r>
          </a:p>
          <a:p>
            <a:pPr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sz="2400" dirty="0">
                <a:cs typeface="Arial" pitchFamily="34" charset="0"/>
              </a:rPr>
              <a:t>Predictability of Outcomes</a:t>
            </a:r>
          </a:p>
          <a:p>
            <a:pPr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sz="2400" dirty="0">
                <a:cs typeface="Arial" pitchFamily="34" charset="0"/>
              </a:rPr>
              <a:t>Life Cycle Costs</a:t>
            </a:r>
          </a:p>
          <a:p>
            <a:pPr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sz="2400" dirty="0">
                <a:cs typeface="Arial" pitchFamily="34" charset="0"/>
              </a:rPr>
              <a:t>Construction Period Risk</a:t>
            </a:r>
          </a:p>
          <a:p>
            <a:pPr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sz="2400" dirty="0">
                <a:cs typeface="Arial" pitchFamily="34" charset="0"/>
              </a:rPr>
              <a:t>O&amp;M Costs</a:t>
            </a:r>
          </a:p>
          <a:p>
            <a:pPr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sz="2400" dirty="0">
                <a:cs typeface="Arial" pitchFamily="34" charset="0"/>
              </a:rPr>
              <a:t>Market Timing</a:t>
            </a:r>
          </a:p>
          <a:p>
            <a:pPr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sz="2400" dirty="0">
                <a:cs typeface="Arial" pitchFamily="34" charset="0"/>
              </a:rPr>
              <a:t>Risk of Litigation</a:t>
            </a:r>
          </a:p>
          <a:p>
            <a:pPr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sz="2400" dirty="0">
                <a:cs typeface="Arial" pitchFamily="34" charset="0"/>
              </a:rPr>
              <a:t>Political Risks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5737225" y="6118225"/>
            <a:ext cx="3052763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>
                <a:solidFill>
                  <a:srgbClr val="FFCC66"/>
                </a:solidFill>
              </a:rPr>
              <a:t>Route 3 North to New Hampshire</a:t>
            </a:r>
          </a:p>
          <a:p>
            <a:pPr algn="ctr">
              <a:lnSpc>
                <a:spcPct val="90000"/>
              </a:lnSpc>
            </a:pPr>
            <a:r>
              <a:rPr lang="en-US" sz="1400" b="1">
                <a:solidFill>
                  <a:srgbClr val="FFCC66"/>
                </a:solidFill>
              </a:rPr>
              <a:t>Massachusetts</a:t>
            </a:r>
          </a:p>
        </p:txBody>
      </p:sp>
      <p:pic>
        <p:nvPicPr>
          <p:cNvPr id="274437" name="Picture 5" descr="Route 3 North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336" y="1440611"/>
            <a:ext cx="2791718" cy="4584019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_0704 print PowerPlugs Templates for PowerPoint">
  <a:themeElements>
    <a:clrScheme name="TR_0704 print PowerPlugs Templates for PowerPoint 13">
      <a:dk1>
        <a:srgbClr val="808080"/>
      </a:dk1>
      <a:lt1>
        <a:srgbClr val="FFFFFF"/>
      </a:lt1>
      <a:dk2>
        <a:srgbClr val="000000"/>
      </a:dk2>
      <a:lt2>
        <a:srgbClr val="FFFFFF"/>
      </a:lt2>
      <a:accent1>
        <a:srgbClr val="FFCC00"/>
      </a:accent1>
      <a:accent2>
        <a:srgbClr val="468A4B"/>
      </a:accent2>
      <a:accent3>
        <a:srgbClr val="AAAAAA"/>
      </a:accent3>
      <a:accent4>
        <a:srgbClr val="DADADA"/>
      </a:accent4>
      <a:accent5>
        <a:srgbClr val="FFE2AA"/>
      </a:accent5>
      <a:accent6>
        <a:srgbClr val="3F7D43"/>
      </a:accent6>
      <a:hlink>
        <a:srgbClr val="FF9900"/>
      </a:hlink>
      <a:folHlink>
        <a:srgbClr val="C0C0C0"/>
      </a:folHlink>
    </a:clrScheme>
    <a:fontScheme name="TR_0704 print PowerPlugs Templates for 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TR_0704 print PowerPlugs Templates for PowerPo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_0704 print PowerPlugs Templates for PowerPoi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_0704 print PowerPlugs Templates for PowerPoi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_0704 print PowerPlugs Templates for PowerPoi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_0704 print PowerPlugs Templates for PowerPoi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_0704 print PowerPlugs Templates for PowerPoi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_0704 print PowerPlugs Templates for PowerPoi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_0704 print PowerPlugs Templates for PowerPoi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_0704 print PowerPlugs Templates for PowerPoi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_0704 print PowerPlugs Templates for PowerPoi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_0704 print PowerPlugs Templates for PowerPoi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_0704 print PowerPlugs Templates for PowerPoi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_0704 print PowerPlugs Templates for PowerPoint 13">
        <a:dk1>
          <a:srgbClr val="80808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3F7D43"/>
        </a:accent6>
        <a:hlink>
          <a:srgbClr val="FF9900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Recycle_0125 PowerPlugs Templates for PowerPoint</Template>
  <TotalTime>470</TotalTime>
  <Words>2559</Words>
  <Application>Microsoft Office PowerPoint</Application>
  <PresentationFormat>On-screen Show (4:3)</PresentationFormat>
  <Paragraphs>453</Paragraphs>
  <Slides>52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52</vt:i4>
      </vt:variant>
    </vt:vector>
  </HeadingPairs>
  <TitlesOfParts>
    <vt:vector size="54" baseType="lpstr">
      <vt:lpstr>TR_0704 print PowerPlugs Templates for PowerPoint</vt:lpstr>
      <vt:lpstr>Office Theme</vt:lpstr>
      <vt:lpstr>Slide 1</vt:lpstr>
      <vt:lpstr>Discussion Outline</vt:lpstr>
      <vt:lpstr>IPD Risk Issues </vt:lpstr>
      <vt:lpstr>IPD Risk Issues </vt:lpstr>
      <vt:lpstr>Insurance for Relational Projects</vt:lpstr>
      <vt:lpstr>Insurance for Relational Projects</vt:lpstr>
      <vt:lpstr>IPD Integration: Professional Liability Example</vt:lpstr>
      <vt:lpstr>P3 Project Delivery</vt:lpstr>
      <vt:lpstr>P3- Risk and Reward Perspectives  </vt:lpstr>
      <vt:lpstr>P3 Insurance Issues</vt:lpstr>
      <vt:lpstr>P3 Insurance Issues</vt:lpstr>
      <vt:lpstr>Design-Build Project Delivery: Team Structure</vt:lpstr>
      <vt:lpstr>Contractor-Led Design-Build</vt:lpstr>
      <vt:lpstr>Design-Build Professional Issues</vt:lpstr>
      <vt:lpstr>Contractors Protective Professional Indemnity Policies</vt:lpstr>
      <vt:lpstr>CPPI and Project-Specific Professional Insurance Program </vt:lpstr>
      <vt:lpstr>Contractors’ Professional Liability Coverage  </vt:lpstr>
      <vt:lpstr>Contractors’ Professional Liability Coverage  </vt:lpstr>
      <vt:lpstr>Contractors’ Professional Liability Coverage  </vt:lpstr>
      <vt:lpstr>Contractors’ Professional Liability Coverage  </vt:lpstr>
      <vt:lpstr>Contractors’ Professional Liability Coverage  </vt:lpstr>
      <vt:lpstr>Specialty Insurance Coverage  </vt:lpstr>
      <vt:lpstr>Intellectual Property Coverage</vt:lpstr>
      <vt:lpstr>Intellectual Property Coverage</vt:lpstr>
      <vt:lpstr>Intellectual Property Coverage</vt:lpstr>
      <vt:lpstr>Cyber-Liability for Construction</vt:lpstr>
      <vt:lpstr>Cyber-Liability Damages</vt:lpstr>
      <vt:lpstr>Typical Cyber Insurance Coverages</vt:lpstr>
      <vt:lpstr>Triggers</vt:lpstr>
      <vt:lpstr>Contract Litigation Insurance</vt:lpstr>
      <vt:lpstr>Contract Litigation Insurance</vt:lpstr>
      <vt:lpstr>Slide 32</vt:lpstr>
      <vt:lpstr>Discussion Outline</vt:lpstr>
      <vt:lpstr>What is Subcontractor Default Insurance? </vt:lpstr>
      <vt:lpstr>Carriers</vt:lpstr>
      <vt:lpstr>Coverage</vt:lpstr>
      <vt:lpstr>Coverage</vt:lpstr>
      <vt:lpstr>    3 Tips</vt:lpstr>
      <vt:lpstr>Builders Risk</vt:lpstr>
      <vt:lpstr>Builders Risk</vt:lpstr>
      <vt:lpstr>Builders Risk</vt:lpstr>
      <vt:lpstr>Builders Risk</vt:lpstr>
      <vt:lpstr>Builders Risk</vt:lpstr>
      <vt:lpstr>     3 Tips</vt:lpstr>
      <vt:lpstr>OCIP/CCIP Overview: </vt:lpstr>
      <vt:lpstr>Advantages of CCIPs/OCIPs</vt:lpstr>
      <vt:lpstr>Types of Wrap Up programs </vt:lpstr>
      <vt:lpstr>    3 Tips</vt:lpstr>
      <vt:lpstr>Identifying &amp; Dealing with Common Coverage Gaps</vt:lpstr>
      <vt:lpstr>Tailoring Coverage for Specific Project Risks</vt:lpstr>
      <vt:lpstr>QUESTIONS?</vt:lpstr>
      <vt:lpstr> Welcome Reception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ejosiah</dc:creator>
  <cp:lastModifiedBy>ejosiah</cp:lastModifiedBy>
  <cp:revision>69</cp:revision>
  <dcterms:created xsi:type="dcterms:W3CDTF">2008-11-24T20:43:51Z</dcterms:created>
  <dcterms:modified xsi:type="dcterms:W3CDTF">2012-10-18T13:51:40Z</dcterms:modified>
</cp:coreProperties>
</file>