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0" r:id="rId2"/>
    <p:sldId id="268" r:id="rId3"/>
    <p:sldId id="257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58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26" autoAdjust="0"/>
  </p:normalViewPr>
  <p:slideViewPr>
    <p:cSldViewPr>
      <p:cViewPr varScale="1">
        <p:scale>
          <a:sx n="49" d="100"/>
          <a:sy n="49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DE2C4-6D46-4942-A245-FE10A288F05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59400-0A18-7C42-9964-8A228E9D5E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290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8C3B5B-84F1-4B6F-ACBD-723081ABAA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01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AB852-F169-41A0-9FDC-83A38E56F7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08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49177-5D81-4402-B679-B25AAB27EF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67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D8CC7-A8B4-435C-92DF-E0F6C4F741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69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EED9-D540-47DA-9B2A-33A8C807EE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818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47EB5-D355-4D22-871E-2495C2A5A2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8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9525-C249-47A3-9C6A-5F3E7E227E6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2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C25C-D791-4D89-A6B1-780FBE395A5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10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BAA57-FF7F-4405-A28F-DAE54FDC43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19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D27C2-F321-4B62-8B0B-ABBE4151E5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91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1943-068C-4A2B-8678-99A36C319C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079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8E9F-AB70-4468-A810-7482A83A8D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45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Attorney Client Privileged and Work Product Protected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60CE-5DD4-4117-AA42-2311735FA4F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" y="-152400"/>
            <a:ext cx="9132125" cy="708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131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458200" cy="1905000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Preservation, Collection, and Production of Documents and ESI in Construction Cases</a:t>
            </a: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endParaRPr lang="en-US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3200400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t"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PRESENTERS:</a:t>
            </a:r>
          </a:p>
          <a:p>
            <a:pPr fontAlgn="t">
              <a:lnSpc>
                <a:spcPts val="2800"/>
              </a:lnSpc>
              <a:spcBef>
                <a:spcPts val="1800"/>
              </a:spcBef>
            </a:pP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Foust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Jones Day</a:t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Francisco, CA</a:t>
            </a:r>
          </a:p>
          <a:p>
            <a:pPr fontAlgn="t">
              <a:spcBef>
                <a:spcPts val="1800"/>
              </a:spcBef>
            </a:pPr>
            <a:r>
              <a:rPr lang="en-US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Magistrate Judge Robert B. </a:t>
            </a:r>
            <a:r>
              <a:rPr lang="en-US" sz="28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Collings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District Court, District of Massachusetts</a:t>
            </a:r>
          </a:p>
          <a:p>
            <a:pPr fontAlgn="t"/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None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None/>
            </a:pP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None/>
            </a:pPr>
            <a:endParaRPr lang="en-US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1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6553200" y="-293975"/>
            <a:ext cx="2789555" cy="1210339"/>
            <a:chOff x="271665" y="-146021"/>
            <a:chExt cx="2595561" cy="1219200"/>
          </a:xfrm>
        </p:grpSpPr>
        <p:pic>
          <p:nvPicPr>
            <p:cNvPr id="6" name="Picture 5" descr="AB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1665" y="168302"/>
              <a:ext cx="1350963" cy="638175"/>
            </a:xfrm>
            <a:prstGeom prst="rect">
              <a:avLst/>
            </a:prstGeom>
            <a:noFill/>
            <a:effectLst/>
          </p:spPr>
        </p:pic>
        <p:pic>
          <p:nvPicPr>
            <p:cNvPr id="7" name="Picture 6" descr="white-Forum-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41626" y="-146021"/>
              <a:ext cx="1625600" cy="1219200"/>
            </a:xfrm>
            <a:prstGeom prst="rect">
              <a:avLst/>
            </a:prstGeom>
            <a:noFill/>
            <a:effectLst/>
          </p:spPr>
        </p:pic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38600" y="788065"/>
            <a:ext cx="491886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189" tIns="45595" rIns="91189" bIns="45595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ct val="30000"/>
              </a:spcBef>
            </a:pPr>
            <a:r>
              <a:rPr lang="en-US" sz="1800" dirty="0">
                <a:solidFill>
                  <a:srgbClr val="FFFFFF"/>
                </a:solidFill>
                <a:effectLst>
                  <a:outerShdw dist="635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American Bar Association</a:t>
            </a:r>
          </a:p>
          <a:p>
            <a:pPr algn="r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solidFill>
                  <a:srgbClr val="FFCC00"/>
                </a:solidFill>
                <a:effectLst>
                  <a:outerShdw dist="63500" dir="2700000" algn="tl">
                    <a:srgbClr val="000000">
                      <a:alpha val="43137"/>
                    </a:srgbClr>
                  </a:outerShdw>
                </a:effectLst>
              </a:rPr>
              <a:t>Forum on the Construction Industry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black">
          <a:xfrm>
            <a:off x="6449103" y="1474365"/>
            <a:ext cx="2526147" cy="4306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189" tIns="45595" rIns="91189" bIns="4559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 eaLnBrk="0" hangingPunct="0"/>
            <a:r>
              <a:rPr lang="en-US" sz="2200" b="1" dirty="0" smtClean="0">
                <a:solidFill>
                  <a:srgbClr val="FFFFFF"/>
                </a:solidFill>
                <a:effectLst>
                  <a:outerShdw dist="63500" dir="2700000" algn="tl">
                    <a:srgbClr val="000000">
                      <a:alpha val="43137"/>
                    </a:srgbClr>
                  </a:outerShdw>
                </a:effectLst>
              </a:rPr>
              <a:t>2012 Fall Meeting</a:t>
            </a:r>
            <a:endParaRPr lang="en-US" sz="2200" b="1" dirty="0">
              <a:solidFill>
                <a:srgbClr val="FFFFFF"/>
              </a:solidFill>
              <a:effectLst>
                <a:outerShdw dist="635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Concluding thoughts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81600"/>
          </a:xfrm>
        </p:spPr>
        <p:txBody>
          <a:bodyPr>
            <a:normAutofit/>
          </a:bodyPr>
          <a:lstStyle/>
          <a:p>
            <a:pPr marL="227013" indent="0"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Preservation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Watch out for signs that litigation is anticipated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Issue litigation hold and suspend all routine destruction of documents and ESI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Identify sources and custodians early by desk-side interviews, and consider collecting and storing ESI for safe measure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Concluding thoughts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5181600"/>
          </a:xfrm>
        </p:spPr>
        <p:txBody>
          <a:bodyPr>
            <a:normAutofit/>
          </a:bodyPr>
          <a:lstStyle/>
          <a:p>
            <a:pPr marL="227013" indent="0"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 ahead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Conduct a thorough investigation to identify sources and types of documents and ESI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Devise a comprehensive plan for collecting and producing in a way that treats each type and source according to its own needs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7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Challenges with Documents and </a:t>
            </a:r>
            <a:r>
              <a:rPr lang="en-US" sz="2800" b="1" i="1" cap="all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Esi</a:t>
            </a: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Construction Cases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5720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Factors that Make Documents and ESI Challenging in Construction Cases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Huge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volume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Broad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scope of relevance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Large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amount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non-text-readable data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Preservation of Documents, Including </a:t>
            </a:r>
            <a:r>
              <a:rPr lang="en-US" sz="2800" b="1" i="1" cap="all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ESI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572000"/>
          </a:xfrm>
        </p:spPr>
        <p:txBody>
          <a:bodyPr>
            <a:normAutofit lnSpcReduction="10000"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Current State of the Law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Duty attaches as soon as there is “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anticipation of litigation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Scope extends to all documents and ESI relevant to the subject matter of the dispute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Duty to preserve requires a litigation hold and suspension of routine destruction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Requires communication with key players about preservation obligations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685800"/>
          </a:xfrm>
        </p:spPr>
        <p:txBody>
          <a:bodyPr>
            <a:normAutofit fontScale="90000"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Preservation of Documents, Including </a:t>
            </a:r>
            <a:r>
              <a:rPr lang="en-US" sz="2800" b="1" i="1" cap="all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ESI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Application in the Construction Industry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Determining when there is “anticipation of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litigation”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probably turn on specific facts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ork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 client to issue preservation letter and ensure that necessary documents are preserved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 of </a:t>
            </a:r>
            <a:b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i="1" u="sng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Hard Copy</a:t>
            </a: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Documents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Current State of the Law</a:t>
            </a:r>
            <a:endParaRPr lang="en-US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 relevant, responsive, non-privileged documents must be produced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Either as maintained in the ordinary course of business, or organized to respond to requests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Growing trend for courts to set protocols, especially in larger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cases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 of </a:t>
            </a:r>
            <a:b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i="1" u="sng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Hard Copy</a:t>
            </a: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Documents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1054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Application in the Construction Industry</a:t>
            </a:r>
            <a:endParaRPr lang="en-US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Identify the record set of project documents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esk-side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interviews with key players and custodians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Identify “working files” used by the people working on the project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Make originals available or produce scanned images (with OCR) or use a combination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 of </a:t>
            </a:r>
            <a:b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Electronically Stored Information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51816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Current State of the Law</a:t>
            </a:r>
            <a:endParaRPr lang="en-US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Identify “key players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 all relevant data associated with each key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player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Produce data in the form in which ordinarily maintained or “in a reasonably usable form”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Take care to produce unaltered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metadata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Growing trend for special masters and protocols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>
            <a:normAutofit/>
          </a:bodyPr>
          <a:lstStyle/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 of </a:t>
            </a:r>
            <a:b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Electronically Stored Information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458200" cy="30480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Application in the Construction Industry</a:t>
            </a:r>
            <a:endParaRPr lang="en-US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Start by locating all potential sources of ESI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various types of files 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Create 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comprehensive plan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458200" cy="5181600"/>
          </a:xfrm>
        </p:spPr>
        <p:txBody>
          <a:bodyPr>
            <a:normAutofit/>
          </a:bodyPr>
          <a:lstStyle/>
          <a:p>
            <a:pPr fontAlgn="t">
              <a:spcBef>
                <a:spcPts val="1800"/>
              </a:spcBef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Some Suggested Practices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Consider segregating text-readable files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Process non-text-readable data efficiently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Consider producing natives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Provide access to hosted data</a:t>
            </a:r>
          </a:p>
          <a:p>
            <a:pPr marL="687388" indent="-460375" fontAlgn="t">
              <a:spcBef>
                <a:spcPts val="1800"/>
              </a:spcBef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 digital parameters to help structure document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A04FA-D05E-446A-B2EF-8D686677F42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28600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Collection and production of </a:t>
            </a:r>
            <a:b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i="1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Electronically Stored Information</a:t>
            </a:r>
            <a:endParaRPr lang="en-US" sz="2800" b="1" i="1" cap="all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460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“Preservation, Collection, and Production of Documents and ESI in Construction Cases”</vt:lpstr>
      <vt:lpstr>Challenges with Documents and Esi In Construction Cases</vt:lpstr>
      <vt:lpstr>Preservation of Documents, Including ESI</vt:lpstr>
      <vt:lpstr>Preservation of Documents, Including ESI</vt:lpstr>
      <vt:lpstr>Collection and production of  Hard Copy Documents</vt:lpstr>
      <vt:lpstr>Collection and production of  Hard Copy Documents</vt:lpstr>
      <vt:lpstr>Collection and production of  Electronically Stored Information</vt:lpstr>
      <vt:lpstr>Collection and production of  Electronically Stored Information</vt:lpstr>
      <vt:lpstr>PowerPoint Presentation</vt:lpstr>
      <vt:lpstr>Concluding thoughts</vt:lpstr>
      <vt:lpstr>Concluding thoughts</vt:lpstr>
    </vt:vector>
  </TitlesOfParts>
  <Company>Jones Day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CityCenter Perini Litigation</dc:title>
  <dc:creator>Registered User</dc:creator>
  <cp:lastModifiedBy>Forums</cp:lastModifiedBy>
  <cp:revision>88</cp:revision>
  <cp:lastPrinted>2005-01-26T21:32:37Z</cp:lastPrinted>
  <dcterms:created xsi:type="dcterms:W3CDTF">2012-08-17T21:55:50Z</dcterms:created>
  <dcterms:modified xsi:type="dcterms:W3CDTF">2012-10-17T19:54:01Z</dcterms:modified>
</cp:coreProperties>
</file>