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2"/>
  </p:notesMasterIdLst>
  <p:sldIdLst>
    <p:sldId id="256" r:id="rId2"/>
    <p:sldId id="257" r:id="rId3"/>
    <p:sldId id="321"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7" r:id="rId50"/>
    <p:sldId id="368" r:id="rId51"/>
    <p:sldId id="369" r:id="rId52"/>
    <p:sldId id="370" r:id="rId53"/>
    <p:sldId id="371" r:id="rId54"/>
    <p:sldId id="372" r:id="rId55"/>
    <p:sldId id="373" r:id="rId56"/>
    <p:sldId id="374" r:id="rId57"/>
    <p:sldId id="375" r:id="rId58"/>
    <p:sldId id="376" r:id="rId59"/>
    <p:sldId id="377" r:id="rId60"/>
    <p:sldId id="379" r:id="rId6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snapToGrid="0" showGuides="1">
      <p:cViewPr>
        <p:scale>
          <a:sx n="100" d="100"/>
          <a:sy n="100" d="100"/>
        </p:scale>
        <p:origin x="828" y="774"/>
      </p:cViewPr>
      <p:guideLst>
        <p:guide orient="horz" pos="454"/>
        <p:guide pos="6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CE3683-5B7F-411D-A0F9-BF6B27BEEC09}" type="datetimeFigureOut">
              <a:rPr lang="en-US" smtClean="0"/>
              <a:pPr/>
              <a:t>10/17/2012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244B99-1F7B-47FE-8C6B-A1AAEC54F0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3</a:t>
            </a:fld>
            <a:endParaRPr lang="en-US"/>
          </a:p>
        </p:txBody>
      </p:sp>
    </p:spTree>
    <p:extLst>
      <p:ext uri="{BB962C8B-B14F-4D97-AF65-F5344CB8AC3E}">
        <p14:creationId xmlns:p14="http://schemas.microsoft.com/office/powerpoint/2010/main" xmlns="" val="3718933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AE666-FA1C-4B17-B855-6AABB3B7C0C2}" type="slidenum">
              <a:rPr lang="en-US" smtClean="0"/>
              <a:pPr/>
              <a:t>12</a:t>
            </a:fld>
            <a:endParaRPr lang="en-US"/>
          </a:p>
        </p:txBody>
      </p:sp>
    </p:spTree>
    <p:extLst>
      <p:ext uri="{BB962C8B-B14F-4D97-AF65-F5344CB8AC3E}">
        <p14:creationId xmlns:p14="http://schemas.microsoft.com/office/powerpoint/2010/main" xmlns="" val="3454847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AE666-FA1C-4B17-B855-6AABB3B7C0C2}" type="slidenum">
              <a:rPr lang="en-US" smtClean="0"/>
              <a:pPr/>
              <a:t>13</a:t>
            </a:fld>
            <a:endParaRPr lang="en-US"/>
          </a:p>
        </p:txBody>
      </p:sp>
    </p:spTree>
    <p:extLst>
      <p:ext uri="{BB962C8B-B14F-4D97-AF65-F5344CB8AC3E}">
        <p14:creationId xmlns:p14="http://schemas.microsoft.com/office/powerpoint/2010/main" xmlns="" val="2185736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AE666-FA1C-4B17-B855-6AABB3B7C0C2}" type="slidenum">
              <a:rPr lang="en-US" smtClean="0"/>
              <a:pPr/>
              <a:t>14</a:t>
            </a:fld>
            <a:endParaRPr lang="en-US"/>
          </a:p>
        </p:txBody>
      </p:sp>
    </p:spTree>
    <p:extLst>
      <p:ext uri="{BB962C8B-B14F-4D97-AF65-F5344CB8AC3E}">
        <p14:creationId xmlns:p14="http://schemas.microsoft.com/office/powerpoint/2010/main" xmlns="" val="3633211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AE666-FA1C-4B17-B855-6AABB3B7C0C2}" type="slidenum">
              <a:rPr lang="en-US" smtClean="0"/>
              <a:pPr/>
              <a:t>15</a:t>
            </a:fld>
            <a:endParaRPr lang="en-US"/>
          </a:p>
        </p:txBody>
      </p:sp>
    </p:spTree>
    <p:extLst>
      <p:ext uri="{BB962C8B-B14F-4D97-AF65-F5344CB8AC3E}">
        <p14:creationId xmlns:p14="http://schemas.microsoft.com/office/powerpoint/2010/main" xmlns="" val="1101361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AE666-FA1C-4B17-B855-6AABB3B7C0C2}" type="slidenum">
              <a:rPr lang="en-US" smtClean="0"/>
              <a:pPr/>
              <a:t>16</a:t>
            </a:fld>
            <a:endParaRPr lang="en-US"/>
          </a:p>
        </p:txBody>
      </p:sp>
    </p:spTree>
    <p:extLst>
      <p:ext uri="{BB962C8B-B14F-4D97-AF65-F5344CB8AC3E}">
        <p14:creationId xmlns:p14="http://schemas.microsoft.com/office/powerpoint/2010/main" xmlns="" val="2489644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AE666-FA1C-4B17-B855-6AABB3B7C0C2}" type="slidenum">
              <a:rPr lang="en-US" smtClean="0"/>
              <a:pPr/>
              <a:t>17</a:t>
            </a:fld>
            <a:endParaRPr lang="en-US"/>
          </a:p>
        </p:txBody>
      </p:sp>
    </p:spTree>
    <p:extLst>
      <p:ext uri="{BB962C8B-B14F-4D97-AF65-F5344CB8AC3E}">
        <p14:creationId xmlns:p14="http://schemas.microsoft.com/office/powerpoint/2010/main" xmlns="" val="2947529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AE666-FA1C-4B17-B855-6AABB3B7C0C2}" type="slidenum">
              <a:rPr lang="en-US" smtClean="0"/>
              <a:pPr/>
              <a:t>18</a:t>
            </a:fld>
            <a:endParaRPr lang="en-US"/>
          </a:p>
        </p:txBody>
      </p:sp>
    </p:spTree>
    <p:extLst>
      <p:ext uri="{BB962C8B-B14F-4D97-AF65-F5344CB8AC3E}">
        <p14:creationId xmlns:p14="http://schemas.microsoft.com/office/powerpoint/2010/main" xmlns="" val="2947529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AE666-FA1C-4B17-B855-6AABB3B7C0C2}" type="slidenum">
              <a:rPr lang="en-US" smtClean="0"/>
              <a:pPr/>
              <a:t>19</a:t>
            </a:fld>
            <a:endParaRPr lang="en-US"/>
          </a:p>
        </p:txBody>
      </p:sp>
    </p:spTree>
    <p:extLst>
      <p:ext uri="{BB962C8B-B14F-4D97-AF65-F5344CB8AC3E}">
        <p14:creationId xmlns:p14="http://schemas.microsoft.com/office/powerpoint/2010/main" xmlns="" val="2914508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AE666-FA1C-4B17-B855-6AABB3B7C0C2}" type="slidenum">
              <a:rPr lang="en-US" smtClean="0"/>
              <a:pPr/>
              <a:t>20</a:t>
            </a:fld>
            <a:endParaRPr lang="en-US"/>
          </a:p>
        </p:txBody>
      </p:sp>
    </p:spTree>
    <p:extLst>
      <p:ext uri="{BB962C8B-B14F-4D97-AF65-F5344CB8AC3E}">
        <p14:creationId xmlns:p14="http://schemas.microsoft.com/office/powerpoint/2010/main" xmlns="" val="2914508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AE666-FA1C-4B17-B855-6AABB3B7C0C2}" type="slidenum">
              <a:rPr lang="en-US" smtClean="0"/>
              <a:pPr/>
              <a:t>21</a:t>
            </a:fld>
            <a:endParaRPr lang="en-US"/>
          </a:p>
        </p:txBody>
      </p:sp>
    </p:spTree>
    <p:extLst>
      <p:ext uri="{BB962C8B-B14F-4D97-AF65-F5344CB8AC3E}">
        <p14:creationId xmlns:p14="http://schemas.microsoft.com/office/powerpoint/2010/main" xmlns="" val="291450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4</a:t>
            </a:fld>
            <a:endParaRPr lang="en-US"/>
          </a:p>
        </p:txBody>
      </p:sp>
    </p:spTree>
    <p:extLst>
      <p:ext uri="{BB962C8B-B14F-4D97-AF65-F5344CB8AC3E}">
        <p14:creationId xmlns:p14="http://schemas.microsoft.com/office/powerpoint/2010/main" xmlns="" val="3718933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AE666-FA1C-4B17-B855-6AABB3B7C0C2}" type="slidenum">
              <a:rPr lang="en-US" smtClean="0"/>
              <a:pPr/>
              <a:t>22</a:t>
            </a:fld>
            <a:endParaRPr lang="en-US"/>
          </a:p>
        </p:txBody>
      </p:sp>
    </p:spTree>
    <p:extLst>
      <p:ext uri="{BB962C8B-B14F-4D97-AF65-F5344CB8AC3E}">
        <p14:creationId xmlns:p14="http://schemas.microsoft.com/office/powerpoint/2010/main" xmlns="" val="2914508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AE666-FA1C-4B17-B855-6AABB3B7C0C2}" type="slidenum">
              <a:rPr lang="en-US" smtClean="0"/>
              <a:pPr/>
              <a:t>23</a:t>
            </a:fld>
            <a:endParaRPr lang="en-US"/>
          </a:p>
        </p:txBody>
      </p:sp>
    </p:spTree>
    <p:extLst>
      <p:ext uri="{BB962C8B-B14F-4D97-AF65-F5344CB8AC3E}">
        <p14:creationId xmlns:p14="http://schemas.microsoft.com/office/powerpoint/2010/main" xmlns="" val="2947529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AE666-FA1C-4B17-B855-6AABB3B7C0C2}" type="slidenum">
              <a:rPr lang="en-US" smtClean="0"/>
              <a:pPr/>
              <a:t>24</a:t>
            </a:fld>
            <a:endParaRPr lang="en-US"/>
          </a:p>
        </p:txBody>
      </p:sp>
    </p:spTree>
    <p:extLst>
      <p:ext uri="{BB962C8B-B14F-4D97-AF65-F5344CB8AC3E}">
        <p14:creationId xmlns:p14="http://schemas.microsoft.com/office/powerpoint/2010/main" xmlns="" val="2947529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AE666-FA1C-4B17-B855-6AABB3B7C0C2}" type="slidenum">
              <a:rPr lang="en-US" smtClean="0"/>
              <a:pPr/>
              <a:t>25</a:t>
            </a:fld>
            <a:endParaRPr lang="en-US"/>
          </a:p>
        </p:txBody>
      </p:sp>
    </p:spTree>
    <p:extLst>
      <p:ext uri="{BB962C8B-B14F-4D97-AF65-F5344CB8AC3E}">
        <p14:creationId xmlns:p14="http://schemas.microsoft.com/office/powerpoint/2010/main" xmlns="" val="2947529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AE666-FA1C-4B17-B855-6AABB3B7C0C2}" type="slidenum">
              <a:rPr lang="en-US" smtClean="0"/>
              <a:pPr/>
              <a:t>26</a:t>
            </a:fld>
            <a:endParaRPr lang="en-US"/>
          </a:p>
        </p:txBody>
      </p:sp>
    </p:spTree>
    <p:extLst>
      <p:ext uri="{BB962C8B-B14F-4D97-AF65-F5344CB8AC3E}">
        <p14:creationId xmlns:p14="http://schemas.microsoft.com/office/powerpoint/2010/main" xmlns="" val="2947529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AE666-FA1C-4B17-B855-6AABB3B7C0C2}" type="slidenum">
              <a:rPr lang="en-US" smtClean="0"/>
              <a:pPr/>
              <a:t>27</a:t>
            </a:fld>
            <a:endParaRPr lang="en-US"/>
          </a:p>
        </p:txBody>
      </p:sp>
    </p:spTree>
    <p:extLst>
      <p:ext uri="{BB962C8B-B14F-4D97-AF65-F5344CB8AC3E}">
        <p14:creationId xmlns:p14="http://schemas.microsoft.com/office/powerpoint/2010/main" xmlns="" val="2947529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AE666-FA1C-4B17-B855-6AABB3B7C0C2}" type="slidenum">
              <a:rPr lang="en-US" smtClean="0"/>
              <a:pPr/>
              <a:t>28</a:t>
            </a:fld>
            <a:endParaRPr lang="en-US"/>
          </a:p>
        </p:txBody>
      </p:sp>
    </p:spTree>
    <p:extLst>
      <p:ext uri="{BB962C8B-B14F-4D97-AF65-F5344CB8AC3E}">
        <p14:creationId xmlns:p14="http://schemas.microsoft.com/office/powerpoint/2010/main" xmlns="" val="2947529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AE666-FA1C-4B17-B855-6AABB3B7C0C2}" type="slidenum">
              <a:rPr lang="en-US" smtClean="0"/>
              <a:pPr/>
              <a:t>29</a:t>
            </a:fld>
            <a:endParaRPr lang="en-US"/>
          </a:p>
        </p:txBody>
      </p:sp>
    </p:spTree>
    <p:extLst>
      <p:ext uri="{BB962C8B-B14F-4D97-AF65-F5344CB8AC3E}">
        <p14:creationId xmlns:p14="http://schemas.microsoft.com/office/powerpoint/2010/main" xmlns="" val="2947529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AE666-FA1C-4B17-B855-6AABB3B7C0C2}" type="slidenum">
              <a:rPr lang="en-US" smtClean="0"/>
              <a:pPr/>
              <a:t>30</a:t>
            </a:fld>
            <a:endParaRPr lang="en-US"/>
          </a:p>
        </p:txBody>
      </p:sp>
    </p:spTree>
    <p:extLst>
      <p:ext uri="{BB962C8B-B14F-4D97-AF65-F5344CB8AC3E}">
        <p14:creationId xmlns:p14="http://schemas.microsoft.com/office/powerpoint/2010/main" xmlns="" val="2947529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1C81989-BD76-41D7-A25D-A91833DF19CA}"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5</a:t>
            </a:fld>
            <a:endParaRPr lang="en-US"/>
          </a:p>
        </p:txBody>
      </p:sp>
    </p:spTree>
    <p:extLst>
      <p:ext uri="{BB962C8B-B14F-4D97-AF65-F5344CB8AC3E}">
        <p14:creationId xmlns:p14="http://schemas.microsoft.com/office/powerpoint/2010/main" xmlns="" val="1754899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32</a:t>
            </a:fld>
            <a:endParaRPr lang="en-US"/>
          </a:p>
        </p:txBody>
      </p:sp>
    </p:spTree>
    <p:extLst>
      <p:ext uri="{BB962C8B-B14F-4D97-AF65-F5344CB8AC3E}">
        <p14:creationId xmlns:p14="http://schemas.microsoft.com/office/powerpoint/2010/main" xmlns="" val="4044142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California</a:t>
            </a:r>
          </a:p>
          <a:p>
            <a:r>
              <a:rPr lang="en-US" b="1" dirty="0" smtClean="0"/>
              <a:t>	AB 1236</a:t>
            </a:r>
            <a:r>
              <a:rPr lang="en-US" dirty="0" smtClean="0"/>
              <a:t> - In October, 2011, Gov. Jerry Brown signed AB1236 into law. The law prohibits state municipalities from passing </a:t>
            </a:r>
            <a:r>
              <a:rPr lang="en-US" dirty="0" err="1" smtClean="0"/>
              <a:t>mandatoy</a:t>
            </a:r>
            <a:r>
              <a:rPr lang="en-US" dirty="0" smtClean="0"/>
              <a:t> E-Verify ordinances. </a:t>
            </a:r>
          </a:p>
          <a:p>
            <a:endParaRPr lang="en-US" dirty="0" smtClean="0"/>
          </a:p>
          <a:p>
            <a:r>
              <a:rPr lang="en-US" b="1" dirty="0" smtClean="0"/>
              <a:t>Georgia</a:t>
            </a:r>
          </a:p>
          <a:p>
            <a:pPr lvl="1"/>
            <a:r>
              <a:rPr lang="en-US" b="1" dirty="0" smtClean="0"/>
              <a:t>SB 529</a:t>
            </a:r>
            <a:r>
              <a:rPr lang="en-US" dirty="0" smtClean="0"/>
              <a:t> - Passed in 2006, SB 529 requires public employers, contractors and subcontractors with 500 or more employees to participate in E-Verify for all new employees, effective July 1, 2007. Public employers, contractors and subcontractors with more than 100 employees (but less than 500) must use E-Verify on or before July 1, 2008 and public employers, contractors and subcontractors with fewer than 100 employees must use E-Verify on or before July 1, 2009. </a:t>
            </a:r>
            <a:br>
              <a:rPr lang="en-US" dirty="0" smtClean="0"/>
            </a:br>
            <a:r>
              <a:rPr lang="en-US" dirty="0" smtClean="0"/>
              <a:t/>
            </a:r>
            <a:br>
              <a:rPr lang="en-US" dirty="0" smtClean="0"/>
            </a:br>
            <a:r>
              <a:rPr lang="en-US" b="1" dirty="0" smtClean="0"/>
              <a:t>HB 87</a:t>
            </a:r>
            <a:r>
              <a:rPr lang="en-US" dirty="0" smtClean="0"/>
              <a:t> - Passed in 2011, HB 87 requires all private businesses with more than 10 employees to use E-Verify. The phase-in began on July 1, 2011 and runs through July 1, 2013. </a:t>
            </a:r>
          </a:p>
          <a:p>
            <a:endParaRPr lang="en-US" dirty="0" smtClean="0"/>
          </a:p>
          <a:p>
            <a:r>
              <a:rPr lang="en-US" b="1" dirty="0" smtClean="0"/>
              <a:t>Illinois</a:t>
            </a:r>
          </a:p>
          <a:p>
            <a:pPr lvl="1"/>
            <a:r>
              <a:rPr lang="en-US" b="1" dirty="0" smtClean="0"/>
              <a:t>HB 1774</a:t>
            </a:r>
            <a:r>
              <a:rPr lang="en-US" dirty="0" smtClean="0"/>
              <a:t> - HB 1744 bars Illinois companies from enrolling in any Employment Eligibility Verification System until accuracy and timeliness issues are resolved. Illinois also enacted HB 1743, which creates privacy and antidiscrimination protections for workers if employers participating in E-Verify don’t follow the program’s procedures. On August 24, 2009, Illinois enacted S1133 prohibiting the state or localities from requiring employers to use an employment eligibility verification system. </a:t>
            </a:r>
          </a:p>
          <a:p>
            <a:endParaRPr lang="en-US" dirty="0" smtClean="0"/>
          </a:p>
          <a:p>
            <a:r>
              <a:rPr lang="en-US" b="1" dirty="0" smtClean="0"/>
              <a:t>Indiana</a:t>
            </a:r>
          </a:p>
          <a:p>
            <a:pPr lvl="1"/>
            <a:r>
              <a:rPr lang="en-US" b="1" dirty="0" smtClean="0"/>
              <a:t>SB 590</a:t>
            </a:r>
            <a:r>
              <a:rPr lang="en-US" dirty="0" smtClean="0"/>
              <a:t> - Passed in 2011, SB 590 requires state and local agencies and state and local contractors to use E-Verify. The bill also require private employers to use E-Verify in order to qualify for certain tax credits on their state income taxes. </a:t>
            </a:r>
          </a:p>
          <a:p>
            <a:endParaRPr lang="en-US" dirty="0" smtClean="0"/>
          </a:p>
          <a:p>
            <a:endParaRPr lang="en-US" dirty="0" smtClean="0"/>
          </a:p>
          <a:p>
            <a:r>
              <a:rPr lang="en-US" b="1" dirty="0" smtClean="0"/>
              <a:t>Minnesota</a:t>
            </a:r>
          </a:p>
          <a:p>
            <a:pPr lvl="1"/>
            <a:r>
              <a:rPr lang="en-US" b="1" dirty="0" smtClean="0"/>
              <a:t>Executive Order</a:t>
            </a:r>
            <a:r>
              <a:rPr lang="en-US" dirty="0" smtClean="0"/>
              <a:t> - In January 2008, Governor Tim </a:t>
            </a:r>
            <a:r>
              <a:rPr lang="en-US" dirty="0" err="1" smtClean="0"/>
              <a:t>Pawlenty</a:t>
            </a:r>
            <a:r>
              <a:rPr lang="en-US" dirty="0" smtClean="0"/>
              <a:t> issued an executive order effective, January 29, 2008, stating that all hiring authorities within the executive branch of state government as well as any employer seeking to enter into a state contract worth in excess of $50,000 must participate in the E-Verify program. The executive order expired 90 days after </a:t>
            </a:r>
            <a:r>
              <a:rPr lang="en-US" dirty="0" err="1" smtClean="0"/>
              <a:t>Pawlenty</a:t>
            </a:r>
            <a:r>
              <a:rPr lang="en-US" dirty="0" smtClean="0"/>
              <a:t> left office.</a:t>
            </a:r>
            <a:br>
              <a:rPr lang="en-US" dirty="0" smtClean="0"/>
            </a:br>
            <a:r>
              <a:rPr lang="en-US" dirty="0" smtClean="0"/>
              <a:t/>
            </a:r>
            <a:br>
              <a:rPr lang="en-US" dirty="0" smtClean="0"/>
            </a:br>
            <a:r>
              <a:rPr lang="en-US" b="1" dirty="0" smtClean="0"/>
              <a:t>Emmer Amendment</a:t>
            </a:r>
            <a:r>
              <a:rPr lang="en-US" dirty="0" smtClean="0"/>
              <a:t> - In February, 2009, Rep. Tom Emmer offered and the State House approved an amendment requiring the mandatory use of E-Verify for anyone receiving funds from a $1 billion stimulus bill. </a:t>
            </a:r>
          </a:p>
          <a:p>
            <a:endParaRPr lang="en-US" dirty="0" smtClean="0"/>
          </a:p>
          <a:p>
            <a:r>
              <a:rPr lang="en-US" b="1" dirty="0" smtClean="0"/>
              <a:t>Rhode Island</a:t>
            </a:r>
          </a:p>
          <a:p>
            <a:pPr lvl="1"/>
            <a:r>
              <a:rPr lang="en-US" b="1" dirty="0" smtClean="0"/>
              <a:t>Executive Order</a:t>
            </a:r>
            <a:r>
              <a:rPr lang="en-US" dirty="0" smtClean="0"/>
              <a:t> - In March 2008, Governor </a:t>
            </a:r>
            <a:r>
              <a:rPr lang="en-US" dirty="0" err="1" smtClean="0"/>
              <a:t>Carcieri</a:t>
            </a:r>
            <a:r>
              <a:rPr lang="en-US" dirty="0" smtClean="0"/>
              <a:t> issued an executive order requiring executive agencies to use E-Verify; and for all persons and businesses, including grantees, contractors and their subcontractors and vendors to use E-Verify. Shortly after taking office in 2011, Gov. Lincoln Chafee rescinded Gov. </a:t>
            </a:r>
            <a:r>
              <a:rPr lang="en-US" dirty="0" err="1" smtClean="0"/>
              <a:t>Carcieri's</a:t>
            </a:r>
            <a:r>
              <a:rPr lang="en-US" dirty="0" smtClean="0"/>
              <a:t> executive order.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33</a:t>
            </a:fld>
            <a:endParaRPr lang="en-US"/>
          </a:p>
        </p:txBody>
      </p:sp>
    </p:spTree>
    <p:extLst>
      <p:ext uri="{BB962C8B-B14F-4D97-AF65-F5344CB8AC3E}">
        <p14:creationId xmlns:p14="http://schemas.microsoft.com/office/powerpoint/2010/main" xmlns="" val="4122099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34</a:t>
            </a:fld>
            <a:endParaRPr lang="en-US"/>
          </a:p>
        </p:txBody>
      </p:sp>
    </p:spTree>
    <p:extLst>
      <p:ext uri="{BB962C8B-B14F-4D97-AF65-F5344CB8AC3E}">
        <p14:creationId xmlns:p14="http://schemas.microsoft.com/office/powerpoint/2010/main" xmlns="" val="40325886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35</a:t>
            </a:fld>
            <a:endParaRPr lang="en-US"/>
          </a:p>
        </p:txBody>
      </p:sp>
    </p:spTree>
    <p:extLst>
      <p:ext uri="{BB962C8B-B14F-4D97-AF65-F5344CB8AC3E}">
        <p14:creationId xmlns:p14="http://schemas.microsoft.com/office/powerpoint/2010/main" xmlns="" val="2812325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36</a:t>
            </a:fld>
            <a:endParaRPr lang="en-US"/>
          </a:p>
        </p:txBody>
      </p:sp>
    </p:spTree>
    <p:extLst>
      <p:ext uri="{BB962C8B-B14F-4D97-AF65-F5344CB8AC3E}">
        <p14:creationId xmlns:p14="http://schemas.microsoft.com/office/powerpoint/2010/main" xmlns="" val="675147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37</a:t>
            </a:fld>
            <a:endParaRPr lang="en-US"/>
          </a:p>
        </p:txBody>
      </p:sp>
    </p:spTree>
    <p:extLst>
      <p:ext uri="{BB962C8B-B14F-4D97-AF65-F5344CB8AC3E}">
        <p14:creationId xmlns:p14="http://schemas.microsoft.com/office/powerpoint/2010/main" xmlns="" val="1449745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38</a:t>
            </a:fld>
            <a:endParaRPr lang="en-US"/>
          </a:p>
        </p:txBody>
      </p:sp>
    </p:spTree>
    <p:extLst>
      <p:ext uri="{BB962C8B-B14F-4D97-AF65-F5344CB8AC3E}">
        <p14:creationId xmlns:p14="http://schemas.microsoft.com/office/powerpoint/2010/main" xmlns="" val="3144058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39</a:t>
            </a:fld>
            <a:endParaRPr lang="en-US"/>
          </a:p>
        </p:txBody>
      </p:sp>
    </p:spTree>
    <p:extLst>
      <p:ext uri="{BB962C8B-B14F-4D97-AF65-F5344CB8AC3E}">
        <p14:creationId xmlns:p14="http://schemas.microsoft.com/office/powerpoint/2010/main" xmlns="" val="2380745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40</a:t>
            </a:fld>
            <a:endParaRPr lang="en-US"/>
          </a:p>
        </p:txBody>
      </p:sp>
    </p:spTree>
    <p:extLst>
      <p:ext uri="{BB962C8B-B14F-4D97-AF65-F5344CB8AC3E}">
        <p14:creationId xmlns:p14="http://schemas.microsoft.com/office/powerpoint/2010/main" xmlns="" val="13277328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41</a:t>
            </a:fld>
            <a:endParaRPr lang="en-US"/>
          </a:p>
        </p:txBody>
      </p:sp>
    </p:spTree>
    <p:extLst>
      <p:ext uri="{BB962C8B-B14F-4D97-AF65-F5344CB8AC3E}">
        <p14:creationId xmlns:p14="http://schemas.microsoft.com/office/powerpoint/2010/main" xmlns="" val="3628357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6</a:t>
            </a:fld>
            <a:endParaRPr lang="en-US"/>
          </a:p>
        </p:txBody>
      </p:sp>
    </p:spTree>
    <p:extLst>
      <p:ext uri="{BB962C8B-B14F-4D97-AF65-F5344CB8AC3E}">
        <p14:creationId xmlns:p14="http://schemas.microsoft.com/office/powerpoint/2010/main" xmlns="" val="38471400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42</a:t>
            </a:fld>
            <a:endParaRPr lang="en-US"/>
          </a:p>
        </p:txBody>
      </p:sp>
    </p:spTree>
    <p:extLst>
      <p:ext uri="{BB962C8B-B14F-4D97-AF65-F5344CB8AC3E}">
        <p14:creationId xmlns:p14="http://schemas.microsoft.com/office/powerpoint/2010/main" xmlns="" val="3301879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43</a:t>
            </a:fld>
            <a:endParaRPr lang="en-US"/>
          </a:p>
        </p:txBody>
      </p:sp>
    </p:spTree>
    <p:extLst>
      <p:ext uri="{BB962C8B-B14F-4D97-AF65-F5344CB8AC3E}">
        <p14:creationId xmlns:p14="http://schemas.microsoft.com/office/powerpoint/2010/main" xmlns="" val="41099484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44</a:t>
            </a:fld>
            <a:endParaRPr lang="en-US"/>
          </a:p>
        </p:txBody>
      </p:sp>
    </p:spTree>
    <p:extLst>
      <p:ext uri="{BB962C8B-B14F-4D97-AF65-F5344CB8AC3E}">
        <p14:creationId xmlns:p14="http://schemas.microsoft.com/office/powerpoint/2010/main" xmlns="" val="13686600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45</a:t>
            </a:fld>
            <a:endParaRPr lang="en-US"/>
          </a:p>
        </p:txBody>
      </p:sp>
    </p:spTree>
    <p:extLst>
      <p:ext uri="{BB962C8B-B14F-4D97-AF65-F5344CB8AC3E}">
        <p14:creationId xmlns:p14="http://schemas.microsoft.com/office/powerpoint/2010/main" xmlns="" val="26671003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46</a:t>
            </a:fld>
            <a:endParaRPr lang="en-US"/>
          </a:p>
        </p:txBody>
      </p:sp>
    </p:spTree>
    <p:extLst>
      <p:ext uri="{BB962C8B-B14F-4D97-AF65-F5344CB8AC3E}">
        <p14:creationId xmlns:p14="http://schemas.microsoft.com/office/powerpoint/2010/main" xmlns="" val="24989191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47</a:t>
            </a:fld>
            <a:endParaRPr lang="en-US"/>
          </a:p>
        </p:txBody>
      </p:sp>
    </p:spTree>
    <p:extLst>
      <p:ext uri="{BB962C8B-B14F-4D97-AF65-F5344CB8AC3E}">
        <p14:creationId xmlns:p14="http://schemas.microsoft.com/office/powerpoint/2010/main" xmlns="" val="14361900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48</a:t>
            </a:fld>
            <a:endParaRPr lang="en-US"/>
          </a:p>
        </p:txBody>
      </p:sp>
    </p:spTree>
    <p:extLst>
      <p:ext uri="{BB962C8B-B14F-4D97-AF65-F5344CB8AC3E}">
        <p14:creationId xmlns:p14="http://schemas.microsoft.com/office/powerpoint/2010/main" xmlns="" val="25428506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49</a:t>
            </a:fld>
            <a:endParaRPr lang="en-US"/>
          </a:p>
        </p:txBody>
      </p:sp>
    </p:spTree>
    <p:extLst>
      <p:ext uri="{BB962C8B-B14F-4D97-AF65-F5344CB8AC3E}">
        <p14:creationId xmlns:p14="http://schemas.microsoft.com/office/powerpoint/2010/main" xmlns="" val="36887683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50</a:t>
            </a:fld>
            <a:endParaRPr lang="en-US"/>
          </a:p>
        </p:txBody>
      </p:sp>
    </p:spTree>
    <p:extLst>
      <p:ext uri="{BB962C8B-B14F-4D97-AF65-F5344CB8AC3E}">
        <p14:creationId xmlns:p14="http://schemas.microsoft.com/office/powerpoint/2010/main" xmlns="" val="9235112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51</a:t>
            </a:fld>
            <a:endParaRPr lang="en-US"/>
          </a:p>
        </p:txBody>
      </p:sp>
    </p:spTree>
    <p:extLst>
      <p:ext uri="{BB962C8B-B14F-4D97-AF65-F5344CB8AC3E}">
        <p14:creationId xmlns:p14="http://schemas.microsoft.com/office/powerpoint/2010/main" xmlns="" val="2185747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7</a:t>
            </a:fld>
            <a:endParaRPr lang="en-US"/>
          </a:p>
        </p:txBody>
      </p:sp>
    </p:spTree>
    <p:extLst>
      <p:ext uri="{BB962C8B-B14F-4D97-AF65-F5344CB8AC3E}">
        <p14:creationId xmlns:p14="http://schemas.microsoft.com/office/powerpoint/2010/main" xmlns="" val="38471400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52</a:t>
            </a:fld>
            <a:endParaRPr lang="en-US"/>
          </a:p>
        </p:txBody>
      </p:sp>
    </p:spTree>
    <p:extLst>
      <p:ext uri="{BB962C8B-B14F-4D97-AF65-F5344CB8AC3E}">
        <p14:creationId xmlns:p14="http://schemas.microsoft.com/office/powerpoint/2010/main" xmlns="" val="5900192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53</a:t>
            </a:fld>
            <a:endParaRPr lang="en-US"/>
          </a:p>
        </p:txBody>
      </p:sp>
    </p:spTree>
    <p:extLst>
      <p:ext uri="{BB962C8B-B14F-4D97-AF65-F5344CB8AC3E}">
        <p14:creationId xmlns:p14="http://schemas.microsoft.com/office/powerpoint/2010/main" xmlns="" val="1832266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54</a:t>
            </a:fld>
            <a:endParaRPr lang="en-US"/>
          </a:p>
        </p:txBody>
      </p:sp>
    </p:spTree>
    <p:extLst>
      <p:ext uri="{BB962C8B-B14F-4D97-AF65-F5344CB8AC3E}">
        <p14:creationId xmlns:p14="http://schemas.microsoft.com/office/powerpoint/2010/main" xmlns="" val="29347348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55</a:t>
            </a:fld>
            <a:endParaRPr lang="en-US"/>
          </a:p>
        </p:txBody>
      </p:sp>
    </p:spTree>
    <p:extLst>
      <p:ext uri="{BB962C8B-B14F-4D97-AF65-F5344CB8AC3E}">
        <p14:creationId xmlns:p14="http://schemas.microsoft.com/office/powerpoint/2010/main" xmlns="" val="41002226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56</a:t>
            </a:fld>
            <a:endParaRPr lang="en-US"/>
          </a:p>
        </p:txBody>
      </p:sp>
    </p:spTree>
    <p:extLst>
      <p:ext uri="{BB962C8B-B14F-4D97-AF65-F5344CB8AC3E}">
        <p14:creationId xmlns:p14="http://schemas.microsoft.com/office/powerpoint/2010/main" xmlns="" val="25607197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57</a:t>
            </a:fld>
            <a:endParaRPr lang="en-US"/>
          </a:p>
        </p:txBody>
      </p:sp>
    </p:spTree>
    <p:extLst>
      <p:ext uri="{BB962C8B-B14F-4D97-AF65-F5344CB8AC3E}">
        <p14:creationId xmlns:p14="http://schemas.microsoft.com/office/powerpoint/2010/main" xmlns="" val="39855097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58</a:t>
            </a:fld>
            <a:endParaRPr lang="en-US"/>
          </a:p>
        </p:txBody>
      </p:sp>
    </p:spTree>
    <p:extLst>
      <p:ext uri="{BB962C8B-B14F-4D97-AF65-F5344CB8AC3E}">
        <p14:creationId xmlns:p14="http://schemas.microsoft.com/office/powerpoint/2010/main" xmlns="" val="11412061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59</a:t>
            </a:fld>
            <a:endParaRPr lang="en-US"/>
          </a:p>
        </p:txBody>
      </p:sp>
    </p:spTree>
    <p:extLst>
      <p:ext uri="{BB962C8B-B14F-4D97-AF65-F5344CB8AC3E}">
        <p14:creationId xmlns:p14="http://schemas.microsoft.com/office/powerpoint/2010/main" xmlns="" val="4033696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8</a:t>
            </a:fld>
            <a:endParaRPr lang="en-US"/>
          </a:p>
        </p:txBody>
      </p:sp>
    </p:spTree>
    <p:extLst>
      <p:ext uri="{BB962C8B-B14F-4D97-AF65-F5344CB8AC3E}">
        <p14:creationId xmlns:p14="http://schemas.microsoft.com/office/powerpoint/2010/main" xmlns="" val="3847140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1C81989-BD76-41D7-A25D-A91833DF19C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10</a:t>
            </a:fld>
            <a:endParaRPr lang="en-US"/>
          </a:p>
        </p:txBody>
      </p:sp>
    </p:spTree>
    <p:extLst>
      <p:ext uri="{BB962C8B-B14F-4D97-AF65-F5344CB8AC3E}">
        <p14:creationId xmlns:p14="http://schemas.microsoft.com/office/powerpoint/2010/main" xmlns="" val="349344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775189-2570-405F-8F39-161DE5D9A6F5}" type="slidenum">
              <a:rPr lang="en-US" smtClean="0"/>
              <a:pPr>
                <a:defRPr/>
              </a:pPr>
              <a:t>11</a:t>
            </a:fld>
            <a:endParaRPr lang="en-US"/>
          </a:p>
        </p:txBody>
      </p:sp>
    </p:spTree>
    <p:extLst>
      <p:ext uri="{BB962C8B-B14F-4D97-AF65-F5344CB8AC3E}">
        <p14:creationId xmlns:p14="http://schemas.microsoft.com/office/powerpoint/2010/main" xmlns="" val="3183180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ideo" Target="file:///D:\templates\Animated\Global\PPP_AGLOB_TLE_Global07.avi" TargetMode="Externa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2" name="Picture 2" descr="E:\Global\Global10\Global04a.jpg"/>
          <p:cNvPicPr>
            <a:picLocks noChangeAspect="1" noChangeArrowheads="1"/>
          </p:cNvPicPr>
          <p:nvPr/>
        </p:nvPicPr>
        <p:blipFill>
          <a:blip r:embed="rId3" cstate="print"/>
          <a:srcRect/>
          <a:stretch>
            <a:fillRect/>
          </a:stretch>
        </p:blipFill>
        <p:spPr bwMode="auto">
          <a:xfrm>
            <a:off x="0" y="0"/>
            <a:ext cx="9156700" cy="6888163"/>
          </a:xfrm>
          <a:prstGeom prst="rect">
            <a:avLst/>
          </a:prstGeom>
          <a:noFill/>
        </p:spPr>
      </p:pic>
      <p:pic>
        <p:nvPicPr>
          <p:cNvPr id="5132" name="PPP_AGLOB_TLE_Global07.avi">
            <a:hlinkClick r:id="" action="ppaction://media"/>
          </p:cNvPr>
          <p:cNvPicPr>
            <a:picLocks noRot="1" noChangeAspect="1" noChangeArrowheads="1"/>
          </p:cNvPicPr>
          <p:nvPr>
            <a:videoFile r:link="rId1"/>
          </p:nvPr>
        </p:nvPicPr>
        <p:blipFill>
          <a:blip r:embed="rId4" cstate="print"/>
          <a:srcRect/>
          <a:stretch>
            <a:fillRect/>
          </a:stretch>
        </p:blipFill>
        <p:spPr bwMode="auto">
          <a:xfrm>
            <a:off x="0" y="4572000"/>
            <a:ext cx="2286000" cy="2286000"/>
          </a:xfrm>
          <a:prstGeom prst="rect">
            <a:avLst/>
          </a:prstGeom>
          <a:noFill/>
        </p:spPr>
      </p:pic>
      <p:sp>
        <p:nvSpPr>
          <p:cNvPr id="5124" name="Rectangle 4"/>
          <p:cNvSpPr>
            <a:spLocks noGrp="1" noChangeArrowheads="1"/>
          </p:cNvSpPr>
          <p:nvPr>
            <p:ph type="ctrTitle" sz="quarter"/>
          </p:nvPr>
        </p:nvSpPr>
        <p:spPr>
          <a:xfrm>
            <a:off x="685800" y="2514600"/>
            <a:ext cx="7772400" cy="838200"/>
          </a:xfrm>
        </p:spPr>
        <p:txBody>
          <a:bodyPr/>
          <a:lstStyle>
            <a:lvl1pPr algn="ctr">
              <a:defRPr/>
            </a:lvl1pPr>
          </a:lstStyle>
          <a:p>
            <a:r>
              <a:rPr lang="en-US" smtClean="0"/>
              <a:t>Click to edit Master title style</a:t>
            </a:r>
            <a:endParaRPr lang="en-US"/>
          </a:p>
        </p:txBody>
      </p:sp>
      <p:sp>
        <p:nvSpPr>
          <p:cNvPr id="5125" name="Rectangle 5"/>
          <p:cNvSpPr>
            <a:spLocks noGrp="1" noChangeArrowheads="1"/>
          </p:cNvSpPr>
          <p:nvPr>
            <p:ph type="subTitle" sz="quarter" idx="1"/>
          </p:nvPr>
        </p:nvSpPr>
        <p:spPr>
          <a:xfrm>
            <a:off x="1524000" y="3352800"/>
            <a:ext cx="6096000" cy="838200"/>
          </a:xfrm>
        </p:spPr>
        <p:txBody>
          <a:bodyPr/>
          <a:lstStyle>
            <a:lvl1pPr marL="0" indent="0" algn="ctr">
              <a:buFontTx/>
              <a:buNone/>
              <a:defRPr/>
            </a:lvl1pPr>
          </a:lstStyle>
          <a:p>
            <a:r>
              <a:rPr lang="en-US" smtClean="0"/>
              <a:t>Click to edit Master subtitle style</a:t>
            </a:r>
            <a:endParaRPr lang="en-US"/>
          </a:p>
        </p:txBody>
      </p:sp>
      <p:sp>
        <p:nvSpPr>
          <p:cNvPr id="5129" name="Rectangle 9"/>
          <p:cNvSpPr>
            <a:spLocks noGrp="1" noChangeArrowheads="1"/>
          </p:cNvSpPr>
          <p:nvPr>
            <p:ph type="dt" sz="quarter" idx="2"/>
          </p:nvPr>
        </p:nvSpPr>
        <p:spPr/>
        <p:txBody>
          <a:bodyPr/>
          <a:lstStyle>
            <a:lvl1pPr>
              <a:defRPr/>
            </a:lvl1pPr>
          </a:lstStyle>
          <a:p>
            <a:endParaRPr lang="en-US"/>
          </a:p>
        </p:txBody>
      </p:sp>
      <p:sp>
        <p:nvSpPr>
          <p:cNvPr id="5130" name="Rectangle 10"/>
          <p:cNvSpPr>
            <a:spLocks noGrp="1" noChangeArrowheads="1"/>
          </p:cNvSpPr>
          <p:nvPr>
            <p:ph type="ftr" sz="quarter" idx="3"/>
          </p:nvPr>
        </p:nvSpPr>
        <p:spPr/>
        <p:txBody>
          <a:bodyPr/>
          <a:lstStyle>
            <a:lvl1pPr>
              <a:defRPr/>
            </a:lvl1pPr>
          </a:lstStyle>
          <a:p>
            <a:endParaRPr lang="en-US"/>
          </a:p>
        </p:txBody>
      </p:sp>
      <p:sp>
        <p:nvSpPr>
          <p:cNvPr id="5131" name="Rectangle 11"/>
          <p:cNvSpPr>
            <a:spLocks noGrp="1" noChangeArrowheads="1"/>
          </p:cNvSpPr>
          <p:nvPr>
            <p:ph type="sldNum" sz="quarter" idx="4"/>
          </p:nvPr>
        </p:nvSpPr>
        <p:spPr/>
        <p:txBody>
          <a:bodyPr/>
          <a:lstStyle>
            <a:lvl1pPr>
              <a:defRPr/>
            </a:lvl1pPr>
          </a:lstStyle>
          <a:p>
            <a:fld id="{A4F16A59-1144-44E8-A845-E6CAC16E60EE}" type="slidenum">
              <a:rPr lang="en-US"/>
              <a:pPr/>
              <a:t>‹#›</a:t>
            </a:fld>
            <a:endParaRPr lang="en-US"/>
          </a:p>
        </p:txBody>
      </p:sp>
      <p:sp>
        <p:nvSpPr>
          <p:cNvPr id="9" name="Rectangle 8"/>
          <p:cNvSpPr/>
          <p:nvPr userDrawn="1"/>
        </p:nvSpPr>
        <p:spPr bwMode="auto">
          <a:xfrm>
            <a:off x="0" y="4735902"/>
            <a:ext cx="1932317" cy="2122098"/>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13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5132"/>
                </p:tgtEl>
              </p:cMediaNode>
            </p:video>
            <p:seq concurrent="1" nextAc="seek">
              <p:cTn id="8" restart="whenNotActive" fill="hold" evtFilter="cancelBubble" nodeType="interactiveSeq">
                <p:stCondLst>
                  <p:cond evt="onClick" delay="0">
                    <p:tgtEl>
                      <p:spTgt spid="513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132"/>
                                        </p:tgtEl>
                                      </p:cBhvr>
                                    </p:cmd>
                                  </p:childTnLst>
                                </p:cTn>
                              </p:par>
                            </p:childTnLst>
                          </p:cTn>
                        </p:par>
                      </p:childTnLst>
                    </p:cTn>
                  </p:par>
                </p:childTnLst>
              </p:cTn>
              <p:nextCondLst>
                <p:cond evt="onClick" delay="0">
                  <p:tgtEl>
                    <p:spTgt spid="5132"/>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EDB60C-3C18-401E-B78E-C6C433B1D37A}" type="slidenum">
              <a:rPr lang="en-US"/>
              <a:pPr/>
              <a:t>‹#›</a:t>
            </a:fld>
            <a:endParaRPr lang="en-US"/>
          </a:p>
        </p:txBody>
      </p:sp>
      <p:sp>
        <p:nvSpPr>
          <p:cNvPr id="7" name="Rectangle 6"/>
          <p:cNvSpPr/>
          <p:nvPr userDrawn="1"/>
        </p:nvSpPr>
        <p:spPr bwMode="auto">
          <a:xfrm>
            <a:off x="0" y="4735902"/>
            <a:ext cx="1932317" cy="2122098"/>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BBBA66-7C87-411D-A53F-608D5EBEBA0B}" type="slidenum">
              <a:rPr lang="en-US"/>
              <a:pPr/>
              <a:t>‹#›</a:t>
            </a:fld>
            <a:endParaRPr lang="en-US"/>
          </a:p>
        </p:txBody>
      </p:sp>
      <p:sp>
        <p:nvSpPr>
          <p:cNvPr id="7" name="Rectangle 6"/>
          <p:cNvSpPr/>
          <p:nvPr userDrawn="1"/>
        </p:nvSpPr>
        <p:spPr bwMode="auto">
          <a:xfrm>
            <a:off x="0" y="4735902"/>
            <a:ext cx="1932317" cy="2122098"/>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Rectangle 6"/>
          <p:cNvSpPr/>
          <p:nvPr userDrawn="1"/>
        </p:nvSpPr>
        <p:spPr bwMode="auto">
          <a:xfrm>
            <a:off x="0" y="0"/>
            <a:ext cx="9144000" cy="6858000"/>
          </a:xfrm>
          <a:prstGeom prst="rect">
            <a:avLst/>
          </a:prstGeom>
          <a:solidFill>
            <a:srgbClr val="00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836744" y="41696"/>
            <a:ext cx="8229600" cy="1069848"/>
          </a:xfrm>
          <a:effectLst>
            <a:outerShdw blurRad="50800" dist="50800" dir="5400000" algn="ctr" rotWithShape="0">
              <a:srgbClr val="000000"/>
            </a:outerShdw>
          </a:effectLst>
        </p:spPr>
        <p:txBody>
          <a:bodyPr>
            <a:normAutofit/>
          </a:bodyPr>
          <a:lstStyle>
            <a:lvl1pPr>
              <a:defRPr sz="3200" baseline="0">
                <a:solidFill>
                  <a:srgbClr val="FFC000"/>
                </a:solidFill>
              </a:defRPr>
            </a:lvl1pPr>
          </a:lstStyle>
          <a:p>
            <a:r>
              <a:rPr lang="en-US" dirty="0" smtClean="0"/>
              <a:t>Click to edit Master title style</a:t>
            </a:r>
            <a:endParaRPr lang="en-US" dirty="0"/>
          </a:p>
        </p:txBody>
      </p:sp>
      <p:sp>
        <p:nvSpPr>
          <p:cNvPr id="6" name="Content Placeholder 3"/>
          <p:cNvSpPr>
            <a:spLocks noGrp="1"/>
          </p:cNvSpPr>
          <p:nvPr>
            <p:ph sz="half" idx="1"/>
          </p:nvPr>
        </p:nvSpPr>
        <p:spPr>
          <a:xfrm>
            <a:off x="457200" y="1219199"/>
            <a:ext cx="8229600" cy="5246557"/>
          </a:xfrm>
          <a:effectLst>
            <a:outerShdw blurRad="50800" dist="50800" dir="5400000" algn="ctr" rotWithShape="0">
              <a:srgbClr val="000000"/>
            </a:outerShdw>
          </a:effectLst>
        </p:spPr>
        <p:txBody>
          <a:bodyPr/>
          <a:lstStyle>
            <a:lvl1pPr>
              <a:buClr>
                <a:srgbClr val="FFC000"/>
              </a:buClr>
              <a:defRPr sz="3000">
                <a:solidFill>
                  <a:schemeClr val="tx1"/>
                </a:solidFill>
              </a:defRPr>
            </a:lvl1pPr>
            <a:lvl2pPr>
              <a:buClr>
                <a:srgbClr val="FFC000"/>
              </a:buClr>
              <a:defRPr sz="2800">
                <a:solidFill>
                  <a:schemeClr val="tx1"/>
                </a:solidFill>
              </a:defRPr>
            </a:lvl2pPr>
            <a:lvl3pPr>
              <a:buClr>
                <a:srgbClr val="FFC000"/>
              </a:buClr>
              <a:defRPr sz="2400">
                <a:solidFill>
                  <a:schemeClr val="tx1"/>
                </a:solidFill>
              </a:defRPr>
            </a:lvl3pPr>
            <a:lvl4pPr>
              <a:buClr>
                <a:srgbClr val="FFC000"/>
              </a:buClr>
              <a:defRPr sz="2000">
                <a:solidFill>
                  <a:schemeClr val="tx1"/>
                </a:solidFill>
              </a:defRPr>
            </a:lvl4pPr>
            <a:lvl5pPr>
              <a:buClr>
                <a:srgbClr val="FFC000"/>
              </a:buClr>
              <a:defRPr sz="2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0"/>
          </p:nvPr>
        </p:nvSpPr>
        <p:spPr/>
        <p:txBody>
          <a:bodyPr/>
          <a:lstStyle>
            <a:lvl1pPr>
              <a:defRPr/>
            </a:lvl1pPr>
          </a:lstStyle>
          <a:p>
            <a:pPr>
              <a:defRPr/>
            </a:pPr>
            <a:fld id="{B2D5C694-4B0A-4ECD-87C9-0D0B979C64E9}" type="slidenum">
              <a:rPr lang="en-US"/>
              <a:pPr>
                <a:defRPr/>
              </a:pPr>
              <a:t>‹#›</a:t>
            </a:fld>
            <a:endParaRPr lang="en-US"/>
          </a:p>
        </p:txBody>
      </p:sp>
      <p:sp>
        <p:nvSpPr>
          <p:cNvPr id="5" name="Rectangle 4"/>
          <p:cNvSpPr/>
          <p:nvPr userDrawn="1"/>
        </p:nvSpPr>
        <p:spPr bwMode="auto">
          <a:xfrm>
            <a:off x="0" y="4735902"/>
            <a:ext cx="1932317" cy="2122098"/>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bwMode="auto">
          <a:xfrm>
            <a:off x="0" y="0"/>
            <a:ext cx="9144000" cy="6858000"/>
          </a:xfrm>
          <a:prstGeom prst="rect">
            <a:avLst/>
          </a:prstGeom>
          <a:solidFill>
            <a:srgbClr val="00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lvl1pPr>
              <a:defRPr>
                <a:effectLst>
                  <a:outerShdw blurRad="50800" dist="50800" dir="5400000" algn="ctr" rotWithShape="0">
                    <a:srgbClr val="000000"/>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effectLst>
                  <a:outerShdw blurRad="50800" dist="50800" dir="5400000" algn="ctr" rotWithShape="0">
                    <a:srgbClr val="000000"/>
                  </a:outerShdw>
                </a:effectLst>
              </a:defRPr>
            </a:lvl1pPr>
            <a:lvl2pPr>
              <a:defRPr>
                <a:effectLst>
                  <a:outerShdw blurRad="50800" dist="50800" dir="5400000" algn="ctr" rotWithShape="0">
                    <a:srgbClr val="000000"/>
                  </a:outerShdw>
                </a:effectLst>
              </a:defRPr>
            </a:lvl2pPr>
            <a:lvl3pPr>
              <a:defRPr>
                <a:effectLst>
                  <a:outerShdw blurRad="50800" dist="50800" dir="5400000" algn="ctr" rotWithShape="0">
                    <a:srgbClr val="000000"/>
                  </a:outerShdw>
                </a:effectLst>
              </a:defRPr>
            </a:lvl3pPr>
            <a:lvl4pPr>
              <a:defRPr>
                <a:effectLst>
                  <a:outerShdw blurRad="50800" dist="50800" dir="5400000" algn="ctr" rotWithShape="0">
                    <a:srgbClr val="000000"/>
                  </a:outerShdw>
                </a:effectLst>
              </a:defRPr>
            </a:lvl4pPr>
            <a:lvl5pPr>
              <a:defRPr>
                <a:effectLst>
                  <a:outerShdw blurRad="50800" dist="50800" dir="5400000" algn="ctr" rotWithShape="0">
                    <a:srgbClr val="000000"/>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876A8F-D278-41F1-8661-5DB0E396D68C}" type="slidenum">
              <a:rPr lang="en-US"/>
              <a:pPr/>
              <a:t>‹#›</a:t>
            </a:fld>
            <a:endParaRPr lang="en-US"/>
          </a:p>
        </p:txBody>
      </p:sp>
      <p:sp>
        <p:nvSpPr>
          <p:cNvPr id="7" name="Rectangle 6"/>
          <p:cNvSpPr/>
          <p:nvPr userDrawn="1"/>
        </p:nvSpPr>
        <p:spPr bwMode="auto">
          <a:xfrm>
            <a:off x="0" y="4735902"/>
            <a:ext cx="1932317" cy="2122098"/>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0A3797-33E6-4BBD-B9C5-816609237A75}" type="slidenum">
              <a:rPr lang="en-US"/>
              <a:pPr/>
              <a:t>‹#›</a:t>
            </a:fld>
            <a:endParaRPr lang="en-US"/>
          </a:p>
        </p:txBody>
      </p:sp>
      <p:sp>
        <p:nvSpPr>
          <p:cNvPr id="7" name="Rectangle 6"/>
          <p:cNvSpPr/>
          <p:nvPr userDrawn="1"/>
        </p:nvSpPr>
        <p:spPr bwMode="auto">
          <a:xfrm>
            <a:off x="0" y="4735902"/>
            <a:ext cx="1932317" cy="2122098"/>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5332" y="133714"/>
            <a:ext cx="77724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51C5A63-0C5F-4C46-962A-B3D051633BE2}" type="slidenum">
              <a:rPr lang="en-US"/>
              <a:pPr/>
              <a:t>‹#›</a:t>
            </a:fld>
            <a:endParaRPr lang="en-US"/>
          </a:p>
        </p:txBody>
      </p:sp>
      <p:sp>
        <p:nvSpPr>
          <p:cNvPr id="8" name="Rectangle 7"/>
          <p:cNvSpPr/>
          <p:nvPr userDrawn="1"/>
        </p:nvSpPr>
        <p:spPr bwMode="auto">
          <a:xfrm>
            <a:off x="0" y="4735902"/>
            <a:ext cx="1932317" cy="2122098"/>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9492" y="-10020"/>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quarter"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7597890-EF54-4944-9703-5189CCDBA344}" type="slidenum">
              <a:rPr lang="en-US"/>
              <a:pPr/>
              <a:t>‹#›</a:t>
            </a:fld>
            <a:endParaRPr lang="en-US"/>
          </a:p>
        </p:txBody>
      </p:sp>
      <p:sp>
        <p:nvSpPr>
          <p:cNvPr id="10" name="Rectangle 9"/>
          <p:cNvSpPr/>
          <p:nvPr userDrawn="1"/>
        </p:nvSpPr>
        <p:spPr bwMode="auto">
          <a:xfrm>
            <a:off x="0" y="4735902"/>
            <a:ext cx="1932317" cy="2122098"/>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quarter"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5F73961-504C-4CAD-AEAB-BE946AA736AD}" type="slidenum">
              <a:rPr lang="en-US"/>
              <a:pPr/>
              <a:t>‹#›</a:t>
            </a:fld>
            <a:endParaRPr lang="en-US"/>
          </a:p>
        </p:txBody>
      </p:sp>
      <p:sp>
        <p:nvSpPr>
          <p:cNvPr id="6" name="Rectangle 5"/>
          <p:cNvSpPr/>
          <p:nvPr userDrawn="1"/>
        </p:nvSpPr>
        <p:spPr bwMode="auto">
          <a:xfrm>
            <a:off x="0" y="4735902"/>
            <a:ext cx="1932317" cy="2122098"/>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65A0AA6-3349-425C-AEBC-7B63CC668222}" type="slidenum">
              <a:rPr lang="en-US"/>
              <a:pPr/>
              <a:t>‹#›</a:t>
            </a:fld>
            <a:endParaRPr lang="en-US"/>
          </a:p>
        </p:txBody>
      </p:sp>
      <p:sp>
        <p:nvSpPr>
          <p:cNvPr id="5" name="Rectangle 4"/>
          <p:cNvSpPr/>
          <p:nvPr userDrawn="1"/>
        </p:nvSpPr>
        <p:spPr bwMode="auto">
          <a:xfrm>
            <a:off x="0" y="4735902"/>
            <a:ext cx="1932317" cy="2122098"/>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B377C5A-20F4-4E55-B12A-B32E0612609A}" type="slidenum">
              <a:rPr lang="en-US"/>
              <a:pPr/>
              <a:t>‹#›</a:t>
            </a:fld>
            <a:endParaRPr lang="en-US"/>
          </a:p>
        </p:txBody>
      </p:sp>
      <p:sp>
        <p:nvSpPr>
          <p:cNvPr id="8" name="Rectangle 7"/>
          <p:cNvSpPr/>
          <p:nvPr userDrawn="1"/>
        </p:nvSpPr>
        <p:spPr bwMode="auto">
          <a:xfrm>
            <a:off x="0" y="4735902"/>
            <a:ext cx="1932317" cy="2122098"/>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705726-01B0-40DB-92EF-B6A03A5E3420}" type="slidenum">
              <a:rPr lang="en-US"/>
              <a:pPr/>
              <a:t>‹#›</a:t>
            </a:fld>
            <a:endParaRPr lang="en-US"/>
          </a:p>
        </p:txBody>
      </p:sp>
      <p:sp>
        <p:nvSpPr>
          <p:cNvPr id="8" name="Rectangle 7"/>
          <p:cNvSpPr/>
          <p:nvPr userDrawn="1"/>
        </p:nvSpPr>
        <p:spPr bwMode="auto">
          <a:xfrm>
            <a:off x="0" y="4735902"/>
            <a:ext cx="1932317" cy="2122098"/>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file:///D:\templates\Animated\Global\PPP_AGLOB_TXT_Global07.avi"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0"/>
            <a:ext cx="9144000" cy="6858000"/>
          </a:xfrm>
          <a:prstGeom prst="rect">
            <a:avLst/>
          </a:prstGeom>
          <a:solidFill>
            <a:srgbClr val="00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4108" name="PPP_AGLOB_TXT_Global07.avi">
            <a:hlinkClick r:id="" action="ppaction://media"/>
          </p:cNvPr>
          <p:cNvPicPr>
            <a:picLocks noRot="1" noChangeAspect="1" noChangeArrowheads="1"/>
          </p:cNvPicPr>
          <p:nvPr>
            <a:videoFile r:link="rId14"/>
          </p:nvPr>
        </p:nvPicPr>
        <p:blipFill>
          <a:blip r:embed="rId15" cstate="print"/>
          <a:srcRect/>
          <a:stretch>
            <a:fillRect/>
          </a:stretch>
        </p:blipFill>
        <p:spPr bwMode="auto">
          <a:xfrm>
            <a:off x="0" y="5148263"/>
            <a:ext cx="1709738" cy="1709737"/>
          </a:xfrm>
          <a:prstGeom prst="rect">
            <a:avLst/>
          </a:prstGeom>
          <a:noFill/>
        </p:spPr>
      </p:pic>
      <p:sp>
        <p:nvSpPr>
          <p:cNvPr id="4100" name="Rectangle 4"/>
          <p:cNvSpPr>
            <a:spLocks noGrp="1" noChangeArrowheads="1"/>
          </p:cNvSpPr>
          <p:nvPr>
            <p:ph type="title"/>
          </p:nvPr>
        </p:nvSpPr>
        <p:spPr bwMode="auto">
          <a:xfrm>
            <a:off x="990600" y="228600"/>
            <a:ext cx="7772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101" name="Rectangle 5"/>
          <p:cNvSpPr>
            <a:spLocks noGrp="1" noChangeArrowheads="1"/>
          </p:cNvSpPr>
          <p:nvPr>
            <p:ph type="body" idx="1"/>
          </p:nvPr>
        </p:nvSpPr>
        <p:spPr bwMode="auto">
          <a:xfrm>
            <a:off x="990600" y="1295400"/>
            <a:ext cx="77724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5" name="Rectangle 9"/>
          <p:cNvSpPr>
            <a:spLocks noGrp="1" noChangeArrowheads="1"/>
          </p:cNvSpPr>
          <p:nvPr>
            <p:ph type="dt" sz="quarter" idx="2"/>
          </p:nvPr>
        </p:nvSpPr>
        <p:spPr bwMode="auto">
          <a:xfrm>
            <a:off x="2362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6" name="Rectangle 10"/>
          <p:cNvSpPr>
            <a:spLocks noGrp="1" noChangeArrowheads="1"/>
          </p:cNvSpPr>
          <p:nvPr>
            <p:ph type="ftr" sz="quarter" idx="3"/>
          </p:nvPr>
        </p:nvSpPr>
        <p:spPr bwMode="auto">
          <a:xfrm>
            <a:off x="4419600" y="6248400"/>
            <a:ext cx="2667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07" name="Rectangle 11"/>
          <p:cNvSpPr>
            <a:spLocks noGrp="1" noChangeArrowheads="1"/>
          </p:cNvSpPr>
          <p:nvPr>
            <p:ph type="sldNum" sz="quarter" idx="4"/>
          </p:nvPr>
        </p:nvSpPr>
        <p:spPr bwMode="auto">
          <a:xfrm>
            <a:off x="7490610" y="644393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cs typeface="Arial" pitchFamily="34" charset="0"/>
              </a:defRPr>
            </a:lvl1pPr>
          </a:lstStyle>
          <a:p>
            <a:fld id="{CF72E88E-04CE-4D56-A68F-D271697B521B}" type="slidenum">
              <a:rPr lang="en-US" smtClean="0"/>
              <a:pPr/>
              <a:t>‹#›</a:t>
            </a:fld>
            <a:endParaRPr lang="en-US" dirty="0"/>
          </a:p>
        </p:txBody>
      </p:sp>
      <p:pic>
        <p:nvPicPr>
          <p:cNvPr id="4098" name="Picture 2" descr="E:\Global\Global10\Global04b.jpg"/>
          <p:cNvPicPr>
            <a:picLocks noChangeAspect="1" noChangeArrowheads="1"/>
          </p:cNvPicPr>
          <p:nvPr userDrawn="1"/>
        </p:nvPicPr>
        <p:blipFill>
          <a:blip r:embed="rId16" cstate="print"/>
          <a:srcRect/>
          <a:stretch>
            <a:fillRect/>
          </a:stretch>
        </p:blipFill>
        <p:spPr bwMode="auto">
          <a:xfrm>
            <a:off x="0" y="0"/>
            <a:ext cx="9156700" cy="6888163"/>
          </a:xfrm>
          <a:prstGeom prst="rect">
            <a:avLst/>
          </a:prstGeom>
          <a:solidFill>
            <a:srgbClr val="000000">
              <a:alpha val="50196"/>
            </a:srgbClr>
          </a:solidFill>
        </p:spPr>
      </p:pic>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10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4108"/>
                </p:tgtEl>
              </p:cMediaNode>
            </p:video>
            <p:seq concurrent="1" nextAc="seek">
              <p:cTn id="8" restart="whenNotActive" fill="hold" evtFilter="cancelBubble" nodeType="interactiveSeq">
                <p:stCondLst>
                  <p:cond evt="onClick" delay="0">
                    <p:tgtEl>
                      <p:spTgt spid="410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108"/>
                                        </p:tgtEl>
                                      </p:cBhvr>
                                    </p:cmd>
                                  </p:childTnLst>
                                </p:cTn>
                              </p:par>
                            </p:childTnLst>
                          </p:cTn>
                        </p:par>
                      </p:childTnLst>
                    </p:cTn>
                  </p:par>
                </p:childTnLst>
              </p:cTn>
              <p:nextCondLst>
                <p:cond evt="onClick" delay="0">
                  <p:tgtEl>
                    <p:spTgt spid="4108"/>
                  </p:tgtEl>
                </p:cond>
              </p:nextCondLst>
            </p:seq>
          </p:childTnLst>
        </p:cTn>
      </p:par>
    </p:tnLst>
  </p:timing>
  <p:hf hdr="0" ftr="0" dt="0"/>
  <p:txStyles>
    <p:titleStyle>
      <a:lvl1pPr algn="l" rtl="0" eaLnBrk="1" fontAlgn="base" hangingPunct="1">
        <a:spcBef>
          <a:spcPct val="0"/>
        </a:spcBef>
        <a:spcAft>
          <a:spcPct val="0"/>
        </a:spcAft>
        <a:defRPr sz="3600" i="1">
          <a:solidFill>
            <a:srgbClr val="FFC000"/>
          </a:solidFill>
          <a:latin typeface="Arial Black" pitchFamily="34" charset="0"/>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rgbClr val="FFC000"/>
        </a:buClr>
        <a:buChar char="•"/>
        <a:defRPr sz="30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FFC000"/>
        </a:buClr>
        <a:buChar char="–"/>
        <a:defRPr sz="28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lr>
          <a:srgbClr val="FFC000"/>
        </a:buClr>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lr>
          <a:srgbClr val="FFC000"/>
        </a:buClr>
        <a:buChar char="–"/>
        <a:defRPr sz="20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lr>
          <a:srgbClr val="FFC000"/>
        </a:buClr>
        <a:buChar char="»"/>
        <a:defRPr sz="20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97876" y="0"/>
            <a:ext cx="2377440" cy="1073179"/>
            <a:chOff x="271665" y="-146021"/>
            <a:chExt cx="2595561" cy="1219200"/>
          </a:xfrm>
        </p:grpSpPr>
        <p:pic>
          <p:nvPicPr>
            <p:cNvPr id="5" name="Picture 4" descr="ABA"/>
            <p:cNvPicPr>
              <a:picLocks noChangeAspect="1" noChangeArrowheads="1"/>
            </p:cNvPicPr>
            <p:nvPr/>
          </p:nvPicPr>
          <p:blipFill>
            <a:blip r:embed="rId2" cstate="print"/>
            <a:srcRect/>
            <a:stretch>
              <a:fillRect/>
            </a:stretch>
          </p:blipFill>
          <p:spPr bwMode="auto">
            <a:xfrm>
              <a:off x="271665" y="168302"/>
              <a:ext cx="1350963" cy="638175"/>
            </a:xfrm>
            <a:prstGeom prst="rect">
              <a:avLst/>
            </a:prstGeom>
            <a:noFill/>
            <a:effectLst/>
          </p:spPr>
        </p:pic>
        <p:pic>
          <p:nvPicPr>
            <p:cNvPr id="6" name="Picture 5" descr="white-Forum-Logo"/>
            <p:cNvPicPr>
              <a:picLocks noChangeAspect="1" noChangeArrowheads="1"/>
            </p:cNvPicPr>
            <p:nvPr/>
          </p:nvPicPr>
          <p:blipFill>
            <a:blip r:embed="rId3" cstate="print"/>
            <a:srcRect/>
            <a:stretch>
              <a:fillRect/>
            </a:stretch>
          </p:blipFill>
          <p:spPr bwMode="auto">
            <a:xfrm>
              <a:off x="1241626" y="-146021"/>
              <a:ext cx="1625600" cy="1219200"/>
            </a:xfrm>
            <a:prstGeom prst="rect">
              <a:avLst/>
            </a:prstGeom>
            <a:noFill/>
            <a:effectLst/>
          </p:spPr>
        </p:pic>
      </p:grpSp>
      <p:sp>
        <p:nvSpPr>
          <p:cNvPr id="7" name="Rectangle 6"/>
          <p:cNvSpPr>
            <a:spLocks noChangeArrowheads="1"/>
          </p:cNvSpPr>
          <p:nvPr/>
        </p:nvSpPr>
        <p:spPr bwMode="auto">
          <a:xfrm>
            <a:off x="4840476" y="990600"/>
            <a:ext cx="4152675" cy="685800"/>
          </a:xfrm>
          <a:prstGeom prst="rect">
            <a:avLst/>
          </a:prstGeom>
          <a:noFill/>
          <a:ln w="9525">
            <a:noFill/>
            <a:miter lim="800000"/>
            <a:headEnd/>
            <a:tailEnd/>
          </a:ln>
          <a:effectLst/>
        </p:spPr>
        <p:txBody>
          <a:bodyPr lIns="91189" tIns="45595" rIns="91189" bIns="45595"/>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lnSpc>
                <a:spcPct val="80000"/>
              </a:lnSpc>
              <a:spcBef>
                <a:spcPct val="30000"/>
              </a:spcBef>
            </a:pPr>
            <a:r>
              <a:rPr lang="en-US" sz="1600" dirty="0">
                <a:solidFill>
                  <a:srgbClr val="FFFFFF"/>
                </a:solidFill>
                <a:effectLst>
                  <a:outerShdw blurRad="50800" dist="50800" dir="5400000" algn="ctr" rotWithShape="0">
                    <a:srgbClr val="000000"/>
                  </a:outerShdw>
                </a:effectLst>
                <a:latin typeface="Arial Black" pitchFamily="34" charset="0"/>
              </a:rPr>
              <a:t>American Bar Association</a:t>
            </a:r>
          </a:p>
          <a:p>
            <a:pPr algn="r">
              <a:lnSpc>
                <a:spcPct val="80000"/>
              </a:lnSpc>
              <a:spcBef>
                <a:spcPct val="30000"/>
              </a:spcBef>
            </a:pPr>
            <a:r>
              <a:rPr lang="en-US" sz="1800" b="1" dirty="0">
                <a:solidFill>
                  <a:srgbClr val="FFC000"/>
                </a:solidFill>
                <a:effectLst>
                  <a:outerShdw blurRad="50800" dist="50800" dir="5400000" algn="ctr" rotWithShape="0">
                    <a:srgbClr val="000000"/>
                  </a:outerShdw>
                </a:effectLst>
              </a:rPr>
              <a:t>Forum on the Construction Industry</a:t>
            </a:r>
          </a:p>
        </p:txBody>
      </p:sp>
      <p:sp>
        <p:nvSpPr>
          <p:cNvPr id="8" name="Text Box 7"/>
          <p:cNvSpPr txBox="1">
            <a:spLocks noChangeArrowheads="1"/>
          </p:cNvSpPr>
          <p:nvPr/>
        </p:nvSpPr>
        <p:spPr bwMode="black">
          <a:xfrm>
            <a:off x="6469542" y="1646420"/>
            <a:ext cx="2526147" cy="430635"/>
          </a:xfrm>
          <a:prstGeom prst="rect">
            <a:avLst/>
          </a:prstGeom>
          <a:noFill/>
          <a:ln w="12700">
            <a:noFill/>
            <a:miter lim="800000"/>
            <a:headEnd/>
            <a:tailEnd/>
          </a:ln>
          <a:effectLst/>
        </p:spPr>
        <p:txBody>
          <a:bodyPr wrap="none" lIns="91189" tIns="45595" rIns="91189" bIns="45595">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eaLnBrk="0" hangingPunct="0"/>
            <a:r>
              <a:rPr lang="en-US" sz="2200" b="1" dirty="0" smtClean="0">
                <a:solidFill>
                  <a:srgbClr val="FFFFFF"/>
                </a:solidFill>
                <a:effectLst>
                  <a:outerShdw blurRad="50800" dist="50800" dir="5400000" algn="ctr" rotWithShape="0">
                    <a:srgbClr val="000000"/>
                  </a:outerShdw>
                </a:effectLst>
              </a:rPr>
              <a:t>Fall Meeting 2012</a:t>
            </a:r>
            <a:endParaRPr lang="en-US" sz="2200" b="1" dirty="0">
              <a:solidFill>
                <a:srgbClr val="FFFFFF"/>
              </a:solidFill>
              <a:effectLst>
                <a:outerShdw blurRad="50800" dist="50800" dir="5400000" algn="ctr" rotWithShape="0">
                  <a:srgbClr val="000000"/>
                </a:outerShdw>
              </a:effectLst>
            </a:endParaRPr>
          </a:p>
        </p:txBody>
      </p:sp>
      <p:sp>
        <p:nvSpPr>
          <p:cNvPr id="10" name="TextBox 9"/>
          <p:cNvSpPr txBox="1"/>
          <p:nvPr/>
        </p:nvSpPr>
        <p:spPr>
          <a:xfrm>
            <a:off x="84826" y="196082"/>
            <a:ext cx="2618154" cy="369332"/>
          </a:xfrm>
          <a:prstGeom prst="rect">
            <a:avLst/>
          </a:prstGeom>
          <a:noFill/>
        </p:spPr>
        <p:txBody>
          <a:bodyPr wrap="square" rtlCol="0">
            <a:spAutoFit/>
          </a:bodyPr>
          <a:lstStyle/>
          <a:p>
            <a:r>
              <a:rPr lang="en-US" sz="1800" dirty="0" smtClean="0">
                <a:solidFill>
                  <a:srgbClr val="FFC000"/>
                </a:solidFill>
                <a:effectLst>
                  <a:outerShdw blurRad="50800" dist="50800" dir="5400000" algn="ctr" rotWithShape="0">
                    <a:srgbClr val="000000"/>
                  </a:outerShdw>
                </a:effectLst>
                <a:latin typeface="Arial" pitchFamily="34" charset="0"/>
                <a:cs typeface="Arial" pitchFamily="34" charset="0"/>
              </a:rPr>
              <a:t>Workshop F</a:t>
            </a:r>
            <a:endParaRPr lang="en-US" sz="1800" dirty="0">
              <a:solidFill>
                <a:srgbClr val="FFC000"/>
              </a:solidFill>
              <a:effectLst>
                <a:outerShdw blurRad="50800" dist="50800" dir="5400000" algn="ctr" rotWithShape="0">
                  <a:srgbClr val="000000"/>
                </a:outerShdw>
              </a:effectLst>
              <a:latin typeface="Arial" pitchFamily="34" charset="0"/>
              <a:cs typeface="Arial" pitchFamily="34" charset="0"/>
            </a:endParaRPr>
          </a:p>
        </p:txBody>
      </p:sp>
      <p:sp>
        <p:nvSpPr>
          <p:cNvPr id="16" name="Rectangle 15"/>
          <p:cNvSpPr/>
          <p:nvPr/>
        </p:nvSpPr>
        <p:spPr>
          <a:xfrm>
            <a:off x="465363" y="2475423"/>
            <a:ext cx="8474153" cy="1877437"/>
          </a:xfrm>
          <a:prstGeom prst="rect">
            <a:avLst/>
          </a:prstGeom>
        </p:spPr>
        <p:txBody>
          <a:bodyPr wrap="square">
            <a:spAutoFit/>
          </a:bodyPr>
          <a:lstStyle/>
          <a:p>
            <a:pPr algn="r"/>
            <a:r>
              <a:rPr lang="en-US" sz="3200" i="1" dirty="0" smtClean="0">
                <a:solidFill>
                  <a:srgbClr val="FFC000"/>
                </a:solidFill>
                <a:effectLst>
                  <a:outerShdw blurRad="50800" dist="50800" dir="5400000" algn="ctr" rotWithShape="0">
                    <a:srgbClr val="000000"/>
                  </a:outerShdw>
                </a:effectLst>
                <a:latin typeface="Arial Black" pitchFamily="34" charset="0"/>
              </a:rPr>
              <a:t>Who Is Allowed On The Dock?</a:t>
            </a:r>
          </a:p>
          <a:p>
            <a:pPr algn="r"/>
            <a:r>
              <a:rPr lang="en-US" sz="2800" dirty="0" smtClean="0">
                <a:effectLst>
                  <a:outerShdw blurRad="50800" dist="50800" dir="5400000" algn="ctr" rotWithShape="0">
                    <a:srgbClr val="000000"/>
                  </a:outerShdw>
                </a:effectLst>
                <a:latin typeface="Arial Black" pitchFamily="34" charset="0"/>
              </a:rPr>
              <a:t>What Construction Counsel Need To Know About E-Verify and Immigration Enforcement</a:t>
            </a:r>
            <a:endParaRPr lang="en-US" sz="2800" dirty="0">
              <a:effectLst>
                <a:outerShdw blurRad="50800" dist="50800" dir="5400000" algn="ctr" rotWithShape="0">
                  <a:srgbClr val="000000"/>
                </a:outerShdw>
              </a:effectLst>
              <a:latin typeface="Arial Black" pitchFamily="34" charset="0"/>
            </a:endParaRPr>
          </a:p>
        </p:txBody>
      </p:sp>
      <p:sp>
        <p:nvSpPr>
          <p:cNvPr id="18" name="Rectangle 3"/>
          <p:cNvSpPr txBox="1">
            <a:spLocks noChangeArrowheads="1"/>
          </p:cNvSpPr>
          <p:nvPr/>
        </p:nvSpPr>
        <p:spPr bwMode="auto">
          <a:xfrm>
            <a:off x="599537" y="4495701"/>
            <a:ext cx="8382000" cy="2697163"/>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bodyPr>
          <a:lstStyle/>
          <a:p>
            <a:pPr marL="0" marR="0" lvl="0" indent="0" algn="r" defTabSz="915001" rtl="0" eaLnBrk="1" fontAlgn="base" latinLnBrk="0" hangingPunct="1">
              <a:lnSpc>
                <a:spcPct val="100000"/>
              </a:lnSpc>
              <a:spcBef>
                <a:spcPct val="20000"/>
              </a:spcBef>
              <a:spcAft>
                <a:spcPct val="0"/>
              </a:spcAft>
              <a:buClr>
                <a:schemeClr val="tx2"/>
              </a:buClr>
              <a:buSzTx/>
              <a:buFontTx/>
              <a:buNone/>
              <a:tabLst/>
              <a:defRPr/>
            </a:pPr>
            <a:r>
              <a:rPr kumimoji="0" lang="en-US" sz="2000" b="1" i="1" u="none" strike="noStrike" kern="0" cap="none" spc="0" normalizeH="0" baseline="0" noProof="0" dirty="0" smtClean="0">
                <a:ln>
                  <a:noFill/>
                </a:ln>
                <a:solidFill>
                  <a:srgbClr val="FFC000"/>
                </a:solidFill>
                <a:effectLst>
                  <a:outerShdw blurRad="50800" dist="50800" dir="5400000" algn="ctr" rotWithShape="0">
                    <a:srgbClr val="000000"/>
                  </a:outerShdw>
                </a:effectLst>
                <a:uLnTx/>
                <a:uFillTx/>
                <a:latin typeface="Arial" pitchFamily="34" charset="0"/>
                <a:cs typeface="Arial" pitchFamily="34" charset="0"/>
              </a:rPr>
              <a:t>Erin L. Ebeler</a:t>
            </a:r>
          </a:p>
          <a:p>
            <a:pPr marL="0" marR="0" lvl="0" indent="0" algn="r" defTabSz="915001" rtl="0" eaLnBrk="1" fontAlgn="base" latinLnBrk="0" hangingPunct="1">
              <a:lnSpc>
                <a:spcPct val="100000"/>
              </a:lnSpc>
              <a:spcBef>
                <a:spcPct val="20000"/>
              </a:spcBef>
              <a:spcAft>
                <a:spcPct val="0"/>
              </a:spcAft>
              <a:buClr>
                <a:schemeClr val="tx2"/>
              </a:buClr>
              <a:buSzTx/>
              <a:buFontTx/>
              <a:buNone/>
              <a:tabLst/>
              <a:defRPr/>
            </a:pPr>
            <a:r>
              <a:rPr kumimoji="0" lang="en-US" sz="18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cs typeface="Arial" pitchFamily="34" charset="0"/>
              </a:rPr>
              <a:t>Woods &amp; </a:t>
            </a:r>
            <a:r>
              <a:rPr kumimoji="0" lang="en-US" sz="1800" b="0" i="0" u="none" strike="noStrike" kern="0" cap="none" spc="0" normalizeH="0" baseline="0" noProof="0" dirty="0" err="1" smtClean="0">
                <a:ln>
                  <a:noFill/>
                </a:ln>
                <a:solidFill>
                  <a:schemeClr val="tx1"/>
                </a:solidFill>
                <a:effectLst>
                  <a:outerShdw blurRad="50800" dist="50800" dir="5400000" algn="ctr" rotWithShape="0">
                    <a:srgbClr val="000000"/>
                  </a:outerShdw>
                </a:effectLst>
                <a:uLnTx/>
                <a:uFillTx/>
                <a:latin typeface="Arial" pitchFamily="34" charset="0"/>
                <a:cs typeface="Arial" pitchFamily="34" charset="0"/>
              </a:rPr>
              <a:t>Aitken</a:t>
            </a:r>
            <a:r>
              <a:rPr kumimoji="0" lang="en-US" sz="18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cs typeface="Arial" pitchFamily="34" charset="0"/>
              </a:rPr>
              <a:t>, LLP</a:t>
            </a:r>
          </a:p>
          <a:p>
            <a:pPr marL="0" marR="0" lvl="0" indent="0" algn="r" defTabSz="915001" rtl="0" eaLnBrk="1" fontAlgn="base" latinLnBrk="0" hangingPunct="1">
              <a:lnSpc>
                <a:spcPct val="100000"/>
              </a:lnSpc>
              <a:spcBef>
                <a:spcPct val="20000"/>
              </a:spcBef>
              <a:spcAft>
                <a:spcPct val="0"/>
              </a:spcAft>
              <a:buClr>
                <a:schemeClr val="tx2"/>
              </a:buClr>
              <a:buSzTx/>
              <a:buFontTx/>
              <a:buNone/>
              <a:tabLst/>
              <a:defRPr/>
            </a:pPr>
            <a:endParaRPr kumimoji="0" lang="en-US" sz="18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cs typeface="Arial" pitchFamily="34" charset="0"/>
            </a:endParaRPr>
          </a:p>
          <a:p>
            <a:pPr marL="0" marR="0" lvl="0" indent="0" algn="r" defTabSz="915001" rtl="0" eaLnBrk="1" fontAlgn="base" latinLnBrk="0" hangingPunct="1">
              <a:lnSpc>
                <a:spcPct val="100000"/>
              </a:lnSpc>
              <a:spcBef>
                <a:spcPct val="20000"/>
              </a:spcBef>
              <a:spcAft>
                <a:spcPct val="0"/>
              </a:spcAft>
              <a:buClr>
                <a:schemeClr val="tx2"/>
              </a:buClr>
              <a:buSzTx/>
              <a:buFontTx/>
              <a:buNone/>
              <a:tabLst/>
              <a:defRPr/>
            </a:pPr>
            <a:r>
              <a:rPr kumimoji="0" lang="en-US" sz="2000" b="1" i="1" u="none" strike="noStrike" kern="0" cap="none" spc="0" normalizeH="0" baseline="0" noProof="0" dirty="0" smtClean="0">
                <a:ln>
                  <a:noFill/>
                </a:ln>
                <a:solidFill>
                  <a:srgbClr val="FFC000"/>
                </a:solidFill>
                <a:effectLst>
                  <a:outerShdw blurRad="50800" dist="50800" dir="5400000" algn="ctr" rotWithShape="0">
                    <a:srgbClr val="000000"/>
                  </a:outerShdw>
                </a:effectLst>
                <a:uLnTx/>
                <a:uFillTx/>
                <a:latin typeface="Arial" pitchFamily="34" charset="0"/>
                <a:cs typeface="Arial" pitchFamily="34" charset="0"/>
              </a:rPr>
              <a:t>Andrea G. Woods</a:t>
            </a:r>
          </a:p>
          <a:p>
            <a:pPr marL="0" marR="0" lvl="0" indent="0" algn="r" defTabSz="915001" rtl="0" eaLnBrk="1" fontAlgn="base" latinLnBrk="0" hangingPunct="1">
              <a:lnSpc>
                <a:spcPct val="100000"/>
              </a:lnSpc>
              <a:spcBef>
                <a:spcPct val="20000"/>
              </a:spcBef>
              <a:spcAft>
                <a:spcPct val="0"/>
              </a:spcAft>
              <a:buClr>
                <a:schemeClr val="tx2"/>
              </a:buClr>
              <a:buSzTx/>
              <a:buFontTx/>
              <a:buNone/>
              <a:tabLst/>
              <a:defRPr/>
            </a:pPr>
            <a:r>
              <a:rPr lang="en-US" sz="1800" kern="0" dirty="0" err="1" smtClean="0">
                <a:effectLst>
                  <a:outerShdw blurRad="50800" dist="50800" dir="5400000" algn="ctr" rotWithShape="0">
                    <a:srgbClr val="000000"/>
                  </a:outerShdw>
                </a:effectLst>
                <a:latin typeface="Arial" pitchFamily="34" charset="0"/>
                <a:cs typeface="Arial" pitchFamily="34" charset="0"/>
              </a:rPr>
              <a:t>Nabholz</a:t>
            </a:r>
            <a:r>
              <a:rPr lang="en-US" sz="1800" kern="0" dirty="0" smtClean="0">
                <a:effectLst>
                  <a:outerShdw blurRad="50800" dist="50800" dir="5400000" algn="ctr" rotWithShape="0">
                    <a:srgbClr val="000000"/>
                  </a:outerShdw>
                </a:effectLst>
                <a:latin typeface="Arial" pitchFamily="34" charset="0"/>
                <a:cs typeface="Arial" pitchFamily="34" charset="0"/>
              </a:rPr>
              <a:t> Construction Services</a:t>
            </a:r>
            <a:r>
              <a:rPr kumimoji="0" lang="en-US" sz="18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cs typeface="Arial" pitchFamily="34" charset="0"/>
              </a:rPr>
              <a:t/>
            </a:r>
            <a:br>
              <a:rPr kumimoji="0" lang="en-US" sz="18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cs typeface="Arial" pitchFamily="34" charset="0"/>
              </a:rPr>
            </a:br>
            <a:endParaRPr kumimoji="0" lang="en-US" sz="18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cs typeface="Arial" pitchFamily="34" charset="0"/>
            </a:endParaRPr>
          </a:p>
        </p:txBody>
      </p:sp>
      <p:sp>
        <p:nvSpPr>
          <p:cNvPr id="14" name="Rectangle 13"/>
          <p:cNvSpPr/>
          <p:nvPr/>
        </p:nvSpPr>
        <p:spPr bwMode="auto">
          <a:xfrm>
            <a:off x="0" y="4451230"/>
            <a:ext cx="2803585" cy="2406770"/>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3" name="Picture 12" descr="Globe.jpg"/>
          <p:cNvPicPr>
            <a:picLocks noChangeAspect="1"/>
          </p:cNvPicPr>
          <p:nvPr/>
        </p:nvPicPr>
        <p:blipFill>
          <a:blip r:embed="rId4" cstate="print"/>
          <a:stretch>
            <a:fillRect/>
          </a:stretch>
        </p:blipFill>
        <p:spPr>
          <a:xfrm>
            <a:off x="246063" y="5430539"/>
            <a:ext cx="1280812" cy="1280812"/>
          </a:xfrm>
          <a:prstGeom prst="rect">
            <a:avLst/>
          </a:prstGeom>
        </p:spPr>
      </p:pic>
      <p:sp>
        <p:nvSpPr>
          <p:cNvPr id="12" name="Slide Number Placeholder 11"/>
          <p:cNvSpPr>
            <a:spLocks noGrp="1"/>
          </p:cNvSpPr>
          <p:nvPr>
            <p:ph type="sldNum" sz="quarter" idx="4"/>
          </p:nvPr>
        </p:nvSpPr>
        <p:spPr/>
        <p:txBody>
          <a:bodyPr/>
          <a:lstStyle/>
          <a:p>
            <a:fld id="{A4F16A59-1144-44E8-A845-E6CAC16E60EE}" type="slidenum">
              <a:rPr lang="en-US" smtClean="0"/>
              <a:pPr/>
              <a:t>1</a:t>
            </a:fld>
            <a:endParaRPr lang="en-US"/>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845370" y="33070"/>
            <a:ext cx="8229600" cy="1069848"/>
          </a:xfrm>
        </p:spPr>
        <p:txBody>
          <a:bodyPr>
            <a:normAutofit/>
          </a:bodyPr>
          <a:lstStyle/>
          <a:p>
            <a:r>
              <a:rPr lang="en-US" sz="3600" dirty="0" smtClean="0"/>
              <a:t>Form I-9</a:t>
            </a:r>
          </a:p>
        </p:txBody>
      </p:sp>
      <p:pic>
        <p:nvPicPr>
          <p:cNvPr id="46083" name="Picture 2"/>
          <p:cNvPicPr>
            <a:picLocks noChangeAspect="1" noChangeArrowheads="1"/>
          </p:cNvPicPr>
          <p:nvPr/>
        </p:nvPicPr>
        <p:blipFill>
          <a:blip r:embed="rId3" cstate="print"/>
          <a:srcRect l="14375" t="27000" r="12500" b="14999"/>
          <a:stretch>
            <a:fillRect/>
          </a:stretch>
        </p:blipFill>
        <p:spPr bwMode="auto">
          <a:xfrm>
            <a:off x="114300" y="1293962"/>
            <a:ext cx="8915400" cy="4925684"/>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10</a:t>
            </a:fld>
            <a:endParaRPr lang="en-US"/>
          </a:p>
        </p:txBody>
      </p: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862622" y="24444"/>
            <a:ext cx="8229600" cy="1069848"/>
          </a:xfrm>
        </p:spPr>
        <p:txBody>
          <a:bodyPr>
            <a:normAutofit/>
          </a:bodyPr>
          <a:lstStyle/>
          <a:p>
            <a:r>
              <a:rPr lang="en-US" sz="3600" dirty="0" smtClean="0"/>
              <a:t>Form I-9</a:t>
            </a:r>
          </a:p>
        </p:txBody>
      </p:sp>
      <p:pic>
        <p:nvPicPr>
          <p:cNvPr id="47107" name="Picture 2"/>
          <p:cNvPicPr>
            <a:picLocks noChangeAspect="1" noChangeArrowheads="1"/>
          </p:cNvPicPr>
          <p:nvPr/>
        </p:nvPicPr>
        <p:blipFill rotWithShape="1">
          <a:blip r:embed="rId3" cstate="print"/>
          <a:srcRect l="14375" t="28000" r="13330" b="3999"/>
          <a:stretch/>
        </p:blipFill>
        <p:spPr bwMode="auto">
          <a:xfrm>
            <a:off x="76200" y="1000664"/>
            <a:ext cx="8964930" cy="5640311"/>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11</a:t>
            </a:fld>
            <a:endParaRPr lang="en-US"/>
          </a:p>
        </p:txBody>
      </p:sp>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370" y="291850"/>
            <a:ext cx="8229600" cy="1069848"/>
          </a:xfrm>
        </p:spPr>
        <p:txBody>
          <a:bodyPr>
            <a:normAutofit/>
          </a:bodyPr>
          <a:lstStyle/>
          <a:p>
            <a:pPr>
              <a:defRPr/>
            </a:pPr>
            <a:r>
              <a:rPr lang="en-US" dirty="0" smtClean="0"/>
              <a:t>Form I-9:  The Importance of Internal Audits</a:t>
            </a:r>
            <a:endParaRPr lang="en-US" dirty="0"/>
          </a:p>
        </p:txBody>
      </p:sp>
      <p:sp>
        <p:nvSpPr>
          <p:cNvPr id="48131" name="Content Placeholder 2"/>
          <p:cNvSpPr>
            <a:spLocks noGrp="1"/>
          </p:cNvSpPr>
          <p:nvPr>
            <p:ph sz="half" idx="1"/>
          </p:nvPr>
        </p:nvSpPr>
        <p:spPr>
          <a:xfrm>
            <a:off x="457200" y="1460727"/>
            <a:ext cx="4038600" cy="5246557"/>
          </a:xfrm>
        </p:spPr>
        <p:txBody>
          <a:bodyPr>
            <a:normAutofit fontScale="92500" lnSpcReduction="10000"/>
          </a:bodyPr>
          <a:lstStyle/>
          <a:p>
            <a:r>
              <a:rPr lang="en-US" dirty="0" smtClean="0"/>
              <a:t>Train Your Employees to Fill Out the I-9 Properly the First Time.</a:t>
            </a:r>
          </a:p>
          <a:p>
            <a:pPr lvl="2"/>
            <a:r>
              <a:rPr lang="en-US" i="1" dirty="0" smtClean="0"/>
              <a:t>Handbook for Employers:  Instructions for Completing Form I-9 (Employment Eligibility Verification Form)</a:t>
            </a:r>
            <a:br>
              <a:rPr lang="en-US" i="1" dirty="0" smtClean="0"/>
            </a:br>
            <a:endParaRPr lang="en-US" dirty="0" smtClean="0"/>
          </a:p>
          <a:p>
            <a:pPr lvl="2"/>
            <a:r>
              <a:rPr lang="en-US" dirty="0" smtClean="0"/>
              <a:t>http://www.uscis.gov/files/form/m-274.pdf</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8571" t="11333" r="30000" b="7333"/>
          <a:stretch/>
        </p:blipFill>
        <p:spPr bwMode="auto">
          <a:xfrm>
            <a:off x="4648200" y="1523698"/>
            <a:ext cx="4098985" cy="5029502"/>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0"/>
          </p:nvPr>
        </p:nvSpPr>
        <p:spPr/>
        <p:txBody>
          <a:bodyPr/>
          <a:lstStyle/>
          <a:p>
            <a:pPr>
              <a:defRPr/>
            </a:pPr>
            <a:fld id="{B2D5C694-4B0A-4ECD-87C9-0D0B979C64E9}" type="slidenum">
              <a:rPr lang="en-US" smtClean="0"/>
              <a:pPr>
                <a:defRPr/>
              </a:pPr>
              <a:t>12</a:t>
            </a:fld>
            <a:endParaRPr lang="en-US"/>
          </a:p>
        </p:txBody>
      </p:sp>
    </p:spTree>
    <p:extLst>
      <p:ext uri="{BB962C8B-B14F-4D97-AF65-F5344CB8AC3E}">
        <p14:creationId xmlns:p14="http://schemas.microsoft.com/office/powerpoint/2010/main" xmlns="" val="3830109000"/>
      </p:ext>
    </p:extLst>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370" y="291850"/>
            <a:ext cx="8229600" cy="1069848"/>
          </a:xfrm>
        </p:spPr>
        <p:txBody>
          <a:bodyPr>
            <a:normAutofit/>
          </a:bodyPr>
          <a:lstStyle/>
          <a:p>
            <a:pPr>
              <a:defRPr/>
            </a:pPr>
            <a:r>
              <a:rPr lang="en-US" dirty="0" smtClean="0"/>
              <a:t>Form I-9:  The Importance of Internal Audits</a:t>
            </a:r>
            <a:endParaRPr lang="en-US" dirty="0"/>
          </a:p>
        </p:txBody>
      </p:sp>
      <p:sp>
        <p:nvSpPr>
          <p:cNvPr id="49155" name="Content Placeholder 2"/>
          <p:cNvSpPr>
            <a:spLocks noGrp="1"/>
          </p:cNvSpPr>
          <p:nvPr>
            <p:ph sz="half" idx="1"/>
          </p:nvPr>
        </p:nvSpPr>
        <p:spPr>
          <a:xfrm>
            <a:off x="457200" y="1469353"/>
            <a:ext cx="8229600" cy="5246557"/>
          </a:xfrm>
        </p:spPr>
        <p:txBody>
          <a:bodyPr/>
          <a:lstStyle/>
          <a:p>
            <a:r>
              <a:rPr lang="en-US" b="1" dirty="0" smtClean="0"/>
              <a:t>Considerations in Conducting an Audit</a:t>
            </a:r>
            <a:endParaRPr lang="en-US" dirty="0" smtClean="0"/>
          </a:p>
          <a:p>
            <a:pPr lvl="1"/>
            <a:r>
              <a:rPr lang="en-US" dirty="0" smtClean="0"/>
              <a:t>Have a </a:t>
            </a:r>
            <a:r>
              <a:rPr lang="en-US" i="1" u="sng" dirty="0" smtClean="0"/>
              <a:t>schedule</a:t>
            </a:r>
            <a:r>
              <a:rPr lang="en-US" dirty="0" smtClean="0"/>
              <a:t> for completing Form I-9 audits.  Avoid being accused of conducting targeted audits or of conducting an audit because you learned of an impending audit.</a:t>
            </a:r>
            <a:br>
              <a:rPr lang="en-US" dirty="0" smtClean="0"/>
            </a:br>
            <a:endParaRPr lang="en-US" dirty="0" smtClean="0"/>
          </a:p>
          <a:p>
            <a:pPr lvl="1"/>
            <a:r>
              <a:rPr lang="en-US" dirty="0" smtClean="0"/>
              <a:t>Be</a:t>
            </a:r>
            <a:r>
              <a:rPr lang="en-US" i="1" u="sng" dirty="0" smtClean="0"/>
              <a:t> consistent</a:t>
            </a:r>
            <a:r>
              <a:rPr lang="en-US" dirty="0" smtClean="0"/>
              <a:t> in the evaluation of the Forms I-9 and the treatment of employees to avoid claims of discrimination.</a:t>
            </a:r>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13</a:t>
            </a:fld>
            <a:endParaRPr lang="en-US"/>
          </a:p>
        </p:txBody>
      </p:sp>
    </p:spTree>
    <p:extLst>
      <p:ext uri="{BB962C8B-B14F-4D97-AF65-F5344CB8AC3E}">
        <p14:creationId xmlns:p14="http://schemas.microsoft.com/office/powerpoint/2010/main" xmlns="" val="518401101"/>
      </p:ext>
    </p:extLst>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sz="half" idx="1"/>
          </p:nvPr>
        </p:nvSpPr>
        <p:spPr>
          <a:xfrm>
            <a:off x="457200" y="1598743"/>
            <a:ext cx="8229600" cy="5246557"/>
          </a:xfrm>
        </p:spPr>
        <p:txBody>
          <a:bodyPr>
            <a:normAutofit/>
          </a:bodyPr>
          <a:lstStyle/>
          <a:p>
            <a:r>
              <a:rPr lang="en-US" b="1" dirty="0" smtClean="0"/>
              <a:t>Considerations in Conducting an Audit</a:t>
            </a:r>
            <a:br>
              <a:rPr lang="en-US" b="1" dirty="0" smtClean="0"/>
            </a:br>
            <a:endParaRPr lang="en-US" dirty="0" smtClean="0"/>
          </a:p>
          <a:p>
            <a:pPr lvl="1"/>
            <a:r>
              <a:rPr lang="en-US" i="1" u="sng" dirty="0" smtClean="0"/>
              <a:t>Who</a:t>
            </a:r>
            <a:r>
              <a:rPr lang="en-US" dirty="0" smtClean="0"/>
              <a:t>:  According to the Immigration and Customs Enforcement (“ICE”), audits should be conducted either by an external auditor or a trained employee who is not otherwise involved in the Form I-9 process.  </a:t>
            </a:r>
          </a:p>
          <a:p>
            <a:pPr lvl="1">
              <a:buFont typeface="Wingdings" pitchFamily="2" charset="2"/>
              <a:buNone/>
            </a:pPr>
            <a:endParaRPr lang="en-US" dirty="0" smtClean="0"/>
          </a:p>
          <a:p>
            <a:pPr lvl="1">
              <a:buFont typeface="Wingdings" pitchFamily="2" charset="2"/>
              <a:buNone/>
            </a:pPr>
            <a:r>
              <a:rPr lang="en-US" i="1" dirty="0" smtClean="0"/>
              <a:t>http://www.ice.gov/image/best-practice.htm</a:t>
            </a:r>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14</a:t>
            </a:fld>
            <a:endParaRPr lang="en-US"/>
          </a:p>
        </p:txBody>
      </p:sp>
      <p:sp>
        <p:nvSpPr>
          <p:cNvPr id="6" name="Title 1"/>
          <p:cNvSpPr>
            <a:spLocks noGrp="1"/>
          </p:cNvSpPr>
          <p:nvPr>
            <p:ph type="title"/>
          </p:nvPr>
        </p:nvSpPr>
        <p:spPr>
          <a:xfrm>
            <a:off x="853996" y="291850"/>
            <a:ext cx="8229600" cy="1069848"/>
          </a:xfrm>
        </p:spPr>
        <p:txBody>
          <a:bodyPr>
            <a:normAutofit/>
          </a:bodyPr>
          <a:lstStyle/>
          <a:p>
            <a:pPr>
              <a:defRPr/>
            </a:pPr>
            <a:r>
              <a:rPr lang="en-US" dirty="0" smtClean="0"/>
              <a:t>Form I-9:  The Importance of Internal Audits</a:t>
            </a:r>
            <a:endParaRPr lang="en-US" dirty="0"/>
          </a:p>
        </p:txBody>
      </p:sp>
    </p:spTree>
    <p:extLst>
      <p:ext uri="{BB962C8B-B14F-4D97-AF65-F5344CB8AC3E}">
        <p14:creationId xmlns:p14="http://schemas.microsoft.com/office/powerpoint/2010/main" xmlns="" val="3084731896"/>
      </p:ext>
    </p:extLst>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sz="half" idx="1"/>
          </p:nvPr>
        </p:nvSpPr>
        <p:spPr>
          <a:xfrm>
            <a:off x="457200" y="1611443"/>
            <a:ext cx="8229600" cy="5246557"/>
          </a:xfrm>
        </p:spPr>
        <p:txBody>
          <a:bodyPr>
            <a:normAutofit/>
          </a:bodyPr>
          <a:lstStyle/>
          <a:p>
            <a:r>
              <a:rPr lang="en-US" b="1" dirty="0" smtClean="0"/>
              <a:t>Considerations in Conducting an Audit</a:t>
            </a:r>
            <a:br>
              <a:rPr lang="en-US" b="1" dirty="0" smtClean="0"/>
            </a:br>
            <a:endParaRPr lang="en-US" dirty="0" smtClean="0"/>
          </a:p>
          <a:p>
            <a:pPr lvl="1"/>
            <a:r>
              <a:rPr lang="en-US" i="1" u="sng" dirty="0" smtClean="0"/>
              <a:t>When</a:t>
            </a:r>
            <a:r>
              <a:rPr lang="en-US" dirty="0" smtClean="0"/>
              <a:t>:  ICE states that the audits should be done on an annual basis; however, ICE also recommends that there be a secondary review of </a:t>
            </a:r>
            <a:r>
              <a:rPr lang="en-US" i="1" u="sng" dirty="0" smtClean="0"/>
              <a:t>each</a:t>
            </a:r>
            <a:r>
              <a:rPr lang="en-US" dirty="0" smtClean="0"/>
              <a:t> Form I-9 completed.  </a:t>
            </a:r>
          </a:p>
          <a:p>
            <a:pPr lvl="1"/>
            <a:endParaRPr lang="en-US" dirty="0" smtClean="0"/>
          </a:p>
          <a:p>
            <a:pPr lvl="1"/>
            <a:endParaRPr lang="en-US" dirty="0" smtClean="0"/>
          </a:p>
          <a:p>
            <a:pPr lvl="1">
              <a:buFont typeface="Wingdings" pitchFamily="2" charset="2"/>
              <a:buNone/>
            </a:pPr>
            <a:r>
              <a:rPr lang="en-US" i="1" dirty="0" smtClean="0"/>
              <a:t>http://www.ice.gov/image/best-practice.htm</a:t>
            </a:r>
            <a:r>
              <a:rPr lang="en-US" dirty="0" smtClean="0"/>
              <a:t/>
            </a:r>
            <a:br>
              <a:rPr lang="en-US" dirty="0" smtClean="0"/>
            </a:b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15</a:t>
            </a:fld>
            <a:endParaRPr lang="en-US"/>
          </a:p>
        </p:txBody>
      </p:sp>
      <p:sp>
        <p:nvSpPr>
          <p:cNvPr id="6" name="Title 1"/>
          <p:cNvSpPr>
            <a:spLocks noGrp="1"/>
          </p:cNvSpPr>
          <p:nvPr>
            <p:ph type="title"/>
          </p:nvPr>
        </p:nvSpPr>
        <p:spPr>
          <a:xfrm>
            <a:off x="853996" y="291850"/>
            <a:ext cx="8229600" cy="1069848"/>
          </a:xfrm>
        </p:spPr>
        <p:txBody>
          <a:bodyPr>
            <a:normAutofit/>
          </a:bodyPr>
          <a:lstStyle/>
          <a:p>
            <a:pPr>
              <a:defRPr/>
            </a:pPr>
            <a:r>
              <a:rPr lang="en-US" dirty="0" smtClean="0"/>
              <a:t>Form I-9:  The Importance of Internal Audits</a:t>
            </a:r>
            <a:endParaRPr lang="en-US" dirty="0"/>
          </a:p>
        </p:txBody>
      </p:sp>
    </p:spTree>
    <p:extLst>
      <p:ext uri="{BB962C8B-B14F-4D97-AF65-F5344CB8AC3E}">
        <p14:creationId xmlns:p14="http://schemas.microsoft.com/office/powerpoint/2010/main" xmlns="" val="3574057696"/>
      </p:ext>
    </p:extLst>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sz="half" idx="1"/>
          </p:nvPr>
        </p:nvSpPr>
        <p:spPr>
          <a:xfrm>
            <a:off x="414068" y="1611443"/>
            <a:ext cx="8229600" cy="5246557"/>
          </a:xfrm>
        </p:spPr>
        <p:txBody>
          <a:bodyPr>
            <a:normAutofit fontScale="92500" lnSpcReduction="20000"/>
          </a:bodyPr>
          <a:lstStyle/>
          <a:p>
            <a:r>
              <a:rPr lang="en-US" b="1" dirty="0" smtClean="0"/>
              <a:t>What to Look For…</a:t>
            </a:r>
          </a:p>
          <a:p>
            <a:pPr lvl="2"/>
            <a:r>
              <a:rPr lang="en-US" sz="2800" i="1" u="sng" dirty="0" smtClean="0"/>
              <a:t>Review which I-9s are in Your Files</a:t>
            </a:r>
            <a:r>
              <a:rPr lang="en-US" sz="2800" i="1" dirty="0" smtClean="0"/>
              <a:t>:</a:t>
            </a:r>
            <a:r>
              <a:rPr lang="en-US" sz="2800" dirty="0" smtClean="0"/>
              <a:t> Retain completed Forms I-9 for all employees for </a:t>
            </a:r>
            <a:r>
              <a:rPr lang="en-US" sz="2800" i="1" u="sng" dirty="0" smtClean="0"/>
              <a:t>three years</a:t>
            </a:r>
            <a:r>
              <a:rPr lang="en-US" sz="2800" i="1" dirty="0" smtClean="0"/>
              <a:t> </a:t>
            </a:r>
            <a:r>
              <a:rPr lang="en-US" sz="2800" dirty="0" smtClean="0"/>
              <a:t>after the date that they hire an employee </a:t>
            </a:r>
            <a:r>
              <a:rPr lang="en-US" sz="2800" i="1" u="sng" dirty="0" smtClean="0"/>
              <a:t>or</a:t>
            </a:r>
            <a:r>
              <a:rPr lang="en-US" sz="2800" dirty="0" smtClean="0"/>
              <a:t> </a:t>
            </a:r>
            <a:r>
              <a:rPr lang="en-US" sz="2800" i="1" u="sng" dirty="0" smtClean="0"/>
              <a:t>one year </a:t>
            </a:r>
            <a:r>
              <a:rPr lang="en-US" sz="2800" dirty="0" smtClean="0"/>
              <a:t>after the date employment is terminated, whichever is later. </a:t>
            </a:r>
            <a:r>
              <a:rPr lang="en-US" sz="3000" dirty="0" smtClean="0"/>
              <a:t/>
            </a:r>
            <a:br>
              <a:rPr lang="en-US" sz="3000" dirty="0" smtClean="0"/>
            </a:br>
            <a:endParaRPr lang="en-US" sz="3000" dirty="0"/>
          </a:p>
          <a:p>
            <a:pPr lvl="2"/>
            <a:r>
              <a:rPr lang="en-US" sz="3000" i="1" u="sng" dirty="0" smtClean="0"/>
              <a:t>Tips</a:t>
            </a:r>
          </a:p>
          <a:p>
            <a:pPr lvl="3"/>
            <a:r>
              <a:rPr lang="en-US" sz="2800" dirty="0" smtClean="0"/>
              <a:t>Consider separate files for current/former employees so that Form I-9s can be more easily purged at the earliest possible point.</a:t>
            </a:r>
            <a:br>
              <a:rPr lang="en-US" sz="2800" dirty="0" smtClean="0"/>
            </a:br>
            <a:endParaRPr lang="en-US" sz="2800" dirty="0"/>
          </a:p>
          <a:p>
            <a:pPr lvl="3"/>
            <a:r>
              <a:rPr lang="en-US" sz="2800" dirty="0" smtClean="0"/>
              <a:t>Keep an index with dates when each I-9 can be purged.</a:t>
            </a:r>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16</a:t>
            </a:fld>
            <a:endParaRPr lang="en-US"/>
          </a:p>
        </p:txBody>
      </p:sp>
      <p:sp>
        <p:nvSpPr>
          <p:cNvPr id="6" name="Title 1"/>
          <p:cNvSpPr txBox="1">
            <a:spLocks/>
          </p:cNvSpPr>
          <p:nvPr/>
        </p:nvSpPr>
        <p:spPr bwMode="auto">
          <a:xfrm>
            <a:off x="871248" y="291850"/>
            <a:ext cx="8229600" cy="1069848"/>
          </a:xfrm>
          <a:prstGeom prst="rect">
            <a:avLst/>
          </a:prstGeom>
          <a:noFill/>
          <a:ln w="9525">
            <a:noFill/>
            <a:miter lim="800000"/>
            <a:headEnd/>
            <a:tailEnd/>
          </a:ln>
          <a:effectLst>
            <a:outerShdw blurRad="50800" dist="50800" dir="5400000" algn="ctr" rotWithShape="0">
              <a:srgbClr val="000000"/>
            </a:outerShdw>
          </a:effectLst>
        </p:spPr>
        <p:txBody>
          <a:bodyPr vert="horz" wrap="square" lIns="91440" tIns="45720" rIns="91440" bIns="45720" numCol="1" anchor="ctr"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smtClean="0">
                <a:ln>
                  <a:noFill/>
                </a:ln>
                <a:solidFill>
                  <a:srgbClr val="FFC000"/>
                </a:solidFill>
                <a:effectLst/>
                <a:uLnTx/>
                <a:uFillTx/>
                <a:latin typeface="Arial Black" pitchFamily="34" charset="0"/>
                <a:ea typeface="+mj-ea"/>
                <a:cs typeface="+mj-cs"/>
              </a:rPr>
              <a:t>Form I-9:  The Importance of Internal Audits</a:t>
            </a:r>
            <a:endParaRPr kumimoji="0" lang="en-US" sz="3200" b="0" i="1" u="none" strike="noStrike" kern="0" cap="none" spc="0" normalizeH="0" baseline="0" noProof="0" dirty="0">
              <a:ln>
                <a:noFill/>
              </a:ln>
              <a:solidFill>
                <a:srgbClr val="FFC000"/>
              </a:solidFill>
              <a:effectLst/>
              <a:uLnTx/>
              <a:uFillTx/>
              <a:latin typeface="Arial Black" pitchFamily="34" charset="0"/>
              <a:ea typeface="+mj-ea"/>
              <a:cs typeface="+mj-cs"/>
            </a:endParaRPr>
          </a:p>
        </p:txBody>
      </p:sp>
    </p:spTree>
    <p:extLst>
      <p:ext uri="{BB962C8B-B14F-4D97-AF65-F5344CB8AC3E}">
        <p14:creationId xmlns:p14="http://schemas.microsoft.com/office/powerpoint/2010/main" xmlns="" val="3843867522"/>
      </p:ext>
    </p:extLst>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248" y="291850"/>
            <a:ext cx="8229600" cy="1069848"/>
          </a:xfrm>
        </p:spPr>
        <p:txBody>
          <a:bodyPr>
            <a:normAutofit/>
          </a:bodyPr>
          <a:lstStyle/>
          <a:p>
            <a:pPr>
              <a:defRPr/>
            </a:pPr>
            <a:r>
              <a:rPr lang="en-US" dirty="0" smtClean="0"/>
              <a:t>Form I-9:  The Importance of Internal Audits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4105504881"/>
              </p:ext>
            </p:extLst>
          </p:nvPr>
        </p:nvGraphicFramePr>
        <p:xfrm>
          <a:off x="76200" y="2455630"/>
          <a:ext cx="8991601" cy="3390222"/>
        </p:xfrm>
        <a:graphic>
          <a:graphicData uri="http://schemas.openxmlformats.org/drawingml/2006/table">
            <a:tbl>
              <a:tblPr firstRow="1" firstCol="1" lastRow="1" lastCol="1" bandRow="1" bandCol="1">
                <a:tableStyleId>{5C22544A-7EE6-4342-B048-85BDC9FD1C3A}</a:tableStyleId>
              </a:tblPr>
              <a:tblGrid>
                <a:gridCol w="1407382"/>
                <a:gridCol w="1407381"/>
                <a:gridCol w="1720132"/>
                <a:gridCol w="1407381"/>
                <a:gridCol w="1720132"/>
                <a:gridCol w="1329193"/>
              </a:tblGrid>
              <a:tr h="607368">
                <a:tc>
                  <a:txBody>
                    <a:bodyPr/>
                    <a:lstStyle/>
                    <a:p>
                      <a:pPr marL="0" marR="0">
                        <a:spcBef>
                          <a:spcPts val="0"/>
                        </a:spcBef>
                        <a:spcAft>
                          <a:spcPts val="0"/>
                        </a:spcAft>
                      </a:pPr>
                      <a:r>
                        <a:rPr lang="en-US" sz="2000" dirty="0">
                          <a:solidFill>
                            <a:srgbClr val="000000"/>
                          </a:solidFill>
                          <a:effectLst/>
                        </a:rPr>
                        <a:t>Employee</a:t>
                      </a:r>
                      <a:endParaRPr lang="en-US" sz="2000" dirty="0">
                        <a:solidFill>
                          <a:srgbClr val="000000"/>
                        </a:solidFill>
                        <a:effectLst/>
                        <a:latin typeface="Times New Roman"/>
                        <a:ea typeface="Times New Roman"/>
                      </a:endParaRPr>
                    </a:p>
                  </a:txBody>
                  <a:tcPr marL="73025" marR="73025" marT="73025" marB="73025" anchor="ctr"/>
                </a:tc>
                <a:tc>
                  <a:txBody>
                    <a:bodyPr/>
                    <a:lstStyle/>
                    <a:p>
                      <a:pPr marL="0" marR="0">
                        <a:spcBef>
                          <a:spcPts val="0"/>
                        </a:spcBef>
                        <a:spcAft>
                          <a:spcPts val="0"/>
                        </a:spcAft>
                      </a:pPr>
                      <a:r>
                        <a:rPr lang="en-US" sz="2000" dirty="0">
                          <a:solidFill>
                            <a:srgbClr val="000000"/>
                          </a:solidFill>
                          <a:effectLst/>
                        </a:rPr>
                        <a:t>Hire Date</a:t>
                      </a:r>
                      <a:endParaRPr lang="en-US" sz="2000" dirty="0">
                        <a:solidFill>
                          <a:srgbClr val="000000"/>
                        </a:solidFill>
                        <a:effectLst/>
                        <a:latin typeface="Times New Roman"/>
                        <a:ea typeface="Times New Roman"/>
                      </a:endParaRPr>
                    </a:p>
                  </a:txBody>
                  <a:tcPr marL="73025" marR="73025" marT="73025" marB="73025" anchor="ctr"/>
                </a:tc>
                <a:tc>
                  <a:txBody>
                    <a:bodyPr/>
                    <a:lstStyle/>
                    <a:p>
                      <a:pPr marL="0" marR="0">
                        <a:spcBef>
                          <a:spcPts val="0"/>
                        </a:spcBef>
                        <a:spcAft>
                          <a:spcPts val="0"/>
                        </a:spcAft>
                      </a:pPr>
                      <a:r>
                        <a:rPr lang="en-US" sz="2000" dirty="0">
                          <a:solidFill>
                            <a:srgbClr val="000000"/>
                          </a:solidFill>
                          <a:effectLst/>
                        </a:rPr>
                        <a:t>Termination Date</a:t>
                      </a:r>
                      <a:endParaRPr lang="en-US" sz="2000" dirty="0">
                        <a:solidFill>
                          <a:srgbClr val="000000"/>
                        </a:solidFill>
                        <a:effectLst/>
                        <a:latin typeface="Times New Roman"/>
                        <a:ea typeface="Times New Roman"/>
                      </a:endParaRPr>
                    </a:p>
                  </a:txBody>
                  <a:tcPr marL="73025" marR="73025" marT="73025" marB="73025" anchor="ctr"/>
                </a:tc>
                <a:tc>
                  <a:txBody>
                    <a:bodyPr/>
                    <a:lstStyle/>
                    <a:p>
                      <a:pPr marL="0" marR="0">
                        <a:spcBef>
                          <a:spcPts val="0"/>
                        </a:spcBef>
                        <a:spcAft>
                          <a:spcPts val="0"/>
                        </a:spcAft>
                      </a:pPr>
                      <a:r>
                        <a:rPr lang="en-US" sz="2000" dirty="0" smtClean="0">
                          <a:solidFill>
                            <a:srgbClr val="000000"/>
                          </a:solidFill>
                          <a:effectLst/>
                        </a:rPr>
                        <a:t>3 Years </a:t>
                      </a:r>
                      <a:r>
                        <a:rPr lang="en-US" sz="2000" dirty="0">
                          <a:solidFill>
                            <a:srgbClr val="000000"/>
                          </a:solidFill>
                          <a:effectLst/>
                        </a:rPr>
                        <a:t>Past Hire Date</a:t>
                      </a:r>
                      <a:endParaRPr lang="en-US" sz="2000" dirty="0">
                        <a:solidFill>
                          <a:srgbClr val="000000"/>
                        </a:solidFill>
                        <a:effectLst/>
                        <a:latin typeface="Times New Roman"/>
                        <a:ea typeface="Times New Roman"/>
                      </a:endParaRPr>
                    </a:p>
                  </a:txBody>
                  <a:tcPr marL="73025" marR="73025" marT="73025" marB="73025" anchor="ctr"/>
                </a:tc>
                <a:tc>
                  <a:txBody>
                    <a:bodyPr/>
                    <a:lstStyle/>
                    <a:p>
                      <a:pPr marL="0" marR="0">
                        <a:spcBef>
                          <a:spcPts val="0"/>
                        </a:spcBef>
                        <a:spcAft>
                          <a:spcPts val="0"/>
                        </a:spcAft>
                      </a:pPr>
                      <a:r>
                        <a:rPr lang="en-US" sz="2000" dirty="0" smtClean="0">
                          <a:solidFill>
                            <a:srgbClr val="000000"/>
                          </a:solidFill>
                          <a:effectLst/>
                        </a:rPr>
                        <a:t>1 Year </a:t>
                      </a:r>
                      <a:r>
                        <a:rPr lang="en-US" sz="2000" dirty="0">
                          <a:solidFill>
                            <a:srgbClr val="000000"/>
                          </a:solidFill>
                          <a:effectLst/>
                        </a:rPr>
                        <a:t>Past Termination Date</a:t>
                      </a:r>
                      <a:endParaRPr lang="en-US" sz="2000" dirty="0">
                        <a:solidFill>
                          <a:srgbClr val="000000"/>
                        </a:solidFill>
                        <a:effectLst/>
                        <a:latin typeface="Times New Roman"/>
                        <a:ea typeface="Times New Roman"/>
                      </a:endParaRPr>
                    </a:p>
                  </a:txBody>
                  <a:tcPr marL="73025" marR="73025" marT="73025" marB="73025" anchor="ctr"/>
                </a:tc>
                <a:tc>
                  <a:txBody>
                    <a:bodyPr/>
                    <a:lstStyle/>
                    <a:p>
                      <a:pPr marL="0" marR="0">
                        <a:spcBef>
                          <a:spcPts val="0"/>
                        </a:spcBef>
                        <a:spcAft>
                          <a:spcPts val="0"/>
                        </a:spcAft>
                      </a:pPr>
                      <a:r>
                        <a:rPr lang="en-US" sz="2000" dirty="0" smtClean="0">
                          <a:solidFill>
                            <a:srgbClr val="000000"/>
                          </a:solidFill>
                          <a:effectLst/>
                        </a:rPr>
                        <a:t>Purge </a:t>
                      </a:r>
                      <a:r>
                        <a:rPr lang="en-US" sz="2000" dirty="0">
                          <a:solidFill>
                            <a:srgbClr val="000000"/>
                          </a:solidFill>
                          <a:effectLst/>
                        </a:rPr>
                        <a:t>Date of Form I-9</a:t>
                      </a:r>
                      <a:endParaRPr lang="en-US" sz="2000" dirty="0">
                        <a:solidFill>
                          <a:srgbClr val="000000"/>
                        </a:solidFill>
                        <a:effectLst/>
                        <a:latin typeface="Times New Roman"/>
                        <a:ea typeface="Times New Roman"/>
                      </a:endParaRPr>
                    </a:p>
                  </a:txBody>
                  <a:tcPr marL="68580" marR="68580" marT="0" marB="0" anchor="ctr"/>
                </a:tc>
              </a:tr>
              <a:tr h="582443">
                <a:tc>
                  <a:txBody>
                    <a:bodyPr/>
                    <a:lstStyle/>
                    <a:p>
                      <a:pPr marL="0" marR="0">
                        <a:spcBef>
                          <a:spcPts val="0"/>
                        </a:spcBef>
                        <a:spcAft>
                          <a:spcPts val="0"/>
                        </a:spcAft>
                      </a:pPr>
                      <a:r>
                        <a:rPr lang="en-US" sz="2000" b="0" dirty="0">
                          <a:solidFill>
                            <a:srgbClr val="000000"/>
                          </a:solidFill>
                          <a:effectLst/>
                        </a:rPr>
                        <a:t>Adam</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01/01/2000</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12/31/2000</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highlight>
                            <a:srgbClr val="FFFF00"/>
                          </a:highlight>
                        </a:rPr>
                        <a:t>01/01/2003</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12/31/2001</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01/01/2003</a:t>
                      </a:r>
                      <a:endParaRPr lang="en-US" sz="2000" b="0" dirty="0">
                        <a:solidFill>
                          <a:srgbClr val="000000"/>
                        </a:solidFill>
                        <a:effectLst/>
                        <a:latin typeface="Times New Roman"/>
                        <a:ea typeface="Times New Roman"/>
                      </a:endParaRPr>
                    </a:p>
                  </a:txBody>
                  <a:tcPr marL="68580" marR="68580" marT="0" marB="0" anchor="ctr">
                    <a:solidFill>
                      <a:schemeClr val="accent2">
                        <a:lumMod val="40000"/>
                        <a:lumOff val="60000"/>
                      </a:schemeClr>
                    </a:solidFill>
                  </a:tcPr>
                </a:tc>
              </a:tr>
              <a:tr h="582443">
                <a:tc>
                  <a:txBody>
                    <a:bodyPr/>
                    <a:lstStyle/>
                    <a:p>
                      <a:pPr marL="0" marR="0">
                        <a:spcBef>
                          <a:spcPts val="0"/>
                        </a:spcBef>
                        <a:spcAft>
                          <a:spcPts val="0"/>
                        </a:spcAft>
                      </a:pPr>
                      <a:r>
                        <a:rPr lang="en-US" sz="2000" b="0">
                          <a:solidFill>
                            <a:srgbClr val="000000"/>
                          </a:solidFill>
                          <a:effectLst/>
                        </a:rPr>
                        <a:t>Barb</a:t>
                      </a:r>
                      <a:endParaRPr lang="en-US" sz="2000" b="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01/01/2000</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02/01/2000</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highlight>
                            <a:srgbClr val="FFFF00"/>
                          </a:highlight>
                        </a:rPr>
                        <a:t>01/01/2003</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02/01/2001</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01/01/2003</a:t>
                      </a:r>
                      <a:endParaRPr lang="en-US" sz="2000" b="0" dirty="0">
                        <a:solidFill>
                          <a:srgbClr val="000000"/>
                        </a:solidFill>
                        <a:effectLst/>
                        <a:latin typeface="Times New Roman"/>
                        <a:ea typeface="Times New Roman"/>
                      </a:endParaRPr>
                    </a:p>
                  </a:txBody>
                  <a:tcPr marL="68580" marR="68580" marT="0" marB="0" anchor="ctr">
                    <a:solidFill>
                      <a:schemeClr val="accent2">
                        <a:lumMod val="40000"/>
                        <a:lumOff val="60000"/>
                      </a:schemeClr>
                    </a:solidFill>
                  </a:tcPr>
                </a:tc>
              </a:tr>
              <a:tr h="582443">
                <a:tc>
                  <a:txBody>
                    <a:bodyPr/>
                    <a:lstStyle/>
                    <a:p>
                      <a:pPr marL="0" marR="0">
                        <a:spcBef>
                          <a:spcPts val="0"/>
                        </a:spcBef>
                        <a:spcAft>
                          <a:spcPts val="0"/>
                        </a:spcAft>
                      </a:pPr>
                      <a:r>
                        <a:rPr lang="en-US" sz="2000" b="0">
                          <a:solidFill>
                            <a:srgbClr val="000000"/>
                          </a:solidFill>
                          <a:effectLst/>
                        </a:rPr>
                        <a:t>Conner</a:t>
                      </a:r>
                      <a:endParaRPr lang="en-US" sz="2000" b="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a:solidFill>
                            <a:srgbClr val="000000"/>
                          </a:solidFill>
                          <a:effectLst/>
                        </a:rPr>
                        <a:t>01/01/2000</a:t>
                      </a:r>
                      <a:endParaRPr lang="en-US" sz="2000" b="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a:solidFill>
                            <a:srgbClr val="000000"/>
                          </a:solidFill>
                          <a:effectLst/>
                        </a:rPr>
                        <a:t>12/31/2005</a:t>
                      </a:r>
                      <a:endParaRPr lang="en-US" sz="2000" b="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a:solidFill>
                            <a:srgbClr val="000000"/>
                          </a:solidFill>
                          <a:effectLst/>
                        </a:rPr>
                        <a:t>01/01/2003</a:t>
                      </a:r>
                      <a:endParaRPr lang="en-US" sz="2000" b="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highlight>
                            <a:srgbClr val="FFFF00"/>
                          </a:highlight>
                        </a:rPr>
                        <a:t>12/31/2006</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12/31/2006</a:t>
                      </a:r>
                      <a:endParaRPr lang="en-US" sz="2000" b="0" dirty="0">
                        <a:solidFill>
                          <a:srgbClr val="000000"/>
                        </a:solidFill>
                        <a:effectLst/>
                        <a:latin typeface="Times New Roman"/>
                        <a:ea typeface="Times New Roman"/>
                      </a:endParaRPr>
                    </a:p>
                  </a:txBody>
                  <a:tcPr marL="68580" marR="68580" marT="0" marB="0" anchor="ctr">
                    <a:solidFill>
                      <a:schemeClr val="accent2">
                        <a:lumMod val="40000"/>
                        <a:lumOff val="60000"/>
                      </a:schemeClr>
                    </a:solidFill>
                  </a:tcPr>
                </a:tc>
              </a:tr>
              <a:tr h="582443">
                <a:tc>
                  <a:txBody>
                    <a:bodyPr/>
                    <a:lstStyle/>
                    <a:p>
                      <a:pPr marL="0" marR="0">
                        <a:spcBef>
                          <a:spcPts val="0"/>
                        </a:spcBef>
                        <a:spcAft>
                          <a:spcPts val="0"/>
                        </a:spcAft>
                      </a:pPr>
                      <a:r>
                        <a:rPr lang="en-US" sz="2000" b="0" dirty="0">
                          <a:solidFill>
                            <a:srgbClr val="000000"/>
                          </a:solidFill>
                          <a:effectLst/>
                        </a:rPr>
                        <a:t>Diane</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a:solidFill>
                            <a:srgbClr val="000000"/>
                          </a:solidFill>
                          <a:effectLst/>
                        </a:rPr>
                        <a:t>01/01/2000</a:t>
                      </a:r>
                      <a:endParaRPr lang="en-US" sz="2000" b="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a:solidFill>
                            <a:srgbClr val="000000"/>
                          </a:solidFill>
                          <a:effectLst/>
                        </a:rPr>
                        <a:t>12/31/2002</a:t>
                      </a:r>
                      <a:endParaRPr lang="en-US" sz="2000" b="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a:solidFill>
                            <a:srgbClr val="000000"/>
                          </a:solidFill>
                          <a:effectLst/>
                        </a:rPr>
                        <a:t>01/01/2003</a:t>
                      </a:r>
                      <a:endParaRPr lang="en-US" sz="2000" b="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a:solidFill>
                            <a:srgbClr val="000000"/>
                          </a:solidFill>
                          <a:effectLst/>
                          <a:highlight>
                            <a:srgbClr val="FFFF00"/>
                          </a:highlight>
                        </a:rPr>
                        <a:t>12/31/2003</a:t>
                      </a:r>
                      <a:endParaRPr lang="en-US" sz="2000" b="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12/31/2003</a:t>
                      </a:r>
                      <a:endParaRPr lang="en-US" sz="2000" b="0" dirty="0">
                        <a:solidFill>
                          <a:srgbClr val="000000"/>
                        </a:solidFill>
                        <a:effectLst/>
                        <a:latin typeface="Times New Roman"/>
                        <a:ea typeface="Times New Roman"/>
                      </a:endParaRPr>
                    </a:p>
                  </a:txBody>
                  <a:tcPr marL="68580" marR="68580" marT="0" marB="0" anchor="ctr">
                    <a:solidFill>
                      <a:schemeClr val="accent2">
                        <a:lumMod val="40000"/>
                        <a:lumOff val="60000"/>
                      </a:schemeClr>
                    </a:solidFill>
                  </a:tcPr>
                </a:tc>
              </a:tr>
            </a:tbl>
          </a:graphicData>
        </a:graphic>
      </p:graphicFrame>
      <p:sp>
        <p:nvSpPr>
          <p:cNvPr id="4" name="Rectangle 1"/>
          <p:cNvSpPr>
            <a:spLocks noChangeArrowheads="1"/>
          </p:cNvSpPr>
          <p:nvPr/>
        </p:nvSpPr>
        <p:spPr bwMode="auto">
          <a:xfrm>
            <a:off x="1368239" y="1691397"/>
            <a:ext cx="640752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effectLst/>
                <a:latin typeface="Arial" pitchFamily="34" charset="0"/>
                <a:ea typeface="Times New Roman" pitchFamily="18" charset="0"/>
                <a:cs typeface="Arial" pitchFamily="34" charset="0"/>
              </a:rPr>
              <a:t>Index 1:  Former Employees (Alphabetical)</a:t>
            </a:r>
            <a:endParaRPr kumimoji="0" lang="en-US" sz="2400" b="1" i="0" u="none" strike="noStrike" cap="none" normalizeH="0" baseline="0" dirty="0" smtClean="0">
              <a:ln>
                <a:noFill/>
              </a:ln>
              <a:effectLst/>
              <a:latin typeface="Arial" pitchFamily="34" charset="0"/>
              <a:cs typeface="Arial" pitchFamily="34" charset="0"/>
            </a:endParaRPr>
          </a:p>
        </p:txBody>
      </p:sp>
      <p:sp>
        <p:nvSpPr>
          <p:cNvPr id="5" name="Slide Number Placeholder 4"/>
          <p:cNvSpPr>
            <a:spLocks noGrp="1"/>
          </p:cNvSpPr>
          <p:nvPr>
            <p:ph type="sldNum" sz="quarter" idx="10"/>
          </p:nvPr>
        </p:nvSpPr>
        <p:spPr/>
        <p:txBody>
          <a:bodyPr/>
          <a:lstStyle/>
          <a:p>
            <a:pPr>
              <a:defRPr/>
            </a:pPr>
            <a:fld id="{B2D5C694-4B0A-4ECD-87C9-0D0B979C64E9}" type="slidenum">
              <a:rPr lang="en-US" smtClean="0"/>
              <a:pPr>
                <a:defRPr/>
              </a:pPr>
              <a:t>17</a:t>
            </a:fld>
            <a:endParaRPr lang="en-US"/>
          </a:p>
        </p:txBody>
      </p:sp>
    </p:spTree>
    <p:extLst>
      <p:ext uri="{BB962C8B-B14F-4D97-AF65-F5344CB8AC3E}">
        <p14:creationId xmlns:p14="http://schemas.microsoft.com/office/powerpoint/2010/main" xmlns="" val="4025818566"/>
      </p:ext>
    </p:extLst>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996" y="291850"/>
            <a:ext cx="8229600" cy="1069848"/>
          </a:xfrm>
        </p:spPr>
        <p:txBody>
          <a:bodyPr>
            <a:normAutofit/>
          </a:bodyPr>
          <a:lstStyle/>
          <a:p>
            <a:pPr>
              <a:defRPr/>
            </a:pPr>
            <a:r>
              <a:rPr lang="en-US" dirty="0" smtClean="0"/>
              <a:t>Form I-9:  The Importance of Internal Audits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762851169"/>
              </p:ext>
            </p:extLst>
          </p:nvPr>
        </p:nvGraphicFramePr>
        <p:xfrm>
          <a:off x="152399" y="2403873"/>
          <a:ext cx="8991601" cy="3390222"/>
        </p:xfrm>
        <a:graphic>
          <a:graphicData uri="http://schemas.openxmlformats.org/drawingml/2006/table">
            <a:tbl>
              <a:tblPr firstRow="1" firstCol="1" lastRow="1" lastCol="1" bandRow="1" bandCol="1">
                <a:tableStyleId>{5C22544A-7EE6-4342-B048-85BDC9FD1C3A}</a:tableStyleId>
              </a:tblPr>
              <a:tblGrid>
                <a:gridCol w="1407382"/>
                <a:gridCol w="1407381"/>
                <a:gridCol w="1720132"/>
                <a:gridCol w="1407381"/>
                <a:gridCol w="1720132"/>
                <a:gridCol w="1329193"/>
              </a:tblGrid>
              <a:tr h="607368">
                <a:tc>
                  <a:txBody>
                    <a:bodyPr/>
                    <a:lstStyle/>
                    <a:p>
                      <a:pPr marL="0" marR="0">
                        <a:spcBef>
                          <a:spcPts val="0"/>
                        </a:spcBef>
                        <a:spcAft>
                          <a:spcPts val="0"/>
                        </a:spcAft>
                      </a:pPr>
                      <a:r>
                        <a:rPr lang="en-US" sz="2000" dirty="0">
                          <a:solidFill>
                            <a:srgbClr val="000000"/>
                          </a:solidFill>
                          <a:effectLst/>
                        </a:rPr>
                        <a:t>Employee</a:t>
                      </a:r>
                      <a:endParaRPr lang="en-US" sz="2000" dirty="0">
                        <a:solidFill>
                          <a:srgbClr val="000000"/>
                        </a:solidFill>
                        <a:effectLst/>
                        <a:latin typeface="Times New Roman"/>
                        <a:ea typeface="Times New Roman"/>
                      </a:endParaRPr>
                    </a:p>
                  </a:txBody>
                  <a:tcPr marL="73025" marR="73025" marT="73025" marB="73025" anchor="ctr"/>
                </a:tc>
                <a:tc>
                  <a:txBody>
                    <a:bodyPr/>
                    <a:lstStyle/>
                    <a:p>
                      <a:pPr marL="0" marR="0">
                        <a:spcBef>
                          <a:spcPts val="0"/>
                        </a:spcBef>
                        <a:spcAft>
                          <a:spcPts val="0"/>
                        </a:spcAft>
                      </a:pPr>
                      <a:r>
                        <a:rPr lang="en-US" sz="2000" dirty="0">
                          <a:solidFill>
                            <a:srgbClr val="000000"/>
                          </a:solidFill>
                          <a:effectLst/>
                        </a:rPr>
                        <a:t>Hire Date</a:t>
                      </a:r>
                      <a:endParaRPr lang="en-US" sz="2000" dirty="0">
                        <a:solidFill>
                          <a:srgbClr val="000000"/>
                        </a:solidFill>
                        <a:effectLst/>
                        <a:latin typeface="Times New Roman"/>
                        <a:ea typeface="Times New Roman"/>
                      </a:endParaRPr>
                    </a:p>
                  </a:txBody>
                  <a:tcPr marL="73025" marR="73025" marT="73025" marB="73025" anchor="ctr"/>
                </a:tc>
                <a:tc>
                  <a:txBody>
                    <a:bodyPr/>
                    <a:lstStyle/>
                    <a:p>
                      <a:pPr marL="0" marR="0">
                        <a:spcBef>
                          <a:spcPts val="0"/>
                        </a:spcBef>
                        <a:spcAft>
                          <a:spcPts val="0"/>
                        </a:spcAft>
                      </a:pPr>
                      <a:r>
                        <a:rPr lang="en-US" sz="2000" dirty="0">
                          <a:solidFill>
                            <a:srgbClr val="000000"/>
                          </a:solidFill>
                          <a:effectLst/>
                        </a:rPr>
                        <a:t>Termination Date</a:t>
                      </a:r>
                      <a:endParaRPr lang="en-US" sz="2000" dirty="0">
                        <a:solidFill>
                          <a:srgbClr val="000000"/>
                        </a:solidFill>
                        <a:effectLst/>
                        <a:latin typeface="Times New Roman"/>
                        <a:ea typeface="Times New Roman"/>
                      </a:endParaRPr>
                    </a:p>
                  </a:txBody>
                  <a:tcPr marL="73025" marR="73025" marT="73025" marB="73025" anchor="ctr"/>
                </a:tc>
                <a:tc>
                  <a:txBody>
                    <a:bodyPr/>
                    <a:lstStyle/>
                    <a:p>
                      <a:pPr marL="0" marR="0">
                        <a:spcBef>
                          <a:spcPts val="0"/>
                        </a:spcBef>
                        <a:spcAft>
                          <a:spcPts val="0"/>
                        </a:spcAft>
                      </a:pPr>
                      <a:r>
                        <a:rPr lang="en-US" sz="2000" dirty="0" smtClean="0">
                          <a:solidFill>
                            <a:srgbClr val="000000"/>
                          </a:solidFill>
                          <a:effectLst/>
                        </a:rPr>
                        <a:t>3 Years </a:t>
                      </a:r>
                      <a:r>
                        <a:rPr lang="en-US" sz="2000" dirty="0">
                          <a:solidFill>
                            <a:srgbClr val="000000"/>
                          </a:solidFill>
                          <a:effectLst/>
                        </a:rPr>
                        <a:t>Past Hire Date</a:t>
                      </a:r>
                      <a:endParaRPr lang="en-US" sz="2000" dirty="0">
                        <a:solidFill>
                          <a:srgbClr val="000000"/>
                        </a:solidFill>
                        <a:effectLst/>
                        <a:latin typeface="Times New Roman"/>
                        <a:ea typeface="Times New Roman"/>
                      </a:endParaRPr>
                    </a:p>
                  </a:txBody>
                  <a:tcPr marL="73025" marR="73025" marT="73025" marB="73025" anchor="ctr"/>
                </a:tc>
                <a:tc>
                  <a:txBody>
                    <a:bodyPr/>
                    <a:lstStyle/>
                    <a:p>
                      <a:pPr marL="0" marR="0">
                        <a:spcBef>
                          <a:spcPts val="0"/>
                        </a:spcBef>
                        <a:spcAft>
                          <a:spcPts val="0"/>
                        </a:spcAft>
                      </a:pPr>
                      <a:r>
                        <a:rPr lang="en-US" sz="2000" dirty="0" smtClean="0">
                          <a:solidFill>
                            <a:srgbClr val="000000"/>
                          </a:solidFill>
                          <a:effectLst/>
                        </a:rPr>
                        <a:t>1 Year </a:t>
                      </a:r>
                      <a:r>
                        <a:rPr lang="en-US" sz="2000" dirty="0">
                          <a:solidFill>
                            <a:srgbClr val="000000"/>
                          </a:solidFill>
                          <a:effectLst/>
                        </a:rPr>
                        <a:t>Past Termination Date</a:t>
                      </a:r>
                      <a:endParaRPr lang="en-US" sz="2000" dirty="0">
                        <a:solidFill>
                          <a:srgbClr val="000000"/>
                        </a:solidFill>
                        <a:effectLst/>
                        <a:latin typeface="Times New Roman"/>
                        <a:ea typeface="Times New Roman"/>
                      </a:endParaRPr>
                    </a:p>
                  </a:txBody>
                  <a:tcPr marL="73025" marR="73025" marT="73025" marB="73025" anchor="ctr"/>
                </a:tc>
                <a:tc>
                  <a:txBody>
                    <a:bodyPr/>
                    <a:lstStyle/>
                    <a:p>
                      <a:pPr marL="0" marR="0">
                        <a:spcBef>
                          <a:spcPts val="0"/>
                        </a:spcBef>
                        <a:spcAft>
                          <a:spcPts val="0"/>
                        </a:spcAft>
                      </a:pPr>
                      <a:r>
                        <a:rPr lang="en-US" sz="2000" dirty="0" smtClean="0">
                          <a:solidFill>
                            <a:srgbClr val="000000"/>
                          </a:solidFill>
                          <a:effectLst/>
                        </a:rPr>
                        <a:t>Purge </a:t>
                      </a:r>
                      <a:r>
                        <a:rPr lang="en-US" sz="2000" dirty="0">
                          <a:solidFill>
                            <a:srgbClr val="000000"/>
                          </a:solidFill>
                          <a:effectLst/>
                        </a:rPr>
                        <a:t>Date of Form I-9</a:t>
                      </a:r>
                      <a:endParaRPr lang="en-US" sz="2000" dirty="0">
                        <a:solidFill>
                          <a:srgbClr val="000000"/>
                        </a:solidFill>
                        <a:effectLst/>
                        <a:latin typeface="Times New Roman"/>
                        <a:ea typeface="Times New Roman"/>
                      </a:endParaRPr>
                    </a:p>
                  </a:txBody>
                  <a:tcPr marL="68580" marR="68580" marT="0" marB="0" anchor="ctr"/>
                </a:tc>
              </a:tr>
              <a:tr h="582443">
                <a:tc>
                  <a:txBody>
                    <a:bodyPr/>
                    <a:lstStyle/>
                    <a:p>
                      <a:pPr marL="0" marR="0">
                        <a:spcBef>
                          <a:spcPts val="0"/>
                        </a:spcBef>
                        <a:spcAft>
                          <a:spcPts val="0"/>
                        </a:spcAft>
                      </a:pPr>
                      <a:r>
                        <a:rPr lang="en-US" sz="2000" b="0" dirty="0">
                          <a:solidFill>
                            <a:srgbClr val="000000"/>
                          </a:solidFill>
                          <a:effectLst/>
                        </a:rPr>
                        <a:t>Adam</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01/01/2000</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12/31/2000</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highlight>
                            <a:srgbClr val="FFFF00"/>
                          </a:highlight>
                        </a:rPr>
                        <a:t>01/01/2003</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12/31/2001</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01/01/2003</a:t>
                      </a:r>
                      <a:endParaRPr lang="en-US" sz="2000" b="0" dirty="0">
                        <a:solidFill>
                          <a:srgbClr val="000000"/>
                        </a:solidFill>
                        <a:effectLst/>
                        <a:latin typeface="Times New Roman"/>
                        <a:ea typeface="Times New Roman"/>
                      </a:endParaRPr>
                    </a:p>
                  </a:txBody>
                  <a:tcPr marL="68580" marR="68580" marT="0" marB="0" anchor="ctr">
                    <a:solidFill>
                      <a:schemeClr val="accent2">
                        <a:lumMod val="40000"/>
                        <a:lumOff val="60000"/>
                      </a:schemeClr>
                    </a:solidFill>
                  </a:tcPr>
                </a:tc>
              </a:tr>
              <a:tr h="582443">
                <a:tc>
                  <a:txBody>
                    <a:bodyPr/>
                    <a:lstStyle/>
                    <a:p>
                      <a:pPr marL="0" marR="0">
                        <a:spcBef>
                          <a:spcPts val="0"/>
                        </a:spcBef>
                        <a:spcAft>
                          <a:spcPts val="0"/>
                        </a:spcAft>
                      </a:pPr>
                      <a:r>
                        <a:rPr lang="en-US" sz="2000" b="0">
                          <a:solidFill>
                            <a:srgbClr val="000000"/>
                          </a:solidFill>
                          <a:effectLst/>
                        </a:rPr>
                        <a:t>Barb</a:t>
                      </a:r>
                      <a:endParaRPr lang="en-US" sz="2000" b="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01/01/2000</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02/01/2000</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highlight>
                            <a:srgbClr val="FFFF00"/>
                          </a:highlight>
                        </a:rPr>
                        <a:t>01/01/2003</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02/01/2001</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01/01/2003</a:t>
                      </a:r>
                      <a:endParaRPr lang="en-US" sz="2000" b="0" dirty="0">
                        <a:solidFill>
                          <a:srgbClr val="000000"/>
                        </a:solidFill>
                        <a:effectLst/>
                        <a:latin typeface="Times New Roman"/>
                        <a:ea typeface="Times New Roman"/>
                      </a:endParaRPr>
                    </a:p>
                  </a:txBody>
                  <a:tcPr marL="68580" marR="68580" marT="0" marB="0" anchor="ctr">
                    <a:solidFill>
                      <a:schemeClr val="accent2">
                        <a:lumMod val="40000"/>
                        <a:lumOff val="60000"/>
                      </a:schemeClr>
                    </a:solidFill>
                  </a:tcPr>
                </a:tc>
              </a:tr>
              <a:tr h="582443">
                <a:tc>
                  <a:txBody>
                    <a:bodyPr/>
                    <a:lstStyle/>
                    <a:p>
                      <a:pPr marL="0" marR="0">
                        <a:spcBef>
                          <a:spcPts val="0"/>
                        </a:spcBef>
                        <a:spcAft>
                          <a:spcPts val="0"/>
                        </a:spcAft>
                      </a:pPr>
                      <a:r>
                        <a:rPr lang="en-US" sz="2000" b="0" dirty="0">
                          <a:solidFill>
                            <a:srgbClr val="000000"/>
                          </a:solidFill>
                          <a:effectLst/>
                        </a:rPr>
                        <a:t>Diane</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a:solidFill>
                            <a:srgbClr val="000000"/>
                          </a:solidFill>
                          <a:effectLst/>
                        </a:rPr>
                        <a:t>01/01/2000</a:t>
                      </a:r>
                      <a:endParaRPr lang="en-US" sz="2000" b="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a:solidFill>
                            <a:srgbClr val="000000"/>
                          </a:solidFill>
                          <a:effectLst/>
                        </a:rPr>
                        <a:t>12/31/2002</a:t>
                      </a:r>
                      <a:endParaRPr lang="en-US" sz="2000" b="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a:solidFill>
                            <a:srgbClr val="000000"/>
                          </a:solidFill>
                          <a:effectLst/>
                        </a:rPr>
                        <a:t>01/01/2003</a:t>
                      </a:r>
                      <a:endParaRPr lang="en-US" sz="2000" b="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a:solidFill>
                            <a:srgbClr val="000000"/>
                          </a:solidFill>
                          <a:effectLst/>
                          <a:highlight>
                            <a:srgbClr val="FFFF00"/>
                          </a:highlight>
                        </a:rPr>
                        <a:t>12/31/2003</a:t>
                      </a:r>
                      <a:endParaRPr lang="en-US" sz="2000" b="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12/31/2003</a:t>
                      </a:r>
                      <a:endParaRPr lang="en-US" sz="2000" b="0" dirty="0">
                        <a:solidFill>
                          <a:srgbClr val="000000"/>
                        </a:solidFill>
                        <a:effectLst/>
                        <a:latin typeface="Times New Roman"/>
                        <a:ea typeface="Times New Roman"/>
                      </a:endParaRPr>
                    </a:p>
                  </a:txBody>
                  <a:tcPr marL="68580" marR="68580" marT="0" marB="0" anchor="ctr">
                    <a:solidFill>
                      <a:schemeClr val="accent2">
                        <a:lumMod val="40000"/>
                        <a:lumOff val="60000"/>
                      </a:schemeClr>
                    </a:solidFill>
                  </a:tcPr>
                </a:tc>
              </a:tr>
              <a:tr h="582443">
                <a:tc>
                  <a:txBody>
                    <a:bodyPr/>
                    <a:lstStyle/>
                    <a:p>
                      <a:pPr marL="0" marR="0">
                        <a:spcBef>
                          <a:spcPts val="0"/>
                        </a:spcBef>
                        <a:spcAft>
                          <a:spcPts val="0"/>
                        </a:spcAft>
                      </a:pPr>
                      <a:r>
                        <a:rPr lang="en-US" sz="2000" b="0" dirty="0">
                          <a:solidFill>
                            <a:srgbClr val="000000"/>
                          </a:solidFill>
                          <a:effectLst/>
                        </a:rPr>
                        <a:t>Conner</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01/01/2000</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12/31/2005</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01/01/2003</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highlight>
                            <a:srgbClr val="FFFF00"/>
                          </a:highlight>
                        </a:rPr>
                        <a:t>12/31/2006</a:t>
                      </a:r>
                      <a:endParaRPr lang="en-US" sz="2000" b="0" dirty="0">
                        <a:solidFill>
                          <a:srgbClr val="000000"/>
                        </a:solidFill>
                        <a:effectLst/>
                        <a:latin typeface="Times New Roman"/>
                        <a:ea typeface="Times New Roman"/>
                      </a:endParaRPr>
                    </a:p>
                  </a:txBody>
                  <a:tcPr marL="73025" marR="73025" marT="73025" marB="73025" anchor="ctr">
                    <a:solidFill>
                      <a:schemeClr val="accent2">
                        <a:lumMod val="40000"/>
                        <a:lumOff val="60000"/>
                      </a:schemeClr>
                    </a:solidFill>
                  </a:tcPr>
                </a:tc>
                <a:tc>
                  <a:txBody>
                    <a:bodyPr/>
                    <a:lstStyle/>
                    <a:p>
                      <a:pPr marL="0" marR="0">
                        <a:spcBef>
                          <a:spcPts val="0"/>
                        </a:spcBef>
                        <a:spcAft>
                          <a:spcPts val="0"/>
                        </a:spcAft>
                      </a:pPr>
                      <a:r>
                        <a:rPr lang="en-US" sz="2000" b="0" dirty="0">
                          <a:solidFill>
                            <a:srgbClr val="000000"/>
                          </a:solidFill>
                          <a:effectLst/>
                        </a:rPr>
                        <a:t>12/31/2006</a:t>
                      </a:r>
                      <a:endParaRPr lang="en-US" sz="2000" b="0" dirty="0">
                        <a:solidFill>
                          <a:srgbClr val="000000"/>
                        </a:solidFill>
                        <a:effectLst/>
                        <a:latin typeface="Times New Roman"/>
                        <a:ea typeface="Times New Roman"/>
                      </a:endParaRPr>
                    </a:p>
                  </a:txBody>
                  <a:tcPr marL="68580" marR="68580" marT="0" marB="0" anchor="ctr">
                    <a:solidFill>
                      <a:schemeClr val="accent2">
                        <a:lumMod val="40000"/>
                        <a:lumOff val="60000"/>
                      </a:schemeClr>
                    </a:solidFill>
                  </a:tcPr>
                </a:tc>
              </a:tr>
            </a:tbl>
          </a:graphicData>
        </a:graphic>
      </p:graphicFrame>
      <p:sp>
        <p:nvSpPr>
          <p:cNvPr id="4" name="Rectangle 1"/>
          <p:cNvSpPr>
            <a:spLocks noChangeArrowheads="1"/>
          </p:cNvSpPr>
          <p:nvPr/>
        </p:nvSpPr>
        <p:spPr bwMode="auto">
          <a:xfrm>
            <a:off x="1470031" y="1665519"/>
            <a:ext cx="620394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effectLst/>
                <a:latin typeface="Arial" pitchFamily="34" charset="0"/>
                <a:ea typeface="Times New Roman" pitchFamily="18" charset="0"/>
                <a:cs typeface="Arial" pitchFamily="34" charset="0"/>
              </a:rPr>
              <a:t>Index 2:  Former Employees (Purge Date)</a:t>
            </a:r>
            <a:endParaRPr kumimoji="0" lang="en-US" sz="2400" b="1" i="0" u="none" strike="noStrike" cap="none" normalizeH="0" baseline="0" dirty="0" smtClean="0">
              <a:ln>
                <a:noFill/>
              </a:ln>
              <a:effectLst/>
              <a:latin typeface="Arial" pitchFamily="34" charset="0"/>
              <a:cs typeface="Arial" pitchFamily="34" charset="0"/>
            </a:endParaRPr>
          </a:p>
        </p:txBody>
      </p:sp>
      <p:sp>
        <p:nvSpPr>
          <p:cNvPr id="5" name="Slide Number Placeholder 4"/>
          <p:cNvSpPr>
            <a:spLocks noGrp="1"/>
          </p:cNvSpPr>
          <p:nvPr>
            <p:ph type="sldNum" sz="quarter" idx="10"/>
          </p:nvPr>
        </p:nvSpPr>
        <p:spPr/>
        <p:txBody>
          <a:bodyPr/>
          <a:lstStyle/>
          <a:p>
            <a:pPr>
              <a:defRPr/>
            </a:pPr>
            <a:fld id="{B2D5C694-4B0A-4ECD-87C9-0D0B979C64E9}" type="slidenum">
              <a:rPr lang="en-US" smtClean="0"/>
              <a:pPr>
                <a:defRPr/>
              </a:pPr>
              <a:t>18</a:t>
            </a:fld>
            <a:endParaRPr lang="en-US"/>
          </a:p>
        </p:txBody>
      </p:sp>
    </p:spTree>
    <p:extLst>
      <p:ext uri="{BB962C8B-B14F-4D97-AF65-F5344CB8AC3E}">
        <p14:creationId xmlns:p14="http://schemas.microsoft.com/office/powerpoint/2010/main" xmlns="" val="4125995004"/>
      </p:ext>
    </p:extLst>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996" y="291850"/>
            <a:ext cx="8229600" cy="1069848"/>
          </a:xfrm>
        </p:spPr>
        <p:txBody>
          <a:bodyPr>
            <a:normAutofit/>
          </a:bodyPr>
          <a:lstStyle/>
          <a:p>
            <a:pPr>
              <a:defRPr/>
            </a:pPr>
            <a:r>
              <a:rPr lang="en-US" dirty="0" smtClean="0"/>
              <a:t>Form I-9:  The Importance of Internal Audits</a:t>
            </a:r>
            <a:endParaRPr lang="en-US" dirty="0"/>
          </a:p>
        </p:txBody>
      </p:sp>
      <p:sp>
        <p:nvSpPr>
          <p:cNvPr id="53251" name="Content Placeholder 2"/>
          <p:cNvSpPr>
            <a:spLocks noGrp="1"/>
          </p:cNvSpPr>
          <p:nvPr>
            <p:ph sz="half" idx="1"/>
          </p:nvPr>
        </p:nvSpPr>
        <p:spPr>
          <a:xfrm>
            <a:off x="457200" y="1452101"/>
            <a:ext cx="8229600" cy="5246557"/>
          </a:xfrm>
        </p:spPr>
        <p:txBody>
          <a:bodyPr>
            <a:normAutofit fontScale="92500"/>
          </a:bodyPr>
          <a:lstStyle/>
          <a:p>
            <a:r>
              <a:rPr lang="en-US" b="1" dirty="0" smtClean="0"/>
              <a:t>What to Look For…</a:t>
            </a:r>
          </a:p>
          <a:p>
            <a:pPr lvl="2"/>
            <a:r>
              <a:rPr lang="en-US" sz="2600" i="1" u="sng" dirty="0" smtClean="0"/>
              <a:t>Review each section of the Form I-9 to determine if properly completed.</a:t>
            </a:r>
          </a:p>
          <a:p>
            <a:pPr lvl="3"/>
            <a:r>
              <a:rPr lang="en-US" sz="2600" dirty="0" smtClean="0"/>
              <a:t>Any change should be initialed, dated, and identified as part of a self-audit.</a:t>
            </a:r>
          </a:p>
          <a:p>
            <a:pPr lvl="3"/>
            <a:r>
              <a:rPr lang="en-US" sz="2600" dirty="0" smtClean="0"/>
              <a:t>Ensure original information is still legible.</a:t>
            </a:r>
            <a:br>
              <a:rPr lang="en-US" sz="2600" dirty="0" smtClean="0"/>
            </a:br>
            <a:endParaRPr lang="en-US" sz="2600" dirty="0" smtClean="0"/>
          </a:p>
          <a:p>
            <a:pPr lvl="2"/>
            <a:r>
              <a:rPr lang="en-US" sz="3200" i="1" u="sng" dirty="0" smtClean="0"/>
              <a:t>Tips</a:t>
            </a:r>
            <a:r>
              <a:rPr lang="en-US" sz="3200" i="1" dirty="0" smtClean="0"/>
              <a:t>  </a:t>
            </a:r>
          </a:p>
          <a:p>
            <a:pPr lvl="3"/>
            <a:r>
              <a:rPr lang="en-US" sz="2600" dirty="0" smtClean="0"/>
              <a:t>Keep an index of changes so that you can more easily demonstrate good faith compliance.  </a:t>
            </a:r>
          </a:p>
          <a:p>
            <a:pPr lvl="3"/>
            <a:r>
              <a:rPr lang="en-US" sz="2600" dirty="0" smtClean="0"/>
              <a:t>Purge the index when you purge old Form I-9s.</a:t>
            </a:r>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19</a:t>
            </a:fld>
            <a:endParaRPr lang="en-US"/>
          </a:p>
        </p:txBody>
      </p:sp>
    </p:spTree>
    <p:extLst>
      <p:ext uri="{BB962C8B-B14F-4D97-AF65-F5344CB8AC3E}">
        <p14:creationId xmlns:p14="http://schemas.microsoft.com/office/powerpoint/2010/main" xmlns="" val="2181363355"/>
      </p:ext>
    </p:extLst>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4735902"/>
            <a:ext cx="1932317" cy="2122098"/>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Slide Number Placeholder 5"/>
          <p:cNvSpPr>
            <a:spLocks noGrp="1"/>
          </p:cNvSpPr>
          <p:nvPr>
            <p:ph type="sldNum" sz="quarter" idx="12"/>
          </p:nvPr>
        </p:nvSpPr>
        <p:spPr/>
        <p:txBody>
          <a:bodyPr/>
          <a:lstStyle/>
          <a:p>
            <a:fld id="{00876A8F-D278-41F1-8661-5DB0E396D68C}" type="slidenum">
              <a:rPr lang="en-US" smtClean="0"/>
              <a:pPr/>
              <a:t>2</a:t>
            </a:fld>
            <a:endParaRPr lang="en-US"/>
          </a:p>
        </p:txBody>
      </p:sp>
      <p:sp>
        <p:nvSpPr>
          <p:cNvPr id="7" name="Subtitle 2"/>
          <p:cNvSpPr txBox="1">
            <a:spLocks/>
          </p:cNvSpPr>
          <p:nvPr/>
        </p:nvSpPr>
        <p:spPr bwMode="auto">
          <a:xfrm>
            <a:off x="776377" y="1725283"/>
            <a:ext cx="7677509" cy="47013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77500" lnSpcReduction="20000"/>
          </a:bodyPr>
          <a:lstStyle/>
          <a:p>
            <a:pPr marL="342900" marR="0" lvl="0" indent="-342900" algn="l" defTabSz="914400" rtl="0" eaLnBrk="1" fontAlgn="base" latinLnBrk="0" hangingPunct="1">
              <a:lnSpc>
                <a:spcPct val="100000"/>
              </a:lnSpc>
              <a:spcBef>
                <a:spcPct val="20000"/>
              </a:spcBef>
              <a:spcAft>
                <a:spcPct val="0"/>
              </a:spcAft>
              <a:buClr>
                <a:srgbClr val="FFC000"/>
              </a:buClr>
              <a:buSzTx/>
              <a:tabLst/>
              <a:defRPr/>
            </a:pPr>
            <a:r>
              <a:rPr kumimoji="0" lang="en-US" sz="38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ea typeface="+mn-ea"/>
                <a:cs typeface="Arial" pitchFamily="34" charset="0"/>
              </a:rPr>
              <a:t/>
            </a:r>
            <a:br>
              <a:rPr kumimoji="0" lang="en-US" sz="38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ea typeface="+mn-ea"/>
                <a:cs typeface="Arial" pitchFamily="34" charset="0"/>
              </a:rPr>
            </a:br>
            <a:r>
              <a:rPr kumimoji="0" lang="en-US" sz="3000" b="0" i="1" u="none" strike="noStrike" kern="0" cap="none" spc="0" normalizeH="0" baseline="0" noProof="0" dirty="0" smtClean="0">
                <a:ln>
                  <a:noFill/>
                </a:ln>
                <a:solidFill>
                  <a:srgbClr val="FFC000"/>
                </a:solidFill>
                <a:effectLst>
                  <a:outerShdw blurRad="50800" dist="50800" dir="5400000" algn="ctr" rotWithShape="0">
                    <a:srgbClr val="000000"/>
                  </a:outerShdw>
                </a:effectLst>
                <a:uLnTx/>
                <a:uFillTx/>
                <a:latin typeface="Arial" pitchFamily="34" charset="0"/>
                <a:ea typeface="+mn-ea"/>
                <a:cs typeface="Arial" pitchFamily="34" charset="0"/>
              </a:rPr>
              <a:t>Part 1:</a:t>
            </a:r>
          </a:p>
          <a:p>
            <a:pPr marL="342900" lvl="0" indent="342900" eaLnBrk="1" hangingPunct="1">
              <a:spcBef>
                <a:spcPct val="20000"/>
              </a:spcBef>
              <a:buClr>
                <a:srgbClr val="FFC000"/>
              </a:buClr>
            </a:pPr>
            <a:r>
              <a:rPr kumimoji="0" lang="en-US" sz="25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ea typeface="+mn-ea"/>
                <a:cs typeface="Arial" pitchFamily="34" charset="0"/>
              </a:rPr>
              <a:t/>
            </a:r>
            <a:br>
              <a:rPr kumimoji="0" lang="en-US" sz="25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ea typeface="+mn-ea"/>
                <a:cs typeface="Arial" pitchFamily="34" charset="0"/>
              </a:rPr>
            </a:br>
            <a:r>
              <a:rPr kumimoji="0" lang="en-US" sz="34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ea typeface="+mn-ea"/>
                <a:cs typeface="Arial" pitchFamily="34" charset="0"/>
              </a:rPr>
              <a:t>Why the I-9?: Completing, Retaining </a:t>
            </a:r>
            <a:r>
              <a:rPr lang="en-US" sz="3400" kern="0" dirty="0" smtClean="0">
                <a:effectLst>
                  <a:outerShdw blurRad="50800" dist="50800" dir="5400000" algn="ctr" rotWithShape="0">
                    <a:srgbClr val="000000"/>
                  </a:outerShdw>
                </a:effectLst>
                <a:latin typeface="Arial" pitchFamily="34" charset="0"/>
                <a:cs typeface="Arial" pitchFamily="34" charset="0"/>
              </a:rPr>
              <a:t>and Auditing the I-9 Employment Eligibility Form</a:t>
            </a:r>
            <a:r>
              <a:rPr lang="en-US" sz="3000" kern="0" dirty="0" smtClean="0">
                <a:effectLst>
                  <a:outerShdw blurRad="50800" dist="50800" dir="5400000" algn="ctr" rotWithShape="0">
                    <a:srgbClr val="000000"/>
                  </a:outerShdw>
                </a:effectLst>
                <a:latin typeface="Arial" pitchFamily="34" charset="0"/>
                <a:cs typeface="Arial" pitchFamily="34" charset="0"/>
              </a:rPr>
              <a:t/>
            </a:r>
            <a:br>
              <a:rPr lang="en-US" sz="3000" kern="0" dirty="0" smtClean="0">
                <a:effectLst>
                  <a:outerShdw blurRad="50800" dist="50800" dir="5400000" algn="ctr" rotWithShape="0">
                    <a:srgbClr val="000000"/>
                  </a:outerShdw>
                </a:effectLst>
                <a:latin typeface="Arial" pitchFamily="34" charset="0"/>
                <a:cs typeface="Arial" pitchFamily="34" charset="0"/>
              </a:rPr>
            </a:br>
            <a:r>
              <a:rPr lang="en-US" sz="3000" kern="0" dirty="0" smtClean="0">
                <a:effectLst>
                  <a:outerShdw blurRad="50800" dist="50800" dir="5400000" algn="ctr" rotWithShape="0">
                    <a:srgbClr val="000000"/>
                  </a:outerShdw>
                </a:effectLst>
                <a:latin typeface="Arial" pitchFamily="34" charset="0"/>
                <a:cs typeface="Arial" pitchFamily="34" charset="0"/>
              </a:rPr>
              <a:t> </a:t>
            </a:r>
            <a:r>
              <a:rPr lang="en-US" sz="2500" kern="0" dirty="0" smtClean="0">
                <a:effectLst>
                  <a:outerShdw blurRad="50800" dist="50800" dir="5400000" algn="ctr" rotWithShape="0">
                    <a:srgbClr val="000000"/>
                  </a:outerShdw>
                </a:effectLst>
                <a:latin typeface="Arial" pitchFamily="34" charset="0"/>
                <a:cs typeface="Arial" pitchFamily="34" charset="0"/>
              </a:rPr>
              <a:t/>
            </a:r>
            <a:br>
              <a:rPr lang="en-US" sz="2500" kern="0" dirty="0" smtClean="0">
                <a:effectLst>
                  <a:outerShdw blurRad="50800" dist="50800" dir="5400000" algn="ctr" rotWithShape="0">
                    <a:srgbClr val="000000"/>
                  </a:outerShdw>
                </a:effectLst>
                <a:latin typeface="Arial" pitchFamily="34" charset="0"/>
                <a:cs typeface="Arial" pitchFamily="34" charset="0"/>
              </a:rPr>
            </a:br>
            <a:r>
              <a:rPr kumimoji="0" lang="en-US" sz="30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ea typeface="+mn-ea"/>
                <a:cs typeface="Arial" pitchFamily="34" charset="0"/>
              </a:rPr>
              <a:t/>
            </a:r>
            <a:br>
              <a:rPr kumimoji="0" lang="en-US" sz="30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ea typeface="+mn-ea"/>
                <a:cs typeface="Arial" pitchFamily="34" charset="0"/>
              </a:rPr>
            </a:br>
            <a:r>
              <a:rPr kumimoji="0" lang="en-US" sz="3000" b="0" i="1" u="none" strike="noStrike" kern="0" cap="none" spc="0" normalizeH="0" baseline="0" noProof="0" dirty="0" smtClean="0">
                <a:ln>
                  <a:noFill/>
                </a:ln>
                <a:solidFill>
                  <a:srgbClr val="FFC000"/>
                </a:solidFill>
                <a:effectLst>
                  <a:outerShdw blurRad="50800" dist="50800" dir="5400000" algn="ctr" rotWithShape="0">
                    <a:srgbClr val="000000"/>
                  </a:outerShdw>
                </a:effectLst>
                <a:uLnTx/>
                <a:uFillTx/>
                <a:latin typeface="Arial" pitchFamily="34" charset="0"/>
                <a:ea typeface="+mn-ea"/>
                <a:cs typeface="Arial" pitchFamily="34" charset="0"/>
              </a:rPr>
              <a:t>Part 2:</a:t>
            </a:r>
          </a:p>
          <a:p>
            <a:pPr marL="342900" marR="0" lvl="0" indent="-342900" algn="l" defTabSz="914400" rtl="0" eaLnBrk="1" fontAlgn="base" latinLnBrk="0" hangingPunct="1">
              <a:lnSpc>
                <a:spcPct val="100000"/>
              </a:lnSpc>
              <a:spcBef>
                <a:spcPct val="20000"/>
              </a:spcBef>
              <a:spcAft>
                <a:spcPct val="0"/>
              </a:spcAft>
              <a:buClr>
                <a:srgbClr val="FFC000"/>
              </a:buClr>
              <a:buSzTx/>
              <a:tabLst/>
              <a:defRPr/>
            </a:pPr>
            <a:r>
              <a:rPr kumimoji="0" lang="en-US" sz="25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ea typeface="+mn-ea"/>
                <a:cs typeface="Arial" pitchFamily="34" charset="0"/>
              </a:rPr>
              <a:t/>
            </a:r>
            <a:br>
              <a:rPr kumimoji="0" lang="en-US" sz="25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ea typeface="+mn-ea"/>
                <a:cs typeface="Arial" pitchFamily="34" charset="0"/>
              </a:rPr>
            </a:br>
            <a:r>
              <a:rPr kumimoji="0" lang="en-US" sz="33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ea typeface="+mn-ea"/>
                <a:cs typeface="Arial" pitchFamily="34" charset="0"/>
              </a:rPr>
              <a:t>E-Verify: What Is It, Why Do You Care, and </a:t>
            </a:r>
          </a:p>
          <a:p>
            <a:pPr marL="342900" marR="0" lvl="0" indent="-342900" algn="l" defTabSz="914400" rtl="0" eaLnBrk="1" fontAlgn="base" latinLnBrk="0" hangingPunct="1">
              <a:lnSpc>
                <a:spcPct val="100000"/>
              </a:lnSpc>
              <a:spcBef>
                <a:spcPct val="20000"/>
              </a:spcBef>
              <a:spcAft>
                <a:spcPct val="0"/>
              </a:spcAft>
              <a:buClr>
                <a:srgbClr val="FFC000"/>
              </a:buClr>
              <a:buSzTx/>
              <a:tabLst/>
              <a:defRPr/>
            </a:pPr>
            <a:r>
              <a:rPr kumimoji="0" lang="en-US" sz="33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ea typeface="+mn-ea"/>
                <a:cs typeface="Arial" pitchFamily="34" charset="0"/>
              </a:rPr>
              <a:t>    When Can You Be Required To Use It?</a:t>
            </a:r>
            <a:br>
              <a:rPr kumimoji="0" lang="en-US" sz="33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ea typeface="+mn-ea"/>
                <a:cs typeface="Arial" pitchFamily="34" charset="0"/>
              </a:rPr>
            </a:br>
            <a:r>
              <a:rPr kumimoji="0" lang="en-US" sz="33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ea typeface="+mn-ea"/>
                <a:cs typeface="Arial" pitchFamily="34" charset="0"/>
              </a:rPr>
              <a:t> </a:t>
            </a:r>
            <a:r>
              <a:rPr kumimoji="0" lang="en-US" sz="25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ea typeface="+mn-ea"/>
                <a:cs typeface="Arial" pitchFamily="34" charset="0"/>
              </a:rPr>
              <a:t/>
            </a:r>
            <a:br>
              <a:rPr kumimoji="0" lang="en-US" sz="25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ea typeface="+mn-ea"/>
                <a:cs typeface="Arial" pitchFamily="34" charset="0"/>
              </a:rPr>
            </a:br>
            <a:r>
              <a:rPr kumimoji="0" lang="en-US" sz="2500" b="1"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ea typeface="+mn-ea"/>
                <a:cs typeface="Arial" pitchFamily="34" charset="0"/>
              </a:rPr>
              <a:t> </a:t>
            </a:r>
            <a:r>
              <a:rPr kumimoji="0" lang="en-US" sz="25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ea typeface="+mn-ea"/>
                <a:cs typeface="Arial" pitchFamily="34" charset="0"/>
              </a:rPr>
              <a:t/>
            </a:r>
            <a:br>
              <a:rPr kumimoji="0" lang="en-US" sz="2500" b="0" i="0" u="none" strike="noStrike" kern="0" cap="none" spc="0" normalizeH="0" baseline="0" noProof="0" dirty="0" smtClean="0">
                <a:ln>
                  <a:noFill/>
                </a:ln>
                <a:solidFill>
                  <a:schemeClr val="tx1"/>
                </a:solidFill>
                <a:effectLst>
                  <a:outerShdw blurRad="50800" dist="50800" dir="5400000" algn="ctr" rotWithShape="0">
                    <a:srgbClr val="000000"/>
                  </a:outerShdw>
                </a:effectLst>
                <a:uLnTx/>
                <a:uFillTx/>
                <a:latin typeface="Arial" pitchFamily="34" charset="0"/>
                <a:ea typeface="+mn-ea"/>
                <a:cs typeface="Arial" pitchFamily="34" charset="0"/>
              </a:rPr>
            </a:br>
            <a:endParaRPr kumimoji="0" lang="en-US" sz="3000" b="0" i="0" u="none" strike="noStrike" kern="0" cap="none" spc="0" normalizeH="0" baseline="0" noProof="0" dirty="0">
              <a:ln>
                <a:noFill/>
              </a:ln>
              <a:solidFill>
                <a:schemeClr val="tx1"/>
              </a:solidFill>
              <a:effectLst>
                <a:outerShdw blurRad="50800" dist="50800" dir="5400000" algn="ctr" rotWithShape="0">
                  <a:srgbClr val="000000"/>
                </a:outerShdw>
              </a:effectLst>
              <a:uLnTx/>
              <a:uFillTx/>
              <a:latin typeface="Arial" pitchFamily="34" charset="0"/>
              <a:ea typeface="+mn-ea"/>
              <a:cs typeface="Arial" pitchFamily="34" charset="0"/>
            </a:endParaRPr>
          </a:p>
        </p:txBody>
      </p:sp>
      <p:sp>
        <p:nvSpPr>
          <p:cNvPr id="8" name="Title 1"/>
          <p:cNvSpPr txBox="1">
            <a:spLocks/>
          </p:cNvSpPr>
          <p:nvPr/>
        </p:nvSpPr>
        <p:spPr bwMode="auto">
          <a:xfrm>
            <a:off x="685800" y="927340"/>
            <a:ext cx="7772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dirty="0" smtClean="0">
                <a:ln>
                  <a:noFill/>
                </a:ln>
                <a:solidFill>
                  <a:srgbClr val="FFC000"/>
                </a:solidFill>
                <a:effectLst/>
                <a:uLnTx/>
                <a:uFillTx/>
                <a:latin typeface="Arial Black" pitchFamily="34" charset="0"/>
                <a:ea typeface="+mj-ea"/>
                <a:cs typeface="+mj-cs"/>
              </a:rPr>
              <a:t>Workshop F:  Who is Allowed on the Dock?  </a:t>
            </a:r>
            <a:r>
              <a:rPr kumimoji="0" lang="en-US" sz="3600" b="0" i="1" u="none" strike="noStrike" kern="0" cap="none" spc="0" normalizeH="0" baseline="0" noProof="0" dirty="0" smtClean="0">
                <a:ln>
                  <a:noFill/>
                </a:ln>
                <a:solidFill>
                  <a:srgbClr val="FFC000"/>
                </a:solidFill>
                <a:effectLst/>
                <a:uLnTx/>
                <a:uFillTx/>
                <a:latin typeface="Arial Black" pitchFamily="34" charset="0"/>
                <a:ea typeface="+mj-ea"/>
                <a:cs typeface="+mj-cs"/>
              </a:rPr>
              <a:t/>
            </a:r>
            <a:br>
              <a:rPr kumimoji="0" lang="en-US" sz="3600" b="0" i="1" u="none" strike="noStrike" kern="0" cap="none" spc="0" normalizeH="0" baseline="0" noProof="0" dirty="0" smtClean="0">
                <a:ln>
                  <a:noFill/>
                </a:ln>
                <a:solidFill>
                  <a:srgbClr val="FFC000"/>
                </a:solidFill>
                <a:effectLst/>
                <a:uLnTx/>
                <a:uFillTx/>
                <a:latin typeface="Arial Black" pitchFamily="34" charset="0"/>
                <a:ea typeface="+mj-ea"/>
                <a:cs typeface="+mj-cs"/>
              </a:rPr>
            </a:br>
            <a:endParaRPr kumimoji="0" lang="en-US" sz="3600" b="0" i="1" u="none" strike="noStrike" kern="0" cap="none" spc="0" normalizeH="0" baseline="0" noProof="0" dirty="0">
              <a:ln>
                <a:noFill/>
              </a:ln>
              <a:solidFill>
                <a:srgbClr val="FFC000"/>
              </a:solidFill>
              <a:effectLst/>
              <a:uLnTx/>
              <a:uFillTx/>
              <a:latin typeface="Arial Black" pitchFamily="34" charset="0"/>
              <a:ea typeface="+mj-ea"/>
              <a:cs typeface="+mj-cs"/>
            </a:endParaRPr>
          </a:p>
        </p:txBody>
      </p:sp>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996" y="291850"/>
            <a:ext cx="8229600" cy="1069848"/>
          </a:xfrm>
        </p:spPr>
        <p:txBody>
          <a:bodyPr>
            <a:normAutofit/>
          </a:bodyPr>
          <a:lstStyle/>
          <a:p>
            <a:pPr>
              <a:defRPr/>
            </a:pPr>
            <a:r>
              <a:rPr lang="en-US" dirty="0" smtClean="0"/>
              <a:t>Form I-9:  The Importance of Internal Audits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85585307"/>
              </p:ext>
            </p:extLst>
          </p:nvPr>
        </p:nvGraphicFramePr>
        <p:xfrm>
          <a:off x="190499" y="1899217"/>
          <a:ext cx="8763002" cy="4555704"/>
        </p:xfrm>
        <a:graphic>
          <a:graphicData uri="http://schemas.openxmlformats.org/drawingml/2006/table">
            <a:tbl>
              <a:tblPr firstRow="1" firstCol="1" lastRow="1" lastCol="1" bandRow="1" bandCol="1">
                <a:tableStyleId>{5C22544A-7EE6-4342-B048-85BDC9FD1C3A}</a:tableStyleId>
              </a:tblPr>
              <a:tblGrid>
                <a:gridCol w="1257301"/>
                <a:gridCol w="1961762"/>
                <a:gridCol w="1967204"/>
                <a:gridCol w="1609531"/>
                <a:gridCol w="1967204"/>
              </a:tblGrid>
              <a:tr h="929732">
                <a:tc gridSpan="5">
                  <a:txBody>
                    <a:bodyPr/>
                    <a:lstStyle/>
                    <a:p>
                      <a:pPr marL="0" marR="0">
                        <a:spcBef>
                          <a:spcPts val="0"/>
                        </a:spcBef>
                        <a:spcAft>
                          <a:spcPts val="0"/>
                        </a:spcAft>
                      </a:pPr>
                      <a:r>
                        <a:rPr lang="en-US" sz="2800" b="1" dirty="0" smtClean="0">
                          <a:solidFill>
                            <a:srgbClr val="000000"/>
                          </a:solidFill>
                          <a:effectLst/>
                          <a:latin typeface="Times New Roman"/>
                          <a:ea typeface="Times New Roman"/>
                        </a:rPr>
                        <a:t>Date </a:t>
                      </a:r>
                      <a:r>
                        <a:rPr lang="en-US" sz="2800" b="1" dirty="0">
                          <a:solidFill>
                            <a:srgbClr val="000000"/>
                          </a:solidFill>
                          <a:effectLst/>
                          <a:latin typeface="Times New Roman"/>
                          <a:ea typeface="Times New Roman"/>
                        </a:rPr>
                        <a:t>of Audit:  March 31, </a:t>
                      </a:r>
                      <a:r>
                        <a:rPr lang="en-US" sz="2800" b="1" dirty="0" smtClean="0">
                          <a:solidFill>
                            <a:srgbClr val="000000"/>
                          </a:solidFill>
                          <a:effectLst/>
                          <a:latin typeface="Times New Roman"/>
                          <a:ea typeface="Times New Roman"/>
                        </a:rPr>
                        <a:t>2012</a:t>
                      </a:r>
                      <a:endParaRPr lang="en-US" sz="2800" dirty="0">
                        <a:solidFill>
                          <a:srgbClr val="000000"/>
                        </a:solidFill>
                        <a:effectLst/>
                        <a:latin typeface="Times New Roman"/>
                        <a:ea typeface="Times New Roman"/>
                      </a:endParaRPr>
                    </a:p>
                  </a:txBody>
                  <a:tcPr marL="73025" marR="73025" marT="73025" marB="730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59682">
                <a:tc>
                  <a:txBody>
                    <a:bodyPr/>
                    <a:lstStyle/>
                    <a:p>
                      <a:pPr marL="0" marR="0" algn="ctr">
                        <a:spcBef>
                          <a:spcPts val="0"/>
                        </a:spcBef>
                        <a:spcAft>
                          <a:spcPts val="0"/>
                        </a:spcAft>
                      </a:pPr>
                      <a:r>
                        <a:rPr lang="en-US" sz="1800" b="1" dirty="0">
                          <a:solidFill>
                            <a:srgbClr val="000000"/>
                          </a:solidFill>
                          <a:effectLst/>
                          <a:latin typeface="Times New Roman"/>
                          <a:ea typeface="Times New Roman"/>
                        </a:rPr>
                        <a:t>Employee</a:t>
                      </a:r>
                    </a:p>
                  </a:txBody>
                  <a:tcPr marL="73025" marR="73025" marT="73025" marB="73025">
                    <a:solidFill>
                      <a:schemeClr val="accent2">
                        <a:lumMod val="40000"/>
                        <a:lumOff val="60000"/>
                      </a:schemeClr>
                    </a:solidFill>
                  </a:tcPr>
                </a:tc>
                <a:tc>
                  <a:txBody>
                    <a:bodyPr/>
                    <a:lstStyle/>
                    <a:p>
                      <a:pPr marL="0" marR="0" algn="ctr">
                        <a:spcBef>
                          <a:spcPts val="0"/>
                        </a:spcBef>
                        <a:spcAft>
                          <a:spcPts val="0"/>
                        </a:spcAft>
                      </a:pPr>
                      <a:r>
                        <a:rPr lang="en-US" sz="1800" b="1" dirty="0">
                          <a:solidFill>
                            <a:srgbClr val="000000"/>
                          </a:solidFill>
                          <a:effectLst/>
                          <a:latin typeface="Times New Roman"/>
                          <a:ea typeface="Times New Roman"/>
                        </a:rPr>
                        <a:t>Issue Description</a:t>
                      </a:r>
                    </a:p>
                  </a:txBody>
                  <a:tcPr marL="73025" marR="73025" marT="73025" marB="73025">
                    <a:solidFill>
                      <a:schemeClr val="accent2">
                        <a:lumMod val="40000"/>
                        <a:lumOff val="60000"/>
                      </a:schemeClr>
                    </a:solidFill>
                  </a:tcPr>
                </a:tc>
                <a:tc>
                  <a:txBody>
                    <a:bodyPr/>
                    <a:lstStyle/>
                    <a:p>
                      <a:pPr marL="0" marR="0" algn="ctr">
                        <a:spcBef>
                          <a:spcPts val="0"/>
                        </a:spcBef>
                        <a:spcAft>
                          <a:spcPts val="0"/>
                        </a:spcAft>
                      </a:pPr>
                      <a:r>
                        <a:rPr lang="en-US" sz="1800" b="1" dirty="0">
                          <a:solidFill>
                            <a:srgbClr val="000000"/>
                          </a:solidFill>
                          <a:effectLst/>
                          <a:latin typeface="Times New Roman"/>
                          <a:ea typeface="Times New Roman"/>
                        </a:rPr>
                        <a:t>Suggested Resolution</a:t>
                      </a:r>
                    </a:p>
                  </a:txBody>
                  <a:tcPr marL="73025" marR="73025" marT="73025" marB="73025">
                    <a:solidFill>
                      <a:schemeClr val="accent2">
                        <a:lumMod val="40000"/>
                        <a:lumOff val="60000"/>
                      </a:schemeClr>
                    </a:solidFill>
                  </a:tcPr>
                </a:tc>
                <a:tc>
                  <a:txBody>
                    <a:bodyPr/>
                    <a:lstStyle/>
                    <a:p>
                      <a:pPr marL="0" marR="0" algn="ctr">
                        <a:spcBef>
                          <a:spcPts val="0"/>
                        </a:spcBef>
                        <a:spcAft>
                          <a:spcPts val="0"/>
                        </a:spcAft>
                      </a:pPr>
                      <a:r>
                        <a:rPr lang="en-US" sz="1800" b="1" dirty="0">
                          <a:solidFill>
                            <a:srgbClr val="000000"/>
                          </a:solidFill>
                          <a:effectLst/>
                          <a:latin typeface="Times New Roman"/>
                          <a:ea typeface="Times New Roman"/>
                        </a:rPr>
                        <a:t>Identity of Person Making Correction</a:t>
                      </a:r>
                    </a:p>
                  </a:txBody>
                  <a:tcPr marL="73025" marR="73025" marT="73025" marB="73025">
                    <a:solidFill>
                      <a:schemeClr val="accent2">
                        <a:lumMod val="40000"/>
                        <a:lumOff val="60000"/>
                      </a:schemeClr>
                    </a:solidFill>
                  </a:tcPr>
                </a:tc>
                <a:tc>
                  <a:txBody>
                    <a:bodyPr/>
                    <a:lstStyle/>
                    <a:p>
                      <a:pPr marL="0" marR="0" algn="ctr">
                        <a:spcBef>
                          <a:spcPts val="0"/>
                        </a:spcBef>
                        <a:spcAft>
                          <a:spcPts val="0"/>
                        </a:spcAft>
                      </a:pPr>
                      <a:r>
                        <a:rPr lang="en-US" sz="1800" b="1" dirty="0">
                          <a:solidFill>
                            <a:srgbClr val="000000"/>
                          </a:solidFill>
                          <a:effectLst/>
                          <a:latin typeface="Times New Roman"/>
                          <a:ea typeface="Times New Roman"/>
                        </a:rPr>
                        <a:t>Date of Correction</a:t>
                      </a:r>
                    </a:p>
                  </a:txBody>
                  <a:tcPr marL="73025" marR="73025" marT="73025" marB="73025">
                    <a:solidFill>
                      <a:schemeClr val="accent2">
                        <a:lumMod val="40000"/>
                        <a:lumOff val="60000"/>
                      </a:schemeClr>
                    </a:solidFill>
                  </a:tcPr>
                </a:tc>
              </a:tr>
              <a:tr h="1712624">
                <a:tc>
                  <a:txBody>
                    <a:bodyPr/>
                    <a:lstStyle/>
                    <a:p>
                      <a:pPr marL="0" marR="0">
                        <a:spcBef>
                          <a:spcPts val="0"/>
                        </a:spcBef>
                        <a:spcAft>
                          <a:spcPts val="0"/>
                        </a:spcAft>
                      </a:pPr>
                      <a:r>
                        <a:rPr lang="en-US" sz="1800" b="0" dirty="0">
                          <a:solidFill>
                            <a:srgbClr val="000000"/>
                          </a:solidFill>
                          <a:effectLst/>
                          <a:latin typeface="Lucida Handwriting" pitchFamily="66" charset="0"/>
                          <a:ea typeface="Times New Roman"/>
                        </a:rPr>
                        <a:t>Calvin</a:t>
                      </a:r>
                    </a:p>
                  </a:txBody>
                  <a:tcPr marL="73025" marR="73025" marT="73025" marB="73025">
                    <a:solidFill>
                      <a:schemeClr val="accent2">
                        <a:lumMod val="40000"/>
                        <a:lumOff val="60000"/>
                      </a:schemeClr>
                    </a:solidFill>
                  </a:tcPr>
                </a:tc>
                <a:tc>
                  <a:txBody>
                    <a:bodyPr/>
                    <a:lstStyle/>
                    <a:p>
                      <a:pPr marL="0" marR="0">
                        <a:spcBef>
                          <a:spcPts val="0"/>
                        </a:spcBef>
                        <a:spcAft>
                          <a:spcPts val="0"/>
                        </a:spcAft>
                      </a:pPr>
                      <a:r>
                        <a:rPr lang="en-US" sz="1800" b="0" dirty="0">
                          <a:solidFill>
                            <a:srgbClr val="000000"/>
                          </a:solidFill>
                          <a:effectLst/>
                          <a:latin typeface="Lucida Handwriting" pitchFamily="66" charset="0"/>
                          <a:ea typeface="Times New Roman"/>
                        </a:rPr>
                        <a:t>Calvin forgot to check the appropriate box re: his citizenship / work auth. status.</a:t>
                      </a:r>
                    </a:p>
                  </a:txBody>
                  <a:tcPr marL="73025" marR="73025" marT="73025" marB="73025">
                    <a:solidFill>
                      <a:schemeClr val="accent2">
                        <a:lumMod val="40000"/>
                        <a:lumOff val="60000"/>
                      </a:schemeClr>
                    </a:solidFill>
                  </a:tcPr>
                </a:tc>
                <a:tc>
                  <a:txBody>
                    <a:bodyPr/>
                    <a:lstStyle/>
                    <a:p>
                      <a:pPr marL="0" marR="0">
                        <a:spcBef>
                          <a:spcPts val="0"/>
                        </a:spcBef>
                        <a:spcAft>
                          <a:spcPts val="0"/>
                        </a:spcAft>
                      </a:pPr>
                      <a:r>
                        <a:rPr lang="en-US" sz="1800" b="0" dirty="0">
                          <a:solidFill>
                            <a:srgbClr val="000000"/>
                          </a:solidFill>
                          <a:effectLst/>
                          <a:latin typeface="Lucida Handwriting" pitchFamily="66" charset="0"/>
                          <a:ea typeface="Times New Roman"/>
                        </a:rPr>
                        <a:t>Call Calvin  and have him stop by to check the appropriate box</a:t>
                      </a:r>
                    </a:p>
                  </a:txBody>
                  <a:tcPr marL="73025" marR="73025" marT="73025" marB="73025">
                    <a:solidFill>
                      <a:schemeClr val="accent2">
                        <a:lumMod val="40000"/>
                        <a:lumOff val="60000"/>
                      </a:schemeClr>
                    </a:solidFill>
                  </a:tcPr>
                </a:tc>
                <a:tc>
                  <a:txBody>
                    <a:bodyPr/>
                    <a:lstStyle/>
                    <a:p>
                      <a:pPr marL="0" marR="0">
                        <a:spcBef>
                          <a:spcPts val="0"/>
                        </a:spcBef>
                        <a:spcAft>
                          <a:spcPts val="0"/>
                        </a:spcAft>
                      </a:pPr>
                      <a:r>
                        <a:rPr lang="en-US" sz="1800" b="0" dirty="0">
                          <a:solidFill>
                            <a:srgbClr val="000000"/>
                          </a:solidFill>
                          <a:effectLst/>
                          <a:latin typeface="Lucida Handwriting" pitchFamily="66" charset="0"/>
                          <a:ea typeface="Times New Roman"/>
                        </a:rPr>
                        <a:t>Calvin</a:t>
                      </a:r>
                    </a:p>
                  </a:txBody>
                  <a:tcPr marL="73025" marR="73025" marT="73025" marB="73025">
                    <a:solidFill>
                      <a:schemeClr val="accent2">
                        <a:lumMod val="40000"/>
                        <a:lumOff val="60000"/>
                      </a:schemeClr>
                    </a:solidFill>
                  </a:tcPr>
                </a:tc>
                <a:tc>
                  <a:txBody>
                    <a:bodyPr/>
                    <a:lstStyle/>
                    <a:p>
                      <a:pPr marL="0" marR="0">
                        <a:spcBef>
                          <a:spcPts val="0"/>
                        </a:spcBef>
                        <a:spcAft>
                          <a:spcPts val="0"/>
                        </a:spcAft>
                      </a:pPr>
                      <a:r>
                        <a:rPr lang="en-US" sz="1800" b="0" dirty="0" smtClean="0">
                          <a:solidFill>
                            <a:srgbClr val="000000"/>
                          </a:solidFill>
                          <a:effectLst/>
                          <a:latin typeface="Lucida Handwriting" pitchFamily="66" charset="0"/>
                          <a:ea typeface="Times New Roman"/>
                        </a:rPr>
                        <a:t>3/2/2012</a:t>
                      </a:r>
                      <a:endParaRPr lang="en-US" sz="1800" b="0" dirty="0">
                        <a:solidFill>
                          <a:srgbClr val="000000"/>
                        </a:solidFill>
                        <a:effectLst/>
                        <a:latin typeface="Lucida Handwriting" pitchFamily="66" charset="0"/>
                        <a:ea typeface="Times New Roman"/>
                      </a:endParaRPr>
                    </a:p>
                  </a:txBody>
                  <a:tcPr marL="73025" marR="73025" marT="73025" marB="73025">
                    <a:solidFill>
                      <a:schemeClr val="accent2">
                        <a:lumMod val="40000"/>
                        <a:lumOff val="60000"/>
                      </a:schemeClr>
                    </a:solidFill>
                  </a:tcPr>
                </a:tc>
              </a:tr>
            </a:tbl>
          </a:graphicData>
        </a:graphic>
      </p:graphicFrame>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20</a:t>
            </a:fld>
            <a:endParaRPr lang="en-US"/>
          </a:p>
        </p:txBody>
      </p:sp>
    </p:spTree>
    <p:extLst>
      <p:ext uri="{BB962C8B-B14F-4D97-AF65-F5344CB8AC3E}">
        <p14:creationId xmlns:p14="http://schemas.microsoft.com/office/powerpoint/2010/main" xmlns="" val="3141092015"/>
      </p:ext>
    </p:extLst>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996" y="134190"/>
            <a:ext cx="8229600" cy="1069848"/>
          </a:xfrm>
        </p:spPr>
        <p:txBody>
          <a:bodyPr>
            <a:normAutofit/>
          </a:bodyPr>
          <a:lstStyle/>
          <a:p>
            <a:pPr>
              <a:defRPr/>
            </a:pPr>
            <a:r>
              <a:rPr lang="en-US" dirty="0" smtClean="0"/>
              <a:t>Form I-9:  The Importance of Internal Audits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947279140"/>
              </p:ext>
            </p:extLst>
          </p:nvPr>
        </p:nvGraphicFramePr>
        <p:xfrm>
          <a:off x="191806" y="1378867"/>
          <a:ext cx="8763002" cy="5148053"/>
        </p:xfrm>
        <a:graphic>
          <a:graphicData uri="http://schemas.openxmlformats.org/drawingml/2006/table">
            <a:tbl>
              <a:tblPr firstRow="1" firstCol="1" lastRow="1" lastCol="1" bandRow="1" bandCol="1">
                <a:tableStyleId>{5C22544A-7EE6-4342-B048-85BDC9FD1C3A}</a:tableStyleId>
              </a:tblPr>
              <a:tblGrid>
                <a:gridCol w="1257301"/>
                <a:gridCol w="2057400"/>
                <a:gridCol w="1871566"/>
                <a:gridCol w="1609531"/>
                <a:gridCol w="1967204"/>
              </a:tblGrid>
              <a:tr h="741153">
                <a:tc gridSpan="5">
                  <a:txBody>
                    <a:bodyPr/>
                    <a:lstStyle/>
                    <a:p>
                      <a:pPr marL="0" marR="0">
                        <a:spcBef>
                          <a:spcPts val="0"/>
                        </a:spcBef>
                        <a:spcAft>
                          <a:spcPts val="0"/>
                        </a:spcAft>
                      </a:pPr>
                      <a:r>
                        <a:rPr lang="en-US" sz="2800" b="1" dirty="0" smtClean="0">
                          <a:solidFill>
                            <a:srgbClr val="000000"/>
                          </a:solidFill>
                          <a:effectLst/>
                          <a:latin typeface="Times New Roman"/>
                          <a:ea typeface="Times New Roman"/>
                        </a:rPr>
                        <a:t>Date </a:t>
                      </a:r>
                      <a:r>
                        <a:rPr lang="en-US" sz="2800" b="1" dirty="0">
                          <a:solidFill>
                            <a:srgbClr val="000000"/>
                          </a:solidFill>
                          <a:effectLst/>
                          <a:latin typeface="Times New Roman"/>
                          <a:ea typeface="Times New Roman"/>
                        </a:rPr>
                        <a:t>of Audit:  March 31, </a:t>
                      </a:r>
                      <a:r>
                        <a:rPr lang="en-US" sz="2800" b="1" dirty="0" smtClean="0">
                          <a:solidFill>
                            <a:srgbClr val="000000"/>
                          </a:solidFill>
                          <a:effectLst/>
                          <a:latin typeface="Times New Roman"/>
                          <a:ea typeface="Times New Roman"/>
                        </a:rPr>
                        <a:t>2012</a:t>
                      </a:r>
                      <a:endParaRPr lang="en-US" sz="2800" dirty="0">
                        <a:solidFill>
                          <a:srgbClr val="000000"/>
                        </a:solidFill>
                        <a:effectLst/>
                        <a:latin typeface="Times New Roman"/>
                        <a:ea typeface="Times New Roman"/>
                      </a:endParaRPr>
                    </a:p>
                  </a:txBody>
                  <a:tcPr marL="73025" marR="73025" marT="73025" marB="730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10739">
                <a:tc>
                  <a:txBody>
                    <a:bodyPr/>
                    <a:lstStyle/>
                    <a:p>
                      <a:pPr marL="0" marR="0" algn="ctr">
                        <a:spcBef>
                          <a:spcPts val="0"/>
                        </a:spcBef>
                        <a:spcAft>
                          <a:spcPts val="0"/>
                        </a:spcAft>
                      </a:pPr>
                      <a:r>
                        <a:rPr lang="en-US" sz="1800" b="1" dirty="0">
                          <a:solidFill>
                            <a:srgbClr val="000000"/>
                          </a:solidFill>
                          <a:effectLst/>
                          <a:latin typeface="Times New Roman"/>
                          <a:ea typeface="Times New Roman"/>
                        </a:rPr>
                        <a:t>Employee</a:t>
                      </a:r>
                    </a:p>
                  </a:txBody>
                  <a:tcPr marL="73025" marR="73025" marT="73025" marB="73025">
                    <a:solidFill>
                      <a:schemeClr val="accent2">
                        <a:lumMod val="40000"/>
                        <a:lumOff val="60000"/>
                      </a:schemeClr>
                    </a:solidFill>
                  </a:tcPr>
                </a:tc>
                <a:tc>
                  <a:txBody>
                    <a:bodyPr/>
                    <a:lstStyle/>
                    <a:p>
                      <a:pPr marL="0" marR="0" algn="ctr">
                        <a:spcBef>
                          <a:spcPts val="0"/>
                        </a:spcBef>
                        <a:spcAft>
                          <a:spcPts val="0"/>
                        </a:spcAft>
                      </a:pPr>
                      <a:r>
                        <a:rPr lang="en-US" sz="1800" b="1" dirty="0">
                          <a:solidFill>
                            <a:srgbClr val="000000"/>
                          </a:solidFill>
                          <a:effectLst/>
                          <a:latin typeface="Times New Roman"/>
                          <a:ea typeface="Times New Roman"/>
                        </a:rPr>
                        <a:t>Issue Description</a:t>
                      </a:r>
                    </a:p>
                  </a:txBody>
                  <a:tcPr marL="73025" marR="73025" marT="73025" marB="73025">
                    <a:solidFill>
                      <a:schemeClr val="accent2">
                        <a:lumMod val="40000"/>
                        <a:lumOff val="60000"/>
                      </a:schemeClr>
                    </a:solidFill>
                  </a:tcPr>
                </a:tc>
                <a:tc>
                  <a:txBody>
                    <a:bodyPr/>
                    <a:lstStyle/>
                    <a:p>
                      <a:pPr marL="0" marR="0" algn="ctr">
                        <a:spcBef>
                          <a:spcPts val="0"/>
                        </a:spcBef>
                        <a:spcAft>
                          <a:spcPts val="0"/>
                        </a:spcAft>
                      </a:pPr>
                      <a:r>
                        <a:rPr lang="en-US" sz="1800" b="1" dirty="0">
                          <a:solidFill>
                            <a:srgbClr val="000000"/>
                          </a:solidFill>
                          <a:effectLst/>
                          <a:latin typeface="Times New Roman"/>
                          <a:ea typeface="Times New Roman"/>
                        </a:rPr>
                        <a:t>Suggested Resolution</a:t>
                      </a:r>
                    </a:p>
                  </a:txBody>
                  <a:tcPr marL="73025" marR="73025" marT="73025" marB="73025">
                    <a:solidFill>
                      <a:schemeClr val="accent2">
                        <a:lumMod val="40000"/>
                        <a:lumOff val="60000"/>
                      </a:schemeClr>
                    </a:solidFill>
                  </a:tcPr>
                </a:tc>
                <a:tc>
                  <a:txBody>
                    <a:bodyPr/>
                    <a:lstStyle/>
                    <a:p>
                      <a:pPr marL="0" marR="0" algn="ctr">
                        <a:spcBef>
                          <a:spcPts val="0"/>
                        </a:spcBef>
                        <a:spcAft>
                          <a:spcPts val="0"/>
                        </a:spcAft>
                      </a:pPr>
                      <a:r>
                        <a:rPr lang="en-US" sz="1800" b="1" dirty="0">
                          <a:solidFill>
                            <a:srgbClr val="000000"/>
                          </a:solidFill>
                          <a:effectLst/>
                          <a:latin typeface="Times New Roman"/>
                          <a:ea typeface="Times New Roman"/>
                        </a:rPr>
                        <a:t>Identity of Person Making Correction</a:t>
                      </a:r>
                    </a:p>
                  </a:txBody>
                  <a:tcPr marL="73025" marR="73025" marT="73025" marB="73025">
                    <a:solidFill>
                      <a:schemeClr val="accent2">
                        <a:lumMod val="40000"/>
                        <a:lumOff val="60000"/>
                      </a:schemeClr>
                    </a:solidFill>
                  </a:tcPr>
                </a:tc>
                <a:tc>
                  <a:txBody>
                    <a:bodyPr/>
                    <a:lstStyle/>
                    <a:p>
                      <a:pPr marL="0" marR="0" algn="ctr">
                        <a:spcBef>
                          <a:spcPts val="0"/>
                        </a:spcBef>
                        <a:spcAft>
                          <a:spcPts val="0"/>
                        </a:spcAft>
                      </a:pPr>
                      <a:r>
                        <a:rPr lang="en-US" sz="1800" b="1" dirty="0">
                          <a:solidFill>
                            <a:srgbClr val="000000"/>
                          </a:solidFill>
                          <a:effectLst/>
                          <a:latin typeface="Times New Roman"/>
                          <a:ea typeface="Times New Roman"/>
                        </a:rPr>
                        <a:t>Date of Correction</a:t>
                      </a:r>
                    </a:p>
                  </a:txBody>
                  <a:tcPr marL="73025" marR="73025" marT="73025" marB="73025">
                    <a:solidFill>
                      <a:schemeClr val="accent2">
                        <a:lumMod val="40000"/>
                        <a:lumOff val="60000"/>
                      </a:schemeClr>
                    </a:solidFill>
                  </a:tcPr>
                </a:tc>
              </a:tr>
              <a:tr h="1665975">
                <a:tc>
                  <a:txBody>
                    <a:bodyPr/>
                    <a:lstStyle/>
                    <a:p>
                      <a:pPr marL="0" marR="0">
                        <a:spcBef>
                          <a:spcPts val="0"/>
                        </a:spcBef>
                        <a:spcAft>
                          <a:spcPts val="0"/>
                        </a:spcAft>
                      </a:pPr>
                      <a:r>
                        <a:rPr lang="en-US" sz="1800" b="0" dirty="0">
                          <a:solidFill>
                            <a:srgbClr val="000000"/>
                          </a:solidFill>
                          <a:effectLst/>
                          <a:latin typeface="Lucida Handwriting" pitchFamily="66" charset="0"/>
                          <a:ea typeface="Times New Roman"/>
                        </a:rPr>
                        <a:t>Hobbes</a:t>
                      </a:r>
                    </a:p>
                  </a:txBody>
                  <a:tcPr marL="73025" marR="73025" marT="73025" marB="73025">
                    <a:solidFill>
                      <a:schemeClr val="accent2">
                        <a:lumMod val="40000"/>
                        <a:lumOff val="60000"/>
                      </a:schemeClr>
                    </a:solidFill>
                  </a:tcPr>
                </a:tc>
                <a:tc>
                  <a:txBody>
                    <a:bodyPr/>
                    <a:lstStyle/>
                    <a:p>
                      <a:pPr marL="0" marR="0">
                        <a:spcBef>
                          <a:spcPts val="0"/>
                        </a:spcBef>
                        <a:spcAft>
                          <a:spcPts val="0"/>
                        </a:spcAft>
                      </a:pPr>
                      <a:r>
                        <a:rPr lang="en-US" sz="1800" b="0" dirty="0">
                          <a:solidFill>
                            <a:srgbClr val="000000"/>
                          </a:solidFill>
                          <a:effectLst/>
                          <a:latin typeface="Lucida Handwriting" pitchFamily="66" charset="0"/>
                          <a:ea typeface="Times New Roman"/>
                        </a:rPr>
                        <a:t>The number written on the Form I-9 for Hobbes’ passport doesn’t match the number on the copy of the passport retained with the I-9.</a:t>
                      </a:r>
                    </a:p>
                  </a:txBody>
                  <a:tcPr marL="73025" marR="73025" marT="73025" marB="73025">
                    <a:solidFill>
                      <a:schemeClr val="accent2">
                        <a:lumMod val="40000"/>
                        <a:lumOff val="60000"/>
                      </a:schemeClr>
                    </a:solidFill>
                  </a:tcPr>
                </a:tc>
                <a:tc>
                  <a:txBody>
                    <a:bodyPr/>
                    <a:lstStyle/>
                    <a:p>
                      <a:pPr marL="0" marR="0">
                        <a:spcBef>
                          <a:spcPts val="0"/>
                        </a:spcBef>
                        <a:spcAft>
                          <a:spcPts val="0"/>
                        </a:spcAft>
                      </a:pPr>
                      <a:r>
                        <a:rPr lang="en-US" sz="1800" b="0" dirty="0">
                          <a:solidFill>
                            <a:srgbClr val="000000"/>
                          </a:solidFill>
                          <a:effectLst/>
                          <a:latin typeface="Lucida Handwriting" pitchFamily="66" charset="0"/>
                          <a:ea typeface="Times New Roman"/>
                        </a:rPr>
                        <a:t>Date/Initial change made on the I-9</a:t>
                      </a:r>
                    </a:p>
                  </a:txBody>
                  <a:tcPr marL="73025" marR="73025" marT="73025" marB="73025">
                    <a:solidFill>
                      <a:schemeClr val="accent2">
                        <a:lumMod val="40000"/>
                        <a:lumOff val="60000"/>
                      </a:schemeClr>
                    </a:solidFill>
                  </a:tcPr>
                </a:tc>
                <a:tc>
                  <a:txBody>
                    <a:bodyPr/>
                    <a:lstStyle/>
                    <a:p>
                      <a:pPr marL="0" marR="0">
                        <a:spcBef>
                          <a:spcPts val="0"/>
                        </a:spcBef>
                        <a:spcAft>
                          <a:spcPts val="0"/>
                        </a:spcAft>
                      </a:pPr>
                      <a:r>
                        <a:rPr lang="en-US" sz="1800" b="0" dirty="0">
                          <a:solidFill>
                            <a:srgbClr val="000000"/>
                          </a:solidFill>
                          <a:effectLst/>
                          <a:latin typeface="Lucida Handwriting" pitchFamily="66" charset="0"/>
                          <a:ea typeface="Times New Roman"/>
                        </a:rPr>
                        <a:t>H.R. Person</a:t>
                      </a:r>
                    </a:p>
                  </a:txBody>
                  <a:tcPr marL="73025" marR="73025" marT="73025" marB="73025">
                    <a:solidFill>
                      <a:schemeClr val="accent2">
                        <a:lumMod val="40000"/>
                        <a:lumOff val="60000"/>
                      </a:schemeClr>
                    </a:solidFill>
                  </a:tcPr>
                </a:tc>
                <a:tc>
                  <a:txBody>
                    <a:bodyPr/>
                    <a:lstStyle/>
                    <a:p>
                      <a:pPr marL="0" marR="0">
                        <a:spcBef>
                          <a:spcPts val="0"/>
                        </a:spcBef>
                        <a:spcAft>
                          <a:spcPts val="0"/>
                        </a:spcAft>
                      </a:pPr>
                      <a:r>
                        <a:rPr lang="en-US" sz="1800" b="0" dirty="0" smtClean="0">
                          <a:solidFill>
                            <a:srgbClr val="000000"/>
                          </a:solidFill>
                          <a:effectLst/>
                          <a:latin typeface="Lucida Handwriting" pitchFamily="66" charset="0"/>
                          <a:ea typeface="Times New Roman"/>
                        </a:rPr>
                        <a:t>3/20/2012</a:t>
                      </a:r>
                      <a:endParaRPr lang="en-US" sz="1800" b="0" dirty="0">
                        <a:solidFill>
                          <a:srgbClr val="000000"/>
                        </a:solidFill>
                        <a:effectLst/>
                        <a:latin typeface="Lucida Handwriting" pitchFamily="66" charset="0"/>
                        <a:ea typeface="Times New Roman"/>
                      </a:endParaRPr>
                    </a:p>
                  </a:txBody>
                  <a:tcPr marL="73025" marR="73025" marT="73025" marB="73025">
                    <a:solidFill>
                      <a:schemeClr val="accent2">
                        <a:lumMod val="40000"/>
                        <a:lumOff val="60000"/>
                      </a:schemeClr>
                    </a:solidFill>
                  </a:tcPr>
                </a:tc>
              </a:tr>
            </a:tbl>
          </a:graphicData>
        </a:graphic>
      </p:graphicFrame>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21</a:t>
            </a:fld>
            <a:endParaRPr lang="en-US"/>
          </a:p>
        </p:txBody>
      </p:sp>
    </p:spTree>
    <p:extLst>
      <p:ext uri="{BB962C8B-B14F-4D97-AF65-F5344CB8AC3E}">
        <p14:creationId xmlns:p14="http://schemas.microsoft.com/office/powerpoint/2010/main" xmlns="" val="1666251308"/>
      </p:ext>
    </p:extLst>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370" y="291850"/>
            <a:ext cx="8229600" cy="1069848"/>
          </a:xfrm>
        </p:spPr>
        <p:txBody>
          <a:bodyPr>
            <a:normAutofit/>
          </a:bodyPr>
          <a:lstStyle/>
          <a:p>
            <a:pPr>
              <a:defRPr/>
            </a:pPr>
            <a:r>
              <a:rPr lang="en-US" dirty="0" smtClean="0"/>
              <a:t>Form I-9:  The Importance of Internal Audits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841398028"/>
              </p:ext>
            </p:extLst>
          </p:nvPr>
        </p:nvGraphicFramePr>
        <p:xfrm>
          <a:off x="190499" y="2019981"/>
          <a:ext cx="8763002" cy="4599413"/>
        </p:xfrm>
        <a:graphic>
          <a:graphicData uri="http://schemas.openxmlformats.org/drawingml/2006/table">
            <a:tbl>
              <a:tblPr firstRow="1" firstCol="1" lastRow="1" lastCol="1" bandRow="1" bandCol="1">
                <a:tableStyleId>{5C22544A-7EE6-4342-B048-85BDC9FD1C3A}</a:tableStyleId>
              </a:tblPr>
              <a:tblGrid>
                <a:gridCol w="1609532"/>
                <a:gridCol w="1609531"/>
                <a:gridCol w="1967204"/>
                <a:gridCol w="1609531"/>
                <a:gridCol w="1967204"/>
              </a:tblGrid>
              <a:tr h="741153">
                <a:tc gridSpan="5">
                  <a:txBody>
                    <a:bodyPr/>
                    <a:lstStyle/>
                    <a:p>
                      <a:pPr marL="0" marR="0">
                        <a:spcBef>
                          <a:spcPts val="0"/>
                        </a:spcBef>
                        <a:spcAft>
                          <a:spcPts val="0"/>
                        </a:spcAft>
                      </a:pPr>
                      <a:r>
                        <a:rPr lang="en-US" sz="2800" b="1" dirty="0" smtClean="0">
                          <a:solidFill>
                            <a:srgbClr val="000000"/>
                          </a:solidFill>
                          <a:effectLst/>
                          <a:latin typeface="Times New Roman"/>
                          <a:ea typeface="Times New Roman"/>
                        </a:rPr>
                        <a:t>Date </a:t>
                      </a:r>
                      <a:r>
                        <a:rPr lang="en-US" sz="2800" b="1" dirty="0">
                          <a:solidFill>
                            <a:srgbClr val="000000"/>
                          </a:solidFill>
                          <a:effectLst/>
                          <a:latin typeface="Times New Roman"/>
                          <a:ea typeface="Times New Roman"/>
                        </a:rPr>
                        <a:t>of Audit:  March 31, </a:t>
                      </a:r>
                      <a:r>
                        <a:rPr lang="en-US" sz="2800" b="1" dirty="0" smtClean="0">
                          <a:solidFill>
                            <a:srgbClr val="000000"/>
                          </a:solidFill>
                          <a:effectLst/>
                          <a:latin typeface="Times New Roman"/>
                          <a:ea typeface="Times New Roman"/>
                        </a:rPr>
                        <a:t>2012</a:t>
                      </a:r>
                      <a:endParaRPr lang="en-US" sz="2800" dirty="0">
                        <a:solidFill>
                          <a:srgbClr val="000000"/>
                        </a:solidFill>
                        <a:effectLst/>
                        <a:latin typeface="Times New Roman"/>
                        <a:ea typeface="Times New Roman"/>
                      </a:endParaRPr>
                    </a:p>
                  </a:txBody>
                  <a:tcPr marL="73025" marR="73025" marT="73025" marB="730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10739">
                <a:tc>
                  <a:txBody>
                    <a:bodyPr/>
                    <a:lstStyle/>
                    <a:p>
                      <a:pPr marL="0" marR="0" algn="ctr">
                        <a:spcBef>
                          <a:spcPts val="0"/>
                        </a:spcBef>
                        <a:spcAft>
                          <a:spcPts val="0"/>
                        </a:spcAft>
                      </a:pPr>
                      <a:r>
                        <a:rPr lang="en-US" sz="1800" b="1" dirty="0">
                          <a:solidFill>
                            <a:srgbClr val="000000"/>
                          </a:solidFill>
                          <a:effectLst/>
                          <a:latin typeface="Times New Roman"/>
                          <a:ea typeface="Times New Roman"/>
                        </a:rPr>
                        <a:t>Employee</a:t>
                      </a:r>
                    </a:p>
                  </a:txBody>
                  <a:tcPr marL="73025" marR="73025" marT="73025" marB="73025">
                    <a:solidFill>
                      <a:schemeClr val="accent2">
                        <a:lumMod val="40000"/>
                        <a:lumOff val="60000"/>
                      </a:schemeClr>
                    </a:solidFill>
                  </a:tcPr>
                </a:tc>
                <a:tc>
                  <a:txBody>
                    <a:bodyPr/>
                    <a:lstStyle/>
                    <a:p>
                      <a:pPr marL="0" marR="0" algn="ctr">
                        <a:spcBef>
                          <a:spcPts val="0"/>
                        </a:spcBef>
                        <a:spcAft>
                          <a:spcPts val="0"/>
                        </a:spcAft>
                      </a:pPr>
                      <a:r>
                        <a:rPr lang="en-US" sz="1800" b="1" dirty="0">
                          <a:solidFill>
                            <a:srgbClr val="000000"/>
                          </a:solidFill>
                          <a:effectLst/>
                          <a:latin typeface="Times New Roman"/>
                          <a:ea typeface="Times New Roman"/>
                        </a:rPr>
                        <a:t>Issue Description</a:t>
                      </a:r>
                    </a:p>
                  </a:txBody>
                  <a:tcPr marL="73025" marR="73025" marT="73025" marB="73025">
                    <a:solidFill>
                      <a:schemeClr val="accent2">
                        <a:lumMod val="40000"/>
                        <a:lumOff val="60000"/>
                      </a:schemeClr>
                    </a:solidFill>
                  </a:tcPr>
                </a:tc>
                <a:tc>
                  <a:txBody>
                    <a:bodyPr/>
                    <a:lstStyle/>
                    <a:p>
                      <a:pPr marL="0" marR="0" algn="ctr">
                        <a:spcBef>
                          <a:spcPts val="0"/>
                        </a:spcBef>
                        <a:spcAft>
                          <a:spcPts val="0"/>
                        </a:spcAft>
                      </a:pPr>
                      <a:r>
                        <a:rPr lang="en-US" sz="1800" b="1" dirty="0">
                          <a:solidFill>
                            <a:srgbClr val="000000"/>
                          </a:solidFill>
                          <a:effectLst/>
                          <a:latin typeface="Times New Roman"/>
                          <a:ea typeface="Times New Roman"/>
                        </a:rPr>
                        <a:t>Suggested Resolution</a:t>
                      </a:r>
                    </a:p>
                  </a:txBody>
                  <a:tcPr marL="73025" marR="73025" marT="73025" marB="73025">
                    <a:solidFill>
                      <a:schemeClr val="accent2">
                        <a:lumMod val="40000"/>
                        <a:lumOff val="60000"/>
                      </a:schemeClr>
                    </a:solidFill>
                  </a:tcPr>
                </a:tc>
                <a:tc>
                  <a:txBody>
                    <a:bodyPr/>
                    <a:lstStyle/>
                    <a:p>
                      <a:pPr marL="0" marR="0" algn="ctr">
                        <a:spcBef>
                          <a:spcPts val="0"/>
                        </a:spcBef>
                        <a:spcAft>
                          <a:spcPts val="0"/>
                        </a:spcAft>
                      </a:pPr>
                      <a:r>
                        <a:rPr lang="en-US" sz="1800" b="1" dirty="0">
                          <a:solidFill>
                            <a:srgbClr val="000000"/>
                          </a:solidFill>
                          <a:effectLst/>
                          <a:latin typeface="Times New Roman"/>
                          <a:ea typeface="Times New Roman"/>
                        </a:rPr>
                        <a:t>Identity of Person Making Correction</a:t>
                      </a:r>
                    </a:p>
                  </a:txBody>
                  <a:tcPr marL="73025" marR="73025" marT="73025" marB="73025">
                    <a:solidFill>
                      <a:schemeClr val="accent2">
                        <a:lumMod val="40000"/>
                        <a:lumOff val="60000"/>
                      </a:schemeClr>
                    </a:solidFill>
                  </a:tcPr>
                </a:tc>
                <a:tc>
                  <a:txBody>
                    <a:bodyPr/>
                    <a:lstStyle/>
                    <a:p>
                      <a:pPr marL="0" marR="0" algn="ctr">
                        <a:spcBef>
                          <a:spcPts val="0"/>
                        </a:spcBef>
                        <a:spcAft>
                          <a:spcPts val="0"/>
                        </a:spcAft>
                      </a:pPr>
                      <a:r>
                        <a:rPr lang="en-US" sz="1800" b="1" dirty="0">
                          <a:solidFill>
                            <a:srgbClr val="000000"/>
                          </a:solidFill>
                          <a:effectLst/>
                          <a:latin typeface="Times New Roman"/>
                          <a:ea typeface="Times New Roman"/>
                        </a:rPr>
                        <a:t>Date of Correction</a:t>
                      </a:r>
                    </a:p>
                  </a:txBody>
                  <a:tcPr marL="73025" marR="73025" marT="73025" marB="73025">
                    <a:solidFill>
                      <a:schemeClr val="accent2">
                        <a:lumMod val="40000"/>
                        <a:lumOff val="60000"/>
                      </a:schemeClr>
                    </a:solidFill>
                  </a:tcPr>
                </a:tc>
              </a:tr>
              <a:tr h="1108068">
                <a:tc>
                  <a:txBody>
                    <a:bodyPr/>
                    <a:lstStyle/>
                    <a:p>
                      <a:pPr marL="0" marR="0">
                        <a:spcBef>
                          <a:spcPts val="0"/>
                        </a:spcBef>
                        <a:spcAft>
                          <a:spcPts val="0"/>
                        </a:spcAft>
                      </a:pPr>
                      <a:r>
                        <a:rPr lang="en-US" sz="1800" b="0" dirty="0">
                          <a:solidFill>
                            <a:srgbClr val="000000"/>
                          </a:solidFill>
                          <a:effectLst/>
                          <a:latin typeface="Lucida Handwriting" pitchFamily="66" charset="0"/>
                          <a:ea typeface="Times New Roman"/>
                        </a:rPr>
                        <a:t>Miss Wormwood</a:t>
                      </a:r>
                    </a:p>
                  </a:txBody>
                  <a:tcPr marL="73025" marR="73025" marT="73025" marB="73025">
                    <a:solidFill>
                      <a:schemeClr val="accent2">
                        <a:lumMod val="40000"/>
                        <a:lumOff val="60000"/>
                      </a:schemeClr>
                    </a:solidFill>
                  </a:tcPr>
                </a:tc>
                <a:tc>
                  <a:txBody>
                    <a:bodyPr/>
                    <a:lstStyle/>
                    <a:p>
                      <a:pPr marL="0" marR="0">
                        <a:spcBef>
                          <a:spcPts val="0"/>
                        </a:spcBef>
                        <a:spcAft>
                          <a:spcPts val="0"/>
                        </a:spcAft>
                      </a:pPr>
                      <a:r>
                        <a:rPr lang="en-US" sz="1800" b="0" dirty="0">
                          <a:solidFill>
                            <a:srgbClr val="000000"/>
                          </a:solidFill>
                          <a:effectLst/>
                          <a:latin typeface="Lucida Handwriting" pitchFamily="66" charset="0"/>
                          <a:ea typeface="Times New Roman"/>
                        </a:rPr>
                        <a:t>Miss Wormwood provided 2 List B items only.</a:t>
                      </a:r>
                    </a:p>
                  </a:txBody>
                  <a:tcPr marL="73025" marR="73025" marT="73025" marB="73025">
                    <a:solidFill>
                      <a:schemeClr val="accent2">
                        <a:lumMod val="40000"/>
                        <a:lumOff val="60000"/>
                      </a:schemeClr>
                    </a:solidFill>
                  </a:tcPr>
                </a:tc>
                <a:tc>
                  <a:txBody>
                    <a:bodyPr/>
                    <a:lstStyle/>
                    <a:p>
                      <a:pPr marL="0" marR="0">
                        <a:spcBef>
                          <a:spcPts val="0"/>
                        </a:spcBef>
                        <a:spcAft>
                          <a:spcPts val="0"/>
                        </a:spcAft>
                      </a:pPr>
                      <a:r>
                        <a:rPr lang="en-US" sz="1800" b="0" dirty="0">
                          <a:solidFill>
                            <a:srgbClr val="000000"/>
                          </a:solidFill>
                          <a:effectLst/>
                          <a:latin typeface="Lucida Handwriting" pitchFamily="66" charset="0"/>
                          <a:ea typeface="Times New Roman"/>
                        </a:rPr>
                        <a:t>Miss Wormwood died a </a:t>
                      </a:r>
                      <a:r>
                        <a:rPr lang="en-US" sz="1800" b="0" dirty="0" smtClean="0">
                          <a:solidFill>
                            <a:srgbClr val="000000"/>
                          </a:solidFill>
                          <a:effectLst/>
                          <a:latin typeface="Lucida Handwriting" pitchFamily="66" charset="0"/>
                          <a:ea typeface="Times New Roman"/>
                        </a:rPr>
                        <a:t>1</a:t>
                      </a:r>
                      <a:r>
                        <a:rPr lang="en-US" sz="1800" b="0" baseline="0" dirty="0" smtClean="0">
                          <a:solidFill>
                            <a:srgbClr val="000000"/>
                          </a:solidFill>
                          <a:effectLst/>
                          <a:latin typeface="Lucida Handwriting" pitchFamily="66" charset="0"/>
                          <a:ea typeface="Times New Roman"/>
                        </a:rPr>
                        <a:t> ½ years </a:t>
                      </a:r>
                      <a:r>
                        <a:rPr lang="en-US" sz="1800" b="0" dirty="0" smtClean="0">
                          <a:solidFill>
                            <a:srgbClr val="000000"/>
                          </a:solidFill>
                          <a:effectLst/>
                          <a:latin typeface="Lucida Handwriting" pitchFamily="66" charset="0"/>
                          <a:ea typeface="Times New Roman"/>
                        </a:rPr>
                        <a:t>ago</a:t>
                      </a:r>
                      <a:r>
                        <a:rPr lang="en-US" sz="1800" b="0" dirty="0">
                          <a:solidFill>
                            <a:srgbClr val="000000"/>
                          </a:solidFill>
                          <a:effectLst/>
                          <a:latin typeface="Lucida Handwriting" pitchFamily="66" charset="0"/>
                          <a:ea typeface="Times New Roman"/>
                        </a:rPr>
                        <a:t>.  Nothing can be done about this error at this time.</a:t>
                      </a:r>
                    </a:p>
                  </a:txBody>
                  <a:tcPr marL="73025" marR="73025" marT="73025" marB="73025">
                    <a:solidFill>
                      <a:schemeClr val="accent2">
                        <a:lumMod val="40000"/>
                        <a:lumOff val="60000"/>
                      </a:schemeClr>
                    </a:solidFill>
                  </a:tcPr>
                </a:tc>
                <a:tc>
                  <a:txBody>
                    <a:bodyPr/>
                    <a:lstStyle/>
                    <a:p>
                      <a:pPr marL="0" marR="0">
                        <a:spcBef>
                          <a:spcPts val="0"/>
                        </a:spcBef>
                        <a:spcAft>
                          <a:spcPts val="0"/>
                        </a:spcAft>
                      </a:pPr>
                      <a:r>
                        <a:rPr lang="en-US" sz="1800" b="0" dirty="0">
                          <a:solidFill>
                            <a:srgbClr val="000000"/>
                          </a:solidFill>
                          <a:effectLst/>
                          <a:latin typeface="Lucida Handwriting" pitchFamily="66" charset="0"/>
                          <a:ea typeface="Times New Roman"/>
                        </a:rPr>
                        <a:t>N/A</a:t>
                      </a:r>
                    </a:p>
                  </a:txBody>
                  <a:tcPr marL="73025" marR="73025" marT="73025" marB="73025">
                    <a:solidFill>
                      <a:schemeClr val="accent2">
                        <a:lumMod val="40000"/>
                        <a:lumOff val="60000"/>
                      </a:schemeClr>
                    </a:solidFill>
                  </a:tcPr>
                </a:tc>
                <a:tc>
                  <a:txBody>
                    <a:bodyPr/>
                    <a:lstStyle/>
                    <a:p>
                      <a:pPr marL="0" marR="0">
                        <a:spcBef>
                          <a:spcPts val="0"/>
                        </a:spcBef>
                        <a:spcAft>
                          <a:spcPts val="0"/>
                        </a:spcAft>
                      </a:pPr>
                      <a:r>
                        <a:rPr lang="en-US" sz="1800" b="0" dirty="0">
                          <a:solidFill>
                            <a:srgbClr val="000000"/>
                          </a:solidFill>
                          <a:effectLst/>
                          <a:latin typeface="Lucida Handwriting" pitchFamily="66" charset="0"/>
                          <a:ea typeface="Times New Roman"/>
                        </a:rPr>
                        <a:t>N/A</a:t>
                      </a:r>
                    </a:p>
                  </a:txBody>
                  <a:tcPr marL="73025" marR="73025" marT="73025" marB="73025">
                    <a:solidFill>
                      <a:schemeClr val="accent2">
                        <a:lumMod val="40000"/>
                        <a:lumOff val="60000"/>
                      </a:schemeClr>
                    </a:solidFill>
                  </a:tcPr>
                </a:tc>
              </a:tr>
            </a:tbl>
          </a:graphicData>
        </a:graphic>
      </p:graphicFrame>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22</a:t>
            </a:fld>
            <a:endParaRPr lang="en-US"/>
          </a:p>
        </p:txBody>
      </p:sp>
    </p:spTree>
    <p:extLst>
      <p:ext uri="{BB962C8B-B14F-4D97-AF65-F5344CB8AC3E}">
        <p14:creationId xmlns:p14="http://schemas.microsoft.com/office/powerpoint/2010/main" xmlns="" val="3889337342"/>
      </p:ext>
    </p:extLst>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996" y="300476"/>
            <a:ext cx="8229600" cy="1069848"/>
          </a:xfrm>
        </p:spPr>
        <p:txBody>
          <a:bodyPr>
            <a:normAutofit/>
          </a:bodyPr>
          <a:lstStyle/>
          <a:p>
            <a:pPr>
              <a:defRPr/>
            </a:pPr>
            <a:r>
              <a:rPr lang="en-US" dirty="0" smtClean="0"/>
              <a:t>Form I-9:  The Importance of Internal Audits</a:t>
            </a:r>
            <a:endParaRPr lang="en-US" dirty="0"/>
          </a:p>
        </p:txBody>
      </p:sp>
      <p:sp>
        <p:nvSpPr>
          <p:cNvPr id="54275" name="Content Placeholder 2"/>
          <p:cNvSpPr>
            <a:spLocks noGrp="1"/>
          </p:cNvSpPr>
          <p:nvPr>
            <p:ph sz="half" idx="1"/>
          </p:nvPr>
        </p:nvSpPr>
        <p:spPr>
          <a:xfrm>
            <a:off x="457200" y="1840271"/>
            <a:ext cx="8229600" cy="3505201"/>
          </a:xfrm>
        </p:spPr>
        <p:txBody>
          <a:bodyPr/>
          <a:lstStyle/>
          <a:p>
            <a:r>
              <a:rPr lang="en-US" b="1" dirty="0" smtClean="0"/>
              <a:t>What to Look For…</a:t>
            </a:r>
          </a:p>
          <a:p>
            <a:pPr lvl="2"/>
            <a:r>
              <a:rPr lang="en-US" sz="2800" dirty="0" smtClean="0"/>
              <a:t>Are there persistent trends that indicate a need for re-training?</a:t>
            </a:r>
            <a:br>
              <a:rPr lang="en-US" sz="2800" dirty="0" smtClean="0"/>
            </a:br>
            <a:endParaRPr lang="en-US" sz="2800" dirty="0" smtClean="0"/>
          </a:p>
          <a:p>
            <a:pPr lvl="2"/>
            <a:r>
              <a:rPr lang="en-US" sz="2800" dirty="0" smtClean="0"/>
              <a:t>Are new procedures necessary to ensure that Form I-9s are completed properly?</a:t>
            </a:r>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23</a:t>
            </a:fld>
            <a:endParaRPr lang="en-US"/>
          </a:p>
        </p:txBody>
      </p:sp>
    </p:spTree>
    <p:extLst>
      <p:ext uri="{BB962C8B-B14F-4D97-AF65-F5344CB8AC3E}">
        <p14:creationId xmlns:p14="http://schemas.microsoft.com/office/powerpoint/2010/main" xmlns="" val="2783590312"/>
      </p:ext>
    </p:extLst>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996" y="291850"/>
            <a:ext cx="8229600" cy="1069848"/>
          </a:xfrm>
        </p:spPr>
        <p:txBody>
          <a:bodyPr>
            <a:normAutofit/>
          </a:bodyPr>
          <a:lstStyle/>
          <a:p>
            <a:pPr>
              <a:defRPr/>
            </a:pPr>
            <a:r>
              <a:rPr lang="en-US" dirty="0" smtClean="0"/>
              <a:t>Form I-9:  The Importance of Internal Audits</a:t>
            </a:r>
            <a:endParaRPr lang="en-US" dirty="0"/>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104" t="21191" r="10690" b="1716"/>
          <a:stretch/>
        </p:blipFill>
        <p:spPr bwMode="auto">
          <a:xfrm>
            <a:off x="496296" y="1388507"/>
            <a:ext cx="8167238" cy="5278994"/>
          </a:xfrm>
          <a:prstGeom prst="rect">
            <a:avLst/>
          </a:prstGeom>
          <a:noFill/>
          <a:ln>
            <a:solidFill>
              <a:srgbClr val="0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24</a:t>
            </a:fld>
            <a:endParaRPr lang="en-US"/>
          </a:p>
        </p:txBody>
      </p:sp>
      <p:sp>
        <p:nvSpPr>
          <p:cNvPr id="5" name="Rectangle 4"/>
          <p:cNvSpPr/>
          <p:nvPr/>
        </p:nvSpPr>
        <p:spPr bwMode="auto">
          <a:xfrm>
            <a:off x="2981092" y="4207727"/>
            <a:ext cx="282498" cy="10360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val="2892262915"/>
      </p:ext>
    </p:extLst>
  </p:cSld>
  <p:clrMapOvr>
    <a:masterClrMapping/>
  </p:clrMapOvr>
  <p:transition>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370" y="291850"/>
            <a:ext cx="8229600" cy="1069848"/>
          </a:xfrm>
        </p:spPr>
        <p:txBody>
          <a:bodyPr>
            <a:normAutofit/>
          </a:bodyPr>
          <a:lstStyle/>
          <a:p>
            <a:pPr>
              <a:defRPr/>
            </a:pPr>
            <a:r>
              <a:rPr lang="en-US" dirty="0" smtClean="0"/>
              <a:t>Form I-9:  The Importance of Internal Audits</a:t>
            </a:r>
            <a:endParaRPr lang="en-US" dirty="0"/>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5534" t="20585" r="18754" b="13824"/>
          <a:stretch/>
        </p:blipFill>
        <p:spPr bwMode="auto">
          <a:xfrm>
            <a:off x="1216324" y="1603748"/>
            <a:ext cx="7051375" cy="502565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25</a:t>
            </a:fld>
            <a:endParaRPr lang="en-US"/>
          </a:p>
        </p:txBody>
      </p:sp>
    </p:spTree>
    <p:extLst>
      <p:ext uri="{BB962C8B-B14F-4D97-AF65-F5344CB8AC3E}">
        <p14:creationId xmlns:p14="http://schemas.microsoft.com/office/powerpoint/2010/main" xmlns="" val="2912441129"/>
      </p:ext>
    </p:extLst>
  </p:cSld>
  <p:clrMapOvr>
    <a:masterClrMapping/>
  </p:clrMapOvr>
  <p:transition>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370" y="291850"/>
            <a:ext cx="8229600" cy="1069848"/>
          </a:xfrm>
        </p:spPr>
        <p:txBody>
          <a:bodyPr>
            <a:normAutofit/>
          </a:bodyPr>
          <a:lstStyle/>
          <a:p>
            <a:pPr>
              <a:defRPr/>
            </a:pPr>
            <a:r>
              <a:rPr lang="en-US" dirty="0" smtClean="0"/>
              <a:t>Form I-9:  The Importance of Internal Audits</a:t>
            </a:r>
            <a:endParaRPr lang="en-US" dirty="0"/>
          </a:p>
        </p:txBody>
      </p:sp>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5657" t="28255" r="21319" b="21493"/>
          <a:stretch/>
        </p:blipFill>
        <p:spPr bwMode="auto">
          <a:xfrm>
            <a:off x="327804" y="1504716"/>
            <a:ext cx="8511396" cy="488326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26</a:t>
            </a:fld>
            <a:endParaRPr lang="en-US"/>
          </a:p>
        </p:txBody>
      </p:sp>
      <p:sp>
        <p:nvSpPr>
          <p:cNvPr id="5" name="Rectangle 4"/>
          <p:cNvSpPr/>
          <p:nvPr/>
        </p:nvSpPr>
        <p:spPr bwMode="auto">
          <a:xfrm>
            <a:off x="6591300" y="2324100"/>
            <a:ext cx="819150" cy="32385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val="573117255"/>
      </p:ext>
    </p:extLst>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996" y="300476"/>
            <a:ext cx="8229600" cy="1069848"/>
          </a:xfrm>
        </p:spPr>
        <p:txBody>
          <a:bodyPr>
            <a:normAutofit/>
          </a:bodyPr>
          <a:lstStyle/>
          <a:p>
            <a:pPr>
              <a:defRPr/>
            </a:pPr>
            <a:r>
              <a:rPr lang="en-US" dirty="0" smtClean="0"/>
              <a:t>Form I-9:  The Importance of Internal Audits</a:t>
            </a:r>
            <a:endParaRPr lang="en-US" dirty="0"/>
          </a:p>
        </p:txBody>
      </p:sp>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5901" t="21796" r="20464" b="17659"/>
          <a:stretch/>
        </p:blipFill>
        <p:spPr bwMode="auto">
          <a:xfrm>
            <a:off x="864310" y="1466491"/>
            <a:ext cx="7494685" cy="521654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27</a:t>
            </a:fld>
            <a:endParaRPr lang="en-US"/>
          </a:p>
        </p:txBody>
      </p:sp>
    </p:spTree>
    <p:extLst>
      <p:ext uri="{BB962C8B-B14F-4D97-AF65-F5344CB8AC3E}">
        <p14:creationId xmlns:p14="http://schemas.microsoft.com/office/powerpoint/2010/main" xmlns="" val="500144764"/>
      </p:ext>
    </p:extLst>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996" y="291850"/>
            <a:ext cx="8229600" cy="1069848"/>
          </a:xfrm>
        </p:spPr>
        <p:txBody>
          <a:bodyPr>
            <a:normAutofit/>
          </a:bodyPr>
          <a:lstStyle/>
          <a:p>
            <a:pPr>
              <a:defRPr/>
            </a:pPr>
            <a:r>
              <a:rPr lang="en-US" dirty="0" smtClean="0"/>
              <a:t>Form I-9:  The Importance of Internal Audits</a:t>
            </a:r>
            <a:endParaRPr lang="en-US" dirty="0"/>
          </a:p>
        </p:txBody>
      </p:sp>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5778" t="24016" r="19610" b="24723"/>
          <a:stretch/>
        </p:blipFill>
        <p:spPr bwMode="auto">
          <a:xfrm>
            <a:off x="215659" y="1526170"/>
            <a:ext cx="8712681" cy="49508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28</a:t>
            </a:fld>
            <a:endParaRPr lang="en-US"/>
          </a:p>
        </p:txBody>
      </p:sp>
    </p:spTree>
    <p:extLst>
      <p:ext uri="{BB962C8B-B14F-4D97-AF65-F5344CB8AC3E}">
        <p14:creationId xmlns:p14="http://schemas.microsoft.com/office/powerpoint/2010/main" xmlns="" val="364829733"/>
      </p:ext>
    </p:extLst>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622" y="291850"/>
            <a:ext cx="8229600" cy="1069848"/>
          </a:xfrm>
        </p:spPr>
        <p:txBody>
          <a:bodyPr>
            <a:normAutofit/>
          </a:bodyPr>
          <a:lstStyle/>
          <a:p>
            <a:pPr>
              <a:defRPr/>
            </a:pPr>
            <a:r>
              <a:rPr lang="en-US" dirty="0" smtClean="0"/>
              <a:t>Form I-9:  The Importance of Internal Audits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866249764"/>
              </p:ext>
            </p:extLst>
          </p:nvPr>
        </p:nvGraphicFramePr>
        <p:xfrm>
          <a:off x="448574" y="1457864"/>
          <a:ext cx="8324489" cy="4988430"/>
        </p:xfrm>
        <a:graphic>
          <a:graphicData uri="http://schemas.openxmlformats.org/drawingml/2006/table">
            <a:tbl>
              <a:tblPr firstRow="1" firstCol="1" bandRow="1">
                <a:tableStyleId>{5C22544A-7EE6-4342-B048-85BDC9FD1C3A}</a:tableStyleId>
              </a:tblPr>
              <a:tblGrid>
                <a:gridCol w="3039048"/>
                <a:gridCol w="1490482"/>
                <a:gridCol w="1883615"/>
                <a:gridCol w="1911344"/>
              </a:tblGrid>
              <a:tr h="1099274">
                <a:tc gridSpan="4">
                  <a:txBody>
                    <a:bodyPr/>
                    <a:lstStyle/>
                    <a:p>
                      <a:pPr marL="0" marR="0" algn="ctr">
                        <a:spcBef>
                          <a:spcPts val="0"/>
                        </a:spcBef>
                        <a:spcAft>
                          <a:spcPts val="0"/>
                        </a:spcAft>
                      </a:pPr>
                      <a:r>
                        <a:rPr lang="en-US" sz="2400" i="1" strike="noStrike" baseline="0" dirty="0" smtClean="0">
                          <a:solidFill>
                            <a:srgbClr val="000000"/>
                          </a:solidFill>
                          <a:effectLst/>
                        </a:rPr>
                        <a:t>Penalties </a:t>
                      </a:r>
                      <a:r>
                        <a:rPr lang="en-US" sz="2400" i="1" strike="noStrike" baseline="0" dirty="0">
                          <a:solidFill>
                            <a:srgbClr val="000000"/>
                          </a:solidFill>
                          <a:effectLst/>
                        </a:rPr>
                        <a:t>for Knowing Hire / </a:t>
                      </a:r>
                    </a:p>
                    <a:p>
                      <a:pPr marL="0" marR="0" algn="ctr">
                        <a:spcBef>
                          <a:spcPts val="0"/>
                        </a:spcBef>
                        <a:spcAft>
                          <a:spcPts val="0"/>
                        </a:spcAft>
                      </a:pPr>
                      <a:r>
                        <a:rPr lang="en-US" sz="2400" i="1" strike="noStrike" baseline="0" dirty="0">
                          <a:solidFill>
                            <a:srgbClr val="000000"/>
                          </a:solidFill>
                          <a:effectLst/>
                        </a:rPr>
                        <a:t>Continuing to Employ Fine Schedule </a:t>
                      </a:r>
                      <a:br>
                        <a:rPr lang="en-US" sz="2400" i="1" strike="noStrike" baseline="0" dirty="0">
                          <a:solidFill>
                            <a:srgbClr val="000000"/>
                          </a:solidFill>
                          <a:effectLst/>
                        </a:rPr>
                      </a:br>
                      <a:r>
                        <a:rPr lang="en-US" sz="2400" i="1" strike="noStrike" baseline="0" dirty="0">
                          <a:solidFill>
                            <a:srgbClr val="000000"/>
                          </a:solidFill>
                          <a:effectLst/>
                        </a:rPr>
                        <a:t>(for violations occurring on or after 03/27/2008)</a:t>
                      </a:r>
                      <a:endParaRPr lang="en-US" sz="2400" i="1" strike="noStrike" baseline="0" dirty="0">
                        <a:solidFill>
                          <a:srgbClr val="000000"/>
                        </a:solidFill>
                        <a:effectLst/>
                        <a:latin typeface="Times New Roman"/>
                        <a:ea typeface="Times New Roman"/>
                      </a:endParaRPr>
                    </a:p>
                  </a:txBody>
                  <a:tcPr marL="12975" marR="12975" marT="12975" marB="12975" anchor="ctr"/>
                </a:tc>
                <a:tc hMerge="1">
                  <a:txBody>
                    <a:bodyPr/>
                    <a:lstStyle/>
                    <a:p>
                      <a:endParaRPr lang="en-US"/>
                    </a:p>
                  </a:txBody>
                  <a:tcPr/>
                </a:tc>
                <a:tc hMerge="1">
                  <a:txBody>
                    <a:bodyPr/>
                    <a:lstStyle/>
                    <a:p>
                      <a:endParaRPr lang="en-US"/>
                    </a:p>
                  </a:txBody>
                  <a:tcPr/>
                </a:tc>
                <a:tc hMerge="1">
                  <a:txBody>
                    <a:bodyPr/>
                    <a:lstStyle/>
                    <a:p>
                      <a:endParaRPr lang="en-US"/>
                    </a:p>
                  </a:txBody>
                  <a:tcPr/>
                </a:tc>
              </a:tr>
              <a:tr h="383356">
                <a:tc>
                  <a:txBody>
                    <a:bodyPr/>
                    <a:lstStyle/>
                    <a:p>
                      <a:pPr marL="0" marR="0" algn="ctr">
                        <a:spcBef>
                          <a:spcPts val="0"/>
                        </a:spcBef>
                        <a:spcAft>
                          <a:spcPts val="0"/>
                        </a:spcAft>
                      </a:pPr>
                      <a:r>
                        <a:rPr lang="en-US" sz="2400">
                          <a:solidFill>
                            <a:srgbClr val="000000"/>
                          </a:solidFill>
                          <a:effectLst/>
                        </a:rPr>
                        <a:t> </a:t>
                      </a:r>
                      <a:endParaRPr lang="en-US" sz="2400">
                        <a:solidFill>
                          <a:srgbClr val="000000"/>
                        </a:solidFill>
                        <a:effectLst/>
                        <a:latin typeface="Times New Roman"/>
                        <a:ea typeface="Times New Roman"/>
                      </a:endParaRPr>
                    </a:p>
                  </a:txBody>
                  <a:tcPr marL="12975" marR="12975" marT="12975" marB="12975" anchor="ctr"/>
                </a:tc>
                <a:tc gridSpan="3">
                  <a:txBody>
                    <a:bodyPr/>
                    <a:lstStyle/>
                    <a:p>
                      <a:pPr marL="0" marR="0" algn="ctr">
                        <a:spcBef>
                          <a:spcPts val="0"/>
                        </a:spcBef>
                        <a:spcAft>
                          <a:spcPts val="0"/>
                        </a:spcAft>
                      </a:pPr>
                      <a:r>
                        <a:rPr lang="en-US" sz="2400" b="1" i="1" dirty="0">
                          <a:solidFill>
                            <a:srgbClr val="000000"/>
                          </a:solidFill>
                          <a:effectLst/>
                        </a:rPr>
                        <a:t>Standard Fine Amount</a:t>
                      </a:r>
                      <a:endParaRPr lang="en-US" sz="2400" b="1" i="1" dirty="0">
                        <a:solidFill>
                          <a:srgbClr val="000000"/>
                        </a:solidFill>
                        <a:effectLst/>
                        <a:latin typeface="Times New Roman"/>
                        <a:ea typeface="Times New Roman"/>
                      </a:endParaRPr>
                    </a:p>
                  </a:txBody>
                  <a:tcPr marL="12975" marR="12975" marT="12975" marB="12975" anchor="ctr"/>
                </a:tc>
                <a:tc hMerge="1">
                  <a:txBody>
                    <a:bodyPr/>
                    <a:lstStyle/>
                    <a:p>
                      <a:endParaRPr lang="en-US"/>
                    </a:p>
                  </a:txBody>
                  <a:tcPr/>
                </a:tc>
                <a:tc hMerge="1">
                  <a:txBody>
                    <a:bodyPr/>
                    <a:lstStyle/>
                    <a:p>
                      <a:endParaRPr lang="en-US"/>
                    </a:p>
                  </a:txBody>
                  <a:tcPr/>
                </a:tc>
              </a:tr>
              <a:tr h="1099274">
                <a:tc>
                  <a:txBody>
                    <a:bodyPr/>
                    <a:lstStyle/>
                    <a:p>
                      <a:pPr marL="0" marR="0" algn="ctr">
                        <a:spcBef>
                          <a:spcPts val="0"/>
                        </a:spcBef>
                        <a:spcAft>
                          <a:spcPts val="0"/>
                        </a:spcAft>
                      </a:pPr>
                      <a:r>
                        <a:rPr lang="en-US" sz="2400">
                          <a:solidFill>
                            <a:srgbClr val="000000"/>
                          </a:solidFill>
                          <a:effectLst/>
                        </a:rPr>
                        <a:t>Knowing Hire and Continuing to Employ Violations</a:t>
                      </a:r>
                      <a:endParaRPr lang="en-US" sz="2400">
                        <a:solidFill>
                          <a:srgbClr val="000000"/>
                        </a:solidFill>
                        <a:effectLst/>
                        <a:latin typeface="Times New Roman"/>
                        <a:ea typeface="Times New Roman"/>
                      </a:endParaRPr>
                    </a:p>
                  </a:txBody>
                  <a:tcPr marL="12975" marR="12975" marT="12975" marB="12975" anchor="ctr"/>
                </a:tc>
                <a:tc>
                  <a:txBody>
                    <a:bodyPr/>
                    <a:lstStyle/>
                    <a:p>
                      <a:pPr marL="0" marR="0" algn="ctr">
                        <a:spcBef>
                          <a:spcPts val="0"/>
                        </a:spcBef>
                        <a:spcAft>
                          <a:spcPts val="0"/>
                        </a:spcAft>
                      </a:pPr>
                      <a:r>
                        <a:rPr lang="en-US" sz="2400" b="1" dirty="0">
                          <a:solidFill>
                            <a:srgbClr val="000000"/>
                          </a:solidFill>
                          <a:effectLst/>
                        </a:rPr>
                        <a:t>First Tier </a:t>
                      </a:r>
                      <a:br>
                        <a:rPr lang="en-US" sz="2400" b="1" dirty="0">
                          <a:solidFill>
                            <a:srgbClr val="000000"/>
                          </a:solidFill>
                          <a:effectLst/>
                        </a:rPr>
                      </a:br>
                      <a:r>
                        <a:rPr lang="en-US" sz="2400" b="1" dirty="0">
                          <a:solidFill>
                            <a:srgbClr val="000000"/>
                          </a:solidFill>
                          <a:effectLst/>
                        </a:rPr>
                        <a:t>$375 – $3,200</a:t>
                      </a:r>
                      <a:endParaRPr lang="en-US" sz="2400" b="1" dirty="0">
                        <a:solidFill>
                          <a:srgbClr val="000000"/>
                        </a:solidFill>
                        <a:effectLst/>
                        <a:latin typeface="Times New Roman"/>
                        <a:ea typeface="Times New Roman"/>
                      </a:endParaRPr>
                    </a:p>
                  </a:txBody>
                  <a:tcPr marL="12975" marR="12975" marT="12975" marB="12975" anchor="ctr"/>
                </a:tc>
                <a:tc>
                  <a:txBody>
                    <a:bodyPr/>
                    <a:lstStyle/>
                    <a:p>
                      <a:pPr marL="0" marR="0" algn="ctr">
                        <a:spcBef>
                          <a:spcPts val="0"/>
                        </a:spcBef>
                        <a:spcAft>
                          <a:spcPts val="0"/>
                        </a:spcAft>
                      </a:pPr>
                      <a:r>
                        <a:rPr lang="en-US" sz="2400" b="1" dirty="0">
                          <a:solidFill>
                            <a:srgbClr val="000000"/>
                          </a:solidFill>
                          <a:effectLst/>
                        </a:rPr>
                        <a:t>Second Tier</a:t>
                      </a:r>
                      <a:br>
                        <a:rPr lang="en-US" sz="2400" b="1" dirty="0">
                          <a:solidFill>
                            <a:srgbClr val="000000"/>
                          </a:solidFill>
                          <a:effectLst/>
                        </a:rPr>
                      </a:br>
                      <a:r>
                        <a:rPr lang="en-US" sz="2400" b="1" dirty="0">
                          <a:solidFill>
                            <a:srgbClr val="000000"/>
                          </a:solidFill>
                          <a:effectLst/>
                        </a:rPr>
                        <a:t>$3,200 – $6,500</a:t>
                      </a:r>
                      <a:endParaRPr lang="en-US" sz="2400" b="1" dirty="0">
                        <a:solidFill>
                          <a:srgbClr val="000000"/>
                        </a:solidFill>
                        <a:effectLst/>
                        <a:latin typeface="Times New Roman"/>
                        <a:ea typeface="Times New Roman"/>
                      </a:endParaRPr>
                    </a:p>
                  </a:txBody>
                  <a:tcPr marL="12975" marR="12975" marT="12975" marB="12975" anchor="ctr"/>
                </a:tc>
                <a:tc>
                  <a:txBody>
                    <a:bodyPr/>
                    <a:lstStyle/>
                    <a:p>
                      <a:pPr marL="0" marR="0" algn="ctr">
                        <a:spcBef>
                          <a:spcPts val="0"/>
                        </a:spcBef>
                        <a:spcAft>
                          <a:spcPts val="0"/>
                        </a:spcAft>
                      </a:pPr>
                      <a:r>
                        <a:rPr lang="en-US" sz="2400" b="1" dirty="0">
                          <a:solidFill>
                            <a:srgbClr val="000000"/>
                          </a:solidFill>
                          <a:effectLst/>
                        </a:rPr>
                        <a:t>Third Tier </a:t>
                      </a:r>
                      <a:br>
                        <a:rPr lang="en-US" sz="2400" b="1" dirty="0">
                          <a:solidFill>
                            <a:srgbClr val="000000"/>
                          </a:solidFill>
                          <a:effectLst/>
                        </a:rPr>
                      </a:br>
                      <a:r>
                        <a:rPr lang="en-US" sz="2400" b="1" dirty="0">
                          <a:solidFill>
                            <a:srgbClr val="000000"/>
                          </a:solidFill>
                          <a:effectLst/>
                        </a:rPr>
                        <a:t>$4,300 – $16,000</a:t>
                      </a:r>
                      <a:endParaRPr lang="en-US" sz="2400" b="1" dirty="0">
                        <a:solidFill>
                          <a:srgbClr val="000000"/>
                        </a:solidFill>
                        <a:effectLst/>
                        <a:latin typeface="Times New Roman"/>
                        <a:ea typeface="Times New Roman"/>
                      </a:endParaRPr>
                    </a:p>
                  </a:txBody>
                  <a:tcPr marL="12975" marR="12975" marT="12975" marB="12975" anchor="ctr"/>
                </a:tc>
              </a:tr>
              <a:tr h="383356">
                <a:tc>
                  <a:txBody>
                    <a:bodyPr/>
                    <a:lstStyle/>
                    <a:p>
                      <a:pPr marL="0" marR="0">
                        <a:spcBef>
                          <a:spcPts val="0"/>
                        </a:spcBef>
                        <a:spcAft>
                          <a:spcPts val="0"/>
                        </a:spcAft>
                      </a:pPr>
                      <a:r>
                        <a:rPr lang="en-US" sz="2400">
                          <a:solidFill>
                            <a:srgbClr val="000000"/>
                          </a:solidFill>
                          <a:effectLst/>
                        </a:rPr>
                        <a:t>0% – 9%</a:t>
                      </a:r>
                      <a:endParaRPr lang="en-US" sz="2400">
                        <a:solidFill>
                          <a:srgbClr val="000000"/>
                        </a:solidFill>
                        <a:effectLst/>
                        <a:latin typeface="Times New Roman"/>
                        <a:ea typeface="Times New Roman"/>
                      </a:endParaRPr>
                    </a:p>
                  </a:txBody>
                  <a:tcPr marL="12975" marR="12975" marT="12975" marB="12975" anchor="ctr"/>
                </a:tc>
                <a:tc>
                  <a:txBody>
                    <a:bodyPr/>
                    <a:lstStyle/>
                    <a:p>
                      <a:pPr marL="0" marR="0" algn="ctr">
                        <a:spcBef>
                          <a:spcPts val="0"/>
                        </a:spcBef>
                        <a:spcAft>
                          <a:spcPts val="0"/>
                        </a:spcAft>
                      </a:pPr>
                      <a:r>
                        <a:rPr lang="en-US" sz="2400" dirty="0">
                          <a:solidFill>
                            <a:srgbClr val="000000"/>
                          </a:solidFill>
                          <a:effectLst/>
                        </a:rPr>
                        <a:t>$375</a:t>
                      </a:r>
                      <a:endParaRPr lang="en-US" sz="2400" dirty="0">
                        <a:solidFill>
                          <a:srgbClr val="000000"/>
                        </a:solidFill>
                        <a:effectLst/>
                        <a:latin typeface="Times New Roman"/>
                        <a:ea typeface="Times New Roman"/>
                      </a:endParaRPr>
                    </a:p>
                  </a:txBody>
                  <a:tcPr marL="12975" marR="12975" marT="12975" marB="12975" anchor="ctr"/>
                </a:tc>
                <a:tc>
                  <a:txBody>
                    <a:bodyPr/>
                    <a:lstStyle/>
                    <a:p>
                      <a:pPr marL="0" marR="0" algn="ctr">
                        <a:spcBef>
                          <a:spcPts val="0"/>
                        </a:spcBef>
                        <a:spcAft>
                          <a:spcPts val="0"/>
                        </a:spcAft>
                      </a:pPr>
                      <a:r>
                        <a:rPr lang="en-US" sz="2400" dirty="0">
                          <a:solidFill>
                            <a:srgbClr val="000000"/>
                          </a:solidFill>
                          <a:effectLst/>
                        </a:rPr>
                        <a:t>$3,200</a:t>
                      </a:r>
                      <a:endParaRPr lang="en-US" sz="2400" dirty="0">
                        <a:solidFill>
                          <a:srgbClr val="000000"/>
                        </a:solidFill>
                        <a:effectLst/>
                        <a:latin typeface="Times New Roman"/>
                        <a:ea typeface="Times New Roman"/>
                      </a:endParaRPr>
                    </a:p>
                  </a:txBody>
                  <a:tcPr marL="12975" marR="12975" marT="12975" marB="12975" anchor="ctr"/>
                </a:tc>
                <a:tc>
                  <a:txBody>
                    <a:bodyPr/>
                    <a:lstStyle/>
                    <a:p>
                      <a:pPr marL="0" marR="0" algn="ctr">
                        <a:spcBef>
                          <a:spcPts val="0"/>
                        </a:spcBef>
                        <a:spcAft>
                          <a:spcPts val="0"/>
                        </a:spcAft>
                      </a:pPr>
                      <a:r>
                        <a:rPr lang="en-US" sz="2400" dirty="0">
                          <a:solidFill>
                            <a:srgbClr val="000000"/>
                          </a:solidFill>
                          <a:effectLst/>
                        </a:rPr>
                        <a:t>$4,300</a:t>
                      </a:r>
                      <a:endParaRPr lang="en-US" sz="2400" dirty="0">
                        <a:solidFill>
                          <a:srgbClr val="000000"/>
                        </a:solidFill>
                        <a:effectLst/>
                        <a:latin typeface="Times New Roman"/>
                        <a:ea typeface="Times New Roman"/>
                      </a:endParaRPr>
                    </a:p>
                  </a:txBody>
                  <a:tcPr marL="12975" marR="12975" marT="12975" marB="12975" anchor="ctr"/>
                </a:tc>
              </a:tr>
              <a:tr h="383356">
                <a:tc>
                  <a:txBody>
                    <a:bodyPr/>
                    <a:lstStyle/>
                    <a:p>
                      <a:pPr marL="0" marR="0">
                        <a:spcBef>
                          <a:spcPts val="0"/>
                        </a:spcBef>
                        <a:spcAft>
                          <a:spcPts val="0"/>
                        </a:spcAft>
                      </a:pPr>
                      <a:r>
                        <a:rPr lang="en-US" sz="2400">
                          <a:solidFill>
                            <a:srgbClr val="000000"/>
                          </a:solidFill>
                          <a:effectLst/>
                        </a:rPr>
                        <a:t>10% – 19%</a:t>
                      </a:r>
                      <a:endParaRPr lang="en-US" sz="2400">
                        <a:solidFill>
                          <a:srgbClr val="000000"/>
                        </a:solidFill>
                        <a:effectLst/>
                        <a:latin typeface="Times New Roman"/>
                        <a:ea typeface="Times New Roman"/>
                      </a:endParaRPr>
                    </a:p>
                  </a:txBody>
                  <a:tcPr marL="12975" marR="12975" marT="12975" marB="12975" anchor="ctr"/>
                </a:tc>
                <a:tc>
                  <a:txBody>
                    <a:bodyPr/>
                    <a:lstStyle/>
                    <a:p>
                      <a:pPr marL="0" marR="0" algn="ctr">
                        <a:spcBef>
                          <a:spcPts val="0"/>
                        </a:spcBef>
                        <a:spcAft>
                          <a:spcPts val="0"/>
                        </a:spcAft>
                      </a:pPr>
                      <a:r>
                        <a:rPr lang="en-US" sz="2400">
                          <a:solidFill>
                            <a:srgbClr val="000000"/>
                          </a:solidFill>
                          <a:effectLst/>
                        </a:rPr>
                        <a:t>$845</a:t>
                      </a:r>
                      <a:endParaRPr lang="en-US" sz="2400">
                        <a:solidFill>
                          <a:srgbClr val="000000"/>
                        </a:solidFill>
                        <a:effectLst/>
                        <a:latin typeface="Times New Roman"/>
                        <a:ea typeface="Times New Roman"/>
                      </a:endParaRPr>
                    </a:p>
                  </a:txBody>
                  <a:tcPr marL="12975" marR="12975" marT="12975" marB="12975" anchor="ctr"/>
                </a:tc>
                <a:tc>
                  <a:txBody>
                    <a:bodyPr/>
                    <a:lstStyle/>
                    <a:p>
                      <a:pPr marL="0" marR="0" algn="ctr">
                        <a:spcBef>
                          <a:spcPts val="0"/>
                        </a:spcBef>
                        <a:spcAft>
                          <a:spcPts val="0"/>
                        </a:spcAft>
                      </a:pPr>
                      <a:r>
                        <a:rPr lang="en-US" sz="2400" dirty="0">
                          <a:solidFill>
                            <a:srgbClr val="000000"/>
                          </a:solidFill>
                          <a:effectLst/>
                        </a:rPr>
                        <a:t>$3,750</a:t>
                      </a:r>
                      <a:endParaRPr lang="en-US" sz="2400" dirty="0">
                        <a:solidFill>
                          <a:srgbClr val="000000"/>
                        </a:solidFill>
                        <a:effectLst/>
                        <a:latin typeface="Times New Roman"/>
                        <a:ea typeface="Times New Roman"/>
                      </a:endParaRPr>
                    </a:p>
                  </a:txBody>
                  <a:tcPr marL="12975" marR="12975" marT="12975" marB="12975" anchor="ctr"/>
                </a:tc>
                <a:tc>
                  <a:txBody>
                    <a:bodyPr/>
                    <a:lstStyle/>
                    <a:p>
                      <a:pPr marL="0" marR="0" algn="ctr">
                        <a:spcBef>
                          <a:spcPts val="0"/>
                        </a:spcBef>
                        <a:spcAft>
                          <a:spcPts val="0"/>
                        </a:spcAft>
                      </a:pPr>
                      <a:r>
                        <a:rPr lang="en-US" sz="2400" dirty="0">
                          <a:solidFill>
                            <a:srgbClr val="000000"/>
                          </a:solidFill>
                          <a:effectLst/>
                        </a:rPr>
                        <a:t>$6,250</a:t>
                      </a:r>
                      <a:endParaRPr lang="en-US" sz="2400" dirty="0">
                        <a:solidFill>
                          <a:srgbClr val="000000"/>
                        </a:solidFill>
                        <a:effectLst/>
                        <a:latin typeface="Times New Roman"/>
                        <a:ea typeface="Times New Roman"/>
                      </a:endParaRPr>
                    </a:p>
                  </a:txBody>
                  <a:tcPr marL="12975" marR="12975" marT="12975" marB="12975" anchor="ctr"/>
                </a:tc>
              </a:tr>
              <a:tr h="383356">
                <a:tc>
                  <a:txBody>
                    <a:bodyPr/>
                    <a:lstStyle/>
                    <a:p>
                      <a:pPr marL="0" marR="0">
                        <a:spcBef>
                          <a:spcPts val="0"/>
                        </a:spcBef>
                        <a:spcAft>
                          <a:spcPts val="0"/>
                        </a:spcAft>
                      </a:pPr>
                      <a:r>
                        <a:rPr lang="en-US" sz="2400">
                          <a:solidFill>
                            <a:srgbClr val="000000"/>
                          </a:solidFill>
                          <a:effectLst/>
                        </a:rPr>
                        <a:t>20% – 29%</a:t>
                      </a:r>
                      <a:endParaRPr lang="en-US" sz="2400">
                        <a:solidFill>
                          <a:srgbClr val="000000"/>
                        </a:solidFill>
                        <a:effectLst/>
                        <a:latin typeface="Times New Roman"/>
                        <a:ea typeface="Times New Roman"/>
                      </a:endParaRPr>
                    </a:p>
                  </a:txBody>
                  <a:tcPr marL="12975" marR="12975" marT="12975" marB="12975" anchor="ctr"/>
                </a:tc>
                <a:tc>
                  <a:txBody>
                    <a:bodyPr/>
                    <a:lstStyle/>
                    <a:p>
                      <a:pPr marL="0" marR="0" algn="ctr">
                        <a:spcBef>
                          <a:spcPts val="0"/>
                        </a:spcBef>
                        <a:spcAft>
                          <a:spcPts val="0"/>
                        </a:spcAft>
                      </a:pPr>
                      <a:r>
                        <a:rPr lang="en-US" sz="2400">
                          <a:solidFill>
                            <a:srgbClr val="000000"/>
                          </a:solidFill>
                          <a:effectLst/>
                        </a:rPr>
                        <a:t>$1,315</a:t>
                      </a:r>
                      <a:endParaRPr lang="en-US" sz="2400">
                        <a:solidFill>
                          <a:srgbClr val="000000"/>
                        </a:solidFill>
                        <a:effectLst/>
                        <a:latin typeface="Times New Roman"/>
                        <a:ea typeface="Times New Roman"/>
                      </a:endParaRPr>
                    </a:p>
                  </a:txBody>
                  <a:tcPr marL="12975" marR="12975" marT="12975" marB="12975" anchor="ctr"/>
                </a:tc>
                <a:tc>
                  <a:txBody>
                    <a:bodyPr/>
                    <a:lstStyle/>
                    <a:p>
                      <a:pPr marL="0" marR="0" algn="ctr">
                        <a:spcBef>
                          <a:spcPts val="0"/>
                        </a:spcBef>
                        <a:spcAft>
                          <a:spcPts val="0"/>
                        </a:spcAft>
                      </a:pPr>
                      <a:r>
                        <a:rPr lang="en-US" sz="2400">
                          <a:solidFill>
                            <a:srgbClr val="000000"/>
                          </a:solidFill>
                          <a:effectLst/>
                        </a:rPr>
                        <a:t>$4,300</a:t>
                      </a:r>
                      <a:endParaRPr lang="en-US" sz="2400">
                        <a:solidFill>
                          <a:srgbClr val="000000"/>
                        </a:solidFill>
                        <a:effectLst/>
                        <a:latin typeface="Times New Roman"/>
                        <a:ea typeface="Times New Roman"/>
                      </a:endParaRPr>
                    </a:p>
                  </a:txBody>
                  <a:tcPr marL="12975" marR="12975" marT="12975" marB="12975" anchor="ctr"/>
                </a:tc>
                <a:tc>
                  <a:txBody>
                    <a:bodyPr/>
                    <a:lstStyle/>
                    <a:p>
                      <a:pPr marL="0" marR="0" algn="ctr">
                        <a:spcBef>
                          <a:spcPts val="0"/>
                        </a:spcBef>
                        <a:spcAft>
                          <a:spcPts val="0"/>
                        </a:spcAft>
                      </a:pPr>
                      <a:r>
                        <a:rPr lang="en-US" sz="2400" dirty="0">
                          <a:solidFill>
                            <a:srgbClr val="000000"/>
                          </a:solidFill>
                          <a:effectLst/>
                        </a:rPr>
                        <a:t>$8,200</a:t>
                      </a:r>
                      <a:endParaRPr lang="en-US" sz="2400" dirty="0">
                        <a:solidFill>
                          <a:srgbClr val="000000"/>
                        </a:solidFill>
                        <a:effectLst/>
                        <a:latin typeface="Times New Roman"/>
                        <a:ea typeface="Times New Roman"/>
                      </a:endParaRPr>
                    </a:p>
                  </a:txBody>
                  <a:tcPr marL="12975" marR="12975" marT="12975" marB="12975" anchor="ctr"/>
                </a:tc>
              </a:tr>
              <a:tr h="383356">
                <a:tc>
                  <a:txBody>
                    <a:bodyPr/>
                    <a:lstStyle/>
                    <a:p>
                      <a:pPr marL="0" marR="0">
                        <a:spcBef>
                          <a:spcPts val="0"/>
                        </a:spcBef>
                        <a:spcAft>
                          <a:spcPts val="0"/>
                        </a:spcAft>
                      </a:pPr>
                      <a:r>
                        <a:rPr lang="en-US" sz="2400">
                          <a:solidFill>
                            <a:srgbClr val="000000"/>
                          </a:solidFill>
                          <a:effectLst/>
                        </a:rPr>
                        <a:t>30% – 39%</a:t>
                      </a:r>
                      <a:endParaRPr lang="en-US" sz="2400">
                        <a:solidFill>
                          <a:srgbClr val="000000"/>
                        </a:solidFill>
                        <a:effectLst/>
                        <a:latin typeface="Times New Roman"/>
                        <a:ea typeface="Times New Roman"/>
                      </a:endParaRPr>
                    </a:p>
                  </a:txBody>
                  <a:tcPr marL="12975" marR="12975" marT="12975" marB="12975" anchor="ctr"/>
                </a:tc>
                <a:tc>
                  <a:txBody>
                    <a:bodyPr/>
                    <a:lstStyle/>
                    <a:p>
                      <a:pPr marL="0" marR="0" algn="ctr">
                        <a:spcBef>
                          <a:spcPts val="0"/>
                        </a:spcBef>
                        <a:spcAft>
                          <a:spcPts val="0"/>
                        </a:spcAft>
                      </a:pPr>
                      <a:r>
                        <a:rPr lang="en-US" sz="2400">
                          <a:solidFill>
                            <a:srgbClr val="000000"/>
                          </a:solidFill>
                          <a:effectLst/>
                        </a:rPr>
                        <a:t>$1,785</a:t>
                      </a:r>
                      <a:endParaRPr lang="en-US" sz="2400">
                        <a:solidFill>
                          <a:srgbClr val="000000"/>
                        </a:solidFill>
                        <a:effectLst/>
                        <a:latin typeface="Times New Roman"/>
                        <a:ea typeface="Times New Roman"/>
                      </a:endParaRPr>
                    </a:p>
                  </a:txBody>
                  <a:tcPr marL="12975" marR="12975" marT="12975" marB="12975" anchor="ctr"/>
                </a:tc>
                <a:tc>
                  <a:txBody>
                    <a:bodyPr/>
                    <a:lstStyle/>
                    <a:p>
                      <a:pPr marL="0" marR="0" algn="ctr">
                        <a:spcBef>
                          <a:spcPts val="0"/>
                        </a:spcBef>
                        <a:spcAft>
                          <a:spcPts val="0"/>
                        </a:spcAft>
                      </a:pPr>
                      <a:r>
                        <a:rPr lang="en-US" sz="2400">
                          <a:solidFill>
                            <a:srgbClr val="000000"/>
                          </a:solidFill>
                          <a:effectLst/>
                        </a:rPr>
                        <a:t>$4,850</a:t>
                      </a:r>
                      <a:endParaRPr lang="en-US" sz="2400">
                        <a:solidFill>
                          <a:srgbClr val="000000"/>
                        </a:solidFill>
                        <a:effectLst/>
                        <a:latin typeface="Times New Roman"/>
                        <a:ea typeface="Times New Roman"/>
                      </a:endParaRPr>
                    </a:p>
                  </a:txBody>
                  <a:tcPr marL="12975" marR="12975" marT="12975" marB="12975" anchor="ctr"/>
                </a:tc>
                <a:tc>
                  <a:txBody>
                    <a:bodyPr/>
                    <a:lstStyle/>
                    <a:p>
                      <a:pPr marL="0" marR="0" algn="ctr">
                        <a:spcBef>
                          <a:spcPts val="0"/>
                        </a:spcBef>
                        <a:spcAft>
                          <a:spcPts val="0"/>
                        </a:spcAft>
                      </a:pPr>
                      <a:r>
                        <a:rPr lang="en-US" sz="2400" dirty="0">
                          <a:solidFill>
                            <a:srgbClr val="000000"/>
                          </a:solidFill>
                          <a:effectLst/>
                        </a:rPr>
                        <a:t>$10,150</a:t>
                      </a:r>
                      <a:endParaRPr lang="en-US" sz="2400" dirty="0">
                        <a:solidFill>
                          <a:srgbClr val="000000"/>
                        </a:solidFill>
                        <a:effectLst/>
                        <a:latin typeface="Times New Roman"/>
                        <a:ea typeface="Times New Roman"/>
                      </a:endParaRPr>
                    </a:p>
                  </a:txBody>
                  <a:tcPr marL="12975" marR="12975" marT="12975" marB="12975" anchor="ctr"/>
                </a:tc>
              </a:tr>
              <a:tr h="383356">
                <a:tc>
                  <a:txBody>
                    <a:bodyPr/>
                    <a:lstStyle/>
                    <a:p>
                      <a:pPr marL="0" marR="0">
                        <a:spcBef>
                          <a:spcPts val="0"/>
                        </a:spcBef>
                        <a:spcAft>
                          <a:spcPts val="0"/>
                        </a:spcAft>
                      </a:pPr>
                      <a:r>
                        <a:rPr lang="en-US" sz="2400">
                          <a:solidFill>
                            <a:srgbClr val="000000"/>
                          </a:solidFill>
                          <a:effectLst/>
                        </a:rPr>
                        <a:t>40% – 49%</a:t>
                      </a:r>
                      <a:endParaRPr lang="en-US" sz="2400">
                        <a:solidFill>
                          <a:srgbClr val="000000"/>
                        </a:solidFill>
                        <a:effectLst/>
                        <a:latin typeface="Times New Roman"/>
                        <a:ea typeface="Times New Roman"/>
                      </a:endParaRPr>
                    </a:p>
                  </a:txBody>
                  <a:tcPr marL="12975" marR="12975" marT="12975" marB="12975" anchor="ctr"/>
                </a:tc>
                <a:tc>
                  <a:txBody>
                    <a:bodyPr/>
                    <a:lstStyle/>
                    <a:p>
                      <a:pPr marL="0" marR="0" algn="ctr">
                        <a:spcBef>
                          <a:spcPts val="0"/>
                        </a:spcBef>
                        <a:spcAft>
                          <a:spcPts val="0"/>
                        </a:spcAft>
                      </a:pPr>
                      <a:r>
                        <a:rPr lang="en-US" sz="2400">
                          <a:solidFill>
                            <a:srgbClr val="000000"/>
                          </a:solidFill>
                          <a:effectLst/>
                        </a:rPr>
                        <a:t>$2,255</a:t>
                      </a:r>
                      <a:endParaRPr lang="en-US" sz="2400">
                        <a:solidFill>
                          <a:srgbClr val="000000"/>
                        </a:solidFill>
                        <a:effectLst/>
                        <a:latin typeface="Times New Roman"/>
                        <a:ea typeface="Times New Roman"/>
                      </a:endParaRPr>
                    </a:p>
                  </a:txBody>
                  <a:tcPr marL="12975" marR="12975" marT="12975" marB="12975" anchor="ctr"/>
                </a:tc>
                <a:tc>
                  <a:txBody>
                    <a:bodyPr/>
                    <a:lstStyle/>
                    <a:p>
                      <a:pPr marL="0" marR="0" algn="ctr">
                        <a:spcBef>
                          <a:spcPts val="0"/>
                        </a:spcBef>
                        <a:spcAft>
                          <a:spcPts val="0"/>
                        </a:spcAft>
                      </a:pPr>
                      <a:r>
                        <a:rPr lang="en-US" sz="2400">
                          <a:solidFill>
                            <a:srgbClr val="000000"/>
                          </a:solidFill>
                          <a:effectLst/>
                        </a:rPr>
                        <a:t>$5,400</a:t>
                      </a:r>
                      <a:endParaRPr lang="en-US" sz="2400">
                        <a:solidFill>
                          <a:srgbClr val="000000"/>
                        </a:solidFill>
                        <a:effectLst/>
                        <a:latin typeface="Times New Roman"/>
                        <a:ea typeface="Times New Roman"/>
                      </a:endParaRPr>
                    </a:p>
                  </a:txBody>
                  <a:tcPr marL="12975" marR="12975" marT="12975" marB="12975" anchor="ctr"/>
                </a:tc>
                <a:tc>
                  <a:txBody>
                    <a:bodyPr/>
                    <a:lstStyle/>
                    <a:p>
                      <a:pPr marL="0" marR="0" algn="ctr">
                        <a:spcBef>
                          <a:spcPts val="0"/>
                        </a:spcBef>
                        <a:spcAft>
                          <a:spcPts val="0"/>
                        </a:spcAft>
                      </a:pPr>
                      <a:r>
                        <a:rPr lang="en-US" sz="2400" dirty="0">
                          <a:solidFill>
                            <a:srgbClr val="000000"/>
                          </a:solidFill>
                          <a:effectLst/>
                        </a:rPr>
                        <a:t>$12,100</a:t>
                      </a:r>
                      <a:endParaRPr lang="en-US" sz="2400" dirty="0">
                        <a:solidFill>
                          <a:srgbClr val="000000"/>
                        </a:solidFill>
                        <a:effectLst/>
                        <a:latin typeface="Times New Roman"/>
                        <a:ea typeface="Times New Roman"/>
                      </a:endParaRPr>
                    </a:p>
                  </a:txBody>
                  <a:tcPr marL="12975" marR="12975" marT="12975" marB="12975" anchor="ctr"/>
                </a:tc>
              </a:tr>
              <a:tr h="383356">
                <a:tc>
                  <a:txBody>
                    <a:bodyPr/>
                    <a:lstStyle/>
                    <a:p>
                      <a:pPr marL="0" marR="0">
                        <a:spcBef>
                          <a:spcPts val="0"/>
                        </a:spcBef>
                        <a:spcAft>
                          <a:spcPts val="0"/>
                        </a:spcAft>
                      </a:pPr>
                      <a:r>
                        <a:rPr lang="en-US" sz="2400">
                          <a:solidFill>
                            <a:srgbClr val="000000"/>
                          </a:solidFill>
                          <a:effectLst/>
                        </a:rPr>
                        <a:t>50% or more</a:t>
                      </a:r>
                      <a:endParaRPr lang="en-US" sz="2400">
                        <a:solidFill>
                          <a:srgbClr val="000000"/>
                        </a:solidFill>
                        <a:effectLst/>
                        <a:latin typeface="Times New Roman"/>
                        <a:ea typeface="Times New Roman"/>
                      </a:endParaRPr>
                    </a:p>
                  </a:txBody>
                  <a:tcPr marL="12975" marR="12975" marT="12975" marB="12975" anchor="ctr"/>
                </a:tc>
                <a:tc>
                  <a:txBody>
                    <a:bodyPr/>
                    <a:lstStyle/>
                    <a:p>
                      <a:pPr marL="0" marR="0" algn="ctr">
                        <a:spcBef>
                          <a:spcPts val="0"/>
                        </a:spcBef>
                        <a:spcAft>
                          <a:spcPts val="0"/>
                        </a:spcAft>
                      </a:pPr>
                      <a:r>
                        <a:rPr lang="en-US" sz="2400">
                          <a:solidFill>
                            <a:srgbClr val="000000"/>
                          </a:solidFill>
                          <a:effectLst/>
                        </a:rPr>
                        <a:t>$2,725</a:t>
                      </a:r>
                      <a:endParaRPr lang="en-US" sz="2400">
                        <a:solidFill>
                          <a:srgbClr val="000000"/>
                        </a:solidFill>
                        <a:effectLst/>
                        <a:latin typeface="Times New Roman"/>
                        <a:ea typeface="Times New Roman"/>
                      </a:endParaRPr>
                    </a:p>
                  </a:txBody>
                  <a:tcPr marL="12975" marR="12975" marT="12975" marB="12975" anchor="ctr"/>
                </a:tc>
                <a:tc>
                  <a:txBody>
                    <a:bodyPr/>
                    <a:lstStyle/>
                    <a:p>
                      <a:pPr marL="0" marR="0" algn="ctr">
                        <a:spcBef>
                          <a:spcPts val="0"/>
                        </a:spcBef>
                        <a:spcAft>
                          <a:spcPts val="0"/>
                        </a:spcAft>
                      </a:pPr>
                      <a:r>
                        <a:rPr lang="en-US" sz="2400">
                          <a:solidFill>
                            <a:srgbClr val="000000"/>
                          </a:solidFill>
                          <a:effectLst/>
                        </a:rPr>
                        <a:t>$5,950</a:t>
                      </a:r>
                      <a:endParaRPr lang="en-US" sz="2400">
                        <a:solidFill>
                          <a:srgbClr val="000000"/>
                        </a:solidFill>
                        <a:effectLst/>
                        <a:latin typeface="Times New Roman"/>
                        <a:ea typeface="Times New Roman"/>
                      </a:endParaRPr>
                    </a:p>
                  </a:txBody>
                  <a:tcPr marL="12975" marR="12975" marT="12975" marB="12975" anchor="ctr"/>
                </a:tc>
                <a:tc>
                  <a:txBody>
                    <a:bodyPr/>
                    <a:lstStyle/>
                    <a:p>
                      <a:pPr marL="0" marR="0" algn="ctr">
                        <a:spcBef>
                          <a:spcPts val="0"/>
                        </a:spcBef>
                        <a:spcAft>
                          <a:spcPts val="0"/>
                        </a:spcAft>
                      </a:pPr>
                      <a:r>
                        <a:rPr lang="en-US" sz="2400" dirty="0">
                          <a:solidFill>
                            <a:srgbClr val="000000"/>
                          </a:solidFill>
                          <a:effectLst/>
                        </a:rPr>
                        <a:t>$14,050</a:t>
                      </a:r>
                      <a:endParaRPr lang="en-US" sz="2400" dirty="0">
                        <a:solidFill>
                          <a:srgbClr val="000000"/>
                        </a:solidFill>
                        <a:effectLst/>
                        <a:latin typeface="Times New Roman"/>
                        <a:ea typeface="Times New Roman"/>
                      </a:endParaRPr>
                    </a:p>
                  </a:txBody>
                  <a:tcPr marL="12975" marR="12975" marT="12975" marB="12975" anchor="ctr"/>
                </a:tc>
              </a:tr>
            </a:tbl>
          </a:graphicData>
        </a:graphic>
      </p:graphicFrame>
      <p:sp>
        <p:nvSpPr>
          <p:cNvPr id="4" name="Rectangle 1"/>
          <p:cNvSpPr>
            <a:spLocks noChangeArrowheads="1"/>
          </p:cNvSpPr>
          <p:nvPr/>
        </p:nvSpPr>
        <p:spPr bwMode="auto">
          <a:xfrm>
            <a:off x="1354138" y="24907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0"/>
          </p:nvPr>
        </p:nvSpPr>
        <p:spPr/>
        <p:txBody>
          <a:bodyPr/>
          <a:lstStyle/>
          <a:p>
            <a:pPr>
              <a:defRPr/>
            </a:pPr>
            <a:fld id="{B2D5C694-4B0A-4ECD-87C9-0D0B979C64E9}" type="slidenum">
              <a:rPr lang="en-US" smtClean="0"/>
              <a:pPr>
                <a:defRPr/>
              </a:pPr>
              <a:t>29</a:t>
            </a:fld>
            <a:endParaRPr lang="en-US"/>
          </a:p>
        </p:txBody>
      </p:sp>
    </p:spTree>
    <p:extLst>
      <p:ext uri="{BB962C8B-B14F-4D97-AF65-F5344CB8AC3E}">
        <p14:creationId xmlns:p14="http://schemas.microsoft.com/office/powerpoint/2010/main" xmlns="" val="309227282"/>
      </p:ext>
    </p:extLst>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en-US" sz="3600" dirty="0" smtClean="0"/>
              <a:t>Why it Matters</a:t>
            </a:r>
          </a:p>
        </p:txBody>
      </p:sp>
      <p:sp>
        <p:nvSpPr>
          <p:cNvPr id="5" name="Rectangle 4"/>
          <p:cNvSpPr/>
          <p:nvPr/>
        </p:nvSpPr>
        <p:spPr>
          <a:xfrm>
            <a:off x="228600" y="2362200"/>
            <a:ext cx="8763000" cy="1702197"/>
          </a:xfrm>
          <a:prstGeom prst="rect">
            <a:avLst/>
          </a:prstGeom>
        </p:spPr>
        <p:txBody>
          <a:bodyPr wrap="square">
            <a:spAutoFit/>
          </a:bodyPr>
          <a:lstStyle/>
          <a:p>
            <a:pPr algn="ctr">
              <a:lnSpc>
                <a:spcPts val="4300"/>
              </a:lnSpc>
              <a:defRPr/>
            </a:pPr>
            <a:r>
              <a:rPr lang="en-US" sz="3200" dirty="0">
                <a:effectLst>
                  <a:outerShdw blurRad="50800" dist="50800" dir="5400000" algn="ctr" rotWithShape="0">
                    <a:srgbClr val="000000"/>
                  </a:outerShdw>
                </a:effectLst>
                <a:latin typeface="Arial" pitchFamily="34" charset="0"/>
                <a:cs typeface="Arial" pitchFamily="34" charset="0"/>
              </a:rPr>
              <a:t>The Immigration Reform and Control Act (“IRCA”) of 1986 prohibits employers from knowingly hiring illegal workers.</a:t>
            </a:r>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3</a:t>
            </a:fld>
            <a:endParaRPr lang="en-US"/>
          </a:p>
        </p:txBody>
      </p:sp>
    </p:spTree>
    <p:extLst>
      <p:ext uri="{BB962C8B-B14F-4D97-AF65-F5344CB8AC3E}">
        <p14:creationId xmlns:p14="http://schemas.microsoft.com/office/powerpoint/2010/main" xmlns="" val="2738476218"/>
      </p:ext>
    </p:extLst>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622" y="291850"/>
            <a:ext cx="8229600" cy="1069848"/>
          </a:xfrm>
        </p:spPr>
        <p:txBody>
          <a:bodyPr>
            <a:normAutofit/>
          </a:bodyPr>
          <a:lstStyle/>
          <a:p>
            <a:pPr>
              <a:defRPr/>
            </a:pPr>
            <a:r>
              <a:rPr lang="en-US" dirty="0" smtClean="0"/>
              <a:t>Form I-9:  The Importance of Internal Audits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576865378"/>
              </p:ext>
            </p:extLst>
          </p:nvPr>
        </p:nvGraphicFramePr>
        <p:xfrm>
          <a:off x="149618" y="1524000"/>
          <a:ext cx="8841982" cy="4696290"/>
        </p:xfrm>
        <a:graphic>
          <a:graphicData uri="http://schemas.openxmlformats.org/drawingml/2006/table">
            <a:tbl>
              <a:tblPr firstRow="1" firstCol="1" bandRow="1">
                <a:tableStyleId>{5C22544A-7EE6-4342-B048-85BDC9FD1C3A}</a:tableStyleId>
              </a:tblPr>
              <a:tblGrid>
                <a:gridCol w="3227971"/>
                <a:gridCol w="1727811"/>
                <a:gridCol w="1856037"/>
                <a:gridCol w="2030163"/>
              </a:tblGrid>
              <a:tr h="785281">
                <a:tc gridSpan="4">
                  <a:txBody>
                    <a:bodyPr/>
                    <a:lstStyle/>
                    <a:p>
                      <a:pPr marL="0" marR="0" algn="ctr">
                        <a:spcBef>
                          <a:spcPts val="0"/>
                        </a:spcBef>
                        <a:spcAft>
                          <a:spcPts val="0"/>
                        </a:spcAft>
                      </a:pPr>
                      <a:r>
                        <a:rPr kumimoji="0" lang="en-US" sz="3200" b="1" i="1" kern="1200" dirty="0" smtClean="0">
                          <a:solidFill>
                            <a:srgbClr val="000000"/>
                          </a:solidFill>
                          <a:effectLst/>
                          <a:latin typeface="+mn-lt"/>
                          <a:ea typeface="+mn-ea"/>
                          <a:cs typeface="+mn-cs"/>
                        </a:rPr>
                        <a:t>Substantive / Uncorrected Technical Violation Fine Schedule</a:t>
                      </a:r>
                      <a:endParaRPr lang="en-US" sz="4000" dirty="0">
                        <a:solidFill>
                          <a:srgbClr val="000000"/>
                        </a:solidFill>
                        <a:effectLst/>
                        <a:latin typeface="Times New Roman"/>
                        <a:ea typeface="Times New Roman"/>
                      </a:endParaRPr>
                    </a:p>
                  </a:txBody>
                  <a:tcPr marL="12975" marR="12975" marT="12975" marB="12975" anchor="ctr"/>
                </a:tc>
                <a:tc hMerge="1">
                  <a:txBody>
                    <a:bodyPr/>
                    <a:lstStyle/>
                    <a:p>
                      <a:endParaRPr lang="en-US"/>
                    </a:p>
                  </a:txBody>
                  <a:tcPr/>
                </a:tc>
                <a:tc hMerge="1">
                  <a:txBody>
                    <a:bodyPr/>
                    <a:lstStyle/>
                    <a:p>
                      <a:endParaRPr lang="en-US"/>
                    </a:p>
                  </a:txBody>
                  <a:tcPr/>
                </a:tc>
                <a:tc hMerge="1">
                  <a:txBody>
                    <a:bodyPr/>
                    <a:lstStyle/>
                    <a:p>
                      <a:endParaRPr lang="en-US"/>
                    </a:p>
                  </a:txBody>
                  <a:tcPr/>
                </a:tc>
              </a:tr>
              <a:tr h="279059">
                <a:tc>
                  <a:txBody>
                    <a:bodyPr/>
                    <a:lstStyle/>
                    <a:p>
                      <a:pPr marL="0" marR="0" algn="ctr">
                        <a:spcBef>
                          <a:spcPts val="0"/>
                        </a:spcBef>
                        <a:spcAft>
                          <a:spcPts val="0"/>
                        </a:spcAft>
                      </a:pPr>
                      <a:r>
                        <a:rPr lang="en-US" sz="4000">
                          <a:solidFill>
                            <a:srgbClr val="000000"/>
                          </a:solidFill>
                          <a:effectLst/>
                        </a:rPr>
                        <a:t> </a:t>
                      </a:r>
                      <a:endParaRPr lang="en-US" sz="4000">
                        <a:solidFill>
                          <a:srgbClr val="000000"/>
                        </a:solidFill>
                        <a:effectLst/>
                        <a:latin typeface="Times New Roman"/>
                        <a:ea typeface="Times New Roman"/>
                      </a:endParaRPr>
                    </a:p>
                  </a:txBody>
                  <a:tcPr marL="12975" marR="12975" marT="12975" marB="12975" anchor="ctr"/>
                </a:tc>
                <a:tc gridSpan="3">
                  <a:txBody>
                    <a:bodyPr/>
                    <a:lstStyle/>
                    <a:p>
                      <a:pPr marL="0" marR="0" algn="ctr">
                        <a:spcBef>
                          <a:spcPts val="0"/>
                        </a:spcBef>
                        <a:spcAft>
                          <a:spcPts val="0"/>
                        </a:spcAft>
                      </a:pPr>
                      <a:r>
                        <a:rPr lang="en-US" sz="3200" b="1" i="1" dirty="0">
                          <a:solidFill>
                            <a:srgbClr val="000000"/>
                          </a:solidFill>
                          <a:effectLst/>
                        </a:rPr>
                        <a:t>Standard Fine Amount</a:t>
                      </a:r>
                      <a:endParaRPr lang="en-US" sz="3200" b="1" i="1" dirty="0">
                        <a:solidFill>
                          <a:srgbClr val="000000"/>
                        </a:solidFill>
                        <a:effectLst/>
                        <a:latin typeface="Times New Roman"/>
                        <a:ea typeface="Times New Roman"/>
                      </a:endParaRPr>
                    </a:p>
                  </a:txBody>
                  <a:tcPr marL="12975" marR="12975" marT="12975" marB="12975" anchor="ctr"/>
                </a:tc>
                <a:tc hMerge="1">
                  <a:txBody>
                    <a:bodyPr/>
                    <a:lstStyle/>
                    <a:p>
                      <a:endParaRPr lang="en-US"/>
                    </a:p>
                  </a:txBody>
                  <a:tcPr/>
                </a:tc>
                <a:tc hMerge="1">
                  <a:txBody>
                    <a:bodyPr/>
                    <a:lstStyle/>
                    <a:p>
                      <a:endParaRPr lang="en-US"/>
                    </a:p>
                  </a:txBody>
                  <a:tcPr/>
                </a:tc>
              </a:tr>
              <a:tr h="532170">
                <a:tc>
                  <a:txBody>
                    <a:bodyPr/>
                    <a:lstStyle/>
                    <a:p>
                      <a:pPr marL="0" marR="0" algn="ctr">
                        <a:spcBef>
                          <a:spcPts val="0"/>
                        </a:spcBef>
                        <a:spcAft>
                          <a:spcPts val="0"/>
                        </a:spcAft>
                      </a:pPr>
                      <a:r>
                        <a:rPr lang="en-US" sz="2400" b="1" dirty="0">
                          <a:solidFill>
                            <a:srgbClr val="000000"/>
                          </a:solidFill>
                          <a:effectLst/>
                          <a:latin typeface="Times New Roman"/>
                          <a:ea typeface="Times New Roman"/>
                        </a:rPr>
                        <a:t>Substantive Verification Violations</a:t>
                      </a:r>
                      <a:endParaRPr lang="en-US" sz="2400" dirty="0">
                        <a:solidFill>
                          <a:srgbClr val="000000"/>
                        </a:solidFill>
                        <a:effectLst/>
                        <a:latin typeface="Times New Roman"/>
                        <a:ea typeface="Times New Roman"/>
                      </a:endParaRPr>
                    </a:p>
                  </a:txBody>
                  <a:tcPr marL="9525" marR="9525" marT="9525" marB="9525" anchor="ctr"/>
                </a:tc>
                <a:tc>
                  <a:txBody>
                    <a:bodyPr/>
                    <a:lstStyle/>
                    <a:p>
                      <a:pPr marL="0" marR="0" algn="ctr">
                        <a:spcBef>
                          <a:spcPts val="0"/>
                        </a:spcBef>
                        <a:spcAft>
                          <a:spcPts val="0"/>
                        </a:spcAft>
                      </a:pPr>
                      <a:r>
                        <a:rPr lang="en-US" sz="2400" b="1" dirty="0">
                          <a:solidFill>
                            <a:srgbClr val="000000"/>
                          </a:solidFill>
                          <a:effectLst/>
                          <a:latin typeface="Times New Roman"/>
                          <a:ea typeface="Times New Roman"/>
                        </a:rPr>
                        <a:t>1st Offense </a:t>
                      </a:r>
                      <a:br>
                        <a:rPr lang="en-US" sz="2400" b="1" dirty="0">
                          <a:solidFill>
                            <a:srgbClr val="000000"/>
                          </a:solidFill>
                          <a:effectLst/>
                          <a:latin typeface="Times New Roman"/>
                          <a:ea typeface="Times New Roman"/>
                        </a:rPr>
                      </a:br>
                      <a:r>
                        <a:rPr lang="en-US" sz="2400" b="1" dirty="0">
                          <a:solidFill>
                            <a:srgbClr val="000000"/>
                          </a:solidFill>
                          <a:effectLst/>
                          <a:latin typeface="Times New Roman"/>
                          <a:ea typeface="Times New Roman"/>
                        </a:rPr>
                        <a:t>$110 – $1100</a:t>
                      </a:r>
                      <a:endParaRPr lang="en-US" sz="2400" dirty="0">
                        <a:solidFill>
                          <a:srgbClr val="000000"/>
                        </a:solidFill>
                        <a:effectLst/>
                        <a:latin typeface="Times New Roman"/>
                        <a:ea typeface="Times New Roman"/>
                      </a:endParaRPr>
                    </a:p>
                  </a:txBody>
                  <a:tcPr marL="9525" marR="9525" marT="9525" marB="9525" anchor="ctr"/>
                </a:tc>
                <a:tc>
                  <a:txBody>
                    <a:bodyPr/>
                    <a:lstStyle/>
                    <a:p>
                      <a:pPr marL="0" marR="0" algn="ctr">
                        <a:spcBef>
                          <a:spcPts val="0"/>
                        </a:spcBef>
                        <a:spcAft>
                          <a:spcPts val="0"/>
                        </a:spcAft>
                      </a:pPr>
                      <a:r>
                        <a:rPr lang="en-US" sz="2400" b="1">
                          <a:solidFill>
                            <a:srgbClr val="000000"/>
                          </a:solidFill>
                          <a:effectLst/>
                          <a:latin typeface="Times New Roman"/>
                          <a:ea typeface="Times New Roman"/>
                        </a:rPr>
                        <a:t>2nd Offense </a:t>
                      </a:r>
                      <a:br>
                        <a:rPr lang="en-US" sz="2400" b="1">
                          <a:solidFill>
                            <a:srgbClr val="000000"/>
                          </a:solidFill>
                          <a:effectLst/>
                          <a:latin typeface="Times New Roman"/>
                          <a:ea typeface="Times New Roman"/>
                        </a:rPr>
                      </a:br>
                      <a:r>
                        <a:rPr lang="en-US" sz="2400" b="1">
                          <a:solidFill>
                            <a:srgbClr val="000000"/>
                          </a:solidFill>
                          <a:effectLst/>
                          <a:latin typeface="Times New Roman"/>
                          <a:ea typeface="Times New Roman"/>
                        </a:rPr>
                        <a:t>$110 – $1100</a:t>
                      </a:r>
                      <a:endParaRPr lang="en-US" sz="2400">
                        <a:solidFill>
                          <a:srgbClr val="000000"/>
                        </a:solidFill>
                        <a:effectLst/>
                        <a:latin typeface="Times New Roman"/>
                        <a:ea typeface="Times New Roman"/>
                      </a:endParaRPr>
                    </a:p>
                  </a:txBody>
                  <a:tcPr marL="9525" marR="9525" marT="9525" marB="9525" anchor="ctr"/>
                </a:tc>
                <a:tc>
                  <a:txBody>
                    <a:bodyPr/>
                    <a:lstStyle/>
                    <a:p>
                      <a:pPr marL="0" marR="0" algn="ctr">
                        <a:spcBef>
                          <a:spcPts val="0"/>
                        </a:spcBef>
                        <a:spcAft>
                          <a:spcPts val="0"/>
                        </a:spcAft>
                      </a:pPr>
                      <a:r>
                        <a:rPr lang="en-US" sz="2400" b="1">
                          <a:solidFill>
                            <a:srgbClr val="000000"/>
                          </a:solidFill>
                          <a:effectLst/>
                          <a:latin typeface="Times New Roman"/>
                          <a:ea typeface="Times New Roman"/>
                        </a:rPr>
                        <a:t>3rd Offense + </a:t>
                      </a:r>
                      <a:br>
                        <a:rPr lang="en-US" sz="2400" b="1">
                          <a:solidFill>
                            <a:srgbClr val="000000"/>
                          </a:solidFill>
                          <a:effectLst/>
                          <a:latin typeface="Times New Roman"/>
                          <a:ea typeface="Times New Roman"/>
                        </a:rPr>
                      </a:br>
                      <a:r>
                        <a:rPr lang="en-US" sz="2400" b="1">
                          <a:solidFill>
                            <a:srgbClr val="000000"/>
                          </a:solidFill>
                          <a:effectLst/>
                          <a:latin typeface="Times New Roman"/>
                          <a:ea typeface="Times New Roman"/>
                        </a:rPr>
                        <a:t>$110 – $1100</a:t>
                      </a:r>
                      <a:endParaRPr lang="en-US" sz="2400">
                        <a:solidFill>
                          <a:srgbClr val="000000"/>
                        </a:solidFill>
                        <a:effectLst/>
                        <a:latin typeface="Times New Roman"/>
                        <a:ea typeface="Times New Roman"/>
                      </a:endParaRPr>
                    </a:p>
                  </a:txBody>
                  <a:tcPr marL="9525" marR="9525" marT="9525" marB="9525" anchor="ctr"/>
                </a:tc>
              </a:tr>
              <a:tr h="279059">
                <a:tc>
                  <a:txBody>
                    <a:bodyPr/>
                    <a:lstStyle/>
                    <a:p>
                      <a:pPr marL="0" marR="0">
                        <a:spcBef>
                          <a:spcPts val="0"/>
                        </a:spcBef>
                        <a:spcAft>
                          <a:spcPts val="0"/>
                        </a:spcAft>
                      </a:pPr>
                      <a:r>
                        <a:rPr lang="en-US" sz="2400">
                          <a:solidFill>
                            <a:srgbClr val="000000"/>
                          </a:solidFill>
                          <a:effectLst/>
                          <a:latin typeface="Times New Roman"/>
                          <a:ea typeface="Times New Roman"/>
                        </a:rPr>
                        <a:t>0% – 9%</a:t>
                      </a:r>
                    </a:p>
                  </a:txBody>
                  <a:tcPr marL="9525" marR="9525" marT="9525" marB="9525" anchor="ctr"/>
                </a:tc>
                <a:tc>
                  <a:txBody>
                    <a:bodyPr/>
                    <a:lstStyle/>
                    <a:p>
                      <a:pPr marL="0" marR="0">
                        <a:spcBef>
                          <a:spcPts val="0"/>
                        </a:spcBef>
                        <a:spcAft>
                          <a:spcPts val="0"/>
                        </a:spcAft>
                      </a:pPr>
                      <a:r>
                        <a:rPr lang="en-US" sz="2400" dirty="0">
                          <a:solidFill>
                            <a:srgbClr val="000000"/>
                          </a:solidFill>
                          <a:effectLst/>
                          <a:latin typeface="Times New Roman"/>
                          <a:ea typeface="Times New Roman"/>
                        </a:rPr>
                        <a:t>$110</a:t>
                      </a:r>
                    </a:p>
                  </a:txBody>
                  <a:tcPr marL="9525" marR="9525" marT="9525" marB="9525" anchor="ctr"/>
                </a:tc>
                <a:tc>
                  <a:txBody>
                    <a:bodyPr/>
                    <a:lstStyle/>
                    <a:p>
                      <a:pPr marL="0" marR="0">
                        <a:spcBef>
                          <a:spcPts val="0"/>
                        </a:spcBef>
                        <a:spcAft>
                          <a:spcPts val="0"/>
                        </a:spcAft>
                      </a:pPr>
                      <a:r>
                        <a:rPr lang="en-US" sz="2400" dirty="0">
                          <a:solidFill>
                            <a:srgbClr val="000000"/>
                          </a:solidFill>
                          <a:effectLst/>
                          <a:latin typeface="Times New Roman"/>
                          <a:ea typeface="Times New Roman"/>
                        </a:rPr>
                        <a:t>$550</a:t>
                      </a:r>
                    </a:p>
                  </a:txBody>
                  <a:tcPr marL="9525" marR="9525" marT="9525" marB="9525" anchor="ctr"/>
                </a:tc>
                <a:tc>
                  <a:txBody>
                    <a:bodyPr/>
                    <a:lstStyle/>
                    <a:p>
                      <a:pPr marL="0" marR="0">
                        <a:spcBef>
                          <a:spcPts val="0"/>
                        </a:spcBef>
                        <a:spcAft>
                          <a:spcPts val="0"/>
                        </a:spcAft>
                      </a:pPr>
                      <a:r>
                        <a:rPr lang="en-US" sz="2400">
                          <a:solidFill>
                            <a:srgbClr val="000000"/>
                          </a:solidFill>
                          <a:effectLst/>
                          <a:latin typeface="Times New Roman"/>
                          <a:ea typeface="Times New Roman"/>
                        </a:rPr>
                        <a:t>$1,100</a:t>
                      </a:r>
                    </a:p>
                  </a:txBody>
                  <a:tcPr marL="9525" marR="9525" marT="9525" marB="9525" anchor="ctr"/>
                </a:tc>
              </a:tr>
              <a:tr h="279059">
                <a:tc>
                  <a:txBody>
                    <a:bodyPr/>
                    <a:lstStyle/>
                    <a:p>
                      <a:pPr marL="0" marR="0">
                        <a:spcBef>
                          <a:spcPts val="0"/>
                        </a:spcBef>
                        <a:spcAft>
                          <a:spcPts val="0"/>
                        </a:spcAft>
                      </a:pPr>
                      <a:r>
                        <a:rPr lang="en-US" sz="2400" dirty="0">
                          <a:solidFill>
                            <a:srgbClr val="000000"/>
                          </a:solidFill>
                          <a:effectLst/>
                          <a:latin typeface="Times New Roman"/>
                          <a:ea typeface="Times New Roman"/>
                        </a:rPr>
                        <a:t>10% – 19%</a:t>
                      </a:r>
                    </a:p>
                  </a:txBody>
                  <a:tcPr marL="9525" marR="9525" marT="9525" marB="9525" anchor="ctr"/>
                </a:tc>
                <a:tc>
                  <a:txBody>
                    <a:bodyPr/>
                    <a:lstStyle/>
                    <a:p>
                      <a:pPr marL="0" marR="0">
                        <a:spcBef>
                          <a:spcPts val="0"/>
                        </a:spcBef>
                        <a:spcAft>
                          <a:spcPts val="0"/>
                        </a:spcAft>
                      </a:pPr>
                      <a:r>
                        <a:rPr lang="en-US" sz="2400" dirty="0">
                          <a:solidFill>
                            <a:srgbClr val="000000"/>
                          </a:solidFill>
                          <a:effectLst/>
                          <a:latin typeface="Times New Roman"/>
                          <a:ea typeface="Times New Roman"/>
                        </a:rPr>
                        <a:t>$275</a:t>
                      </a:r>
                    </a:p>
                  </a:txBody>
                  <a:tcPr marL="9525" marR="9525" marT="9525" marB="9525" anchor="ctr"/>
                </a:tc>
                <a:tc>
                  <a:txBody>
                    <a:bodyPr/>
                    <a:lstStyle/>
                    <a:p>
                      <a:pPr marL="0" marR="0">
                        <a:spcBef>
                          <a:spcPts val="0"/>
                        </a:spcBef>
                        <a:spcAft>
                          <a:spcPts val="0"/>
                        </a:spcAft>
                      </a:pPr>
                      <a:r>
                        <a:rPr lang="en-US" sz="2400" dirty="0">
                          <a:solidFill>
                            <a:srgbClr val="000000"/>
                          </a:solidFill>
                          <a:effectLst/>
                          <a:latin typeface="Times New Roman"/>
                          <a:ea typeface="Times New Roman"/>
                        </a:rPr>
                        <a:t>$650</a:t>
                      </a:r>
                    </a:p>
                  </a:txBody>
                  <a:tcPr marL="9525" marR="9525" marT="9525" marB="9525" anchor="ctr"/>
                </a:tc>
                <a:tc>
                  <a:txBody>
                    <a:bodyPr/>
                    <a:lstStyle/>
                    <a:p>
                      <a:pPr marL="0" marR="0">
                        <a:spcBef>
                          <a:spcPts val="0"/>
                        </a:spcBef>
                        <a:spcAft>
                          <a:spcPts val="0"/>
                        </a:spcAft>
                      </a:pPr>
                      <a:r>
                        <a:rPr lang="en-US" sz="2400">
                          <a:solidFill>
                            <a:srgbClr val="000000"/>
                          </a:solidFill>
                          <a:effectLst/>
                          <a:latin typeface="Times New Roman"/>
                          <a:ea typeface="Times New Roman"/>
                        </a:rPr>
                        <a:t>$1,100 </a:t>
                      </a:r>
                    </a:p>
                  </a:txBody>
                  <a:tcPr marL="9525" marR="9525" marT="9525" marB="9525" anchor="ctr"/>
                </a:tc>
              </a:tr>
              <a:tr h="279059">
                <a:tc>
                  <a:txBody>
                    <a:bodyPr/>
                    <a:lstStyle/>
                    <a:p>
                      <a:pPr marL="0" marR="0">
                        <a:spcBef>
                          <a:spcPts val="0"/>
                        </a:spcBef>
                        <a:spcAft>
                          <a:spcPts val="0"/>
                        </a:spcAft>
                      </a:pPr>
                      <a:r>
                        <a:rPr lang="en-US" sz="2400">
                          <a:solidFill>
                            <a:srgbClr val="000000"/>
                          </a:solidFill>
                          <a:effectLst/>
                          <a:latin typeface="Times New Roman"/>
                          <a:ea typeface="Times New Roman"/>
                        </a:rPr>
                        <a:t>20% – 29%</a:t>
                      </a:r>
                    </a:p>
                  </a:txBody>
                  <a:tcPr marL="9525" marR="9525" marT="9525" marB="9525" anchor="ctr"/>
                </a:tc>
                <a:tc>
                  <a:txBody>
                    <a:bodyPr/>
                    <a:lstStyle/>
                    <a:p>
                      <a:pPr marL="0" marR="0">
                        <a:spcBef>
                          <a:spcPts val="0"/>
                        </a:spcBef>
                        <a:spcAft>
                          <a:spcPts val="0"/>
                        </a:spcAft>
                      </a:pPr>
                      <a:r>
                        <a:rPr lang="en-US" sz="2400">
                          <a:solidFill>
                            <a:srgbClr val="000000"/>
                          </a:solidFill>
                          <a:effectLst/>
                          <a:latin typeface="Times New Roman"/>
                          <a:ea typeface="Times New Roman"/>
                        </a:rPr>
                        <a:t>$440</a:t>
                      </a:r>
                    </a:p>
                  </a:txBody>
                  <a:tcPr marL="9525" marR="9525" marT="9525" marB="9525" anchor="ctr"/>
                </a:tc>
                <a:tc>
                  <a:txBody>
                    <a:bodyPr/>
                    <a:lstStyle/>
                    <a:p>
                      <a:pPr marL="0" marR="0">
                        <a:spcBef>
                          <a:spcPts val="0"/>
                        </a:spcBef>
                        <a:spcAft>
                          <a:spcPts val="0"/>
                        </a:spcAft>
                      </a:pPr>
                      <a:r>
                        <a:rPr lang="en-US" sz="2400" dirty="0">
                          <a:solidFill>
                            <a:srgbClr val="000000"/>
                          </a:solidFill>
                          <a:effectLst/>
                          <a:latin typeface="Times New Roman"/>
                          <a:ea typeface="Times New Roman"/>
                        </a:rPr>
                        <a:t>$750</a:t>
                      </a:r>
                    </a:p>
                  </a:txBody>
                  <a:tcPr marL="9525" marR="9525" marT="9525" marB="9525" anchor="ctr"/>
                </a:tc>
                <a:tc>
                  <a:txBody>
                    <a:bodyPr/>
                    <a:lstStyle/>
                    <a:p>
                      <a:pPr marL="0" marR="0">
                        <a:spcBef>
                          <a:spcPts val="0"/>
                        </a:spcBef>
                        <a:spcAft>
                          <a:spcPts val="0"/>
                        </a:spcAft>
                      </a:pPr>
                      <a:r>
                        <a:rPr lang="en-US" sz="2400" dirty="0">
                          <a:solidFill>
                            <a:srgbClr val="000000"/>
                          </a:solidFill>
                          <a:effectLst/>
                          <a:latin typeface="Times New Roman"/>
                          <a:ea typeface="Times New Roman"/>
                        </a:rPr>
                        <a:t>$1,100 </a:t>
                      </a:r>
                    </a:p>
                  </a:txBody>
                  <a:tcPr marL="9525" marR="9525" marT="9525" marB="9525" anchor="ctr"/>
                </a:tc>
              </a:tr>
              <a:tr h="279059">
                <a:tc>
                  <a:txBody>
                    <a:bodyPr/>
                    <a:lstStyle/>
                    <a:p>
                      <a:pPr marL="0" marR="0">
                        <a:spcBef>
                          <a:spcPts val="0"/>
                        </a:spcBef>
                        <a:spcAft>
                          <a:spcPts val="0"/>
                        </a:spcAft>
                      </a:pPr>
                      <a:r>
                        <a:rPr lang="en-US" sz="2400" dirty="0">
                          <a:solidFill>
                            <a:srgbClr val="000000"/>
                          </a:solidFill>
                          <a:effectLst/>
                          <a:latin typeface="Times New Roman"/>
                          <a:ea typeface="Times New Roman"/>
                        </a:rPr>
                        <a:t>30% – 39%</a:t>
                      </a:r>
                    </a:p>
                  </a:txBody>
                  <a:tcPr marL="9525" marR="9525" marT="9525" marB="9525" anchor="ctr"/>
                </a:tc>
                <a:tc>
                  <a:txBody>
                    <a:bodyPr/>
                    <a:lstStyle/>
                    <a:p>
                      <a:pPr marL="0" marR="0">
                        <a:spcBef>
                          <a:spcPts val="0"/>
                        </a:spcBef>
                        <a:spcAft>
                          <a:spcPts val="0"/>
                        </a:spcAft>
                      </a:pPr>
                      <a:r>
                        <a:rPr lang="en-US" sz="2400">
                          <a:solidFill>
                            <a:srgbClr val="000000"/>
                          </a:solidFill>
                          <a:effectLst/>
                          <a:latin typeface="Times New Roman"/>
                          <a:ea typeface="Times New Roman"/>
                        </a:rPr>
                        <a:t>$605 </a:t>
                      </a:r>
                    </a:p>
                  </a:txBody>
                  <a:tcPr marL="9525" marR="9525" marT="9525" marB="9525" anchor="ctr"/>
                </a:tc>
                <a:tc>
                  <a:txBody>
                    <a:bodyPr/>
                    <a:lstStyle/>
                    <a:p>
                      <a:pPr marL="0" marR="0">
                        <a:spcBef>
                          <a:spcPts val="0"/>
                        </a:spcBef>
                        <a:spcAft>
                          <a:spcPts val="0"/>
                        </a:spcAft>
                      </a:pPr>
                      <a:r>
                        <a:rPr lang="en-US" sz="2400">
                          <a:solidFill>
                            <a:srgbClr val="000000"/>
                          </a:solidFill>
                          <a:effectLst/>
                          <a:latin typeface="Times New Roman"/>
                          <a:ea typeface="Times New Roman"/>
                        </a:rPr>
                        <a:t>$850 </a:t>
                      </a:r>
                    </a:p>
                  </a:txBody>
                  <a:tcPr marL="9525" marR="9525" marT="9525" marB="9525" anchor="ctr"/>
                </a:tc>
                <a:tc>
                  <a:txBody>
                    <a:bodyPr/>
                    <a:lstStyle/>
                    <a:p>
                      <a:pPr marL="0" marR="0">
                        <a:spcBef>
                          <a:spcPts val="0"/>
                        </a:spcBef>
                        <a:spcAft>
                          <a:spcPts val="0"/>
                        </a:spcAft>
                      </a:pPr>
                      <a:r>
                        <a:rPr lang="en-US" sz="2400" dirty="0">
                          <a:solidFill>
                            <a:srgbClr val="000000"/>
                          </a:solidFill>
                          <a:effectLst/>
                          <a:latin typeface="Times New Roman"/>
                          <a:ea typeface="Times New Roman"/>
                        </a:rPr>
                        <a:t>$1,100 </a:t>
                      </a:r>
                    </a:p>
                  </a:txBody>
                  <a:tcPr marL="9525" marR="9525" marT="9525" marB="9525" anchor="ctr"/>
                </a:tc>
              </a:tr>
              <a:tr h="279059">
                <a:tc>
                  <a:txBody>
                    <a:bodyPr/>
                    <a:lstStyle/>
                    <a:p>
                      <a:pPr marL="0" marR="0">
                        <a:spcBef>
                          <a:spcPts val="0"/>
                        </a:spcBef>
                        <a:spcAft>
                          <a:spcPts val="0"/>
                        </a:spcAft>
                      </a:pPr>
                      <a:r>
                        <a:rPr lang="en-US" sz="2400">
                          <a:solidFill>
                            <a:srgbClr val="000000"/>
                          </a:solidFill>
                          <a:effectLst/>
                          <a:latin typeface="Times New Roman"/>
                          <a:ea typeface="Times New Roman"/>
                        </a:rPr>
                        <a:t>40% – 49%</a:t>
                      </a:r>
                    </a:p>
                  </a:txBody>
                  <a:tcPr marL="9525" marR="9525" marT="9525" marB="9525" anchor="ctr"/>
                </a:tc>
                <a:tc>
                  <a:txBody>
                    <a:bodyPr/>
                    <a:lstStyle/>
                    <a:p>
                      <a:pPr marL="0" marR="0">
                        <a:spcBef>
                          <a:spcPts val="0"/>
                        </a:spcBef>
                        <a:spcAft>
                          <a:spcPts val="0"/>
                        </a:spcAft>
                      </a:pPr>
                      <a:r>
                        <a:rPr lang="en-US" sz="2400">
                          <a:solidFill>
                            <a:srgbClr val="000000"/>
                          </a:solidFill>
                          <a:effectLst/>
                          <a:latin typeface="Times New Roman"/>
                          <a:ea typeface="Times New Roman"/>
                        </a:rPr>
                        <a:t>$770</a:t>
                      </a:r>
                    </a:p>
                  </a:txBody>
                  <a:tcPr marL="9525" marR="9525" marT="9525" marB="9525" anchor="ctr"/>
                </a:tc>
                <a:tc>
                  <a:txBody>
                    <a:bodyPr/>
                    <a:lstStyle/>
                    <a:p>
                      <a:pPr marL="0" marR="0">
                        <a:spcBef>
                          <a:spcPts val="0"/>
                        </a:spcBef>
                        <a:spcAft>
                          <a:spcPts val="0"/>
                        </a:spcAft>
                      </a:pPr>
                      <a:r>
                        <a:rPr lang="en-US" sz="2400">
                          <a:solidFill>
                            <a:srgbClr val="000000"/>
                          </a:solidFill>
                          <a:effectLst/>
                          <a:latin typeface="Times New Roman"/>
                          <a:ea typeface="Times New Roman"/>
                        </a:rPr>
                        <a:t>$950 </a:t>
                      </a:r>
                    </a:p>
                  </a:txBody>
                  <a:tcPr marL="9525" marR="9525" marT="9525" marB="9525" anchor="ctr"/>
                </a:tc>
                <a:tc>
                  <a:txBody>
                    <a:bodyPr/>
                    <a:lstStyle/>
                    <a:p>
                      <a:pPr marL="0" marR="0">
                        <a:spcBef>
                          <a:spcPts val="0"/>
                        </a:spcBef>
                        <a:spcAft>
                          <a:spcPts val="0"/>
                        </a:spcAft>
                      </a:pPr>
                      <a:r>
                        <a:rPr lang="en-US" sz="2400" dirty="0">
                          <a:solidFill>
                            <a:srgbClr val="000000"/>
                          </a:solidFill>
                          <a:effectLst/>
                          <a:latin typeface="Times New Roman"/>
                          <a:ea typeface="Times New Roman"/>
                        </a:rPr>
                        <a:t>$1,100 </a:t>
                      </a:r>
                    </a:p>
                  </a:txBody>
                  <a:tcPr marL="9525" marR="9525" marT="9525" marB="9525" anchor="ctr"/>
                </a:tc>
              </a:tr>
              <a:tr h="279059">
                <a:tc>
                  <a:txBody>
                    <a:bodyPr/>
                    <a:lstStyle/>
                    <a:p>
                      <a:pPr marL="0" marR="0">
                        <a:spcBef>
                          <a:spcPts val="0"/>
                        </a:spcBef>
                        <a:spcAft>
                          <a:spcPts val="0"/>
                        </a:spcAft>
                      </a:pPr>
                      <a:r>
                        <a:rPr lang="en-US" sz="2400">
                          <a:solidFill>
                            <a:srgbClr val="000000"/>
                          </a:solidFill>
                          <a:effectLst/>
                          <a:latin typeface="Times New Roman"/>
                          <a:ea typeface="Times New Roman"/>
                        </a:rPr>
                        <a:t>50% or more</a:t>
                      </a:r>
                    </a:p>
                  </a:txBody>
                  <a:tcPr marL="9525" marR="9525" marT="9525" marB="9525" anchor="ctr"/>
                </a:tc>
                <a:tc>
                  <a:txBody>
                    <a:bodyPr/>
                    <a:lstStyle/>
                    <a:p>
                      <a:pPr marL="0" marR="0">
                        <a:spcBef>
                          <a:spcPts val="0"/>
                        </a:spcBef>
                        <a:spcAft>
                          <a:spcPts val="0"/>
                        </a:spcAft>
                      </a:pPr>
                      <a:r>
                        <a:rPr lang="en-US" sz="2400">
                          <a:solidFill>
                            <a:srgbClr val="000000"/>
                          </a:solidFill>
                          <a:effectLst/>
                          <a:latin typeface="Times New Roman"/>
                          <a:ea typeface="Times New Roman"/>
                        </a:rPr>
                        <a:t>$935 </a:t>
                      </a:r>
                    </a:p>
                  </a:txBody>
                  <a:tcPr marL="9525" marR="9525" marT="9525" marB="9525" anchor="ctr"/>
                </a:tc>
                <a:tc>
                  <a:txBody>
                    <a:bodyPr/>
                    <a:lstStyle/>
                    <a:p>
                      <a:pPr marL="0" marR="0">
                        <a:spcBef>
                          <a:spcPts val="0"/>
                        </a:spcBef>
                        <a:spcAft>
                          <a:spcPts val="0"/>
                        </a:spcAft>
                      </a:pPr>
                      <a:r>
                        <a:rPr lang="en-US" sz="2400">
                          <a:solidFill>
                            <a:srgbClr val="000000"/>
                          </a:solidFill>
                          <a:effectLst/>
                          <a:latin typeface="Times New Roman"/>
                          <a:ea typeface="Times New Roman"/>
                        </a:rPr>
                        <a:t>$1,100 </a:t>
                      </a:r>
                    </a:p>
                  </a:txBody>
                  <a:tcPr marL="9525" marR="9525" marT="9525" marB="9525" anchor="ctr"/>
                </a:tc>
                <a:tc>
                  <a:txBody>
                    <a:bodyPr/>
                    <a:lstStyle/>
                    <a:p>
                      <a:pPr marL="0" marR="0">
                        <a:spcBef>
                          <a:spcPts val="0"/>
                        </a:spcBef>
                        <a:spcAft>
                          <a:spcPts val="0"/>
                        </a:spcAft>
                      </a:pPr>
                      <a:r>
                        <a:rPr lang="en-US" sz="2400" dirty="0">
                          <a:solidFill>
                            <a:srgbClr val="000000"/>
                          </a:solidFill>
                          <a:effectLst/>
                          <a:latin typeface="Times New Roman"/>
                          <a:ea typeface="Times New Roman"/>
                        </a:rPr>
                        <a:t>$1,100 </a:t>
                      </a:r>
                    </a:p>
                  </a:txBody>
                  <a:tcPr marL="9525" marR="9525" marT="9525" marB="9525" anchor="ctr"/>
                </a:tc>
              </a:tr>
            </a:tbl>
          </a:graphicData>
        </a:graphic>
      </p:graphicFrame>
      <p:sp>
        <p:nvSpPr>
          <p:cNvPr id="4" name="Rectangle 1"/>
          <p:cNvSpPr>
            <a:spLocks noChangeArrowheads="1"/>
          </p:cNvSpPr>
          <p:nvPr/>
        </p:nvSpPr>
        <p:spPr bwMode="auto">
          <a:xfrm>
            <a:off x="1354138" y="24907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1354138" y="2490788"/>
            <a:ext cx="3017837"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p:cNvSpPr>
            <a:spLocks noGrp="1"/>
          </p:cNvSpPr>
          <p:nvPr>
            <p:ph type="sldNum" sz="quarter" idx="10"/>
          </p:nvPr>
        </p:nvSpPr>
        <p:spPr/>
        <p:txBody>
          <a:bodyPr/>
          <a:lstStyle/>
          <a:p>
            <a:pPr>
              <a:defRPr/>
            </a:pPr>
            <a:fld id="{B2D5C694-4B0A-4ECD-87C9-0D0B979C64E9}" type="slidenum">
              <a:rPr lang="en-US" smtClean="0"/>
              <a:pPr>
                <a:defRPr/>
              </a:pPr>
              <a:t>30</a:t>
            </a:fld>
            <a:endParaRPr lang="en-US"/>
          </a:p>
        </p:txBody>
      </p:sp>
    </p:spTree>
    <p:extLst>
      <p:ext uri="{BB962C8B-B14F-4D97-AF65-F5344CB8AC3E}">
        <p14:creationId xmlns:p14="http://schemas.microsoft.com/office/powerpoint/2010/main" xmlns="" val="572142333"/>
      </p:ext>
    </p:extLst>
  </p:cSld>
  <p:clrMapOvr>
    <a:masterClrMapping/>
  </p:clrMapOvr>
  <p:transition>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22313" y="3259642"/>
            <a:ext cx="7772400" cy="1362075"/>
          </a:xfrm>
        </p:spPr>
        <p:txBody>
          <a:bodyPr>
            <a:noAutofit/>
          </a:bodyPr>
          <a:lstStyle/>
          <a:p>
            <a:pPr algn="ctr" eaLnBrk="1" hangingPunct="1"/>
            <a:r>
              <a:rPr lang="en-US" sz="6600" b="1" dirty="0" smtClean="0">
                <a:effectLst>
                  <a:outerShdw blurRad="50800" dist="50800" dir="5400000" algn="ctr" rotWithShape="0">
                    <a:srgbClr val="000000"/>
                  </a:outerShdw>
                </a:effectLst>
              </a:rPr>
              <a:t>E-Verify</a:t>
            </a:r>
            <a:br>
              <a:rPr lang="en-US" sz="6600" b="1" dirty="0" smtClean="0">
                <a:effectLst>
                  <a:outerShdw blurRad="50800" dist="50800" dir="5400000" algn="ctr" rotWithShape="0">
                    <a:srgbClr val="000000"/>
                  </a:outerShdw>
                </a:effectLst>
              </a:rPr>
            </a:br>
            <a:r>
              <a:rPr lang="en-US" sz="6600" dirty="0" smtClean="0">
                <a:effectLst>
                  <a:outerShdw blurRad="50800" dist="50800" dir="5400000" algn="ctr" rotWithShape="0">
                    <a:srgbClr val="000000"/>
                  </a:outerShdw>
                </a:effectLst>
              </a:rPr>
              <a:t/>
            </a:r>
            <a:br>
              <a:rPr lang="en-US" sz="6600" dirty="0" smtClean="0">
                <a:effectLst>
                  <a:outerShdw blurRad="50800" dist="50800" dir="5400000" algn="ctr" rotWithShape="0">
                    <a:srgbClr val="000000"/>
                  </a:outerShdw>
                </a:effectLst>
              </a:rPr>
            </a:br>
            <a:endParaRPr lang="en-US" sz="6600" i="1" dirty="0" smtClean="0">
              <a:effectLst>
                <a:outerShdw blurRad="50800" dist="50800" dir="5400000" algn="ctr" rotWithShape="0">
                  <a:srgbClr val="000000"/>
                </a:outerShdw>
              </a:effectLst>
            </a:endParaRPr>
          </a:p>
        </p:txBody>
      </p:sp>
      <p:sp>
        <p:nvSpPr>
          <p:cNvPr id="4" name="Text Placeholder 3"/>
          <p:cNvSpPr>
            <a:spLocks noGrp="1"/>
          </p:cNvSpPr>
          <p:nvPr>
            <p:ph type="body" idx="1"/>
          </p:nvPr>
        </p:nvSpPr>
        <p:spPr>
          <a:xfrm>
            <a:off x="894841" y="1276350"/>
            <a:ext cx="7772400" cy="1500187"/>
          </a:xfrm>
        </p:spPr>
        <p:txBody>
          <a:bodyPr>
            <a:normAutofit/>
          </a:bodyPr>
          <a:lstStyle/>
          <a:p>
            <a:pPr algn="ctr"/>
            <a:r>
              <a:rPr lang="en-US" sz="3200" i="1" dirty="0">
                <a:effectLst>
                  <a:outerShdw blurRad="50800" dist="50800" dir="5400000" algn="ctr" rotWithShape="0">
                    <a:srgbClr val="000000"/>
                  </a:outerShdw>
                </a:effectLst>
              </a:rPr>
              <a:t>What is it, why do you care, and when can you be required to use it?</a:t>
            </a:r>
            <a:endParaRPr lang="en-US" sz="3200" dirty="0">
              <a:effectLst>
                <a:outerShdw blurRad="50800" dist="50800" dir="5400000" algn="ctr" rotWithShape="0">
                  <a:srgbClr val="000000"/>
                </a:outerShdw>
              </a:effectLst>
            </a:endParaRPr>
          </a:p>
        </p:txBody>
      </p:sp>
      <p:sp>
        <p:nvSpPr>
          <p:cNvPr id="5" name="Slide Number Placeholder 4"/>
          <p:cNvSpPr>
            <a:spLocks noGrp="1"/>
          </p:cNvSpPr>
          <p:nvPr>
            <p:ph type="sldNum" sz="quarter" idx="12"/>
          </p:nvPr>
        </p:nvSpPr>
        <p:spPr/>
        <p:txBody>
          <a:bodyPr/>
          <a:lstStyle/>
          <a:p>
            <a:fld id="{7E0A3797-33E6-4BBD-B9C5-816609237A75}" type="slidenum">
              <a:rPr lang="en-US" smtClean="0"/>
              <a:pPr/>
              <a:t>31</a:t>
            </a:fld>
            <a:endParaRPr lang="en-US"/>
          </a:p>
        </p:txBody>
      </p:sp>
    </p:spTree>
  </p:cSld>
  <p:clrMapOvr>
    <a:masterClrMapping/>
  </p:clrMapOvr>
  <p:transition>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879874" y="25878"/>
            <a:ext cx="8229600" cy="1069848"/>
          </a:xfrm>
        </p:spPr>
        <p:txBody>
          <a:bodyPr>
            <a:normAutofit/>
          </a:bodyPr>
          <a:lstStyle/>
          <a:p>
            <a:r>
              <a:rPr lang="en-US" sz="3600" dirty="0" smtClean="0"/>
              <a:t>E-Verify</a:t>
            </a:r>
          </a:p>
        </p:txBody>
      </p:sp>
      <p:sp>
        <p:nvSpPr>
          <p:cNvPr id="5" name="Rectangle 4"/>
          <p:cNvSpPr/>
          <p:nvPr/>
        </p:nvSpPr>
        <p:spPr>
          <a:xfrm>
            <a:off x="5715000" y="2016821"/>
            <a:ext cx="3276600" cy="3693319"/>
          </a:xfrm>
          <a:prstGeom prst="rect">
            <a:avLst/>
          </a:prstGeom>
        </p:spPr>
        <p:txBody>
          <a:bodyPr wrap="square">
            <a:spAutoFit/>
          </a:bodyPr>
          <a:lstStyle/>
          <a:p>
            <a:pPr>
              <a:defRPr/>
            </a:pPr>
            <a:r>
              <a:rPr lang="en-US" sz="2600" dirty="0">
                <a:effectLst>
                  <a:outerShdw blurRad="50800" dist="50800" dir="5400000" algn="ctr" rotWithShape="0">
                    <a:srgbClr val="000000"/>
                  </a:outerShdw>
                </a:effectLst>
                <a:latin typeface="Arial" pitchFamily="34" charset="0"/>
                <a:cs typeface="Arial" pitchFamily="34" charset="0"/>
              </a:rPr>
              <a:t>"With 26 million Americans unemployed or underemployed, expanding E-Verify would help open up jobs that they need," Rep. Lamar Smith (R., Texas).</a:t>
            </a:r>
          </a:p>
        </p:txBody>
      </p:sp>
      <p:pic>
        <p:nvPicPr>
          <p:cNvPr id="55300" name="Picture 2"/>
          <p:cNvPicPr>
            <a:picLocks noChangeAspect="1" noChangeArrowheads="1"/>
          </p:cNvPicPr>
          <p:nvPr/>
        </p:nvPicPr>
        <p:blipFill>
          <a:blip r:embed="rId3" cstate="print"/>
          <a:srcRect/>
          <a:stretch>
            <a:fillRect/>
          </a:stretch>
        </p:blipFill>
        <p:spPr bwMode="auto">
          <a:xfrm>
            <a:off x="228600" y="1447800"/>
            <a:ext cx="5410200" cy="5108360"/>
          </a:xfrm>
          <a:prstGeom prst="rect">
            <a:avLst/>
          </a:prstGeom>
          <a:noFill/>
          <a:ln w="9525">
            <a:noFill/>
            <a:miter lim="800000"/>
            <a:headEnd/>
            <a:tailEnd/>
          </a:ln>
          <a:scene3d>
            <a:camera prst="orthographicFront"/>
            <a:lightRig rig="threePt" dir="t"/>
          </a:scene3d>
          <a:sp3d>
            <a:bevelT w="114300" prst="artDeco"/>
          </a:sp3d>
        </p:spPr>
      </p:pic>
      <p:sp>
        <p:nvSpPr>
          <p:cNvPr id="6" name="Slide Number Placeholder 5"/>
          <p:cNvSpPr>
            <a:spLocks noGrp="1"/>
          </p:cNvSpPr>
          <p:nvPr>
            <p:ph type="sldNum" sz="quarter" idx="10"/>
          </p:nvPr>
        </p:nvSpPr>
        <p:spPr/>
        <p:txBody>
          <a:bodyPr/>
          <a:lstStyle/>
          <a:p>
            <a:pPr>
              <a:defRPr/>
            </a:pPr>
            <a:fld id="{B2D5C694-4B0A-4ECD-87C9-0D0B979C64E9}" type="slidenum">
              <a:rPr lang="en-US" smtClean="0"/>
              <a:pPr>
                <a:defRPr/>
              </a:pPr>
              <a:t>32</a:t>
            </a:fld>
            <a:endParaRPr lang="en-US"/>
          </a:p>
        </p:txBody>
      </p:sp>
    </p:spTree>
  </p:cSld>
  <p:clrMapOvr>
    <a:masterClrMapping/>
  </p:clrMapOvr>
  <p:transition>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879874" y="33070"/>
            <a:ext cx="8229600" cy="1069848"/>
          </a:xfrm>
        </p:spPr>
        <p:txBody>
          <a:bodyPr>
            <a:normAutofit/>
          </a:bodyPr>
          <a:lstStyle/>
          <a:p>
            <a:r>
              <a:rPr lang="en-US" sz="3600" dirty="0" smtClean="0"/>
              <a:t>E-Verify</a:t>
            </a:r>
          </a:p>
        </p:txBody>
      </p:sp>
      <p:sp>
        <p:nvSpPr>
          <p:cNvPr id="5" name="Rectangle 4"/>
          <p:cNvSpPr/>
          <p:nvPr/>
        </p:nvSpPr>
        <p:spPr>
          <a:xfrm>
            <a:off x="5344060" y="1765539"/>
            <a:ext cx="3756804" cy="4154984"/>
          </a:xfrm>
          <a:prstGeom prst="rect">
            <a:avLst/>
          </a:prstGeom>
        </p:spPr>
        <p:txBody>
          <a:bodyPr wrap="square">
            <a:spAutoFit/>
          </a:bodyPr>
          <a:lstStyle/>
          <a:p>
            <a:pPr>
              <a:defRPr/>
            </a:pPr>
            <a:r>
              <a:rPr lang="en-US" sz="2200" dirty="0">
                <a:effectLst>
                  <a:outerShdw blurRad="50800" dist="50800" dir="5400000" algn="ctr" rotWithShape="0">
                    <a:srgbClr val="000000"/>
                  </a:outerShdw>
                </a:effectLst>
                <a:latin typeface="Arial" pitchFamily="34" charset="0"/>
                <a:cs typeface="Arial" pitchFamily="34" charset="0"/>
              </a:rPr>
              <a:t>“E-Verify is a no-brainer for employers.  For employers attempting to build immigration compliance, it's a fundamental component. For employers who continue to hire </a:t>
            </a:r>
            <a:r>
              <a:rPr lang="en-US" sz="2200" dirty="0" err="1">
                <a:effectLst>
                  <a:outerShdw blurRad="50800" dist="50800" dir="5400000" algn="ctr" rotWithShape="0">
                    <a:srgbClr val="000000"/>
                  </a:outerShdw>
                </a:effectLst>
                <a:latin typeface="Arial" pitchFamily="34" charset="0"/>
                <a:cs typeface="Arial" pitchFamily="34" charset="0"/>
              </a:rPr>
              <a:t>illegals</a:t>
            </a:r>
            <a:r>
              <a:rPr lang="en-US" sz="2200" dirty="0">
                <a:effectLst>
                  <a:outerShdw blurRad="50800" dist="50800" dir="5400000" algn="ctr" rotWithShape="0">
                    <a:srgbClr val="000000"/>
                  </a:outerShdw>
                </a:effectLst>
                <a:latin typeface="Arial" pitchFamily="34" charset="0"/>
                <a:cs typeface="Arial" pitchFamily="34" charset="0"/>
              </a:rPr>
              <a:t>, it provides some protection against adverse government action.”  </a:t>
            </a:r>
            <a:br>
              <a:rPr lang="en-US" sz="2200" dirty="0">
                <a:effectLst>
                  <a:outerShdw blurRad="50800" dist="50800" dir="5400000" algn="ctr" rotWithShape="0">
                    <a:srgbClr val="000000"/>
                  </a:outerShdw>
                </a:effectLst>
                <a:latin typeface="Arial" pitchFamily="34" charset="0"/>
                <a:cs typeface="Arial" pitchFamily="34" charset="0"/>
              </a:rPr>
            </a:br>
            <a:endParaRPr lang="en-US" sz="2200" dirty="0">
              <a:effectLst>
                <a:outerShdw blurRad="50800" dist="50800" dir="5400000" algn="ctr" rotWithShape="0">
                  <a:srgbClr val="000000"/>
                </a:outerShdw>
              </a:effectLst>
              <a:latin typeface="Arial" pitchFamily="34" charset="0"/>
              <a:cs typeface="Arial" pitchFamily="34" charset="0"/>
            </a:endParaRPr>
          </a:p>
          <a:p>
            <a:pPr>
              <a:defRPr/>
            </a:pPr>
            <a:r>
              <a:rPr lang="en-US" sz="2200" dirty="0">
                <a:effectLst>
                  <a:outerShdw blurRad="50800" dist="50800" dir="5400000" algn="ctr" rotWithShape="0">
                    <a:srgbClr val="000000"/>
                  </a:outerShdw>
                </a:effectLst>
                <a:latin typeface="Arial" pitchFamily="34" charset="0"/>
                <a:cs typeface="Arial" pitchFamily="34" charset="0"/>
              </a:rPr>
              <a:t>--Mark Reed, former immigration agent</a:t>
            </a:r>
          </a:p>
        </p:txBody>
      </p:sp>
      <p:pic>
        <p:nvPicPr>
          <p:cNvPr id="1026" name="Picture 2" descr="http://www.numbersusa.com/jvrobb/www/nusa/weeklynewsletter/images/StateMaps/e_verify_map550px1020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7710" y="1752600"/>
            <a:ext cx="5010150" cy="4518245"/>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0"/>
          </p:nvPr>
        </p:nvSpPr>
        <p:spPr/>
        <p:txBody>
          <a:bodyPr/>
          <a:lstStyle/>
          <a:p>
            <a:pPr>
              <a:defRPr/>
            </a:pPr>
            <a:fld id="{B2D5C694-4B0A-4ECD-87C9-0D0B979C64E9}" type="slidenum">
              <a:rPr lang="en-US" smtClean="0"/>
              <a:pPr>
                <a:defRPr/>
              </a:pPr>
              <a:t>33</a:t>
            </a:fld>
            <a:endParaRPr lang="en-US"/>
          </a:p>
        </p:txBody>
      </p:sp>
    </p:spTree>
  </p:cSld>
  <p:clrMapOvr>
    <a:masterClrMapping/>
  </p:clrMapOvr>
  <p:transition>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879874" y="33070"/>
            <a:ext cx="8229600" cy="1069848"/>
          </a:xfrm>
        </p:spPr>
        <p:txBody>
          <a:bodyPr>
            <a:normAutofit/>
          </a:bodyPr>
          <a:lstStyle/>
          <a:p>
            <a:r>
              <a:rPr lang="en-US" sz="3600" dirty="0" smtClean="0"/>
              <a:t>E-Verify:  Generally</a:t>
            </a:r>
          </a:p>
        </p:txBody>
      </p:sp>
      <p:sp>
        <p:nvSpPr>
          <p:cNvPr id="58371" name="Content Placeholder 2"/>
          <p:cNvSpPr>
            <a:spLocks noGrp="1"/>
          </p:cNvSpPr>
          <p:nvPr>
            <p:ph sz="half" idx="1"/>
          </p:nvPr>
        </p:nvSpPr>
        <p:spPr/>
        <p:txBody>
          <a:bodyPr>
            <a:normAutofit/>
          </a:bodyPr>
          <a:lstStyle/>
          <a:p>
            <a:r>
              <a:rPr lang="en-US" sz="2800" dirty="0" smtClean="0"/>
              <a:t>Electronically checks Form I-9 information against records contained in Homeland Security and Social Security Administration databases.</a:t>
            </a:r>
            <a:br>
              <a:rPr lang="en-US" sz="2800" dirty="0" smtClean="0"/>
            </a:br>
            <a:endParaRPr lang="en-US" sz="2800" dirty="0" smtClean="0"/>
          </a:p>
          <a:p>
            <a:r>
              <a:rPr lang="en-US" sz="2800" dirty="0" smtClean="0"/>
              <a:t>Voluntary </a:t>
            </a:r>
            <a:br>
              <a:rPr lang="en-US" sz="2800" dirty="0" smtClean="0"/>
            </a:br>
            <a:endParaRPr lang="en-US" sz="2800" dirty="0" smtClean="0"/>
          </a:p>
          <a:p>
            <a:r>
              <a:rPr lang="en-US" sz="2800" dirty="0" smtClean="0"/>
              <a:t>Can only be used on NEW employees and must be used on ALL of them.</a:t>
            </a:r>
          </a:p>
          <a:p>
            <a:endParaRPr lang="en-US" sz="2800" dirty="0" smtClean="0"/>
          </a:p>
          <a:p>
            <a:r>
              <a:rPr lang="en-US" sz="2800" dirty="0"/>
              <a:t>May NOT be used to screen applicants.</a:t>
            </a:r>
            <a:endParaRPr lang="en-US" sz="2800" dirty="0" smtClean="0"/>
          </a:p>
          <a:p>
            <a:endParaRPr lang="en-US" sz="2800" dirty="0" smtClean="0"/>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34</a:t>
            </a:fld>
            <a:endParaRPr lang="en-US"/>
          </a:p>
        </p:txBody>
      </p:sp>
    </p:spTree>
  </p:cSld>
  <p:clrMapOvr>
    <a:masterClrMapping/>
  </p:clrMapOvr>
  <p:transition>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sz="half" idx="1"/>
          </p:nvPr>
        </p:nvSpPr>
        <p:spPr/>
        <p:txBody>
          <a:bodyPr/>
          <a:lstStyle/>
          <a:p>
            <a:r>
              <a:rPr lang="en-US" sz="2800" dirty="0" smtClean="0"/>
              <a:t>Must carefully follow the terms of the MOU or risk charges of discrimination and/or exclusion from E-Verify privileges.</a:t>
            </a:r>
            <a:br>
              <a:rPr lang="en-US" sz="2800" dirty="0" smtClean="0"/>
            </a:br>
            <a:endParaRPr lang="en-US" sz="2800" dirty="0" smtClean="0"/>
          </a:p>
          <a:p>
            <a:r>
              <a:rPr lang="en-US" sz="2800" dirty="0" smtClean="0"/>
              <a:t>Tentative Non-Confirmations are not sufficient grounds to terminate!  You must follow the process!</a:t>
            </a:r>
          </a:p>
          <a:p>
            <a:pPr marL="594360" lvl="2" indent="0">
              <a:buNone/>
            </a:pPr>
            <a:endParaRPr lang="en-US" dirty="0" smtClean="0"/>
          </a:p>
          <a:p>
            <a:pPr marL="594360" lvl="2" indent="0">
              <a:buNone/>
            </a:pPr>
            <a:r>
              <a:rPr lang="en-US" dirty="0" smtClean="0">
                <a:solidFill>
                  <a:srgbClr val="FFC000"/>
                </a:solidFill>
              </a:rPr>
              <a:t>(When you don’t, you get to have lots of conversations with Department of Justice attorneys regarding document abuse and discrimination.)</a:t>
            </a:r>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35</a:t>
            </a:fld>
            <a:endParaRPr lang="en-US"/>
          </a:p>
        </p:txBody>
      </p:sp>
      <p:sp>
        <p:nvSpPr>
          <p:cNvPr id="6" name="Title 1"/>
          <p:cNvSpPr>
            <a:spLocks noGrp="1"/>
          </p:cNvSpPr>
          <p:nvPr>
            <p:ph type="title"/>
          </p:nvPr>
        </p:nvSpPr>
        <p:spPr>
          <a:xfrm>
            <a:off x="879874" y="33070"/>
            <a:ext cx="8229600" cy="1069848"/>
          </a:xfrm>
        </p:spPr>
        <p:txBody>
          <a:bodyPr>
            <a:normAutofit/>
          </a:bodyPr>
          <a:lstStyle/>
          <a:p>
            <a:r>
              <a:rPr lang="en-US" sz="3600" dirty="0" smtClean="0"/>
              <a:t>E-Verify:  Generally</a:t>
            </a:r>
          </a:p>
        </p:txBody>
      </p:sp>
    </p:spTree>
  </p:cSld>
  <p:clrMapOvr>
    <a:masterClrMapping/>
  </p:clrMapOvr>
  <p:transition>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sz="half" idx="1"/>
          </p:nvPr>
        </p:nvSpPr>
        <p:spPr/>
        <p:txBody>
          <a:bodyPr>
            <a:normAutofit/>
          </a:bodyPr>
          <a:lstStyle/>
          <a:p>
            <a:r>
              <a:rPr lang="en-US" dirty="0" smtClean="0"/>
              <a:t>Options when E-Verify Process is Performed:</a:t>
            </a:r>
          </a:p>
          <a:p>
            <a:pPr lvl="2">
              <a:spcAft>
                <a:spcPts val="1200"/>
              </a:spcAft>
            </a:pPr>
            <a:r>
              <a:rPr lang="en-US" sz="2800" dirty="0" smtClean="0"/>
              <a:t>Employment Authorized</a:t>
            </a:r>
            <a:br>
              <a:rPr lang="en-US" sz="2800" dirty="0" smtClean="0"/>
            </a:br>
            <a:endParaRPr lang="en-US" sz="2800" dirty="0" smtClean="0"/>
          </a:p>
          <a:p>
            <a:pPr lvl="2">
              <a:spcAft>
                <a:spcPts val="1200"/>
              </a:spcAft>
            </a:pPr>
            <a:r>
              <a:rPr lang="en-US" sz="2800" dirty="0" smtClean="0"/>
              <a:t>SSA Tentative Non-Confirmation</a:t>
            </a:r>
            <a:br>
              <a:rPr lang="en-US" sz="2800" dirty="0" smtClean="0"/>
            </a:br>
            <a:endParaRPr lang="en-US" sz="2800" dirty="0" smtClean="0"/>
          </a:p>
          <a:p>
            <a:pPr lvl="2">
              <a:spcAft>
                <a:spcPts val="1200"/>
              </a:spcAft>
            </a:pPr>
            <a:r>
              <a:rPr lang="en-US" sz="2800" dirty="0" smtClean="0"/>
              <a:t>DHS Verification in Process </a:t>
            </a:r>
            <a:br>
              <a:rPr lang="en-US" sz="2800" dirty="0" smtClean="0"/>
            </a:br>
            <a:r>
              <a:rPr lang="en-US" sz="2800" dirty="0" smtClean="0"/>
              <a:t>(Typical:  24 hour response stating employment is authorized or giving a tentative non-confirmation)</a:t>
            </a:r>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36</a:t>
            </a:fld>
            <a:endParaRPr lang="en-US"/>
          </a:p>
        </p:txBody>
      </p:sp>
      <p:sp>
        <p:nvSpPr>
          <p:cNvPr id="6" name="Title 1"/>
          <p:cNvSpPr>
            <a:spLocks noGrp="1"/>
          </p:cNvSpPr>
          <p:nvPr>
            <p:ph type="title"/>
          </p:nvPr>
        </p:nvSpPr>
        <p:spPr>
          <a:xfrm>
            <a:off x="879874" y="33070"/>
            <a:ext cx="8229600" cy="1069848"/>
          </a:xfrm>
        </p:spPr>
        <p:txBody>
          <a:bodyPr>
            <a:normAutofit/>
          </a:bodyPr>
          <a:lstStyle/>
          <a:p>
            <a:r>
              <a:rPr lang="en-US" sz="3600" dirty="0" smtClean="0"/>
              <a:t>E-Verify:  Generally</a:t>
            </a:r>
          </a:p>
        </p:txBody>
      </p:sp>
    </p:spTree>
  </p:cSld>
  <p:clrMapOvr>
    <a:masterClrMapping/>
  </p:clrMapOvr>
  <p:transition>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print"/>
          <a:srcRect l="22501" t="20000" r="40625" b="5000"/>
          <a:stretch>
            <a:fillRect/>
          </a:stretch>
        </p:blipFill>
        <p:spPr bwMode="auto">
          <a:xfrm>
            <a:off x="2133600" y="329406"/>
            <a:ext cx="4876800" cy="619918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pic>
      <p:sp>
        <p:nvSpPr>
          <p:cNvPr id="3" name="Slide Number Placeholder 2"/>
          <p:cNvSpPr>
            <a:spLocks noGrp="1"/>
          </p:cNvSpPr>
          <p:nvPr>
            <p:ph type="sldNum" sz="quarter" idx="10"/>
          </p:nvPr>
        </p:nvSpPr>
        <p:spPr/>
        <p:txBody>
          <a:bodyPr/>
          <a:lstStyle/>
          <a:p>
            <a:pPr>
              <a:defRPr/>
            </a:pPr>
            <a:fld id="{B2D5C694-4B0A-4ECD-87C9-0D0B979C64E9}" type="slidenum">
              <a:rPr lang="en-US" smtClean="0"/>
              <a:pPr>
                <a:defRPr/>
              </a:pPr>
              <a:t>37</a:t>
            </a:fld>
            <a:endParaRPr lang="en-US"/>
          </a:p>
        </p:txBody>
      </p:sp>
    </p:spTree>
  </p:cSld>
  <p:clrMapOvr>
    <a:masterClrMapping/>
  </p:clrMapOvr>
  <p:transition>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l="22501" t="20000" r="40625" b="5000"/>
          <a:stretch>
            <a:fillRect/>
          </a:stretch>
        </p:blipFill>
        <p:spPr bwMode="auto">
          <a:xfrm>
            <a:off x="2095500" y="280988"/>
            <a:ext cx="4953000" cy="629602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pic>
      <p:sp>
        <p:nvSpPr>
          <p:cNvPr id="3" name="Slide Number Placeholder 2"/>
          <p:cNvSpPr>
            <a:spLocks noGrp="1"/>
          </p:cNvSpPr>
          <p:nvPr>
            <p:ph type="sldNum" sz="quarter" idx="10"/>
          </p:nvPr>
        </p:nvSpPr>
        <p:spPr/>
        <p:txBody>
          <a:bodyPr/>
          <a:lstStyle/>
          <a:p>
            <a:pPr>
              <a:defRPr/>
            </a:pPr>
            <a:fld id="{B2D5C694-4B0A-4ECD-87C9-0D0B979C64E9}" type="slidenum">
              <a:rPr lang="en-US" smtClean="0"/>
              <a:pPr>
                <a:defRPr/>
              </a:pPr>
              <a:t>38</a:t>
            </a:fld>
            <a:endParaRPr lang="en-US"/>
          </a:p>
        </p:txBody>
      </p:sp>
    </p:spTree>
  </p:cSld>
  <p:clrMapOvr>
    <a:masterClrMapping/>
  </p:clrMapOvr>
  <p:transition>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871248" y="309102"/>
            <a:ext cx="8229600" cy="1069848"/>
          </a:xfrm>
        </p:spPr>
        <p:txBody>
          <a:bodyPr>
            <a:noAutofit/>
          </a:bodyPr>
          <a:lstStyle/>
          <a:p>
            <a:r>
              <a:rPr lang="en-US" sz="3600" dirty="0" smtClean="0"/>
              <a:t>E-Verify:  Federal Contractor Rule</a:t>
            </a:r>
          </a:p>
        </p:txBody>
      </p:sp>
      <p:sp>
        <p:nvSpPr>
          <p:cNvPr id="64515" name="Content Placeholder 2"/>
          <p:cNvSpPr>
            <a:spLocks noGrp="1"/>
          </p:cNvSpPr>
          <p:nvPr>
            <p:ph sz="half" idx="1"/>
          </p:nvPr>
        </p:nvSpPr>
        <p:spPr/>
        <p:txBody>
          <a:bodyPr>
            <a:normAutofit/>
          </a:bodyPr>
          <a:lstStyle/>
          <a:p>
            <a:pPr algn="ctr">
              <a:lnSpc>
                <a:spcPts val="4000"/>
              </a:lnSpc>
              <a:buFont typeface="Wingdings" pitchFamily="2" charset="2"/>
              <a:buNone/>
            </a:pPr>
            <a:endParaRPr lang="en-US" dirty="0" smtClean="0"/>
          </a:p>
          <a:p>
            <a:pPr algn="ctr">
              <a:lnSpc>
                <a:spcPts val="4000"/>
              </a:lnSpc>
              <a:buFont typeface="Wingdings" pitchFamily="2" charset="2"/>
              <a:buNone/>
            </a:pPr>
            <a:r>
              <a:rPr lang="en-US" dirty="0" smtClean="0"/>
              <a:t>Requires federal contractors to agree to use E-Verify to confirm the employment eligibility of all persons hired during a contract term, and to confirm the employment eligibility of federal contractors’ current employees who perform contract services for the federal government within the United States.</a:t>
            </a:r>
          </a:p>
          <a:p>
            <a:pPr>
              <a:lnSpc>
                <a:spcPts val="4000"/>
              </a:lnSpc>
            </a:pPr>
            <a:endParaRPr lang="en-US" dirty="0" smtClean="0"/>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39</a:t>
            </a:fld>
            <a:endParaRPr lang="en-US"/>
          </a:p>
        </p:txBody>
      </p:sp>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en-US" sz="3600" dirty="0" smtClean="0"/>
              <a:t>Why it Matters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6063" y="1230701"/>
            <a:ext cx="8626128" cy="5152845"/>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4</a:t>
            </a:fld>
            <a:endParaRPr lang="en-US"/>
          </a:p>
        </p:txBody>
      </p:sp>
    </p:spTree>
  </p:cSld>
  <p:clrMapOvr>
    <a:masterClrMapping/>
  </p:clrMapOvr>
  <p:transition>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879874" y="300476"/>
            <a:ext cx="8229600" cy="1069848"/>
          </a:xfrm>
        </p:spPr>
        <p:txBody>
          <a:bodyPr>
            <a:noAutofit/>
          </a:bodyPr>
          <a:lstStyle/>
          <a:p>
            <a:r>
              <a:rPr lang="en-US" sz="3600" dirty="0" smtClean="0"/>
              <a:t>E-Verify:  Federal Contractor Rule</a:t>
            </a:r>
          </a:p>
        </p:txBody>
      </p:sp>
      <p:sp>
        <p:nvSpPr>
          <p:cNvPr id="65539" name="Content Placeholder 2"/>
          <p:cNvSpPr>
            <a:spLocks noGrp="1"/>
          </p:cNvSpPr>
          <p:nvPr>
            <p:ph sz="half" idx="1"/>
          </p:nvPr>
        </p:nvSpPr>
        <p:spPr>
          <a:xfrm>
            <a:off x="457200" y="1745385"/>
            <a:ext cx="8229600" cy="5246557"/>
          </a:xfrm>
        </p:spPr>
        <p:txBody>
          <a:bodyPr>
            <a:normAutofit/>
          </a:bodyPr>
          <a:lstStyle/>
          <a:p>
            <a:r>
              <a:rPr lang="en-US" sz="2800" i="1" u="sng" dirty="0" smtClean="0"/>
              <a:t>Prime Contracts Covered</a:t>
            </a:r>
            <a:r>
              <a:rPr lang="en-US" sz="2800" dirty="0" smtClean="0"/>
              <a:t>:  Those with a period of performance longer than 120 days and a value above $100,000.</a:t>
            </a:r>
            <a:br>
              <a:rPr lang="en-US" sz="2800" dirty="0" smtClean="0"/>
            </a:br>
            <a:endParaRPr lang="en-US" sz="2800" dirty="0" smtClean="0"/>
          </a:p>
          <a:p>
            <a:r>
              <a:rPr lang="en-US" sz="2800" i="1" u="sng" dirty="0" smtClean="0"/>
              <a:t>Subcontracts Covered</a:t>
            </a:r>
            <a:r>
              <a:rPr lang="en-US" sz="2800" dirty="0" smtClean="0"/>
              <a:t>:  The rule may apply to subcontractors if the prime contract includes the clause.  For these subcontracts, covered subcontracts include those for services or for construction with a value over $3,000.</a:t>
            </a:r>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40</a:t>
            </a:fld>
            <a:endParaRPr lang="en-US"/>
          </a:p>
        </p:txBody>
      </p:sp>
    </p:spTree>
  </p:cSld>
  <p:clrMapOvr>
    <a:masterClrMapping/>
  </p:clrMapOvr>
  <p:transition>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888500" y="300476"/>
            <a:ext cx="8229600" cy="1069848"/>
          </a:xfrm>
        </p:spPr>
        <p:txBody>
          <a:bodyPr>
            <a:noAutofit/>
          </a:bodyPr>
          <a:lstStyle/>
          <a:p>
            <a:r>
              <a:rPr lang="en-US" sz="3600" dirty="0" smtClean="0"/>
              <a:t>E-Verify:  Federal Contractor Rule</a:t>
            </a:r>
          </a:p>
        </p:txBody>
      </p:sp>
      <p:sp>
        <p:nvSpPr>
          <p:cNvPr id="66563" name="Content Placeholder 2"/>
          <p:cNvSpPr>
            <a:spLocks noGrp="1"/>
          </p:cNvSpPr>
          <p:nvPr>
            <p:ph sz="half" idx="1"/>
          </p:nvPr>
        </p:nvSpPr>
        <p:spPr/>
        <p:txBody>
          <a:bodyPr>
            <a:noAutofit/>
          </a:bodyPr>
          <a:lstStyle/>
          <a:p>
            <a:pPr marL="0" indent="0" algn="ctr">
              <a:buFont typeface="Wingdings" pitchFamily="2" charset="2"/>
              <a:buNone/>
            </a:pPr>
            <a:r>
              <a:rPr lang="en-US" b="1" dirty="0" smtClean="0"/>
              <a:t>Special Privilege…</a:t>
            </a:r>
          </a:p>
          <a:p>
            <a:pPr marL="0" indent="0" algn="ctr">
              <a:buFont typeface="Wingdings" pitchFamily="2" charset="2"/>
              <a:buNone/>
            </a:pPr>
            <a:endParaRPr lang="en-US" sz="2000" dirty="0" smtClean="0"/>
          </a:p>
          <a:p>
            <a:pPr marL="0" indent="0" algn="ctr">
              <a:buFont typeface="Wingdings" pitchFamily="2" charset="2"/>
              <a:buNone/>
            </a:pPr>
            <a:r>
              <a:rPr lang="en-US" sz="2800" dirty="0" smtClean="0"/>
              <a:t>Federal contractors may choose to verify their </a:t>
            </a:r>
            <a:r>
              <a:rPr lang="en-US" sz="2800" i="1" u="sng" dirty="0" smtClean="0"/>
              <a:t>entire</a:t>
            </a:r>
            <a:r>
              <a:rPr lang="en-US" sz="2800" i="1" dirty="0" smtClean="0"/>
              <a:t> </a:t>
            </a:r>
            <a:r>
              <a:rPr lang="en-US" sz="2800" dirty="0" smtClean="0"/>
              <a:t>workforce, including current employees, regardless of whether those employees are assigned to a Federal contract.</a:t>
            </a:r>
          </a:p>
          <a:p>
            <a:pPr marL="0" indent="0">
              <a:buFont typeface="Wingdings" pitchFamily="2" charset="2"/>
              <a:buNone/>
            </a:pPr>
            <a:endParaRPr lang="en-US" sz="2800" dirty="0" smtClean="0"/>
          </a:p>
          <a:p>
            <a:pPr marL="0" indent="0" algn="ctr">
              <a:buFont typeface="Wingdings" pitchFamily="2" charset="2"/>
              <a:buNone/>
            </a:pPr>
            <a:r>
              <a:rPr lang="en-US" sz="2800" i="1" dirty="0" smtClean="0"/>
              <a:t>Exceptions</a:t>
            </a:r>
            <a:r>
              <a:rPr lang="en-US" sz="2800" dirty="0" smtClean="0"/>
              <a:t>:  Employees who were previously E-Verified or hired on or before November 6, 1986, cannot be verified in E-Verify</a:t>
            </a:r>
            <a:r>
              <a:rPr lang="en-US" dirty="0" smtClean="0"/>
              <a:t>. </a:t>
            </a:r>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41</a:t>
            </a:fld>
            <a:endParaRPr lang="en-US"/>
          </a:p>
        </p:txBody>
      </p:sp>
    </p:spTree>
  </p:cSld>
  <p:clrMapOvr>
    <a:masterClrMapping/>
  </p:clrMapOvr>
  <p:transition>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888500" y="300476"/>
            <a:ext cx="8229600" cy="1069848"/>
          </a:xfrm>
        </p:spPr>
        <p:txBody>
          <a:bodyPr>
            <a:noAutofit/>
          </a:bodyPr>
          <a:lstStyle/>
          <a:p>
            <a:r>
              <a:rPr lang="en-US" sz="3600" dirty="0" smtClean="0"/>
              <a:t>E-Verify:  Federal Contractor Rule</a:t>
            </a:r>
          </a:p>
        </p:txBody>
      </p:sp>
      <p:pic>
        <p:nvPicPr>
          <p:cNvPr id="67587" name="Picture 2"/>
          <p:cNvPicPr>
            <a:picLocks noChangeAspect="1" noChangeArrowheads="1"/>
          </p:cNvPicPr>
          <p:nvPr/>
        </p:nvPicPr>
        <p:blipFill rotWithShape="1">
          <a:blip r:embed="rId3" cstate="print"/>
          <a:srcRect l="16251" t="24001" r="14375" b="32610"/>
          <a:stretch/>
        </p:blipFill>
        <p:spPr bwMode="auto">
          <a:xfrm>
            <a:off x="112138" y="1887749"/>
            <a:ext cx="8928100" cy="3489960"/>
          </a:xfrm>
          <a:prstGeom prst="rect">
            <a:avLst/>
          </a:prstGeom>
          <a:noFill/>
          <a:ln w="9525">
            <a:noFill/>
            <a:miter lim="800000"/>
            <a:headEnd/>
            <a:tailEnd/>
          </a:ln>
          <a:scene3d>
            <a:camera prst="orthographicFront"/>
            <a:lightRig rig="threePt" dir="t"/>
          </a:scene3d>
          <a:sp3d>
            <a:bevelT w="114300" prst="artDeco"/>
          </a:sp3d>
        </p:spPr>
      </p:pic>
      <p:sp>
        <p:nvSpPr>
          <p:cNvPr id="2" name="TextBox 1"/>
          <p:cNvSpPr txBox="1"/>
          <p:nvPr/>
        </p:nvSpPr>
        <p:spPr>
          <a:xfrm>
            <a:off x="207034" y="5728590"/>
            <a:ext cx="9144000" cy="646331"/>
          </a:xfrm>
          <a:prstGeom prst="rect">
            <a:avLst/>
          </a:prstGeom>
          <a:noFill/>
        </p:spPr>
        <p:txBody>
          <a:bodyPr wrap="square" rtlCol="0">
            <a:spAutoFit/>
          </a:bodyPr>
          <a:lstStyle/>
          <a:p>
            <a:r>
              <a:rPr lang="en-US" sz="1800" dirty="0" smtClean="0">
                <a:latin typeface="Arial" pitchFamily="34" charset="0"/>
                <a:cs typeface="Arial" pitchFamily="34" charset="0"/>
              </a:rPr>
              <a:t>Supplemental Guide for Federal Contractors (May 2011)</a:t>
            </a:r>
          </a:p>
          <a:p>
            <a:r>
              <a:rPr lang="en-US" sz="1800" dirty="0" smtClean="0">
                <a:latin typeface="Arial" pitchFamily="34" charset="0"/>
                <a:cs typeface="Arial" pitchFamily="34" charset="0"/>
              </a:rPr>
              <a:t>www.uscis.gov/e-verify</a:t>
            </a:r>
            <a:endParaRPr lang="en-US" sz="1800" dirty="0">
              <a:latin typeface="Arial" pitchFamily="34" charset="0"/>
              <a:cs typeface="Arial" pitchFamily="34" charset="0"/>
            </a:endParaRPr>
          </a:p>
        </p:txBody>
      </p:sp>
      <p:sp>
        <p:nvSpPr>
          <p:cNvPr id="5" name="Slide Number Placeholder 4"/>
          <p:cNvSpPr>
            <a:spLocks noGrp="1"/>
          </p:cNvSpPr>
          <p:nvPr>
            <p:ph type="sldNum" sz="quarter" idx="10"/>
          </p:nvPr>
        </p:nvSpPr>
        <p:spPr/>
        <p:txBody>
          <a:bodyPr/>
          <a:lstStyle/>
          <a:p>
            <a:pPr>
              <a:defRPr/>
            </a:pPr>
            <a:fld id="{B2D5C694-4B0A-4ECD-87C9-0D0B979C64E9}" type="slidenum">
              <a:rPr lang="en-US" smtClean="0"/>
              <a:pPr>
                <a:defRPr/>
              </a:pPr>
              <a:t>42</a:t>
            </a:fld>
            <a:endParaRPr lang="en-US"/>
          </a:p>
        </p:txBody>
      </p:sp>
    </p:spTree>
  </p:cSld>
  <p:clrMapOvr>
    <a:masterClrMapping/>
  </p:clrMapOvr>
  <p:transition>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888500" y="300476"/>
            <a:ext cx="8229600" cy="1069848"/>
          </a:xfrm>
        </p:spPr>
        <p:txBody>
          <a:bodyPr>
            <a:noAutofit/>
          </a:bodyPr>
          <a:lstStyle/>
          <a:p>
            <a:r>
              <a:rPr lang="en-US" sz="3600" dirty="0" smtClean="0"/>
              <a:t>E-Verify:  Federal Contractor Rule</a:t>
            </a:r>
          </a:p>
        </p:txBody>
      </p:sp>
      <p:pic>
        <p:nvPicPr>
          <p:cNvPr id="68611" name="Picture 2"/>
          <p:cNvPicPr>
            <a:picLocks noChangeAspect="1" noChangeArrowheads="1"/>
          </p:cNvPicPr>
          <p:nvPr/>
        </p:nvPicPr>
        <p:blipFill>
          <a:blip r:embed="rId3" cstate="print">
            <a:grayscl/>
          </a:blip>
          <a:srcRect l="16875" t="42999" r="14375" b="17000"/>
          <a:stretch>
            <a:fillRect/>
          </a:stretch>
        </p:blipFill>
        <p:spPr bwMode="auto">
          <a:xfrm>
            <a:off x="66675" y="2039990"/>
            <a:ext cx="9010650" cy="3276600"/>
          </a:xfrm>
          <a:prstGeom prst="rect">
            <a:avLst/>
          </a:prstGeom>
          <a:noFill/>
          <a:ln w="9525">
            <a:noFill/>
            <a:miter lim="800000"/>
            <a:headEnd/>
            <a:tailEnd/>
          </a:ln>
          <a:scene3d>
            <a:camera prst="orthographicFront"/>
            <a:lightRig rig="threePt" dir="t"/>
          </a:scene3d>
          <a:sp3d>
            <a:bevelT w="114300" prst="artDeco"/>
          </a:sp3d>
        </p:spPr>
      </p:pic>
      <p:sp>
        <p:nvSpPr>
          <p:cNvPr id="4" name="TextBox 3"/>
          <p:cNvSpPr txBox="1"/>
          <p:nvPr/>
        </p:nvSpPr>
        <p:spPr>
          <a:xfrm>
            <a:off x="250166" y="5737215"/>
            <a:ext cx="9144000" cy="646331"/>
          </a:xfrm>
          <a:prstGeom prst="rect">
            <a:avLst/>
          </a:prstGeom>
          <a:noFill/>
        </p:spPr>
        <p:txBody>
          <a:bodyPr wrap="square" rtlCol="0">
            <a:spAutoFit/>
          </a:bodyPr>
          <a:lstStyle/>
          <a:p>
            <a:r>
              <a:rPr lang="en-US" sz="1800" dirty="0" smtClean="0">
                <a:latin typeface="Arial" pitchFamily="34" charset="0"/>
                <a:cs typeface="Arial" pitchFamily="34" charset="0"/>
              </a:rPr>
              <a:t>Supplemental Guide for Federal Contractors (May 2011)</a:t>
            </a:r>
          </a:p>
          <a:p>
            <a:r>
              <a:rPr lang="en-US" sz="1800" dirty="0" smtClean="0">
                <a:latin typeface="Arial" pitchFamily="34" charset="0"/>
                <a:cs typeface="Arial" pitchFamily="34" charset="0"/>
              </a:rPr>
              <a:t>www.uscis.gov/e-verify</a:t>
            </a:r>
            <a:endParaRPr lang="en-US" sz="1800" dirty="0">
              <a:latin typeface="Arial" pitchFamily="34" charset="0"/>
              <a:cs typeface="Arial" pitchFamily="34" charset="0"/>
            </a:endParaRPr>
          </a:p>
        </p:txBody>
      </p:sp>
      <p:sp>
        <p:nvSpPr>
          <p:cNvPr id="5" name="Slide Number Placeholder 4"/>
          <p:cNvSpPr>
            <a:spLocks noGrp="1"/>
          </p:cNvSpPr>
          <p:nvPr>
            <p:ph type="sldNum" sz="quarter" idx="10"/>
          </p:nvPr>
        </p:nvSpPr>
        <p:spPr/>
        <p:txBody>
          <a:bodyPr/>
          <a:lstStyle/>
          <a:p>
            <a:pPr>
              <a:defRPr/>
            </a:pPr>
            <a:fld id="{B2D5C694-4B0A-4ECD-87C9-0D0B979C64E9}" type="slidenum">
              <a:rPr lang="en-US" smtClean="0"/>
              <a:pPr>
                <a:defRPr/>
              </a:pPr>
              <a:t>43</a:t>
            </a:fld>
            <a:endParaRPr lang="en-US"/>
          </a:p>
        </p:txBody>
      </p:sp>
    </p:spTree>
  </p:cSld>
  <p:clrMapOvr>
    <a:masterClrMapping/>
  </p:clrMapOvr>
  <p:transition>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905752" y="309102"/>
            <a:ext cx="8229600" cy="1069848"/>
          </a:xfrm>
        </p:spPr>
        <p:txBody>
          <a:bodyPr>
            <a:noAutofit/>
          </a:bodyPr>
          <a:lstStyle/>
          <a:p>
            <a:r>
              <a:rPr lang="en-US" sz="3600" dirty="0" smtClean="0"/>
              <a:t>E-Verify:  Federal Contractor Rule</a:t>
            </a:r>
          </a:p>
        </p:txBody>
      </p:sp>
      <p:sp>
        <p:nvSpPr>
          <p:cNvPr id="69635" name="Content Placeholder 2"/>
          <p:cNvSpPr>
            <a:spLocks noGrp="1"/>
          </p:cNvSpPr>
          <p:nvPr>
            <p:ph sz="half" idx="1"/>
          </p:nvPr>
        </p:nvSpPr>
        <p:spPr>
          <a:xfrm>
            <a:off x="457200" y="1546987"/>
            <a:ext cx="8229600" cy="5246557"/>
          </a:xfrm>
        </p:spPr>
        <p:txBody>
          <a:bodyPr/>
          <a:lstStyle/>
          <a:p>
            <a:pPr marL="0" indent="0" algn="ctr">
              <a:buFont typeface="Wingdings" pitchFamily="2" charset="2"/>
              <a:buNone/>
            </a:pPr>
            <a:r>
              <a:rPr lang="en-US" sz="4800" i="1" dirty="0" smtClean="0">
                <a:solidFill>
                  <a:srgbClr val="FFC000"/>
                </a:solidFill>
                <a:latin typeface="Arial Black" pitchFamily="34" charset="0"/>
              </a:rPr>
              <a:t>WARNING!!!</a:t>
            </a:r>
          </a:p>
          <a:p>
            <a:pPr marL="0" indent="0" algn="ctr">
              <a:buFont typeface="Wingdings" pitchFamily="2" charset="2"/>
              <a:buNone/>
            </a:pPr>
            <a:endParaRPr lang="en-US" dirty="0" smtClean="0"/>
          </a:p>
          <a:p>
            <a:pPr marL="0" indent="0" algn="ctr">
              <a:buFont typeface="Wingdings" pitchFamily="2" charset="2"/>
              <a:buNone/>
            </a:pPr>
            <a:r>
              <a:rPr lang="en-US" sz="3200" dirty="0" smtClean="0"/>
              <a:t>Federal contractors may NOT use E-Verify to verify </a:t>
            </a:r>
            <a:r>
              <a:rPr lang="en-US" sz="3200" i="1" u="sng" dirty="0" smtClean="0"/>
              <a:t>current</a:t>
            </a:r>
            <a:r>
              <a:rPr lang="en-US" sz="3200" dirty="0" smtClean="0"/>
              <a:t> employees until they are awarded a contract that includes the FAR E-Verify Clause. </a:t>
            </a:r>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44</a:t>
            </a:fld>
            <a:endParaRPr lang="en-US"/>
          </a:p>
        </p:txBody>
      </p:sp>
    </p:spTree>
  </p:cSld>
  <p:clrMapOvr>
    <a:masterClrMapping/>
  </p:clrMapOvr>
  <p:transition>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905752" y="300476"/>
            <a:ext cx="8229600" cy="1069848"/>
          </a:xfrm>
        </p:spPr>
        <p:txBody>
          <a:bodyPr>
            <a:noAutofit/>
          </a:bodyPr>
          <a:lstStyle/>
          <a:p>
            <a:r>
              <a:rPr lang="en-US" sz="3600" dirty="0" smtClean="0"/>
              <a:t>E-Verify:  Federal Contractor Rule</a:t>
            </a:r>
          </a:p>
        </p:txBody>
      </p:sp>
      <p:sp>
        <p:nvSpPr>
          <p:cNvPr id="70659" name="Content Placeholder 2"/>
          <p:cNvSpPr>
            <a:spLocks noGrp="1"/>
          </p:cNvSpPr>
          <p:nvPr>
            <p:ph sz="half" idx="1"/>
          </p:nvPr>
        </p:nvSpPr>
        <p:spPr>
          <a:xfrm>
            <a:off x="457200" y="1538361"/>
            <a:ext cx="8229600" cy="5246557"/>
          </a:xfrm>
        </p:spPr>
        <p:txBody>
          <a:bodyPr>
            <a:normAutofit/>
          </a:bodyPr>
          <a:lstStyle/>
          <a:p>
            <a:pPr marL="0" indent="0">
              <a:buFont typeface="Wingdings" pitchFamily="2" charset="2"/>
              <a:buNone/>
            </a:pPr>
            <a:r>
              <a:rPr lang="en-US" sz="3200" dirty="0" smtClean="0"/>
              <a:t>What to Do with Your Subcontractors…</a:t>
            </a:r>
          </a:p>
          <a:p>
            <a:pPr marL="292100" lvl="1" indent="0">
              <a:spcAft>
                <a:spcPts val="1800"/>
              </a:spcAft>
            </a:pPr>
            <a:r>
              <a:rPr lang="en-US" sz="2600" dirty="0" smtClean="0"/>
              <a:t>The prime contractor may be subject to fines and penalties if it knowingly continues to work with a subcontractor who is in violation of the E-Verify requirement. </a:t>
            </a:r>
            <a:br>
              <a:rPr lang="en-US" sz="2600" dirty="0" smtClean="0"/>
            </a:br>
            <a:endParaRPr lang="en-US" sz="2600" dirty="0" smtClean="0"/>
          </a:p>
          <a:p>
            <a:pPr marL="292100" lvl="1" indent="0"/>
            <a:r>
              <a:rPr lang="en-US" sz="2600" dirty="0" smtClean="0"/>
              <a:t>Subcontractor should provide the prime contractor a copy of its Edit Company Profile page in E-Verify, which can be printed directly from E-Verify. </a:t>
            </a:r>
          </a:p>
          <a:p>
            <a:pPr marL="0" indent="0">
              <a:buFont typeface="Wingdings" pitchFamily="2" charset="2"/>
              <a:buNone/>
            </a:pPr>
            <a:endParaRPr lang="en-US" sz="3600" dirty="0" smtClean="0"/>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45</a:t>
            </a:fld>
            <a:endParaRPr lang="en-US"/>
          </a:p>
        </p:txBody>
      </p:sp>
    </p:spTree>
  </p:cSld>
  <p:clrMapOvr>
    <a:masterClrMapping/>
  </p:clrMapOvr>
  <p:transition>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126" y="24444"/>
            <a:ext cx="8229600" cy="1069848"/>
          </a:xfrm>
        </p:spPr>
        <p:txBody>
          <a:bodyPr>
            <a:normAutofit/>
          </a:bodyPr>
          <a:lstStyle/>
          <a:p>
            <a:r>
              <a:rPr lang="en-US" sz="3600" dirty="0" smtClean="0"/>
              <a:t>E-Verify:  State Laws</a:t>
            </a:r>
            <a:endParaRPr lang="en-US" sz="3600" dirty="0"/>
          </a:p>
        </p:txBody>
      </p:sp>
      <p:sp>
        <p:nvSpPr>
          <p:cNvPr id="3" name="Content Placeholder 2"/>
          <p:cNvSpPr>
            <a:spLocks noGrp="1"/>
          </p:cNvSpPr>
          <p:nvPr>
            <p:ph sz="half" idx="1"/>
          </p:nvPr>
        </p:nvSpPr>
        <p:spPr/>
        <p:txBody>
          <a:bodyPr>
            <a:normAutofit/>
          </a:bodyPr>
          <a:lstStyle/>
          <a:p>
            <a:r>
              <a:rPr lang="en-US" sz="3200" b="1" dirty="0" smtClean="0"/>
              <a:t>Illinois</a:t>
            </a:r>
          </a:p>
          <a:p>
            <a:pPr lvl="1"/>
            <a:r>
              <a:rPr lang="en-US" sz="2600" dirty="0" smtClean="0"/>
              <a:t>2007:  Passed </a:t>
            </a:r>
            <a:r>
              <a:rPr lang="en-US" sz="2600" dirty="0"/>
              <a:t>a statute </a:t>
            </a:r>
            <a:r>
              <a:rPr lang="en-US" sz="2600" dirty="0" smtClean="0"/>
              <a:t>prohibiting </a:t>
            </a:r>
            <a:r>
              <a:rPr lang="en-US" sz="2600" dirty="0"/>
              <a:t>employers from participating in E-verify until the program met certain speed and accuracy requirements.  </a:t>
            </a:r>
            <a:r>
              <a:rPr lang="en-US" sz="2600" dirty="0" smtClean="0"/>
              <a:t/>
            </a:r>
            <a:br>
              <a:rPr lang="en-US" sz="2600" dirty="0" smtClean="0"/>
            </a:br>
            <a:endParaRPr lang="en-US" sz="2600" dirty="0" smtClean="0"/>
          </a:p>
          <a:p>
            <a:pPr lvl="1"/>
            <a:r>
              <a:rPr lang="en-US" sz="2600" dirty="0" smtClean="0"/>
              <a:t>September 2007:  DHS </a:t>
            </a:r>
            <a:r>
              <a:rPr lang="en-US" sz="2600" dirty="0"/>
              <a:t>sued Illinois in order to invalidate the </a:t>
            </a:r>
            <a:r>
              <a:rPr lang="en-US" sz="2600" dirty="0" smtClean="0"/>
              <a:t>statute.</a:t>
            </a:r>
            <a:r>
              <a:rPr lang="en-US" sz="2600" dirty="0"/>
              <a:t> </a:t>
            </a:r>
            <a:endParaRPr lang="en-US" sz="2600" dirty="0" smtClean="0"/>
          </a:p>
          <a:p>
            <a:pPr lvl="1"/>
            <a:endParaRPr lang="en-US" sz="2600" dirty="0"/>
          </a:p>
          <a:p>
            <a:pPr lvl="1"/>
            <a:r>
              <a:rPr lang="en-US" sz="2600" dirty="0"/>
              <a:t>March 2009: Illinois Federal District Court invalidated the statute based on the supremacy clause</a:t>
            </a:r>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46</a:t>
            </a:fld>
            <a:endParaRPr lang="en-US"/>
          </a:p>
        </p:txBody>
      </p:sp>
    </p:spTree>
    <p:extLst>
      <p:ext uri="{BB962C8B-B14F-4D97-AF65-F5344CB8AC3E}">
        <p14:creationId xmlns:p14="http://schemas.microsoft.com/office/powerpoint/2010/main" xmlns="" val="2963159888"/>
      </p:ext>
    </p:extLst>
  </p:cSld>
  <p:clrMapOvr>
    <a:masterClrMapping/>
  </p:clrMapOvr>
  <p:transition>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874" y="33070"/>
            <a:ext cx="8229600" cy="1069848"/>
          </a:xfrm>
        </p:spPr>
        <p:txBody>
          <a:bodyPr>
            <a:normAutofit/>
          </a:bodyPr>
          <a:lstStyle/>
          <a:p>
            <a:r>
              <a:rPr lang="en-US" sz="3600" dirty="0" smtClean="0"/>
              <a:t>E-Verify:  State Laws</a:t>
            </a:r>
            <a:endParaRPr lang="en-US" sz="3600" dirty="0"/>
          </a:p>
        </p:txBody>
      </p:sp>
      <p:sp>
        <p:nvSpPr>
          <p:cNvPr id="3" name="Content Placeholder 2"/>
          <p:cNvSpPr>
            <a:spLocks noGrp="1"/>
          </p:cNvSpPr>
          <p:nvPr>
            <p:ph sz="half" idx="1"/>
          </p:nvPr>
        </p:nvSpPr>
        <p:spPr/>
        <p:txBody>
          <a:bodyPr>
            <a:normAutofit/>
          </a:bodyPr>
          <a:lstStyle/>
          <a:p>
            <a:r>
              <a:rPr lang="en-US" sz="3200" b="1" dirty="0" smtClean="0"/>
              <a:t>Illinois</a:t>
            </a:r>
          </a:p>
          <a:p>
            <a:pPr marL="630238" lvl="2" indent="-255588"/>
            <a:r>
              <a:rPr lang="en-US" sz="2800" dirty="0" smtClean="0"/>
              <a:t>2010: </a:t>
            </a:r>
            <a:r>
              <a:rPr lang="en-US" sz="2800" dirty="0"/>
              <a:t>Illinois passed a less restrictive </a:t>
            </a:r>
            <a:r>
              <a:rPr lang="en-US" sz="2800" dirty="0" smtClean="0"/>
              <a:t>statute</a:t>
            </a:r>
            <a:r>
              <a:rPr lang="en-US" sz="2800" dirty="0"/>
              <a:t> </a:t>
            </a:r>
            <a:endParaRPr lang="en-US" sz="2800" dirty="0" smtClean="0"/>
          </a:p>
          <a:p>
            <a:pPr marL="887413" lvl="3" indent="-255588"/>
            <a:r>
              <a:rPr lang="en-US" sz="2600" dirty="0" smtClean="0"/>
              <a:t>Before Enrolling Voluntarily:  Encourages employers:</a:t>
            </a:r>
          </a:p>
          <a:p>
            <a:pPr marL="1368425" lvl="4" indent="-255588"/>
            <a:r>
              <a:rPr lang="en-US" sz="2400" dirty="0" smtClean="0"/>
              <a:t>To consult </a:t>
            </a:r>
            <a:r>
              <a:rPr lang="en-US" sz="2400" dirty="0"/>
              <a:t>the </a:t>
            </a:r>
            <a:r>
              <a:rPr lang="en-US" sz="2400" dirty="0" smtClean="0"/>
              <a:t>Illinois DOL’s website </a:t>
            </a:r>
            <a:r>
              <a:rPr lang="en-US" sz="2400" dirty="0"/>
              <a:t>for current information regarding </a:t>
            </a:r>
            <a:r>
              <a:rPr lang="en-US" sz="2400" dirty="0" smtClean="0"/>
              <a:t>accuracy </a:t>
            </a:r>
            <a:r>
              <a:rPr lang="en-US" sz="2400" dirty="0"/>
              <a:t>of </a:t>
            </a:r>
            <a:r>
              <a:rPr lang="en-US" sz="2400" dirty="0" smtClean="0"/>
              <a:t>E-Verify.</a:t>
            </a:r>
            <a:endParaRPr lang="en-US" sz="2400" dirty="0"/>
          </a:p>
          <a:p>
            <a:pPr marL="1368425" lvl="4" indent="-255588"/>
            <a:r>
              <a:rPr lang="en-US" sz="2400" dirty="0" smtClean="0"/>
              <a:t>To review </a:t>
            </a:r>
            <a:r>
              <a:rPr lang="en-US" sz="2400" dirty="0"/>
              <a:t>and understand </a:t>
            </a:r>
            <a:r>
              <a:rPr lang="en-US" sz="2400" dirty="0" smtClean="0"/>
              <a:t>legal responsibilities. </a:t>
            </a:r>
            <a:br>
              <a:rPr lang="en-US" sz="2400" dirty="0" smtClean="0"/>
            </a:br>
            <a:endParaRPr lang="en-US" sz="2400" dirty="0" smtClean="0"/>
          </a:p>
          <a:p>
            <a:pPr marL="887413" lvl="3" indent="-255588"/>
            <a:r>
              <a:rPr lang="en-US" sz="2600" dirty="0" smtClean="0"/>
              <a:t>Generally restates current E-Verity requirements</a:t>
            </a:r>
            <a:r>
              <a:rPr lang="en-US" sz="2400" dirty="0" smtClean="0"/>
              <a:t/>
            </a:r>
            <a:br>
              <a:rPr lang="en-US" sz="2400" dirty="0" smtClean="0"/>
            </a:br>
            <a:endParaRPr lang="en-US" sz="2400" dirty="0" smtClean="0"/>
          </a:p>
          <a:p>
            <a:pPr marL="887413" lvl="3" indent="-255588"/>
            <a:r>
              <a:rPr lang="en-US" sz="2600" dirty="0" smtClean="0"/>
              <a:t>Allows Illinois DOL to investigate and inspect</a:t>
            </a:r>
            <a:endParaRPr lang="en-US" sz="2600" dirty="0"/>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47</a:t>
            </a:fld>
            <a:endParaRPr lang="en-US"/>
          </a:p>
        </p:txBody>
      </p:sp>
    </p:spTree>
    <p:extLst>
      <p:ext uri="{BB962C8B-B14F-4D97-AF65-F5344CB8AC3E}">
        <p14:creationId xmlns:p14="http://schemas.microsoft.com/office/powerpoint/2010/main" xmlns="" val="4171379530"/>
      </p:ext>
    </p:extLst>
  </p:cSld>
  <p:clrMapOvr>
    <a:masterClrMapping/>
  </p:clrMapOvr>
  <p:transition>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879874" y="33070"/>
            <a:ext cx="8229600" cy="1069848"/>
          </a:xfrm>
        </p:spPr>
        <p:txBody>
          <a:bodyPr>
            <a:normAutofit/>
          </a:bodyPr>
          <a:lstStyle/>
          <a:p>
            <a:r>
              <a:rPr lang="en-US" sz="3600" dirty="0" smtClean="0"/>
              <a:t>E-Verify:  State Laws</a:t>
            </a:r>
          </a:p>
        </p:txBody>
      </p:sp>
      <p:sp>
        <p:nvSpPr>
          <p:cNvPr id="71683" name="Content Placeholder 2"/>
          <p:cNvSpPr>
            <a:spLocks noGrp="1"/>
          </p:cNvSpPr>
          <p:nvPr>
            <p:ph sz="half" idx="1"/>
          </p:nvPr>
        </p:nvSpPr>
        <p:spPr/>
        <p:txBody>
          <a:bodyPr>
            <a:normAutofit/>
          </a:bodyPr>
          <a:lstStyle/>
          <a:p>
            <a:r>
              <a:rPr lang="en-US" sz="3200" b="1" dirty="0" smtClean="0"/>
              <a:t>Nebraska</a:t>
            </a:r>
          </a:p>
          <a:p>
            <a:pPr lvl="1"/>
            <a:r>
              <a:rPr lang="en-US" sz="2600" dirty="0" smtClean="0"/>
              <a:t>April 2009:  Passed by Unicameral and signed by the Governor</a:t>
            </a:r>
          </a:p>
          <a:p>
            <a:endParaRPr lang="en-US" sz="2600" dirty="0" smtClean="0"/>
          </a:p>
          <a:p>
            <a:pPr lvl="1"/>
            <a:r>
              <a:rPr lang="en-US" sz="2600" dirty="0" smtClean="0"/>
              <a:t>Vote:  Nearly 90% of senators voted in favor of LB 403</a:t>
            </a:r>
          </a:p>
          <a:p>
            <a:pPr lvl="2"/>
            <a:r>
              <a:rPr lang="en-US" dirty="0" smtClean="0"/>
              <a:t>In favor:  44 </a:t>
            </a:r>
          </a:p>
          <a:p>
            <a:pPr lvl="2"/>
            <a:r>
              <a:rPr lang="en-US" dirty="0" smtClean="0"/>
              <a:t>Against:  0</a:t>
            </a:r>
          </a:p>
          <a:p>
            <a:pPr lvl="2"/>
            <a:r>
              <a:rPr lang="en-US" dirty="0" smtClean="0"/>
              <a:t>Present, not voting: 3</a:t>
            </a:r>
          </a:p>
          <a:p>
            <a:pPr lvl="2"/>
            <a:r>
              <a:rPr lang="en-US" dirty="0" smtClean="0"/>
              <a:t>Excused, not voting:  2</a:t>
            </a:r>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48</a:t>
            </a:fld>
            <a:endParaRPr lang="en-US"/>
          </a:p>
        </p:txBody>
      </p:sp>
    </p:spTree>
  </p:cSld>
  <p:clrMapOvr>
    <a:masterClrMapping/>
  </p:clrMapOvr>
  <p:transition>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879874" y="33070"/>
            <a:ext cx="8229600" cy="1069848"/>
          </a:xfrm>
        </p:spPr>
        <p:txBody>
          <a:bodyPr>
            <a:normAutofit/>
          </a:bodyPr>
          <a:lstStyle/>
          <a:p>
            <a:r>
              <a:rPr lang="en-US" sz="3600" dirty="0" smtClean="0"/>
              <a:t>E-Verify:  State Laws</a:t>
            </a:r>
          </a:p>
        </p:txBody>
      </p:sp>
      <p:sp>
        <p:nvSpPr>
          <p:cNvPr id="72707" name="Content Placeholder 2"/>
          <p:cNvSpPr>
            <a:spLocks noGrp="1"/>
          </p:cNvSpPr>
          <p:nvPr>
            <p:ph sz="half" idx="1"/>
          </p:nvPr>
        </p:nvSpPr>
        <p:spPr/>
        <p:txBody>
          <a:bodyPr>
            <a:normAutofit/>
          </a:bodyPr>
          <a:lstStyle/>
          <a:p>
            <a:r>
              <a:rPr lang="en-US" sz="3200" b="1" dirty="0" smtClean="0"/>
              <a:t>Nebraska</a:t>
            </a:r>
          </a:p>
          <a:p>
            <a:pPr lvl="1"/>
            <a:r>
              <a:rPr lang="en-US" sz="2600" dirty="0" smtClean="0"/>
              <a:t>As </a:t>
            </a:r>
            <a:r>
              <a:rPr lang="en-US" sz="2600" i="1" u="sng" dirty="0" smtClean="0"/>
              <a:t>originally</a:t>
            </a:r>
            <a:r>
              <a:rPr lang="en-US" sz="2600" dirty="0" smtClean="0"/>
              <a:t> introduced, Nebraska LB  403 would have required all businesses to verify legal status of new hires. Those employers who would have knowingly hired undocumented workers would have been subject to sanctions.</a:t>
            </a:r>
          </a:p>
          <a:p>
            <a:pPr>
              <a:buFont typeface="Wingdings" pitchFamily="2" charset="2"/>
              <a:buNone/>
            </a:pPr>
            <a:endParaRPr lang="en-US" dirty="0" smtClean="0"/>
          </a:p>
          <a:p>
            <a:pPr lvl="1"/>
            <a:r>
              <a:rPr lang="en-US" sz="2600" dirty="0" smtClean="0"/>
              <a:t>This is not what happened…but it might still.</a:t>
            </a:r>
          </a:p>
          <a:p>
            <a:endParaRPr lang="en-US" dirty="0" smtClean="0"/>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49</a:t>
            </a:fld>
            <a:endParaRPr lang="en-US"/>
          </a:p>
        </p:txBody>
      </p:sp>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353682" y="1519686"/>
            <a:ext cx="8515151" cy="4989542"/>
          </a:xfrm>
          <a:prstGeom prst="rect">
            <a:avLst/>
          </a:prstGeom>
          <a:noFill/>
          <a:ln w="9525">
            <a:noFill/>
            <a:miter lim="800000"/>
            <a:headEnd/>
            <a:tailEnd/>
          </a:ln>
        </p:spPr>
      </p:pic>
      <p:sp>
        <p:nvSpPr>
          <p:cNvPr id="5" name="Title 1"/>
          <p:cNvSpPr>
            <a:spLocks noGrp="1"/>
          </p:cNvSpPr>
          <p:nvPr>
            <p:ph type="title"/>
          </p:nvPr>
        </p:nvSpPr>
        <p:spPr>
          <a:xfrm>
            <a:off x="526208" y="291850"/>
            <a:ext cx="7763778" cy="1069848"/>
          </a:xfrm>
        </p:spPr>
        <p:txBody>
          <a:bodyPr>
            <a:noAutofit/>
          </a:bodyPr>
          <a:lstStyle/>
          <a:p>
            <a:pPr>
              <a:defRPr/>
            </a:pPr>
            <a:r>
              <a:rPr lang="en-US" sz="3200" dirty="0" smtClean="0"/>
              <a:t>E-Verify &amp; Form I-9s:  Two Sides of the Same Coin</a:t>
            </a:r>
            <a:endParaRPr lang="en-US" sz="3200" dirty="0"/>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5</a:t>
            </a:fld>
            <a:endParaRPr lang="en-US"/>
          </a:p>
        </p:txBody>
      </p:sp>
    </p:spTree>
  </p:cSld>
  <p:clrMapOvr>
    <a:masterClrMapping/>
  </p:clrMapOvr>
  <p:transition>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888500" y="24444"/>
            <a:ext cx="8229600" cy="1069848"/>
          </a:xfrm>
        </p:spPr>
        <p:txBody>
          <a:bodyPr>
            <a:normAutofit/>
          </a:bodyPr>
          <a:lstStyle/>
          <a:p>
            <a:r>
              <a:rPr lang="en-US" sz="3600" dirty="0" smtClean="0"/>
              <a:t>E-Verify:  State Laws</a:t>
            </a:r>
          </a:p>
        </p:txBody>
      </p:sp>
      <p:sp>
        <p:nvSpPr>
          <p:cNvPr id="73731" name="Content Placeholder 2"/>
          <p:cNvSpPr>
            <a:spLocks noGrp="1"/>
          </p:cNvSpPr>
          <p:nvPr>
            <p:ph sz="half" idx="1"/>
          </p:nvPr>
        </p:nvSpPr>
        <p:spPr>
          <a:xfrm>
            <a:off x="457200" y="1063931"/>
            <a:ext cx="8229600" cy="5246557"/>
          </a:xfrm>
        </p:spPr>
        <p:txBody>
          <a:bodyPr>
            <a:normAutofit lnSpcReduction="10000"/>
          </a:bodyPr>
          <a:lstStyle/>
          <a:p>
            <a:r>
              <a:rPr lang="en-US" sz="3200" b="1" dirty="0" smtClean="0"/>
              <a:t>Nebraska</a:t>
            </a:r>
          </a:p>
          <a:p>
            <a:pPr lvl="1"/>
            <a:r>
              <a:rPr lang="en-US" sz="2600" dirty="0" smtClean="0"/>
              <a:t>Applies to:</a:t>
            </a:r>
          </a:p>
          <a:p>
            <a:pPr lvl="2"/>
            <a:r>
              <a:rPr lang="en-US" dirty="0" smtClean="0"/>
              <a:t>Employees of a state agency or political subdivision </a:t>
            </a:r>
            <a:br>
              <a:rPr lang="en-US" dirty="0" smtClean="0"/>
            </a:br>
            <a:endParaRPr lang="en-US" dirty="0" smtClean="0"/>
          </a:p>
          <a:p>
            <a:pPr lvl="2"/>
            <a:r>
              <a:rPr lang="en-US" dirty="0" smtClean="0"/>
              <a:t>Anyone who has applied for “public benefits” administered by an agency or a political subdivision of the State.</a:t>
            </a:r>
            <a:r>
              <a:rPr lang="en-US" sz="2000" dirty="0" smtClean="0"/>
              <a:t/>
            </a:r>
            <a:br>
              <a:rPr lang="en-US" sz="2000" dirty="0" smtClean="0"/>
            </a:br>
            <a:endParaRPr lang="en-US" sz="2000" dirty="0" smtClean="0"/>
          </a:p>
          <a:p>
            <a:pPr lvl="1"/>
            <a:r>
              <a:rPr lang="en-US" sz="2600" u="sng" dirty="0" smtClean="0"/>
              <a:t>Public Benefits</a:t>
            </a:r>
            <a:r>
              <a:rPr lang="en-US" sz="2600" dirty="0" smtClean="0"/>
              <a:t>:  Grants, contracts, loans, professional licenses, commercial licenses, welfare benefits, health payment or financial assistant benefits, disability benefits, and more!</a:t>
            </a:r>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50</a:t>
            </a:fld>
            <a:endParaRPr lang="en-US"/>
          </a:p>
        </p:txBody>
      </p:sp>
    </p:spTree>
  </p:cSld>
  <p:clrMapOvr>
    <a:masterClrMapping/>
  </p:clrMapOvr>
  <p:transition>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888500" y="24444"/>
            <a:ext cx="8229600" cy="1069848"/>
          </a:xfrm>
        </p:spPr>
        <p:txBody>
          <a:bodyPr>
            <a:normAutofit/>
          </a:bodyPr>
          <a:lstStyle/>
          <a:p>
            <a:r>
              <a:rPr lang="en-US" sz="3600" dirty="0" smtClean="0"/>
              <a:t>E-Verify:  State Laws</a:t>
            </a:r>
          </a:p>
        </p:txBody>
      </p:sp>
      <p:sp>
        <p:nvSpPr>
          <p:cNvPr id="74755" name="Content Placeholder 2"/>
          <p:cNvSpPr>
            <a:spLocks noGrp="1"/>
          </p:cNvSpPr>
          <p:nvPr>
            <p:ph sz="half" idx="1"/>
          </p:nvPr>
        </p:nvSpPr>
        <p:spPr/>
        <p:txBody>
          <a:bodyPr>
            <a:normAutofit/>
          </a:bodyPr>
          <a:lstStyle/>
          <a:p>
            <a:r>
              <a:rPr lang="en-US" sz="3200" b="1" dirty="0" smtClean="0"/>
              <a:t>Nebraska</a:t>
            </a:r>
          </a:p>
          <a:p>
            <a:pPr lvl="1"/>
            <a:r>
              <a:rPr lang="en-US" sz="2600" dirty="0" smtClean="0"/>
              <a:t>Every public contractor must use the E-Verify program to determine the status of </a:t>
            </a:r>
            <a:r>
              <a:rPr lang="en-US" sz="2600" i="1" u="sng" dirty="0" smtClean="0"/>
              <a:t>new employees</a:t>
            </a:r>
            <a:r>
              <a:rPr lang="en-US" sz="2600" i="1" dirty="0" smtClean="0"/>
              <a:t> </a:t>
            </a:r>
            <a:r>
              <a:rPr lang="en-US" sz="2600" dirty="0" smtClean="0"/>
              <a:t>physically performing services in Nebraska.</a:t>
            </a:r>
            <a:br>
              <a:rPr lang="en-US" sz="2600" dirty="0" smtClean="0"/>
            </a:br>
            <a:endParaRPr lang="en-US" sz="2600" dirty="0" smtClean="0"/>
          </a:p>
          <a:p>
            <a:pPr lvl="1"/>
            <a:r>
              <a:rPr lang="en-US" sz="2600" u="sng" dirty="0" smtClean="0"/>
              <a:t>Public contractor</a:t>
            </a:r>
            <a:r>
              <a:rPr lang="en-US" sz="2600" dirty="0" smtClean="0"/>
              <a:t>:  Any </a:t>
            </a:r>
            <a:r>
              <a:rPr lang="en-US" sz="2600" i="1" u="sng" dirty="0" smtClean="0"/>
              <a:t>contractor</a:t>
            </a:r>
            <a:r>
              <a:rPr lang="en-US" sz="2600" dirty="0" smtClean="0"/>
              <a:t> or his or her </a:t>
            </a:r>
            <a:r>
              <a:rPr lang="en-US" sz="2600" i="1" u="sng" dirty="0" smtClean="0"/>
              <a:t>subcontractor</a:t>
            </a:r>
            <a:r>
              <a:rPr lang="en-US" sz="2600" dirty="0" smtClean="0"/>
              <a:t> who is awarded a contract by a public employer for the physical performance of services within the State of Nebraska</a:t>
            </a:r>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51</a:t>
            </a:fld>
            <a:endParaRPr lang="en-US"/>
          </a:p>
        </p:txBody>
      </p:sp>
    </p:spTree>
  </p:cSld>
  <p:clrMapOvr>
    <a:masterClrMapping/>
  </p:clrMapOvr>
  <p:transition>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879874" y="33070"/>
            <a:ext cx="8229600" cy="1069848"/>
          </a:xfrm>
        </p:spPr>
        <p:txBody>
          <a:bodyPr>
            <a:normAutofit/>
          </a:bodyPr>
          <a:lstStyle/>
          <a:p>
            <a:r>
              <a:rPr lang="en-US" sz="3600" dirty="0" smtClean="0"/>
              <a:t>E-Verify:  State Laws</a:t>
            </a:r>
          </a:p>
        </p:txBody>
      </p:sp>
      <p:sp>
        <p:nvSpPr>
          <p:cNvPr id="75779" name="Content Placeholder 2"/>
          <p:cNvSpPr>
            <a:spLocks noGrp="1"/>
          </p:cNvSpPr>
          <p:nvPr>
            <p:ph sz="half" idx="1"/>
          </p:nvPr>
        </p:nvSpPr>
        <p:spPr/>
        <p:txBody>
          <a:bodyPr/>
          <a:lstStyle/>
          <a:p>
            <a:r>
              <a:rPr lang="en-US" sz="3200" b="1" dirty="0" smtClean="0"/>
              <a:t>Nebraska</a:t>
            </a:r>
          </a:p>
          <a:p>
            <a:pPr lvl="1"/>
            <a:r>
              <a:rPr lang="en-US" dirty="0" smtClean="0"/>
              <a:t>Contracts between public employers and public contractors MUST contain a provision requiring the public contractor to use E-Verify.</a:t>
            </a:r>
            <a:br>
              <a:rPr lang="en-US" dirty="0" smtClean="0"/>
            </a:br>
            <a:endParaRPr lang="en-US" dirty="0" smtClean="0"/>
          </a:p>
          <a:p>
            <a:pPr lvl="1"/>
            <a:r>
              <a:rPr lang="en-US" dirty="0" smtClean="0"/>
              <a:t>Applies to contracts awarded October 1, 2009 and after.</a:t>
            </a:r>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52</a:t>
            </a:fld>
            <a:endParaRPr lang="en-US"/>
          </a:p>
        </p:txBody>
      </p:sp>
    </p:spTree>
  </p:cSld>
  <p:clrMapOvr>
    <a:masterClrMapping/>
  </p:clrMapOvr>
  <p:transition>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905752" y="33070"/>
            <a:ext cx="8229600" cy="1069848"/>
          </a:xfrm>
        </p:spPr>
        <p:txBody>
          <a:bodyPr>
            <a:normAutofit/>
          </a:bodyPr>
          <a:lstStyle/>
          <a:p>
            <a:r>
              <a:rPr lang="en-US" sz="3600" dirty="0" smtClean="0"/>
              <a:t>E-Verify:  State Laws</a:t>
            </a:r>
          </a:p>
        </p:txBody>
      </p:sp>
      <p:sp>
        <p:nvSpPr>
          <p:cNvPr id="77827" name="Content Placeholder 2"/>
          <p:cNvSpPr>
            <a:spLocks noGrp="1"/>
          </p:cNvSpPr>
          <p:nvPr>
            <p:ph sz="half" idx="1"/>
          </p:nvPr>
        </p:nvSpPr>
        <p:spPr/>
        <p:txBody>
          <a:bodyPr>
            <a:normAutofit/>
          </a:bodyPr>
          <a:lstStyle/>
          <a:p>
            <a:r>
              <a:rPr lang="en-US" sz="3200" b="1" dirty="0" smtClean="0"/>
              <a:t>Nebraska Employee Classification Act</a:t>
            </a:r>
          </a:p>
          <a:p>
            <a:pPr lvl="1"/>
            <a:r>
              <a:rPr lang="en-US" i="1" dirty="0" smtClean="0"/>
              <a:t>It’s not just about independent contractors vs. employees</a:t>
            </a:r>
            <a:r>
              <a:rPr lang="en-US" dirty="0" smtClean="0"/>
              <a:t/>
            </a:r>
            <a:br>
              <a:rPr lang="en-US" dirty="0" smtClean="0"/>
            </a:br>
            <a:endParaRPr lang="en-US" sz="2000" dirty="0" smtClean="0"/>
          </a:p>
          <a:p>
            <a:pPr lvl="1"/>
            <a:r>
              <a:rPr lang="en-US" dirty="0" smtClean="0"/>
              <a:t>Application is limited to those engaged in delivery services and construction.</a:t>
            </a:r>
            <a:br>
              <a:rPr lang="en-US" dirty="0" smtClean="0"/>
            </a:br>
            <a:endParaRPr lang="en-US" sz="2000" dirty="0" smtClean="0"/>
          </a:p>
          <a:p>
            <a:pPr lvl="1"/>
            <a:r>
              <a:rPr lang="en-US" dirty="0" smtClean="0"/>
              <a:t>Only relates to contracts that are between the state or political subdivision and a contractor.</a:t>
            </a:r>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53</a:t>
            </a:fld>
            <a:endParaRPr lang="en-US"/>
          </a:p>
        </p:txBody>
      </p:sp>
    </p:spTree>
  </p:cSld>
  <p:clrMapOvr>
    <a:masterClrMapping/>
  </p:clrMapOvr>
  <p:transition>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897126" y="33070"/>
            <a:ext cx="8229600" cy="1069848"/>
          </a:xfrm>
        </p:spPr>
        <p:txBody>
          <a:bodyPr>
            <a:normAutofit/>
          </a:bodyPr>
          <a:lstStyle/>
          <a:p>
            <a:r>
              <a:rPr lang="en-US" sz="3600" dirty="0" smtClean="0"/>
              <a:t>E-Verify:  State Laws</a:t>
            </a:r>
          </a:p>
        </p:txBody>
      </p:sp>
      <p:sp>
        <p:nvSpPr>
          <p:cNvPr id="78851" name="Content Placeholder 2"/>
          <p:cNvSpPr>
            <a:spLocks noGrp="1"/>
          </p:cNvSpPr>
          <p:nvPr>
            <p:ph sz="half" idx="1"/>
          </p:nvPr>
        </p:nvSpPr>
        <p:spPr/>
        <p:txBody>
          <a:bodyPr>
            <a:normAutofit/>
          </a:bodyPr>
          <a:lstStyle/>
          <a:p>
            <a:r>
              <a:rPr lang="en-US" sz="3200" b="1" dirty="0" smtClean="0"/>
              <a:t>Nebraska ECA</a:t>
            </a:r>
          </a:p>
          <a:p>
            <a:pPr lvl="1"/>
            <a:r>
              <a:rPr lang="en-US" dirty="0" smtClean="0"/>
              <a:t>Contractor must submit an affidavit stating that the contractor:</a:t>
            </a:r>
          </a:p>
          <a:p>
            <a:pPr lvl="2"/>
            <a:r>
              <a:rPr lang="en-US" sz="2600" dirty="0" smtClean="0"/>
              <a:t>Completed a Form I-9 and has it on file</a:t>
            </a:r>
            <a:br>
              <a:rPr lang="en-US" sz="2600" dirty="0" smtClean="0"/>
            </a:br>
            <a:endParaRPr lang="en-US" sz="2600" dirty="0" smtClean="0"/>
          </a:p>
          <a:p>
            <a:pPr lvl="2"/>
            <a:r>
              <a:rPr lang="en-US" sz="2600" dirty="0" smtClean="0"/>
              <a:t>Complied </a:t>
            </a:r>
            <a:r>
              <a:rPr lang="en-US" sz="2600" dirty="0"/>
              <a:t>with section 4-114 (requiring E-Verification of employees</a:t>
            </a:r>
            <a:r>
              <a:rPr lang="en-US" sz="2600" dirty="0" smtClean="0"/>
              <a:t>)</a:t>
            </a:r>
            <a:br>
              <a:rPr lang="en-US" sz="2600" dirty="0" smtClean="0"/>
            </a:br>
            <a:endParaRPr lang="en-US" sz="2600" dirty="0" smtClean="0"/>
          </a:p>
          <a:p>
            <a:pPr lvl="2"/>
            <a:r>
              <a:rPr lang="en-US" sz="2600" dirty="0" smtClean="0"/>
              <a:t>Has </a:t>
            </a:r>
            <a:r>
              <a:rPr lang="en-US" sz="2600" i="1" u="sng" dirty="0"/>
              <a:t>no reasonable basis</a:t>
            </a:r>
            <a:r>
              <a:rPr lang="en-US" sz="2600" dirty="0"/>
              <a:t> to believe that any </a:t>
            </a:r>
            <a:r>
              <a:rPr lang="en-US" sz="2600" dirty="0" smtClean="0"/>
              <a:t>individual is an </a:t>
            </a:r>
            <a:r>
              <a:rPr lang="en-US" sz="2600" dirty="0"/>
              <a:t>undocumented </a:t>
            </a:r>
            <a:r>
              <a:rPr lang="en-US" sz="2600" dirty="0" smtClean="0"/>
              <a:t>worker</a:t>
            </a:r>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54</a:t>
            </a:fld>
            <a:endParaRPr lang="en-US"/>
          </a:p>
        </p:txBody>
      </p:sp>
    </p:spTree>
  </p:cSld>
  <p:clrMapOvr>
    <a:masterClrMapping/>
  </p:clrMapOvr>
  <p:transition>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914378" y="33070"/>
            <a:ext cx="8229600" cy="1069848"/>
          </a:xfrm>
        </p:spPr>
        <p:txBody>
          <a:bodyPr>
            <a:normAutofit/>
          </a:bodyPr>
          <a:lstStyle/>
          <a:p>
            <a:r>
              <a:rPr lang="en-US" sz="3600" dirty="0" smtClean="0"/>
              <a:t>E-Verify:  State Laws</a:t>
            </a:r>
          </a:p>
        </p:txBody>
      </p:sp>
      <p:sp>
        <p:nvSpPr>
          <p:cNvPr id="81923" name="Content Placeholder 2"/>
          <p:cNvSpPr>
            <a:spLocks noGrp="1"/>
          </p:cNvSpPr>
          <p:nvPr>
            <p:ph sz="half" idx="1"/>
          </p:nvPr>
        </p:nvSpPr>
        <p:spPr/>
        <p:txBody>
          <a:bodyPr>
            <a:normAutofit/>
          </a:bodyPr>
          <a:lstStyle/>
          <a:p>
            <a:r>
              <a:rPr lang="en-US" sz="3200" b="1" dirty="0" smtClean="0"/>
              <a:t>Nebraska ECA</a:t>
            </a:r>
            <a:r>
              <a:rPr lang="en-US" b="1" dirty="0" smtClean="0"/>
              <a:t/>
            </a:r>
            <a:br>
              <a:rPr lang="en-US" b="1" dirty="0" smtClean="0"/>
            </a:br>
            <a:endParaRPr lang="en-US" sz="1600" b="1" dirty="0" smtClean="0"/>
          </a:p>
          <a:p>
            <a:pPr lvl="1">
              <a:buFont typeface="Wingdings" pitchFamily="2" charset="2"/>
              <a:buNone/>
            </a:pPr>
            <a:r>
              <a:rPr lang="en-US" dirty="0" smtClean="0"/>
              <a:t>Penalties</a:t>
            </a:r>
          </a:p>
          <a:p>
            <a:pPr lvl="2"/>
            <a:r>
              <a:rPr lang="en-US" sz="2600" u="sng" dirty="0" smtClean="0"/>
              <a:t>First and Subsequent Violations</a:t>
            </a:r>
            <a:r>
              <a:rPr lang="en-US" sz="2600" dirty="0" smtClean="0"/>
              <a:t>:  Knowingly providing a false affidavit shall be subject to the penalties for perjury.</a:t>
            </a:r>
            <a:br>
              <a:rPr lang="en-US" sz="2600" dirty="0" smtClean="0"/>
            </a:br>
            <a:endParaRPr lang="en-US" sz="2600" dirty="0" smtClean="0"/>
          </a:p>
          <a:p>
            <a:pPr lvl="2"/>
            <a:r>
              <a:rPr lang="en-US" sz="2600" u="sng" dirty="0" smtClean="0"/>
              <a:t>Second and Subsequent Violations</a:t>
            </a:r>
            <a:r>
              <a:rPr lang="en-US" sz="2600" dirty="0" smtClean="0"/>
              <a:t>:  Contractor is barred from contracting with the State or any political subdivision for 3 years after the false affidavit is discovered.</a:t>
            </a:r>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55</a:t>
            </a:fld>
            <a:endParaRPr lang="en-US"/>
          </a:p>
        </p:txBody>
      </p:sp>
    </p:spTree>
  </p:cSld>
  <p:clrMapOvr>
    <a:masterClrMapping/>
  </p:clrMapOvr>
  <p:transition>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879874" y="24444"/>
            <a:ext cx="8229600" cy="1069848"/>
          </a:xfrm>
        </p:spPr>
        <p:txBody>
          <a:bodyPr>
            <a:normAutofit/>
          </a:bodyPr>
          <a:lstStyle/>
          <a:p>
            <a:r>
              <a:rPr lang="en-US" sz="3600" dirty="0" smtClean="0"/>
              <a:t>E-Verify:  State Laws</a:t>
            </a:r>
          </a:p>
        </p:txBody>
      </p:sp>
      <p:sp>
        <p:nvSpPr>
          <p:cNvPr id="81923" name="Content Placeholder 2"/>
          <p:cNvSpPr>
            <a:spLocks noGrp="1"/>
          </p:cNvSpPr>
          <p:nvPr>
            <p:ph sz="half" idx="1"/>
          </p:nvPr>
        </p:nvSpPr>
        <p:spPr/>
        <p:txBody>
          <a:bodyPr>
            <a:normAutofit/>
          </a:bodyPr>
          <a:lstStyle/>
          <a:p>
            <a:r>
              <a:rPr lang="en-US" b="1" dirty="0" smtClean="0"/>
              <a:t>Georgia</a:t>
            </a:r>
            <a:endParaRPr lang="en-US" b="1" dirty="0"/>
          </a:p>
          <a:p>
            <a:pPr lvl="1"/>
            <a:r>
              <a:rPr lang="en-US" dirty="0" smtClean="0"/>
              <a:t>May 2011:  E-Verify </a:t>
            </a:r>
            <a:r>
              <a:rPr lang="en-US" dirty="0"/>
              <a:t>Required for All Employers with More Than Ten </a:t>
            </a:r>
            <a:r>
              <a:rPr lang="en-US" dirty="0" smtClean="0"/>
              <a:t>Employees</a:t>
            </a:r>
          </a:p>
          <a:p>
            <a:pPr lvl="3"/>
            <a:r>
              <a:rPr lang="en-US" sz="2600" dirty="0" smtClean="0"/>
              <a:t>Different effective dates depending on the number of employees you have working.</a:t>
            </a:r>
            <a:br>
              <a:rPr lang="en-US" sz="2600" dirty="0" smtClean="0"/>
            </a:br>
            <a:endParaRPr lang="en-US" sz="2600" dirty="0" smtClean="0"/>
          </a:p>
          <a:p>
            <a:pPr lvl="1"/>
            <a:r>
              <a:rPr lang="en-US" dirty="0" smtClean="0"/>
              <a:t>Arizona-Style Component:  Allows </a:t>
            </a:r>
            <a:r>
              <a:rPr lang="en-US" dirty="0"/>
              <a:t>local law enforcement officers to question suspects about their immigration </a:t>
            </a:r>
            <a:r>
              <a:rPr lang="en-US" dirty="0" smtClean="0"/>
              <a:t>status.</a:t>
            </a:r>
            <a:endParaRPr lang="en-US" sz="3600" dirty="0"/>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56</a:t>
            </a:fld>
            <a:endParaRPr lang="en-US"/>
          </a:p>
        </p:txBody>
      </p:sp>
    </p:spTree>
    <p:extLst>
      <p:ext uri="{BB962C8B-B14F-4D97-AF65-F5344CB8AC3E}">
        <p14:creationId xmlns:p14="http://schemas.microsoft.com/office/powerpoint/2010/main" xmlns="" val="868037541"/>
      </p:ext>
    </p:extLst>
  </p:cSld>
  <p:clrMapOvr>
    <a:masterClrMapping/>
  </p:clrMapOvr>
  <p:transition>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879874" y="33070"/>
            <a:ext cx="8229600" cy="1069848"/>
          </a:xfrm>
        </p:spPr>
        <p:txBody>
          <a:bodyPr>
            <a:normAutofit/>
          </a:bodyPr>
          <a:lstStyle/>
          <a:p>
            <a:r>
              <a:rPr lang="en-US" sz="3600" dirty="0" smtClean="0"/>
              <a:t>E-Verify:  State Laws</a:t>
            </a:r>
          </a:p>
        </p:txBody>
      </p:sp>
      <p:sp>
        <p:nvSpPr>
          <p:cNvPr id="81923" name="Content Placeholder 2"/>
          <p:cNvSpPr>
            <a:spLocks noGrp="1"/>
          </p:cNvSpPr>
          <p:nvPr>
            <p:ph sz="half" idx="1"/>
          </p:nvPr>
        </p:nvSpPr>
        <p:spPr/>
        <p:txBody>
          <a:bodyPr>
            <a:normAutofit/>
          </a:bodyPr>
          <a:lstStyle/>
          <a:p>
            <a:r>
              <a:rPr lang="en-US" b="1" dirty="0" smtClean="0"/>
              <a:t>Indiana</a:t>
            </a:r>
            <a:endParaRPr lang="en-US" b="1" dirty="0"/>
          </a:p>
          <a:p>
            <a:pPr lvl="1"/>
            <a:r>
              <a:rPr lang="en-US" dirty="0" smtClean="0"/>
              <a:t>May 2011:  SB 590 passed relating to E-Verify and numerous issues re: undocumented workers</a:t>
            </a:r>
            <a:br>
              <a:rPr lang="en-US" dirty="0" smtClean="0"/>
            </a:br>
            <a:endParaRPr lang="en-US" dirty="0" smtClean="0"/>
          </a:p>
          <a:p>
            <a:pPr lvl="1"/>
            <a:r>
              <a:rPr lang="en-US" dirty="0"/>
              <a:t>Obligated to use E-Verify </a:t>
            </a:r>
            <a:endParaRPr lang="en-US" dirty="0" smtClean="0"/>
          </a:p>
          <a:p>
            <a:pPr lvl="3"/>
            <a:r>
              <a:rPr lang="en-US" sz="2600" dirty="0" smtClean="0"/>
              <a:t>State Agencies </a:t>
            </a:r>
            <a:r>
              <a:rPr lang="en-US" sz="2600" dirty="0"/>
              <a:t>and Political </a:t>
            </a:r>
            <a:r>
              <a:rPr lang="en-US" sz="2600" dirty="0" smtClean="0"/>
              <a:t>Subdivisions</a:t>
            </a:r>
            <a:br>
              <a:rPr lang="en-US" sz="2600" dirty="0" smtClean="0"/>
            </a:br>
            <a:endParaRPr lang="en-US" sz="2600" dirty="0"/>
          </a:p>
          <a:p>
            <a:pPr lvl="3"/>
            <a:r>
              <a:rPr lang="en-US" sz="2600" dirty="0"/>
              <a:t>Public </a:t>
            </a:r>
            <a:r>
              <a:rPr lang="en-US" sz="2600" dirty="0" smtClean="0"/>
              <a:t>Contractors </a:t>
            </a:r>
            <a:r>
              <a:rPr lang="en-US" sz="2600" dirty="0"/>
              <a:t>and </a:t>
            </a:r>
            <a:r>
              <a:rPr lang="en-US" sz="2600" dirty="0" smtClean="0"/>
              <a:t>Subcontractors</a:t>
            </a:r>
            <a:br>
              <a:rPr lang="en-US" sz="2600" dirty="0" smtClean="0"/>
            </a:br>
            <a:endParaRPr lang="en-US" sz="2600" dirty="0" smtClean="0"/>
          </a:p>
          <a:p>
            <a:pPr lvl="3"/>
            <a:r>
              <a:rPr lang="en-US" sz="2600" dirty="0" smtClean="0"/>
              <a:t>Certain Recipients of State Funds</a:t>
            </a:r>
            <a:endParaRPr lang="en-US" sz="2600" dirty="0"/>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57</a:t>
            </a:fld>
            <a:endParaRPr lang="en-US"/>
          </a:p>
        </p:txBody>
      </p:sp>
    </p:spTree>
    <p:extLst>
      <p:ext uri="{BB962C8B-B14F-4D97-AF65-F5344CB8AC3E}">
        <p14:creationId xmlns:p14="http://schemas.microsoft.com/office/powerpoint/2010/main" xmlns="" val="2468300731"/>
      </p:ext>
    </p:extLst>
  </p:cSld>
  <p:clrMapOvr>
    <a:masterClrMapping/>
  </p:clrMapOvr>
  <p:transition>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897126" y="33070"/>
            <a:ext cx="8229600" cy="1069848"/>
          </a:xfrm>
        </p:spPr>
        <p:txBody>
          <a:bodyPr>
            <a:normAutofit/>
          </a:bodyPr>
          <a:lstStyle/>
          <a:p>
            <a:r>
              <a:rPr lang="en-US" sz="3600" dirty="0" smtClean="0"/>
              <a:t>E-Verify:  State Laws</a:t>
            </a:r>
          </a:p>
        </p:txBody>
      </p:sp>
      <p:sp>
        <p:nvSpPr>
          <p:cNvPr id="81923" name="Content Placeholder 2"/>
          <p:cNvSpPr>
            <a:spLocks noGrp="1"/>
          </p:cNvSpPr>
          <p:nvPr>
            <p:ph sz="half" idx="1"/>
          </p:nvPr>
        </p:nvSpPr>
        <p:spPr/>
        <p:txBody>
          <a:bodyPr>
            <a:normAutofit/>
          </a:bodyPr>
          <a:lstStyle/>
          <a:p>
            <a:r>
              <a:rPr lang="en-US" sz="3200" b="1" dirty="0" smtClean="0"/>
              <a:t>Indiana</a:t>
            </a:r>
          </a:p>
          <a:p>
            <a:pPr lvl="1"/>
            <a:r>
              <a:rPr lang="en-US" dirty="0" smtClean="0"/>
              <a:t>Reimbursement Obligations</a:t>
            </a:r>
          </a:p>
          <a:p>
            <a:pPr lvl="2"/>
            <a:r>
              <a:rPr lang="en-US" dirty="0" smtClean="0"/>
              <a:t>If </a:t>
            </a:r>
            <a:r>
              <a:rPr lang="en-US" dirty="0"/>
              <a:t>the state pays unemployment benefits to an unauthorized </a:t>
            </a:r>
            <a:r>
              <a:rPr lang="en-US" dirty="0" smtClean="0"/>
              <a:t>alien who was knowingly employed, those benefits must be reimbursed by the employer.</a:t>
            </a:r>
            <a:br>
              <a:rPr lang="en-US" dirty="0" smtClean="0"/>
            </a:br>
            <a:endParaRPr lang="en-US" dirty="0" smtClean="0"/>
          </a:p>
          <a:p>
            <a:pPr lvl="2"/>
            <a:r>
              <a:rPr lang="en-US" dirty="0" smtClean="0"/>
              <a:t>Law </a:t>
            </a:r>
            <a:r>
              <a:rPr lang="en-US" dirty="0"/>
              <a:t>disallows certain state income tax deductions and </a:t>
            </a:r>
            <a:r>
              <a:rPr lang="en-US" dirty="0" smtClean="0"/>
              <a:t>credits that were </a:t>
            </a:r>
            <a:r>
              <a:rPr lang="en-US" dirty="0"/>
              <a:t>taken by an employer, which are the result of employing an unauthorized alien.</a:t>
            </a:r>
            <a:r>
              <a:rPr lang="en-US" dirty="0" smtClean="0"/>
              <a:t/>
            </a:r>
            <a:br>
              <a:rPr lang="en-US" dirty="0" smtClean="0"/>
            </a:br>
            <a:endParaRPr lang="en-US" dirty="0" smtClean="0"/>
          </a:p>
          <a:p>
            <a:pPr lvl="1"/>
            <a:r>
              <a:rPr lang="en-US" dirty="0" smtClean="0"/>
              <a:t>Safe Harbor:  E-Verify</a:t>
            </a:r>
          </a:p>
          <a:p>
            <a:pPr lvl="2"/>
            <a:endParaRPr lang="en-US" dirty="0"/>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58</a:t>
            </a:fld>
            <a:endParaRPr lang="en-US"/>
          </a:p>
        </p:txBody>
      </p:sp>
    </p:spTree>
    <p:extLst>
      <p:ext uri="{BB962C8B-B14F-4D97-AF65-F5344CB8AC3E}">
        <p14:creationId xmlns:p14="http://schemas.microsoft.com/office/powerpoint/2010/main" xmlns="" val="3767590440"/>
      </p:ext>
    </p:extLst>
  </p:cSld>
  <p:clrMapOvr>
    <a:masterClrMapping/>
  </p:clrMapOvr>
  <p:transition>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2236" y="1517662"/>
            <a:ext cx="7086600" cy="1415143"/>
          </a:xfrm>
        </p:spPr>
        <p:txBody>
          <a:bodyPr>
            <a:noAutofit/>
          </a:bodyPr>
          <a:lstStyle/>
          <a:p>
            <a:r>
              <a:rPr lang="en-US" sz="4000" b="1" dirty="0">
                <a:effectLst>
                  <a:outerShdw blurRad="50800" dist="50800" dir="5400000" algn="ctr" rotWithShape="0">
                    <a:srgbClr val="000000"/>
                  </a:outerShdw>
                </a:effectLst>
              </a:rPr>
              <a:t>Division 6:  Workforce Management and Human Resources</a:t>
            </a:r>
          </a:p>
        </p:txBody>
      </p:sp>
      <p:sp>
        <p:nvSpPr>
          <p:cNvPr id="4" name="Subtitle 3"/>
          <p:cNvSpPr>
            <a:spLocks noGrp="1"/>
          </p:cNvSpPr>
          <p:nvPr>
            <p:ph type="subTitle" idx="1"/>
          </p:nvPr>
        </p:nvSpPr>
        <p:spPr>
          <a:xfrm>
            <a:off x="1524000" y="3301044"/>
            <a:ext cx="6096000" cy="838200"/>
          </a:xfrm>
        </p:spPr>
        <p:txBody>
          <a:bodyPr>
            <a:noAutofit/>
          </a:bodyPr>
          <a:lstStyle/>
          <a:p>
            <a:pPr algn="ctr"/>
            <a:r>
              <a:rPr lang="en-US" sz="2000" b="1" dirty="0">
                <a:effectLst>
                  <a:outerShdw blurRad="50800" dist="50800" dir="5400000" algn="ctr" rotWithShape="0">
                    <a:srgbClr val="000000"/>
                  </a:outerShdw>
                </a:effectLst>
              </a:rPr>
              <a:t>Monthly Calls:  </a:t>
            </a:r>
            <a:endParaRPr lang="en-US" sz="2000" b="1" dirty="0" smtClean="0">
              <a:effectLst>
                <a:outerShdw blurRad="50800" dist="50800" dir="5400000" algn="ctr" rotWithShape="0">
                  <a:srgbClr val="000000"/>
                </a:outerShdw>
              </a:effectLst>
            </a:endParaRPr>
          </a:p>
          <a:p>
            <a:pPr algn="ctr"/>
            <a:r>
              <a:rPr lang="en-US" sz="2000" b="1" dirty="0" smtClean="0">
                <a:effectLst>
                  <a:outerShdw blurRad="50800" dist="50800" dir="5400000" algn="ctr" rotWithShape="0">
                    <a:srgbClr val="000000"/>
                  </a:outerShdw>
                </a:effectLst>
              </a:rPr>
              <a:t>Last </a:t>
            </a:r>
            <a:r>
              <a:rPr lang="en-US" sz="2000" b="1" dirty="0">
                <a:effectLst>
                  <a:outerShdw blurRad="50800" dist="50800" dir="5400000" algn="ctr" rotWithShape="0">
                    <a:srgbClr val="000000"/>
                  </a:outerShdw>
                </a:effectLst>
              </a:rPr>
              <a:t>Wednesday of Each Month</a:t>
            </a:r>
          </a:p>
          <a:p>
            <a:pPr algn="ctr"/>
            <a:endParaRPr lang="en-US" sz="2000" b="1" dirty="0">
              <a:effectLst>
                <a:outerShdw blurRad="50800" dist="50800" dir="5400000" algn="ctr" rotWithShape="0">
                  <a:srgbClr val="000000"/>
                </a:outerShdw>
              </a:effectLst>
            </a:endParaRPr>
          </a:p>
          <a:p>
            <a:pPr algn="ctr"/>
            <a:r>
              <a:rPr lang="en-US" sz="2000" b="1" dirty="0">
                <a:effectLst>
                  <a:outerShdw blurRad="50800" dist="50800" dir="5400000" algn="ctr" rotWithShape="0">
                    <a:srgbClr val="000000"/>
                  </a:outerShdw>
                </a:effectLst>
              </a:rPr>
              <a:t>Dial In:  866-646-6488</a:t>
            </a:r>
          </a:p>
          <a:p>
            <a:pPr algn="ctr"/>
            <a:r>
              <a:rPr lang="en-US" sz="2000" b="1" dirty="0">
                <a:effectLst>
                  <a:outerShdw blurRad="50800" dist="50800" dir="5400000" algn="ctr" rotWithShape="0">
                    <a:srgbClr val="000000"/>
                  </a:outerShdw>
                </a:effectLst>
              </a:rPr>
              <a:t>Conference Code:  491-965-2344</a:t>
            </a:r>
          </a:p>
          <a:p>
            <a:pPr algn="ctr"/>
            <a:endParaRPr lang="en-US" sz="2000" b="1" dirty="0">
              <a:effectLst>
                <a:outerShdw blurRad="50800" dist="50800" dir="5400000" algn="ctr" rotWithShape="0">
                  <a:srgbClr val="000000"/>
                </a:outerShdw>
              </a:effectLst>
            </a:endParaRPr>
          </a:p>
          <a:p>
            <a:pPr algn="ctr"/>
            <a:r>
              <a:rPr lang="en-US" sz="2000" b="1" dirty="0">
                <a:effectLst>
                  <a:outerShdw blurRad="50800" dist="50800" dir="5400000" algn="ctr" rotWithShape="0">
                    <a:srgbClr val="000000"/>
                  </a:outerShdw>
                </a:effectLst>
              </a:rPr>
              <a:t>12 Noon EST</a:t>
            </a:r>
          </a:p>
          <a:p>
            <a:endParaRPr lang="en-US" sz="2000" b="1" dirty="0">
              <a:effectLst>
                <a:outerShdw blurRad="50800" dist="50800" dir="5400000" algn="ctr" rotWithShape="0">
                  <a:srgbClr val="000000"/>
                </a:outerShdw>
              </a:effectLst>
            </a:endParaRPr>
          </a:p>
        </p:txBody>
      </p:sp>
      <p:sp>
        <p:nvSpPr>
          <p:cNvPr id="5" name="Slide Number Placeholder 4"/>
          <p:cNvSpPr>
            <a:spLocks noGrp="1"/>
          </p:cNvSpPr>
          <p:nvPr>
            <p:ph type="sldNum" sz="quarter" idx="4"/>
          </p:nvPr>
        </p:nvSpPr>
        <p:spPr/>
        <p:txBody>
          <a:bodyPr/>
          <a:lstStyle/>
          <a:p>
            <a:fld id="{A4F16A59-1144-44E8-A845-E6CAC16E60EE}" type="slidenum">
              <a:rPr lang="en-US" smtClean="0"/>
              <a:pPr/>
              <a:t>59</a:t>
            </a:fld>
            <a:endParaRPr lang="en-US"/>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622" y="283224"/>
            <a:ext cx="8195098" cy="1069848"/>
          </a:xfrm>
        </p:spPr>
        <p:txBody>
          <a:bodyPr>
            <a:normAutofit/>
          </a:bodyPr>
          <a:lstStyle/>
          <a:p>
            <a:pPr>
              <a:defRPr/>
            </a:pPr>
            <a:r>
              <a:rPr lang="en-US" dirty="0" smtClean="0"/>
              <a:t>E-Verify &amp; Form I-9s:  Two Sides of the Same Coin</a:t>
            </a:r>
            <a:endParaRPr lang="en-US" dirty="0"/>
          </a:p>
        </p:txBody>
      </p:sp>
      <p:sp>
        <p:nvSpPr>
          <p:cNvPr id="44035" name="Content Placeholder 4"/>
          <p:cNvSpPr>
            <a:spLocks noGrp="1"/>
          </p:cNvSpPr>
          <p:nvPr>
            <p:ph sz="half" idx="1"/>
          </p:nvPr>
        </p:nvSpPr>
        <p:spPr>
          <a:xfrm>
            <a:off x="1233577" y="1459044"/>
            <a:ext cx="7605623" cy="5246556"/>
          </a:xfrm>
        </p:spPr>
        <p:txBody>
          <a:bodyPr>
            <a:normAutofit/>
          </a:bodyPr>
          <a:lstStyle/>
          <a:p>
            <a:r>
              <a:rPr lang="en-US" sz="3200" dirty="0" smtClean="0">
                <a:solidFill>
                  <a:srgbClr val="FFC000"/>
                </a:solidFill>
              </a:rPr>
              <a:t>Form I-9</a:t>
            </a:r>
          </a:p>
          <a:p>
            <a:pPr lvl="2"/>
            <a:r>
              <a:rPr lang="en-US" sz="2800" dirty="0" smtClean="0"/>
              <a:t>All Employers </a:t>
            </a:r>
            <a:r>
              <a:rPr lang="en-US" sz="2800" b="1" u="sng" dirty="0" smtClean="0"/>
              <a:t>MUST</a:t>
            </a:r>
            <a:r>
              <a:rPr lang="en-US" sz="2800" dirty="0" smtClean="0"/>
              <a:t> complete this form!</a:t>
            </a:r>
          </a:p>
          <a:p>
            <a:pPr lvl="2"/>
            <a:r>
              <a:rPr lang="en-US" sz="2800" dirty="0" smtClean="0"/>
              <a:t>This is the document the USCIS is auditing</a:t>
            </a:r>
            <a:br>
              <a:rPr lang="en-US" sz="2800" dirty="0" smtClean="0"/>
            </a:br>
            <a:endParaRPr lang="en-US" sz="2800" dirty="0" smtClean="0"/>
          </a:p>
          <a:p>
            <a:r>
              <a:rPr lang="en-US" sz="3200" dirty="0" smtClean="0">
                <a:solidFill>
                  <a:srgbClr val="FFC000"/>
                </a:solidFill>
              </a:rPr>
              <a:t>E-Verify</a:t>
            </a:r>
          </a:p>
          <a:p>
            <a:pPr lvl="2"/>
            <a:r>
              <a:rPr lang="en-US" sz="2800" dirty="0" smtClean="0"/>
              <a:t>Supplements completion of Form I-9</a:t>
            </a:r>
          </a:p>
          <a:p>
            <a:pPr lvl="2"/>
            <a:r>
              <a:rPr lang="en-US" sz="2800" dirty="0" smtClean="0"/>
              <a:t>Internet-based system to verify employees</a:t>
            </a:r>
          </a:p>
        </p:txBody>
      </p:sp>
      <p:sp>
        <p:nvSpPr>
          <p:cNvPr id="4" name="Slide Number Placeholder 3"/>
          <p:cNvSpPr>
            <a:spLocks noGrp="1"/>
          </p:cNvSpPr>
          <p:nvPr>
            <p:ph type="sldNum" sz="quarter" idx="10"/>
          </p:nvPr>
        </p:nvSpPr>
        <p:spPr/>
        <p:txBody>
          <a:bodyPr/>
          <a:lstStyle/>
          <a:p>
            <a:pPr>
              <a:defRPr/>
            </a:pPr>
            <a:fld id="{B2D5C694-4B0A-4ECD-87C9-0D0B979C64E9}" type="slidenum">
              <a:rPr lang="en-US" smtClean="0"/>
              <a:pPr>
                <a:defRPr/>
              </a:pPr>
              <a:t>6</a:t>
            </a:fld>
            <a:endParaRPr lang="en-US"/>
          </a:p>
        </p:txBody>
      </p:sp>
    </p:spTree>
  </p:cSld>
  <p:clrMapOvr>
    <a:masterClrMapping/>
  </p:clrMapOvr>
  <p:transition>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6897876" y="0"/>
            <a:ext cx="2377440" cy="1073179"/>
            <a:chOff x="271665" y="-146021"/>
            <a:chExt cx="2595561" cy="1219200"/>
          </a:xfrm>
        </p:grpSpPr>
        <p:pic>
          <p:nvPicPr>
            <p:cNvPr id="5" name="Picture 4" descr="ABA"/>
            <p:cNvPicPr>
              <a:picLocks noChangeAspect="1" noChangeArrowheads="1"/>
            </p:cNvPicPr>
            <p:nvPr/>
          </p:nvPicPr>
          <p:blipFill>
            <a:blip r:embed="rId2" cstate="print"/>
            <a:srcRect/>
            <a:stretch>
              <a:fillRect/>
            </a:stretch>
          </p:blipFill>
          <p:spPr bwMode="auto">
            <a:xfrm>
              <a:off x="271665" y="168302"/>
              <a:ext cx="1350963" cy="638175"/>
            </a:xfrm>
            <a:prstGeom prst="rect">
              <a:avLst/>
            </a:prstGeom>
            <a:noFill/>
            <a:effectLst/>
          </p:spPr>
        </p:pic>
        <p:pic>
          <p:nvPicPr>
            <p:cNvPr id="6" name="Picture 5" descr="white-Forum-Logo"/>
            <p:cNvPicPr>
              <a:picLocks noChangeAspect="1" noChangeArrowheads="1"/>
            </p:cNvPicPr>
            <p:nvPr/>
          </p:nvPicPr>
          <p:blipFill>
            <a:blip r:embed="rId3" cstate="print"/>
            <a:srcRect/>
            <a:stretch>
              <a:fillRect/>
            </a:stretch>
          </p:blipFill>
          <p:spPr bwMode="auto">
            <a:xfrm>
              <a:off x="1241626" y="-146021"/>
              <a:ext cx="1625600" cy="1219200"/>
            </a:xfrm>
            <a:prstGeom prst="rect">
              <a:avLst/>
            </a:prstGeom>
            <a:noFill/>
            <a:effectLst/>
          </p:spPr>
        </p:pic>
      </p:grpSp>
      <p:sp>
        <p:nvSpPr>
          <p:cNvPr id="7" name="Rectangle 6"/>
          <p:cNvSpPr>
            <a:spLocks noChangeArrowheads="1"/>
          </p:cNvSpPr>
          <p:nvPr/>
        </p:nvSpPr>
        <p:spPr bwMode="auto">
          <a:xfrm>
            <a:off x="4840476" y="990600"/>
            <a:ext cx="4152675" cy="685800"/>
          </a:xfrm>
          <a:prstGeom prst="rect">
            <a:avLst/>
          </a:prstGeom>
          <a:noFill/>
          <a:ln w="9525">
            <a:noFill/>
            <a:miter lim="800000"/>
            <a:headEnd/>
            <a:tailEnd/>
          </a:ln>
          <a:effectLst/>
        </p:spPr>
        <p:txBody>
          <a:bodyPr lIns="91189" tIns="45595" rIns="91189" bIns="45595"/>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lnSpc>
                <a:spcPct val="80000"/>
              </a:lnSpc>
              <a:spcBef>
                <a:spcPct val="30000"/>
              </a:spcBef>
            </a:pPr>
            <a:r>
              <a:rPr lang="en-US" sz="1600" dirty="0">
                <a:solidFill>
                  <a:srgbClr val="FFFFFF"/>
                </a:solidFill>
                <a:effectLst>
                  <a:outerShdw blurRad="50800" dist="50800" dir="5400000" algn="ctr" rotWithShape="0">
                    <a:srgbClr val="000000"/>
                  </a:outerShdw>
                </a:effectLst>
                <a:latin typeface="Arial Black" pitchFamily="34" charset="0"/>
              </a:rPr>
              <a:t>American Bar Association</a:t>
            </a:r>
          </a:p>
          <a:p>
            <a:pPr algn="r">
              <a:lnSpc>
                <a:spcPct val="80000"/>
              </a:lnSpc>
              <a:spcBef>
                <a:spcPct val="30000"/>
              </a:spcBef>
            </a:pPr>
            <a:r>
              <a:rPr lang="en-US" sz="1800" b="1" dirty="0">
                <a:solidFill>
                  <a:srgbClr val="FFC000"/>
                </a:solidFill>
                <a:effectLst>
                  <a:outerShdw blurRad="50800" dist="50800" dir="5400000" algn="ctr" rotWithShape="0">
                    <a:srgbClr val="000000"/>
                  </a:outerShdw>
                </a:effectLst>
              </a:rPr>
              <a:t>Forum on the Construction Industry</a:t>
            </a:r>
          </a:p>
        </p:txBody>
      </p:sp>
      <p:sp>
        <p:nvSpPr>
          <p:cNvPr id="8" name="Text Box 7"/>
          <p:cNvSpPr txBox="1">
            <a:spLocks noChangeArrowheads="1"/>
          </p:cNvSpPr>
          <p:nvPr/>
        </p:nvSpPr>
        <p:spPr bwMode="black">
          <a:xfrm>
            <a:off x="6469542" y="1646420"/>
            <a:ext cx="2526147" cy="430635"/>
          </a:xfrm>
          <a:prstGeom prst="rect">
            <a:avLst/>
          </a:prstGeom>
          <a:noFill/>
          <a:ln w="12700">
            <a:noFill/>
            <a:miter lim="800000"/>
            <a:headEnd/>
            <a:tailEnd/>
          </a:ln>
          <a:effectLst/>
        </p:spPr>
        <p:txBody>
          <a:bodyPr wrap="none" lIns="91189" tIns="45595" rIns="91189" bIns="45595">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eaLnBrk="0" hangingPunct="0"/>
            <a:r>
              <a:rPr lang="en-US" sz="2200" b="1" dirty="0" smtClean="0">
                <a:solidFill>
                  <a:srgbClr val="FFFFFF"/>
                </a:solidFill>
                <a:effectLst>
                  <a:outerShdw blurRad="50800" dist="50800" dir="5400000" algn="ctr" rotWithShape="0">
                    <a:srgbClr val="000000"/>
                  </a:outerShdw>
                </a:effectLst>
              </a:rPr>
              <a:t>Fall Meeting 2012</a:t>
            </a:r>
            <a:endParaRPr lang="en-US" sz="2200" b="1" dirty="0">
              <a:solidFill>
                <a:srgbClr val="FFFFFF"/>
              </a:solidFill>
              <a:effectLst>
                <a:outerShdw blurRad="50800" dist="50800" dir="5400000" algn="ctr" rotWithShape="0">
                  <a:srgbClr val="000000"/>
                </a:outerShdw>
              </a:effectLst>
            </a:endParaRPr>
          </a:p>
        </p:txBody>
      </p:sp>
      <p:sp>
        <p:nvSpPr>
          <p:cNvPr id="16" name="Rectangle 15"/>
          <p:cNvSpPr/>
          <p:nvPr/>
        </p:nvSpPr>
        <p:spPr>
          <a:xfrm>
            <a:off x="465363" y="2820463"/>
            <a:ext cx="8474153" cy="1200329"/>
          </a:xfrm>
          <a:prstGeom prst="rect">
            <a:avLst/>
          </a:prstGeom>
        </p:spPr>
        <p:txBody>
          <a:bodyPr wrap="square">
            <a:spAutoFit/>
          </a:bodyPr>
          <a:lstStyle/>
          <a:p>
            <a:pPr algn="r"/>
            <a:r>
              <a:rPr lang="en-US" sz="7200" i="1" dirty="0" smtClean="0">
                <a:effectLst>
                  <a:outerShdw blurRad="50800" dist="50800" dir="5400000" algn="ctr" rotWithShape="0">
                    <a:srgbClr val="000000"/>
                  </a:outerShdw>
                </a:effectLst>
                <a:latin typeface="Arial Black" pitchFamily="34" charset="0"/>
              </a:rPr>
              <a:t>Break….</a:t>
            </a:r>
            <a:endParaRPr lang="en-US" sz="7200" dirty="0">
              <a:effectLst>
                <a:outerShdw blurRad="50800" dist="50800" dir="5400000" algn="ctr" rotWithShape="0">
                  <a:srgbClr val="000000"/>
                </a:outerShdw>
              </a:effectLst>
              <a:latin typeface="Arial Black" pitchFamily="34" charset="0"/>
            </a:endParaRPr>
          </a:p>
        </p:txBody>
      </p:sp>
      <p:sp>
        <p:nvSpPr>
          <p:cNvPr id="14" name="Rectangle 13"/>
          <p:cNvSpPr/>
          <p:nvPr/>
        </p:nvSpPr>
        <p:spPr bwMode="auto">
          <a:xfrm>
            <a:off x="0" y="4451230"/>
            <a:ext cx="2803585" cy="2406770"/>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3" name="Picture 12" descr="Globe.jpg"/>
          <p:cNvPicPr>
            <a:picLocks noChangeAspect="1"/>
          </p:cNvPicPr>
          <p:nvPr/>
        </p:nvPicPr>
        <p:blipFill>
          <a:blip r:embed="rId4" cstate="print"/>
          <a:stretch>
            <a:fillRect/>
          </a:stretch>
        </p:blipFill>
        <p:spPr>
          <a:xfrm>
            <a:off x="246063" y="5430539"/>
            <a:ext cx="1280812" cy="1280812"/>
          </a:xfrm>
          <a:prstGeom prst="rect">
            <a:avLst/>
          </a:prstGeom>
        </p:spPr>
      </p:pic>
      <p:sp>
        <p:nvSpPr>
          <p:cNvPr id="12" name="Slide Number Placeholder 11"/>
          <p:cNvSpPr>
            <a:spLocks noGrp="1"/>
          </p:cNvSpPr>
          <p:nvPr>
            <p:ph type="sldNum" sz="quarter" idx="4"/>
          </p:nvPr>
        </p:nvSpPr>
        <p:spPr/>
        <p:txBody>
          <a:bodyPr/>
          <a:lstStyle/>
          <a:p>
            <a:fld id="{A4F16A59-1144-44E8-A845-E6CAC16E60EE}" type="slidenum">
              <a:rPr lang="en-US" smtClean="0"/>
              <a:pPr/>
              <a:t>60</a:t>
            </a:fld>
            <a:endParaRPr lang="en-US"/>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996" y="291850"/>
            <a:ext cx="8229600" cy="1069848"/>
          </a:xfrm>
        </p:spPr>
        <p:txBody>
          <a:bodyPr>
            <a:normAutofit/>
          </a:bodyPr>
          <a:lstStyle/>
          <a:p>
            <a:pPr>
              <a:defRPr/>
            </a:pPr>
            <a:r>
              <a:rPr lang="en-US" dirty="0" smtClean="0"/>
              <a:t>E-Verify &amp; Form I-9s:  </a:t>
            </a:r>
            <a:r>
              <a:rPr lang="en-US" dirty="0" smtClean="0">
                <a:solidFill>
                  <a:schemeClr val="tx1"/>
                </a:solidFill>
              </a:rPr>
              <a:t/>
            </a:r>
            <a:br>
              <a:rPr lang="en-US" dirty="0" smtClean="0">
                <a:solidFill>
                  <a:schemeClr val="tx1"/>
                </a:solidFill>
              </a:rPr>
            </a:br>
            <a:r>
              <a:rPr lang="en-US" dirty="0" smtClean="0">
                <a:solidFill>
                  <a:schemeClr val="tx1"/>
                </a:solidFill>
              </a:rPr>
              <a:t>The Clock is Ticking</a:t>
            </a:r>
            <a:endParaRPr lang="en-US" dirty="0">
              <a:solidFill>
                <a:schemeClr val="tx1"/>
              </a:solidFill>
            </a:endParaRPr>
          </a:p>
        </p:txBody>
      </p:sp>
      <p:sp>
        <p:nvSpPr>
          <p:cNvPr id="44035" name="Content Placeholder 4"/>
          <p:cNvSpPr>
            <a:spLocks noGrp="1"/>
          </p:cNvSpPr>
          <p:nvPr>
            <p:ph sz="half" idx="1"/>
          </p:nvPr>
        </p:nvSpPr>
        <p:spPr>
          <a:xfrm>
            <a:off x="3024990" y="1459044"/>
            <a:ext cx="5943600" cy="5246556"/>
          </a:xfrm>
        </p:spPr>
        <p:txBody>
          <a:bodyPr>
            <a:noAutofit/>
          </a:bodyPr>
          <a:lstStyle/>
          <a:p>
            <a:r>
              <a:rPr lang="en-US" sz="2800" dirty="0" smtClean="0">
                <a:solidFill>
                  <a:srgbClr val="FFC000"/>
                </a:solidFill>
              </a:rPr>
              <a:t>Form I-9 / E-Verify</a:t>
            </a:r>
          </a:p>
          <a:p>
            <a:pPr lvl="2"/>
            <a:r>
              <a:rPr lang="en-US" sz="2600" dirty="0" smtClean="0"/>
              <a:t>Must complete within 3 business days of employee’s first day of work for pay.</a:t>
            </a:r>
            <a:br>
              <a:rPr lang="en-US" sz="2600" dirty="0" smtClean="0"/>
            </a:br>
            <a:endParaRPr lang="en-US" sz="2600" dirty="0" smtClean="0"/>
          </a:p>
          <a:p>
            <a:r>
              <a:rPr lang="en-US" sz="2800" dirty="0" smtClean="0">
                <a:solidFill>
                  <a:srgbClr val="FFC000"/>
                </a:solidFill>
              </a:rPr>
              <a:t>Only Acceptable Excuses for </a:t>
            </a:r>
            <a:br>
              <a:rPr lang="en-US" sz="2800" dirty="0" smtClean="0">
                <a:solidFill>
                  <a:srgbClr val="FFC000"/>
                </a:solidFill>
              </a:rPr>
            </a:br>
            <a:r>
              <a:rPr lang="en-US" sz="2800" dirty="0" smtClean="0">
                <a:solidFill>
                  <a:srgbClr val="FFC000"/>
                </a:solidFill>
              </a:rPr>
              <a:t>E-Verify:</a:t>
            </a:r>
          </a:p>
          <a:p>
            <a:pPr lvl="2"/>
            <a:r>
              <a:rPr lang="en-US" sz="2600" dirty="0" smtClean="0"/>
              <a:t>Technical Outage</a:t>
            </a:r>
          </a:p>
          <a:p>
            <a:pPr lvl="2"/>
            <a:r>
              <a:rPr lang="en-US" sz="2600" dirty="0" smtClean="0"/>
              <a:t>Employee had applied for but did not yet have a social security number</a:t>
            </a:r>
          </a:p>
        </p:txBody>
      </p:sp>
      <p:pic>
        <p:nvPicPr>
          <p:cNvPr id="5122" name="Picture 2" descr="Berlin,Berlin Hauptbahnhof,capital cities,Central Berlin,clock face,clocks,escalators,Germany,iStockphoto,people,Photographs,railroad station,skylights,stations,times,travel destinations,urban scene,windows"/>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9590" r="25026"/>
          <a:stretch/>
        </p:blipFill>
        <p:spPr bwMode="auto">
          <a:xfrm>
            <a:off x="332112" y="1585383"/>
            <a:ext cx="2667000" cy="4815417"/>
          </a:xfrm>
          <a:prstGeom prst="rect">
            <a:avLst/>
          </a:prstGeom>
          <a:noFill/>
          <a:ln w="19050">
            <a:solidFill>
              <a:schemeClr val="tx1"/>
            </a:solidFill>
          </a:ln>
          <a:scene3d>
            <a:camera prst="orthographicFront"/>
            <a:lightRig rig="threePt" dir="t"/>
          </a:scene3d>
          <a:sp3d>
            <a:bevelT w="114300" prst="artDeco"/>
          </a:sp3d>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0"/>
          </p:nvPr>
        </p:nvSpPr>
        <p:spPr/>
        <p:txBody>
          <a:bodyPr/>
          <a:lstStyle/>
          <a:p>
            <a:pPr>
              <a:defRPr/>
            </a:pPr>
            <a:fld id="{B2D5C694-4B0A-4ECD-87C9-0D0B979C64E9}" type="slidenum">
              <a:rPr lang="en-US" smtClean="0"/>
              <a:pPr>
                <a:defRPr/>
              </a:pPr>
              <a:t>7</a:t>
            </a:fld>
            <a:endParaRPr lang="en-US"/>
          </a:p>
        </p:txBody>
      </p:sp>
    </p:spTree>
    <p:extLst>
      <p:ext uri="{BB962C8B-B14F-4D97-AF65-F5344CB8AC3E}">
        <p14:creationId xmlns:p14="http://schemas.microsoft.com/office/powerpoint/2010/main" xmlns="" val="1263750372"/>
      </p:ext>
    </p:extLst>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42938" y="1397478"/>
            <a:ext cx="8061115" cy="4675518"/>
          </a:xfrm>
          <a:prstGeom prst="rect">
            <a:avLst/>
          </a:prstGeom>
          <a:solidFill>
            <a:schemeClr val="tx1"/>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853996" y="291850"/>
            <a:ext cx="8229600" cy="1069848"/>
          </a:xfrm>
        </p:spPr>
        <p:txBody>
          <a:bodyPr>
            <a:normAutofit/>
          </a:bodyPr>
          <a:lstStyle/>
          <a:p>
            <a:pPr>
              <a:defRPr/>
            </a:pPr>
            <a:r>
              <a:rPr lang="en-US" dirty="0" smtClean="0"/>
              <a:t>E-Verify &amp; Form I-9s:  </a:t>
            </a:r>
            <a:br>
              <a:rPr lang="en-US" dirty="0" smtClean="0"/>
            </a:br>
            <a:r>
              <a:rPr lang="en-US" dirty="0" smtClean="0">
                <a:solidFill>
                  <a:schemeClr val="tx1"/>
                </a:solidFill>
              </a:rPr>
              <a:t>The Clock is Ticking</a:t>
            </a:r>
            <a:endParaRPr 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863864891"/>
              </p:ext>
            </p:extLst>
          </p:nvPr>
        </p:nvGraphicFramePr>
        <p:xfrm>
          <a:off x="642939" y="1399712"/>
          <a:ext cx="8043863" cy="4665531"/>
        </p:xfrm>
        <a:graphic>
          <a:graphicData uri="http://schemas.openxmlformats.org/drawingml/2006/table">
            <a:tbl>
              <a:tblPr/>
              <a:tblGrid>
                <a:gridCol w="1802935"/>
                <a:gridCol w="3051120"/>
                <a:gridCol w="3189808"/>
              </a:tblGrid>
              <a:tr h="469247">
                <a:tc>
                  <a:txBody>
                    <a:bodyPr/>
                    <a:lstStyle/>
                    <a:p>
                      <a:pPr algn="ctr"/>
                      <a:endParaRPr lang="en-US" sz="2400" dirty="0">
                        <a:solidFill>
                          <a:schemeClr val="tx1"/>
                        </a:solidFill>
                      </a:endParaRPr>
                    </a:p>
                  </a:txBody>
                  <a:tcPr marL="86461" marR="86461" marT="43231" marB="4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b="1" dirty="0">
                          <a:solidFill>
                            <a:srgbClr val="000000"/>
                          </a:solidFill>
                        </a:rPr>
                        <a:t>Complete Form I-9</a:t>
                      </a:r>
                      <a:endParaRPr lang="en-US" sz="2400" dirty="0">
                        <a:solidFill>
                          <a:srgbClr val="000000"/>
                        </a:solidFill>
                      </a:endParaRPr>
                    </a:p>
                  </a:txBody>
                  <a:tcPr marL="86461" marR="86461" marT="43231" marB="4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b="1" dirty="0">
                          <a:solidFill>
                            <a:srgbClr val="000000"/>
                          </a:solidFill>
                        </a:rPr>
                        <a:t>Create </a:t>
                      </a:r>
                      <a:r>
                        <a:rPr lang="en-US" sz="2400" b="1" baseline="0" dirty="0" smtClean="0">
                          <a:solidFill>
                            <a:srgbClr val="000000"/>
                          </a:solidFill>
                        </a:rPr>
                        <a:t> E-Verify </a:t>
                      </a:r>
                      <a:r>
                        <a:rPr lang="en-US" sz="2400" b="1" dirty="0" smtClean="0">
                          <a:solidFill>
                            <a:srgbClr val="000000"/>
                          </a:solidFill>
                        </a:rPr>
                        <a:t>Case</a:t>
                      </a:r>
                      <a:endParaRPr lang="en-US" sz="2400" dirty="0">
                        <a:solidFill>
                          <a:srgbClr val="000000"/>
                        </a:solidFill>
                      </a:endParaRPr>
                    </a:p>
                  </a:txBody>
                  <a:tcPr marL="86461" marR="86461" marT="43231" marB="4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59742">
                <a:tc>
                  <a:txBody>
                    <a:bodyPr/>
                    <a:lstStyle/>
                    <a:p>
                      <a:r>
                        <a:rPr lang="en-US" sz="2400" b="1" dirty="0">
                          <a:solidFill>
                            <a:srgbClr val="000000"/>
                          </a:solidFill>
                        </a:rPr>
                        <a:t>The earliest you may:</a:t>
                      </a:r>
                    </a:p>
                  </a:txBody>
                  <a:tcPr marL="86461" marR="86461" marT="43231" marB="4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buFont typeface="Arial"/>
                        <a:buChar char="•"/>
                      </a:pPr>
                      <a:r>
                        <a:rPr lang="en-US" sz="2400" dirty="0">
                          <a:solidFill>
                            <a:srgbClr val="000000"/>
                          </a:solidFill>
                        </a:rPr>
                        <a:t>The employee </a:t>
                      </a:r>
                      <a:r>
                        <a:rPr lang="en-US" sz="2400" dirty="0" smtClean="0">
                          <a:solidFill>
                            <a:srgbClr val="000000"/>
                          </a:solidFill>
                        </a:rPr>
                        <a:t>has accepted </a:t>
                      </a:r>
                      <a:r>
                        <a:rPr lang="en-US" sz="2400" dirty="0">
                          <a:solidFill>
                            <a:srgbClr val="000000"/>
                          </a:solidFill>
                        </a:rPr>
                        <a:t>an offer of employment</a:t>
                      </a:r>
                    </a:p>
                  </a:txBody>
                  <a:tcPr marL="86461" marR="86461" marT="43231" marB="4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buFont typeface="Arial"/>
                        <a:buChar char="•"/>
                      </a:pPr>
                      <a:r>
                        <a:rPr lang="en-US" sz="2400" dirty="0">
                          <a:solidFill>
                            <a:srgbClr val="000000"/>
                          </a:solidFill>
                        </a:rPr>
                        <a:t>The employee has accepted an offer of employment; </a:t>
                      </a:r>
                      <a:r>
                        <a:rPr lang="en-US" sz="2400" b="1" u="sng" dirty="0" smtClean="0">
                          <a:solidFill>
                            <a:srgbClr val="000000"/>
                          </a:solidFill>
                        </a:rPr>
                        <a:t>and</a:t>
                      </a:r>
                      <a:br>
                        <a:rPr lang="en-US" sz="2400" b="1" u="sng" dirty="0" smtClean="0">
                          <a:solidFill>
                            <a:srgbClr val="000000"/>
                          </a:solidFill>
                        </a:rPr>
                      </a:br>
                      <a:endParaRPr lang="en-US" sz="2400" b="1" u="sng" dirty="0">
                        <a:solidFill>
                          <a:srgbClr val="000000"/>
                        </a:solidFill>
                      </a:endParaRPr>
                    </a:p>
                    <a:p>
                      <a:pPr>
                        <a:buFont typeface="Arial"/>
                        <a:buChar char="•"/>
                      </a:pPr>
                      <a:r>
                        <a:rPr lang="en-US" sz="2400" dirty="0">
                          <a:solidFill>
                            <a:srgbClr val="000000"/>
                          </a:solidFill>
                        </a:rPr>
                        <a:t>Form I-9 is complete</a:t>
                      </a:r>
                    </a:p>
                  </a:txBody>
                  <a:tcPr marL="86461" marR="86461" marT="43231" marB="4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214899">
                <a:tc>
                  <a:txBody>
                    <a:bodyPr/>
                    <a:lstStyle/>
                    <a:p>
                      <a:r>
                        <a:rPr lang="en-US" sz="2400" b="1" dirty="0">
                          <a:solidFill>
                            <a:srgbClr val="000000"/>
                          </a:solidFill>
                        </a:rPr>
                        <a:t>The latest you may:</a:t>
                      </a:r>
                    </a:p>
                  </a:txBody>
                  <a:tcPr marL="86461" marR="86461" marT="43231" marB="4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buFont typeface="Arial"/>
                        <a:buChar char="•"/>
                      </a:pPr>
                      <a:r>
                        <a:rPr lang="en-US" sz="2400" dirty="0">
                          <a:solidFill>
                            <a:srgbClr val="000000"/>
                          </a:solidFill>
                        </a:rPr>
                        <a:t>The </a:t>
                      </a:r>
                      <a:r>
                        <a:rPr lang="en-US" sz="2400" dirty="0" smtClean="0">
                          <a:solidFill>
                            <a:srgbClr val="000000"/>
                          </a:solidFill>
                        </a:rPr>
                        <a:t>3</a:t>
                      </a:r>
                      <a:r>
                        <a:rPr lang="en-US" sz="2400" baseline="30000" dirty="0" smtClean="0">
                          <a:solidFill>
                            <a:srgbClr val="000000"/>
                          </a:solidFill>
                        </a:rPr>
                        <a:t>rd</a:t>
                      </a:r>
                      <a:r>
                        <a:rPr lang="en-US" sz="2400" dirty="0" smtClean="0">
                          <a:solidFill>
                            <a:srgbClr val="000000"/>
                          </a:solidFill>
                        </a:rPr>
                        <a:t> business </a:t>
                      </a:r>
                      <a:r>
                        <a:rPr lang="en-US" sz="2400" dirty="0">
                          <a:solidFill>
                            <a:srgbClr val="000000"/>
                          </a:solidFill>
                        </a:rPr>
                        <a:t>day after the employee started work for pay</a:t>
                      </a:r>
                    </a:p>
                  </a:txBody>
                  <a:tcPr marL="86461" marR="86461" marT="43231" marB="4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buFont typeface="Arial"/>
                        <a:buChar char="•"/>
                      </a:pPr>
                      <a:r>
                        <a:rPr lang="en-US" sz="2400" dirty="0">
                          <a:solidFill>
                            <a:srgbClr val="000000"/>
                          </a:solidFill>
                        </a:rPr>
                        <a:t>The </a:t>
                      </a:r>
                      <a:r>
                        <a:rPr lang="en-US" sz="2400" dirty="0" smtClean="0">
                          <a:solidFill>
                            <a:srgbClr val="000000"/>
                          </a:solidFill>
                        </a:rPr>
                        <a:t>3</a:t>
                      </a:r>
                      <a:r>
                        <a:rPr lang="en-US" sz="2400" baseline="30000" dirty="0" smtClean="0">
                          <a:solidFill>
                            <a:srgbClr val="000000"/>
                          </a:solidFill>
                        </a:rPr>
                        <a:t>rd</a:t>
                      </a:r>
                      <a:r>
                        <a:rPr lang="en-US" sz="2400" baseline="0" dirty="0" smtClean="0">
                          <a:solidFill>
                            <a:srgbClr val="000000"/>
                          </a:solidFill>
                        </a:rPr>
                        <a:t> </a:t>
                      </a:r>
                      <a:r>
                        <a:rPr lang="en-US" sz="2400" dirty="0" smtClean="0">
                          <a:solidFill>
                            <a:srgbClr val="000000"/>
                          </a:solidFill>
                        </a:rPr>
                        <a:t>business </a:t>
                      </a:r>
                      <a:r>
                        <a:rPr lang="en-US" sz="2400" dirty="0">
                          <a:solidFill>
                            <a:srgbClr val="000000"/>
                          </a:solidFill>
                        </a:rPr>
                        <a:t>day after the employee started work for pay; </a:t>
                      </a:r>
                      <a:r>
                        <a:rPr lang="en-US" sz="2400" b="1" u="sng" dirty="0" smtClean="0">
                          <a:solidFill>
                            <a:srgbClr val="000000"/>
                          </a:solidFill>
                        </a:rPr>
                        <a:t>and</a:t>
                      </a:r>
                      <a:br>
                        <a:rPr lang="en-US" sz="2400" b="1" u="sng" dirty="0" smtClean="0">
                          <a:solidFill>
                            <a:srgbClr val="000000"/>
                          </a:solidFill>
                        </a:rPr>
                      </a:br>
                      <a:endParaRPr lang="en-US" sz="2400" b="1" u="sng" dirty="0">
                        <a:solidFill>
                          <a:srgbClr val="000000"/>
                        </a:solidFill>
                      </a:endParaRPr>
                    </a:p>
                    <a:p>
                      <a:pPr>
                        <a:buFont typeface="Arial"/>
                        <a:buChar char="•"/>
                      </a:pPr>
                      <a:r>
                        <a:rPr lang="en-US" sz="2400" dirty="0">
                          <a:solidFill>
                            <a:srgbClr val="000000"/>
                          </a:solidFill>
                        </a:rPr>
                        <a:t>Form I-9 is complete</a:t>
                      </a:r>
                    </a:p>
                  </a:txBody>
                  <a:tcPr marL="86461" marR="86461" marT="43231" marB="4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7" name="TextBox 6"/>
          <p:cNvSpPr txBox="1"/>
          <p:nvPr/>
        </p:nvSpPr>
        <p:spPr>
          <a:xfrm>
            <a:off x="534830" y="6194416"/>
            <a:ext cx="9144000" cy="523220"/>
          </a:xfrm>
          <a:prstGeom prst="rect">
            <a:avLst/>
          </a:prstGeom>
          <a:noFill/>
        </p:spPr>
        <p:txBody>
          <a:bodyPr wrap="square" rtlCol="0">
            <a:spAutoFit/>
          </a:bodyPr>
          <a:lstStyle/>
          <a:p>
            <a:r>
              <a:rPr lang="en-US" sz="1400" dirty="0" smtClean="0">
                <a:latin typeface="Arial" pitchFamily="34" charset="0"/>
                <a:cs typeface="Arial" pitchFamily="34" charset="0"/>
              </a:rPr>
              <a:t>USCIS, What’s the Hire Date for E-Verify?</a:t>
            </a:r>
          </a:p>
          <a:p>
            <a:r>
              <a:rPr lang="en-US" sz="1400" dirty="0" smtClean="0">
                <a:latin typeface="Arial" pitchFamily="34" charset="0"/>
                <a:cs typeface="Arial" pitchFamily="34" charset="0"/>
              </a:rPr>
              <a:t>www.uscis.gov/e-verify</a:t>
            </a:r>
            <a:endParaRPr lang="en-US" sz="1400" dirty="0">
              <a:latin typeface="Arial" pitchFamily="34" charset="0"/>
              <a:cs typeface="Arial" pitchFamily="34" charset="0"/>
            </a:endParaRPr>
          </a:p>
        </p:txBody>
      </p:sp>
      <p:sp>
        <p:nvSpPr>
          <p:cNvPr id="5" name="Slide Number Placeholder 4"/>
          <p:cNvSpPr>
            <a:spLocks noGrp="1"/>
          </p:cNvSpPr>
          <p:nvPr>
            <p:ph type="sldNum" sz="quarter" idx="10"/>
          </p:nvPr>
        </p:nvSpPr>
        <p:spPr/>
        <p:txBody>
          <a:bodyPr/>
          <a:lstStyle/>
          <a:p>
            <a:pPr>
              <a:defRPr/>
            </a:pPr>
            <a:fld id="{B2D5C694-4B0A-4ECD-87C9-0D0B979C64E9}" type="slidenum">
              <a:rPr lang="en-US" smtClean="0"/>
              <a:pPr>
                <a:defRPr/>
              </a:pPr>
              <a:t>8</a:t>
            </a:fld>
            <a:endParaRPr lang="en-US"/>
          </a:p>
        </p:txBody>
      </p:sp>
    </p:spTree>
    <p:extLst>
      <p:ext uri="{BB962C8B-B14F-4D97-AF65-F5344CB8AC3E}">
        <p14:creationId xmlns:p14="http://schemas.microsoft.com/office/powerpoint/2010/main" xmlns="" val="3152590152"/>
      </p:ext>
    </p:extLst>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5446" y="3216466"/>
            <a:ext cx="7772400" cy="1362075"/>
          </a:xfrm>
        </p:spPr>
        <p:txBody>
          <a:bodyPr>
            <a:noAutofit/>
          </a:bodyPr>
          <a:lstStyle/>
          <a:p>
            <a:pPr algn="ctr" eaLnBrk="1" hangingPunct="1"/>
            <a:r>
              <a:rPr lang="en-US" sz="6000" b="1" dirty="0" smtClean="0">
                <a:effectLst>
                  <a:outerShdw blurRad="50800" dist="50800" dir="5400000" algn="ctr" rotWithShape="0">
                    <a:srgbClr val="000000"/>
                  </a:outerShdw>
                </a:effectLst>
              </a:rPr>
              <a:t>Form I-9</a:t>
            </a:r>
            <a:br>
              <a:rPr lang="en-US" sz="6000" b="1" dirty="0" smtClean="0">
                <a:effectLst>
                  <a:outerShdw blurRad="50800" dist="50800" dir="5400000" algn="ctr" rotWithShape="0">
                    <a:srgbClr val="000000"/>
                  </a:outerShdw>
                </a:effectLst>
              </a:rPr>
            </a:br>
            <a:r>
              <a:rPr lang="en-US" sz="6000" dirty="0" smtClean="0">
                <a:effectLst>
                  <a:outerShdw blurRad="50800" dist="50800" dir="5400000" algn="ctr" rotWithShape="0">
                    <a:srgbClr val="000000"/>
                  </a:outerShdw>
                </a:effectLst>
              </a:rPr>
              <a:t/>
            </a:r>
            <a:br>
              <a:rPr lang="en-US" sz="6000" dirty="0" smtClean="0">
                <a:effectLst>
                  <a:outerShdw blurRad="50800" dist="50800" dir="5400000" algn="ctr" rotWithShape="0">
                    <a:srgbClr val="000000"/>
                  </a:outerShdw>
                </a:effectLst>
              </a:rPr>
            </a:br>
            <a:endParaRPr lang="en-US" sz="6000" i="1" dirty="0" smtClean="0">
              <a:effectLst>
                <a:outerShdw blurRad="50800" dist="50800" dir="5400000" algn="ctr" rotWithShape="0">
                  <a:srgbClr val="000000"/>
                </a:outerShdw>
              </a:effectLst>
            </a:endParaRPr>
          </a:p>
        </p:txBody>
      </p:sp>
      <p:sp>
        <p:nvSpPr>
          <p:cNvPr id="4" name="Text Placeholder 3"/>
          <p:cNvSpPr>
            <a:spLocks noGrp="1"/>
          </p:cNvSpPr>
          <p:nvPr>
            <p:ph type="body" idx="1"/>
          </p:nvPr>
        </p:nvSpPr>
        <p:spPr>
          <a:xfrm>
            <a:off x="293298" y="1474739"/>
            <a:ext cx="8477460" cy="1500187"/>
          </a:xfrm>
        </p:spPr>
        <p:txBody>
          <a:bodyPr>
            <a:noAutofit/>
          </a:bodyPr>
          <a:lstStyle/>
          <a:p>
            <a:pPr algn="ctr"/>
            <a:r>
              <a:rPr lang="en-US" sz="3200" i="1" dirty="0">
                <a:effectLst>
                  <a:outerShdw blurRad="50800" dist="50800" dir="5400000" algn="ctr" rotWithShape="0">
                    <a:srgbClr val="000000"/>
                  </a:outerShdw>
                </a:effectLst>
              </a:rPr>
              <a:t>Why the I-9?: Completing, Retaining and </a:t>
            </a:r>
            <a:endParaRPr lang="en-US" sz="3200" i="1" dirty="0" smtClean="0">
              <a:effectLst>
                <a:outerShdw blurRad="50800" dist="50800" dir="5400000" algn="ctr" rotWithShape="0">
                  <a:srgbClr val="000000"/>
                </a:outerShdw>
              </a:effectLst>
            </a:endParaRPr>
          </a:p>
          <a:p>
            <a:pPr algn="ctr"/>
            <a:r>
              <a:rPr lang="en-US" sz="3200" i="1" dirty="0" smtClean="0">
                <a:effectLst>
                  <a:outerShdw blurRad="50800" dist="50800" dir="5400000" algn="ctr" rotWithShape="0">
                    <a:srgbClr val="000000"/>
                  </a:outerShdw>
                </a:effectLst>
              </a:rPr>
              <a:t>Auditing the </a:t>
            </a:r>
            <a:r>
              <a:rPr lang="en-US" sz="3200" i="1" dirty="0">
                <a:effectLst>
                  <a:outerShdw blurRad="50800" dist="50800" dir="5400000" algn="ctr" rotWithShape="0">
                    <a:srgbClr val="000000"/>
                  </a:outerShdw>
                </a:effectLst>
              </a:rPr>
              <a:t>I-9 Employment Eligibility Form</a:t>
            </a:r>
          </a:p>
        </p:txBody>
      </p:sp>
      <p:sp>
        <p:nvSpPr>
          <p:cNvPr id="5" name="Slide Number Placeholder 4"/>
          <p:cNvSpPr>
            <a:spLocks noGrp="1"/>
          </p:cNvSpPr>
          <p:nvPr>
            <p:ph type="sldNum" sz="quarter" idx="12"/>
          </p:nvPr>
        </p:nvSpPr>
        <p:spPr/>
        <p:txBody>
          <a:bodyPr/>
          <a:lstStyle/>
          <a:p>
            <a:fld id="{7E0A3797-33E6-4BBD-B9C5-816609237A75}" type="slidenum">
              <a:rPr lang="en-US" smtClean="0"/>
              <a:pPr/>
              <a:t>9</a:t>
            </a:fld>
            <a:endParaRPr lang="en-US"/>
          </a:p>
        </p:txBody>
      </p:sp>
    </p:spTree>
    <p:extLst>
      <p:ext uri="{BB962C8B-B14F-4D97-AF65-F5344CB8AC3E}">
        <p14:creationId xmlns:p14="http://schemas.microsoft.com/office/powerpoint/2010/main" xmlns="" val="3385554334"/>
      </p:ext>
    </p:extLst>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PPP_AGLOB_TXT_Global07">
  <a:themeElements>
    <a:clrScheme name="">
      <a:dk1>
        <a:srgbClr val="808080"/>
      </a:dk1>
      <a:lt1>
        <a:srgbClr val="FFFFFF"/>
      </a:lt1>
      <a:dk2>
        <a:srgbClr val="808080"/>
      </a:dk2>
      <a:lt2>
        <a:srgbClr val="FFFFFF"/>
      </a:lt2>
      <a:accent1>
        <a:srgbClr val="00CC99"/>
      </a:accent1>
      <a:accent2>
        <a:srgbClr val="3333CC"/>
      </a:accent2>
      <a:accent3>
        <a:srgbClr val="C0C0C0"/>
      </a:accent3>
      <a:accent4>
        <a:srgbClr val="DADADA"/>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PPP_AGLOB_TXT_Global07</Template>
  <TotalTime>261</TotalTime>
  <Words>1880</Words>
  <Application>Microsoft Office PowerPoint</Application>
  <PresentationFormat>On-screen Show (4:3)</PresentationFormat>
  <Paragraphs>532</Paragraphs>
  <Slides>60</Slides>
  <Notes>57</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PPP_AGLOB_TXT_Global07</vt:lpstr>
      <vt:lpstr>Slide 1</vt:lpstr>
      <vt:lpstr>Slide 2</vt:lpstr>
      <vt:lpstr>Why it Matters</vt:lpstr>
      <vt:lpstr>Why it Matters</vt:lpstr>
      <vt:lpstr>E-Verify &amp; Form I-9s:  Two Sides of the Same Coin</vt:lpstr>
      <vt:lpstr>E-Verify &amp; Form I-9s:  Two Sides of the Same Coin</vt:lpstr>
      <vt:lpstr>E-Verify &amp; Form I-9s:   The Clock is Ticking</vt:lpstr>
      <vt:lpstr>E-Verify &amp; Form I-9s:   The Clock is Ticking</vt:lpstr>
      <vt:lpstr>Form I-9  </vt:lpstr>
      <vt:lpstr>Form I-9</vt:lpstr>
      <vt:lpstr>Form I-9</vt:lpstr>
      <vt:lpstr>Form I-9:  The Importance of Internal Audits</vt:lpstr>
      <vt:lpstr>Form I-9:  The Importance of Internal Audits</vt:lpstr>
      <vt:lpstr>Form I-9:  The Importance of Internal Audits</vt:lpstr>
      <vt:lpstr>Form I-9:  The Importance of Internal Audits</vt:lpstr>
      <vt:lpstr>Slide 16</vt:lpstr>
      <vt:lpstr>Form I-9:  The Importance of Internal Audits</vt:lpstr>
      <vt:lpstr>Form I-9:  The Importance of Internal Audits</vt:lpstr>
      <vt:lpstr>Form I-9:  The Importance of Internal Audits</vt:lpstr>
      <vt:lpstr>Form I-9:  The Importance of Internal Audits</vt:lpstr>
      <vt:lpstr>Form I-9:  The Importance of Internal Audits</vt:lpstr>
      <vt:lpstr>Form I-9:  The Importance of Internal Audits</vt:lpstr>
      <vt:lpstr>Form I-9:  The Importance of Internal Audits</vt:lpstr>
      <vt:lpstr>Form I-9:  The Importance of Internal Audits</vt:lpstr>
      <vt:lpstr>Form I-9:  The Importance of Internal Audits</vt:lpstr>
      <vt:lpstr>Form I-9:  The Importance of Internal Audits</vt:lpstr>
      <vt:lpstr>Form I-9:  The Importance of Internal Audits</vt:lpstr>
      <vt:lpstr>Form I-9:  The Importance of Internal Audits</vt:lpstr>
      <vt:lpstr>Form I-9:  The Importance of Internal Audits</vt:lpstr>
      <vt:lpstr>Form I-9:  The Importance of Internal Audits</vt:lpstr>
      <vt:lpstr>E-Verify  </vt:lpstr>
      <vt:lpstr>E-Verify</vt:lpstr>
      <vt:lpstr>E-Verify</vt:lpstr>
      <vt:lpstr>E-Verify:  Generally</vt:lpstr>
      <vt:lpstr>E-Verify:  Generally</vt:lpstr>
      <vt:lpstr>E-Verify:  Generally</vt:lpstr>
      <vt:lpstr>Slide 37</vt:lpstr>
      <vt:lpstr>Slide 38</vt:lpstr>
      <vt:lpstr>E-Verify:  Federal Contractor Rule</vt:lpstr>
      <vt:lpstr>E-Verify:  Federal Contractor Rule</vt:lpstr>
      <vt:lpstr>E-Verify:  Federal Contractor Rule</vt:lpstr>
      <vt:lpstr>E-Verify:  Federal Contractor Rule</vt:lpstr>
      <vt:lpstr>E-Verify:  Federal Contractor Rule</vt:lpstr>
      <vt:lpstr>E-Verify:  Federal Contractor Rule</vt:lpstr>
      <vt:lpstr>E-Verify:  Federal Contractor Rule</vt:lpstr>
      <vt:lpstr>E-Verify:  State Laws</vt:lpstr>
      <vt:lpstr>E-Verify:  State Laws</vt:lpstr>
      <vt:lpstr>E-Verify:  State Laws</vt:lpstr>
      <vt:lpstr>E-Verify:  State Laws</vt:lpstr>
      <vt:lpstr>E-Verify:  State Laws</vt:lpstr>
      <vt:lpstr>E-Verify:  State Laws</vt:lpstr>
      <vt:lpstr>E-Verify:  State Laws</vt:lpstr>
      <vt:lpstr>E-Verify:  State Laws</vt:lpstr>
      <vt:lpstr>E-Verify:  State Laws</vt:lpstr>
      <vt:lpstr>E-Verify:  State Laws</vt:lpstr>
      <vt:lpstr>E-Verify:  State Laws</vt:lpstr>
      <vt:lpstr>E-Verify:  State Laws</vt:lpstr>
      <vt:lpstr>E-Verify:  State Laws</vt:lpstr>
      <vt:lpstr>Division 6:  Workforce Management and Human Resources</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ejosiah</dc:creator>
  <cp:lastModifiedBy>ejosiah</cp:lastModifiedBy>
  <cp:revision>26</cp:revision>
  <dcterms:created xsi:type="dcterms:W3CDTF">2012-08-27T18:26:47Z</dcterms:created>
  <dcterms:modified xsi:type="dcterms:W3CDTF">2012-10-17T19:26:35Z</dcterms:modified>
</cp:coreProperties>
</file>