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72" r:id="rId2"/>
    <p:sldId id="273" r:id="rId3"/>
    <p:sldId id="275" r:id="rId4"/>
    <p:sldId id="278" r:id="rId5"/>
    <p:sldId id="279" r:id="rId6"/>
    <p:sldId id="277" r:id="rId7"/>
    <p:sldId id="300" r:id="rId8"/>
    <p:sldId id="289" r:id="rId9"/>
    <p:sldId id="288" r:id="rId10"/>
    <p:sldId id="297" r:id="rId11"/>
    <p:sldId id="287" r:id="rId12"/>
    <p:sldId id="286" r:id="rId13"/>
    <p:sldId id="285" r:id="rId14"/>
    <p:sldId id="284" r:id="rId15"/>
    <p:sldId id="298" r:id="rId16"/>
    <p:sldId id="281" r:id="rId17"/>
    <p:sldId id="291" r:id="rId18"/>
    <p:sldId id="292" r:id="rId19"/>
    <p:sldId id="290" r:id="rId20"/>
    <p:sldId id="282" r:id="rId21"/>
    <p:sldId id="299" r:id="rId22"/>
    <p:sldId id="296" r:id="rId23"/>
    <p:sldId id="295" r:id="rId24"/>
    <p:sldId id="294" r:id="rId25"/>
    <p:sldId id="301" r:id="rId26"/>
    <p:sldId id="302" r:id="rId27"/>
    <p:sldId id="303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/>
        <a:cs typeface="MS PGothic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/>
        <a:cs typeface="MS PGothic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/>
        <a:cs typeface="MS PGothic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/>
        <a:cs typeface="MS PGothic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/>
        <a:cs typeface="MS PGothic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/>
        <a:cs typeface="MS PGothic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/>
        <a:cs typeface="MS PGothic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/>
        <a:cs typeface="MS PGothic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/>
        <a:cs typeface="MS PGothic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1320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05654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2862"/>
            <a:ext cx="3037840" cy="47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1" tIns="0" rIns="19541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22862"/>
            <a:ext cx="3037840" cy="47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1" tIns="0" rIns="19541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6025" y="735013"/>
            <a:ext cx="4578350" cy="343535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2238"/>
            <a:ext cx="5140960" cy="415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51" tIns="47226" rIns="94451" bIns="472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1615"/>
            <a:ext cx="3037840" cy="47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1" tIns="0" rIns="19541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01615"/>
            <a:ext cx="3037840" cy="47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1" tIns="0" rIns="19541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CA357E85-2F73-45D6-BF73-4FC681DFBE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5988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00" charset="0"/>
        <a:ea typeface="MS PGothic" pitchFamily="34" charset="-128"/>
        <a:cs typeface="MS PGothic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00" charset="0"/>
        <a:ea typeface="MS PGothic" pitchFamily="34" charset="-128"/>
        <a:cs typeface="MS PGothic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00" charset="0"/>
        <a:ea typeface="MS PGothic" pitchFamily="34" charset="-128"/>
        <a:cs typeface="MS PGothic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00" charset="0"/>
        <a:ea typeface="MS PGothic" pitchFamily="34" charset="-128"/>
        <a:cs typeface="MS PGothic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00" charset="0"/>
        <a:ea typeface="MS PGothic" pitchFamily="34" charset="-128"/>
        <a:cs typeface="MS PGothic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6025" y="735013"/>
            <a:ext cx="4578350" cy="343535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  <a:ea typeface="MS PGothic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6025" y="735013"/>
            <a:ext cx="4578350" cy="343535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  <a:ea typeface="MS P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6025" y="735013"/>
            <a:ext cx="4578350" cy="343535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  <a:ea typeface="MS P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6025" y="735013"/>
            <a:ext cx="4578350" cy="343535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  <a:ea typeface="MS P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6025" y="735013"/>
            <a:ext cx="4578350" cy="343535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  <a:ea typeface="MS PGothic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6025" y="735013"/>
            <a:ext cx="4578350" cy="343535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  <a:ea typeface="MS P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6025" y="735013"/>
            <a:ext cx="4578350" cy="343535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  <a:ea typeface="MS P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6025" y="735013"/>
            <a:ext cx="4578350" cy="343535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  <a:ea typeface="MS P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6025" y="735013"/>
            <a:ext cx="4578350" cy="343535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  <a:ea typeface="MS P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6025" y="735013"/>
            <a:ext cx="4578350" cy="343535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  <a:ea typeface="MS PGothic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6025" y="735013"/>
            <a:ext cx="4578350" cy="343535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  <a:ea typeface="MS P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6025" y="735013"/>
            <a:ext cx="4578350" cy="343535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  <a:ea typeface="MS P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6025" y="735013"/>
            <a:ext cx="4578350" cy="343535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  <a:ea typeface="MS P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6025" y="735013"/>
            <a:ext cx="4578350" cy="343535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  <a:ea typeface="MS P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6025" y="735013"/>
            <a:ext cx="4578350" cy="343535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  <a:ea typeface="MS P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6025" y="735013"/>
            <a:ext cx="4578350" cy="343535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  <a:ea typeface="MS P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6025" y="735013"/>
            <a:ext cx="4578350" cy="343535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  <a:ea typeface="MS P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6025" y="735013"/>
            <a:ext cx="4578350" cy="343535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  <a:ea typeface="MS P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6025" y="735013"/>
            <a:ext cx="4578350" cy="34353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  <a:ea typeface="MS P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6025" y="735013"/>
            <a:ext cx="4578350" cy="343535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  <a:ea typeface="MS PGothic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6025" y="735013"/>
            <a:ext cx="4578350" cy="343535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  <a:ea typeface="MS P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6025" y="735013"/>
            <a:ext cx="4578350" cy="343535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  <a:ea typeface="MS P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6025" y="735013"/>
            <a:ext cx="4578350" cy="343535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  <a:ea typeface="MS P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296400" cy="707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00" charset="0"/>
          <a:ea typeface="MS PGothic" pitchFamily="34" charset="-128"/>
          <a:cs typeface="MS PGothic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00" charset="0"/>
          <a:ea typeface="MS PGothic" pitchFamily="34" charset="-128"/>
          <a:cs typeface="MS PGothic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00" charset="0"/>
          <a:ea typeface="MS PGothic" pitchFamily="34" charset="-128"/>
          <a:cs typeface="MS PGothic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00" charset="0"/>
          <a:ea typeface="MS PGothic" pitchFamily="34" charset="-128"/>
          <a:cs typeface="MS PGothic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00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00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00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0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100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100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100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10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09800"/>
            <a:ext cx="7772400" cy="1143000"/>
          </a:xfrm>
        </p:spPr>
        <p:txBody>
          <a:bodyPr/>
          <a:lstStyle/>
          <a:p>
            <a:r>
              <a:rPr lang="en-US" sz="4000" i="1" dirty="0" smtClean="0">
                <a:latin typeface="Arial Black" pitchFamily="34" charset="0"/>
                <a:ea typeface="MS PGothic"/>
              </a:rPr>
              <a:t/>
            </a:r>
            <a:br>
              <a:rPr lang="en-US" sz="4000" i="1" dirty="0" smtClean="0">
                <a:latin typeface="Arial Black" pitchFamily="34" charset="0"/>
                <a:ea typeface="MS PGothic"/>
              </a:rPr>
            </a:br>
            <a:r>
              <a:rPr lang="en-US" sz="4000" i="1" dirty="0" smtClean="0">
                <a:latin typeface="Arial Black" pitchFamily="34" charset="0"/>
                <a:ea typeface="MS PGothic"/>
              </a:rPr>
              <a:t/>
            </a:r>
            <a:br>
              <a:rPr lang="en-US" sz="4000" i="1" dirty="0" smtClean="0">
                <a:latin typeface="Arial Black" pitchFamily="34" charset="0"/>
                <a:ea typeface="MS PGothic"/>
              </a:rPr>
            </a:br>
            <a:r>
              <a:rPr lang="ja-JP" altLang="en-US" sz="3200" i="1" dirty="0" smtClean="0">
                <a:latin typeface="Arial Black" pitchFamily="34" charset="0"/>
                <a:ea typeface="MS PGothic"/>
              </a:rPr>
              <a:t>“</a:t>
            </a:r>
            <a:r>
              <a:rPr lang="en-US" altLang="ja-JP" sz="3200" i="1" cap="all" dirty="0" smtClean="0">
                <a:latin typeface="Arial Black" pitchFamily="34" charset="0"/>
                <a:ea typeface="MS PGothic"/>
              </a:rPr>
              <a:t>Graphics for Damages Presentations: Putting the Pow into Ow</a:t>
            </a:r>
            <a:r>
              <a:rPr lang="ja-JP" altLang="en-US" sz="3200" i="1" dirty="0" smtClean="0">
                <a:latin typeface="Arial Black" pitchFamily="34" charset="0"/>
                <a:ea typeface="MS PGothic"/>
              </a:rPr>
              <a:t>”</a:t>
            </a:r>
            <a:r>
              <a:rPr lang="en-US" altLang="ja-JP" sz="3200" i="1" dirty="0" smtClean="0">
                <a:latin typeface="Arial Black" pitchFamily="34" charset="0"/>
                <a:ea typeface="MS PGothic"/>
              </a:rPr>
              <a:t/>
            </a:r>
            <a:br>
              <a:rPr lang="en-US" altLang="ja-JP" sz="3200" i="1" dirty="0" smtClean="0">
                <a:latin typeface="Arial Black" pitchFamily="34" charset="0"/>
                <a:ea typeface="MS PGothic"/>
              </a:rPr>
            </a:br>
            <a:r>
              <a:rPr lang="en-US" altLang="ja-JP" sz="4000" i="1" dirty="0" smtClean="0">
                <a:latin typeface="Arial Black" pitchFamily="34" charset="0"/>
                <a:ea typeface="MS PGothic"/>
              </a:rPr>
              <a:t/>
            </a:r>
            <a:br>
              <a:rPr lang="en-US" altLang="ja-JP" sz="4000" i="1" dirty="0" smtClean="0">
                <a:latin typeface="Arial Black" pitchFamily="34" charset="0"/>
                <a:ea typeface="MS PGothic"/>
              </a:rPr>
            </a:br>
            <a:r>
              <a:rPr lang="en-US" altLang="ja-JP" sz="4000" i="1" dirty="0" smtClean="0">
                <a:latin typeface="Arial Black" pitchFamily="34" charset="0"/>
                <a:ea typeface="MS PGothic"/>
              </a:rPr>
              <a:t> </a:t>
            </a:r>
            <a:endParaRPr lang="en-US" sz="4000" i="1" dirty="0" smtClean="0">
              <a:latin typeface="Arial Black" pitchFamily="34" charset="0"/>
              <a:ea typeface="MS PGothic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733800"/>
            <a:ext cx="8229600" cy="32004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2000" b="1" dirty="0">
                <a:latin typeface="Arial Black" pitchFamily="34" charset="0"/>
                <a:ea typeface="ＭＳ Ｐゴシック" charset="0"/>
                <a:cs typeface="ＭＳ Ｐゴシック" charset="0"/>
              </a:rPr>
              <a:t>PRESENTERS: </a:t>
            </a:r>
            <a:endParaRPr lang="en-US" sz="2000" b="1" dirty="0" smtClean="0">
              <a:latin typeface="Arial Black" pitchFamily="34" charset="0"/>
              <a:ea typeface="ＭＳ Ｐゴシック" charset="0"/>
              <a:cs typeface="ＭＳ Ｐゴシック" charset="0"/>
            </a:endParaRPr>
          </a:p>
          <a:p>
            <a:pPr algn="ctr">
              <a:buFontTx/>
              <a:buNone/>
              <a:defRPr/>
            </a:pPr>
            <a:endParaRPr lang="en-US" sz="1100" b="1" dirty="0">
              <a:latin typeface="Arial Black" pitchFamily="34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sz="2000" dirty="0" smtClean="0">
                <a:latin typeface="Arial Black" pitchFamily="34" charset="0"/>
                <a:ea typeface="ＭＳ Ｐゴシック" charset="0"/>
                <a:cs typeface="ＭＳ Ｐゴシック" charset="0"/>
              </a:rPr>
              <a:t>James D. O’Connor</a:t>
            </a:r>
          </a:p>
          <a:p>
            <a:pPr marL="0" indent="0" algn="ctr">
              <a:buFontTx/>
              <a:buNone/>
              <a:defRPr/>
            </a:pPr>
            <a:r>
              <a:rPr lang="en-US" sz="2000" dirty="0" smtClean="0">
                <a:latin typeface="Arial Black" pitchFamily="34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000" dirty="0" err="1" smtClean="0">
                <a:latin typeface="Arial Black" pitchFamily="34" charset="0"/>
                <a:ea typeface="ＭＳ Ｐゴシック" charset="0"/>
                <a:cs typeface="ＭＳ Ｐゴシック" charset="0"/>
              </a:rPr>
              <a:t>Maslon</a:t>
            </a:r>
            <a:r>
              <a:rPr lang="en-US" sz="2000" dirty="0" smtClean="0">
                <a:latin typeface="Arial Black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smtClean="0">
                <a:latin typeface="Arial Black" pitchFamily="34" charset="0"/>
                <a:ea typeface="ＭＳ Ｐゴシック" charset="0"/>
                <a:cs typeface="ＭＳ Ｐゴシック" charset="0"/>
              </a:rPr>
              <a:t>Law Firm</a:t>
            </a:r>
            <a:endParaRPr lang="en-US" sz="2400" dirty="0" smtClean="0">
              <a:latin typeface="Arial Black" pitchFamily="34" charset="0"/>
              <a:ea typeface="ＭＳ Ｐゴシック" charset="0"/>
              <a:cs typeface="ＭＳ Ｐゴシック" charset="0"/>
            </a:endParaRPr>
          </a:p>
          <a:p>
            <a:pPr marL="0" indent="0" algn="ctr">
              <a:buFontTx/>
              <a:buNone/>
              <a:defRPr/>
            </a:pPr>
            <a:r>
              <a:rPr lang="en-US" sz="2400" dirty="0">
                <a:latin typeface="Arial Black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latin typeface="Arial Black" pitchFamily="34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2000" dirty="0" smtClean="0">
                <a:latin typeface="Arial Black" pitchFamily="34" charset="0"/>
                <a:ea typeface="ＭＳ Ｐゴシック" charset="0"/>
                <a:cs typeface="ＭＳ Ｐゴシック" charset="0"/>
              </a:rPr>
              <a:t>Minneapolis, MN</a:t>
            </a:r>
          </a:p>
          <a:p>
            <a:pPr algn="ctr">
              <a:buFontTx/>
              <a:buNone/>
              <a:defRPr/>
            </a:pPr>
            <a:endParaRPr lang="en-US" sz="1100" dirty="0">
              <a:latin typeface="Arial Black" pitchFamily="34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sz="2000" dirty="0" smtClean="0">
                <a:latin typeface="Arial Black" pitchFamily="34" charset="0"/>
                <a:ea typeface="ＭＳ Ｐゴシック" charset="0"/>
                <a:cs typeface="ＭＳ Ｐゴシック" charset="0"/>
              </a:rPr>
              <a:t>Michael Boucher</a:t>
            </a:r>
          </a:p>
          <a:p>
            <a:pPr marL="0" indent="0" algn="ctr">
              <a:buFontTx/>
              <a:buNone/>
              <a:defRPr/>
            </a:pPr>
            <a:r>
              <a:rPr lang="en-US" sz="2000" dirty="0">
                <a:latin typeface="Arial Black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smtClean="0">
                <a:latin typeface="Arial Black" pitchFamily="34" charset="0"/>
                <a:ea typeface="ＭＳ Ｐゴシック" charset="0"/>
                <a:cs typeface="ＭＳ Ｐゴシック" charset="0"/>
              </a:rPr>
              <a:t>   Trial Consulting Services, LLC</a:t>
            </a:r>
          </a:p>
          <a:p>
            <a:pPr marL="0" indent="0" algn="ctr">
              <a:buFontTx/>
              <a:buNone/>
              <a:defRPr/>
            </a:pPr>
            <a:r>
              <a:rPr lang="en-US" sz="2000" dirty="0">
                <a:latin typeface="Arial Black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smtClean="0">
                <a:latin typeface="Arial Black" pitchFamily="34" charset="0"/>
                <a:ea typeface="ＭＳ Ｐゴシック" charset="0"/>
                <a:cs typeface="ＭＳ Ｐゴシック" charset="0"/>
              </a:rPr>
              <a:t>   Tampa, FL</a:t>
            </a:r>
            <a:endParaRPr lang="en-US" sz="2400" dirty="0">
              <a:latin typeface="Arial Black" pitchFamily="34" charset="0"/>
              <a:ea typeface="ＭＳ Ｐゴシック" charset="0"/>
              <a:cs typeface="ＭＳ Ｐゴシック" charset="0"/>
            </a:endParaRPr>
          </a:p>
          <a:p>
            <a:pPr algn="ctr">
              <a:buFontTx/>
              <a:buNone/>
              <a:defRPr/>
            </a:pPr>
            <a:endParaRPr lang="en-US" sz="2000" dirty="0">
              <a:latin typeface="Arial Black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 smtClean="0">
              <a:ea typeface="MS PGothic"/>
            </a:endParaRPr>
          </a:p>
          <a:p>
            <a:pPr>
              <a:buFontTx/>
              <a:buNone/>
            </a:pPr>
            <a:endParaRPr lang="en-US" dirty="0" smtClean="0">
              <a:ea typeface="MS PGothic"/>
            </a:endParaRPr>
          </a:p>
          <a:p>
            <a:pPr>
              <a:buFontTx/>
              <a:buNone/>
            </a:pPr>
            <a:endParaRPr lang="en-US" dirty="0" smtClean="0">
              <a:ea typeface="MS PGothic"/>
            </a:endParaRPr>
          </a:p>
        </p:txBody>
      </p:sp>
      <p:pic>
        <p:nvPicPr>
          <p:cNvPr id="5" name="Picture 7" descr="A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0850" y="103188"/>
            <a:ext cx="13509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white-Forum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7000" y="-250825"/>
            <a:ext cx="162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43013" y="762000"/>
            <a:ext cx="78247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45716" rIns="91432" bIns="45716"/>
          <a:lstStyle/>
          <a:p>
            <a:pPr algn="r"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" pitchFamily="34" charset="0"/>
                <a:cs typeface="Arial" pitchFamily="34" charset="0"/>
              </a:rPr>
              <a:t>American Bar Association</a:t>
            </a:r>
          </a:p>
          <a:p>
            <a:pPr algn="r"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Forum on the Construction Industry</a:t>
            </a:r>
          </a:p>
          <a:p>
            <a:pPr algn="r"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" pitchFamily="34" charset="0"/>
                <a:cs typeface="Arial" pitchFamily="34" charset="0"/>
              </a:rPr>
              <a:t>2013 Mid Winter Meeting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>
                <a:latin typeface="Arial Black" pitchFamily="34" charset="0"/>
                <a:ea typeface="MS PGothic"/>
              </a:rPr>
              <a:t>Owner</a:t>
            </a:r>
            <a:r>
              <a:rPr lang="en-US" altLang="en-US" cap="all" dirty="0" smtClean="0">
                <a:latin typeface="Arial Black" pitchFamily="34" charset="0"/>
                <a:ea typeface="MS PGothic"/>
              </a:rPr>
              <a:t>’</a:t>
            </a:r>
            <a:r>
              <a:rPr lang="en-US" cap="all" dirty="0" smtClean="0">
                <a:latin typeface="Arial Black" pitchFamily="34" charset="0"/>
                <a:ea typeface="MS PGothic"/>
              </a:rPr>
              <a:t>s Damages</a:t>
            </a:r>
          </a:p>
        </p:txBody>
      </p:sp>
      <p:pic>
        <p:nvPicPr>
          <p:cNvPr id="23553" name="Picture 1" descr="P:\ABA-Boucher\Board 01\Graphics\JPG\ABA-Rent Premiumsv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752600"/>
            <a:ext cx="6093436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>
                <a:latin typeface="Arial Black" pitchFamily="34" charset="0"/>
                <a:ea typeface="MS PGothic"/>
              </a:rPr>
              <a:t>Owner</a:t>
            </a:r>
            <a:r>
              <a:rPr lang="en-US" altLang="en-US" cap="all" dirty="0" smtClean="0">
                <a:latin typeface="Arial Black" pitchFamily="34" charset="0"/>
                <a:ea typeface="MS PGothic"/>
              </a:rPr>
              <a:t>’</a:t>
            </a:r>
            <a:r>
              <a:rPr lang="en-US" cap="all" dirty="0" smtClean="0">
                <a:latin typeface="Arial Black" pitchFamily="34" charset="0"/>
                <a:ea typeface="MS PGothic"/>
              </a:rPr>
              <a:t>s Damages</a:t>
            </a:r>
          </a:p>
        </p:txBody>
      </p:sp>
      <p:pic>
        <p:nvPicPr>
          <p:cNvPr id="2" name="Picture 1" descr="P:\ABA-Boucher\Board 01\Graphics\JPG\ABA-Loss Rent Revenuev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752600"/>
            <a:ext cx="609343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>
                <a:latin typeface="Arial Black" pitchFamily="34" charset="0"/>
                <a:ea typeface="MS PGothic"/>
              </a:rPr>
              <a:t>Owner</a:t>
            </a:r>
            <a:r>
              <a:rPr lang="en-US" altLang="en-US" cap="all" dirty="0" smtClean="0">
                <a:latin typeface="Arial Black" pitchFamily="34" charset="0"/>
                <a:ea typeface="MS PGothic"/>
              </a:rPr>
              <a:t>’</a:t>
            </a:r>
            <a:r>
              <a:rPr lang="en-US" cap="all" dirty="0" smtClean="0">
                <a:latin typeface="Arial Black" pitchFamily="34" charset="0"/>
                <a:ea typeface="MS PGothic"/>
              </a:rPr>
              <a:t>s Damages</a:t>
            </a:r>
          </a:p>
        </p:txBody>
      </p:sp>
      <p:pic>
        <p:nvPicPr>
          <p:cNvPr id="19457" name="Picture 1" descr="P:\ABA-Boucher\Board 01\Graphics\JPG\ABA-Loss Parking Revenuev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828800"/>
            <a:ext cx="6093436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>
                <a:latin typeface="Arial Black" pitchFamily="34" charset="0"/>
                <a:ea typeface="MS PGothic"/>
              </a:rPr>
              <a:t>Owner</a:t>
            </a:r>
            <a:r>
              <a:rPr lang="en-US" altLang="en-US" cap="all" dirty="0" smtClean="0">
                <a:latin typeface="Arial Black" pitchFamily="34" charset="0"/>
                <a:ea typeface="MS PGothic"/>
              </a:rPr>
              <a:t>’</a:t>
            </a:r>
            <a:r>
              <a:rPr lang="en-US" cap="all" dirty="0" smtClean="0">
                <a:latin typeface="Arial Black" pitchFamily="34" charset="0"/>
                <a:ea typeface="MS PGothic"/>
              </a:rPr>
              <a:t>s Damages</a:t>
            </a:r>
          </a:p>
        </p:txBody>
      </p:sp>
      <p:pic>
        <p:nvPicPr>
          <p:cNvPr id="17409" name="Picture 1" descr="P:\ABA-Boucher\Board 01\Graphics\JPG\ABA-Loan Amouontv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828800"/>
            <a:ext cx="6093436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>
                <a:latin typeface="Arial Black" pitchFamily="34" charset="0"/>
                <a:ea typeface="MS PGothic"/>
              </a:rPr>
              <a:t>Owner</a:t>
            </a:r>
            <a:r>
              <a:rPr lang="en-US" altLang="en-US" cap="all" dirty="0" smtClean="0">
                <a:latin typeface="Arial Black" pitchFamily="34" charset="0"/>
                <a:ea typeface="MS PGothic"/>
              </a:rPr>
              <a:t>’</a:t>
            </a:r>
            <a:r>
              <a:rPr lang="en-US" cap="all" dirty="0" smtClean="0">
                <a:latin typeface="Arial Black" pitchFamily="34" charset="0"/>
                <a:ea typeface="MS PGothic"/>
              </a:rPr>
              <a:t>s Damages</a:t>
            </a:r>
          </a:p>
        </p:txBody>
      </p:sp>
      <p:pic>
        <p:nvPicPr>
          <p:cNvPr id="15361" name="Picture 1" descr="P:\ABA-Boucher\Board 01\Graphics\JPG\ABA-Total Economic Damagesv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828800"/>
            <a:ext cx="609343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2514600"/>
            <a:ext cx="7772400" cy="4114800"/>
          </a:xfrm>
        </p:spPr>
        <p:txBody>
          <a:bodyPr/>
          <a:lstStyle/>
          <a:p>
            <a:pPr lvl="0"/>
            <a:r>
              <a:rPr lang="en-US" sz="2800" dirty="0" smtClean="0">
                <a:latin typeface="Arial" pitchFamily="34" charset="0"/>
                <a:cs typeface="Arial" pitchFamily="34" charset="0"/>
              </a:rPr>
              <a:t>Contractor alleges that the delays are </a:t>
            </a:r>
            <a:r>
              <a:rPr lang="en-US" sz="2800" dirty="0" smtClean="0">
                <a:solidFill>
                  <a:srgbClr val="FFFFFF"/>
                </a:solidFill>
                <a:latin typeface="Arial" pitchFamily="34" charset="0"/>
                <a:ea typeface="MS PGothic"/>
                <a:cs typeface="Arial" pitchFamily="34" charset="0"/>
              </a:rPr>
              <a:t>caused by poorly coordinated design documents.</a:t>
            </a:r>
          </a:p>
          <a:p>
            <a:endParaRPr lang="en-US" sz="2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cap="all" dirty="0" smtClean="0">
                <a:latin typeface="Arial Black" pitchFamily="34" charset="0"/>
                <a:ea typeface="MS PGothic"/>
              </a:rPr>
              <a:t>General Contractor</a:t>
            </a:r>
            <a:r>
              <a:rPr lang="en-US" altLang="en-US" cap="all" dirty="0" smtClean="0">
                <a:latin typeface="Arial Black" pitchFamily="34" charset="0"/>
                <a:ea typeface="MS PGothic"/>
              </a:rPr>
              <a:t>’</a:t>
            </a:r>
            <a:r>
              <a:rPr lang="en-US" cap="all" dirty="0" smtClean="0">
                <a:latin typeface="Arial Black" pitchFamily="34" charset="0"/>
                <a:ea typeface="MS PGothic"/>
              </a:rPr>
              <a:t>s Damages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>
                <a:latin typeface="Arial Black" pitchFamily="34" charset="0"/>
                <a:ea typeface="MS PGothic"/>
              </a:rPr>
              <a:t>General Contractor</a:t>
            </a:r>
            <a:r>
              <a:rPr lang="en-US" altLang="en-US" cap="all" dirty="0" smtClean="0">
                <a:latin typeface="Arial Black" pitchFamily="34" charset="0"/>
                <a:ea typeface="MS PGothic"/>
              </a:rPr>
              <a:t>’</a:t>
            </a:r>
            <a:r>
              <a:rPr lang="en-US" cap="all" dirty="0" smtClean="0">
                <a:latin typeface="Arial Black" pitchFamily="34" charset="0"/>
                <a:ea typeface="MS PGothic"/>
              </a:rPr>
              <a:t>s Damages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8305800" cy="4114800"/>
          </a:xfrm>
        </p:spPr>
        <p:txBody>
          <a:bodyPr/>
          <a:lstStyle/>
          <a:p>
            <a:endParaRPr lang="en-US" dirty="0" smtClean="0">
              <a:latin typeface="Arial" pitchFamily="34" charset="0"/>
              <a:ea typeface="MS PGothic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ea typeface="MS PGothic"/>
              <a:cs typeface="Arial" pitchFamily="34" charset="0"/>
            </a:endParaRPr>
          </a:p>
        </p:txBody>
      </p:sp>
      <p:pic>
        <p:nvPicPr>
          <p:cNvPr id="4" name="Picture 3" descr="Delay Graphs 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286000"/>
            <a:ext cx="57912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>
                <a:latin typeface="Arial Black" pitchFamily="34" charset="0"/>
                <a:ea typeface="MS PGothic"/>
              </a:rPr>
              <a:t>General Contractor</a:t>
            </a:r>
            <a:r>
              <a:rPr lang="en-US" altLang="en-US" cap="all" dirty="0" smtClean="0">
                <a:latin typeface="Arial Black" pitchFamily="34" charset="0"/>
                <a:ea typeface="MS PGothic"/>
              </a:rPr>
              <a:t>’</a:t>
            </a:r>
            <a:r>
              <a:rPr lang="en-US" cap="all" dirty="0" smtClean="0">
                <a:latin typeface="Arial Black" pitchFamily="34" charset="0"/>
                <a:ea typeface="MS PGothic"/>
              </a:rPr>
              <a:t>s Damages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8305800" cy="4114800"/>
          </a:xfrm>
        </p:spPr>
        <p:txBody>
          <a:bodyPr/>
          <a:lstStyle/>
          <a:p>
            <a:endParaRPr lang="en-US" dirty="0" smtClean="0">
              <a:latin typeface="Arial" pitchFamily="34" charset="0"/>
              <a:ea typeface="MS PGothic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ea typeface="MS PGothic"/>
              <a:cs typeface="Arial" pitchFamily="34" charset="0"/>
            </a:endParaRPr>
          </a:p>
        </p:txBody>
      </p:sp>
      <p:pic>
        <p:nvPicPr>
          <p:cNvPr id="4" name="Picture 3" descr="Delay Graphs 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286000"/>
            <a:ext cx="57912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>
                <a:latin typeface="Arial Black" pitchFamily="34" charset="0"/>
                <a:ea typeface="MS PGothic"/>
              </a:rPr>
              <a:t>General Contractor</a:t>
            </a:r>
            <a:r>
              <a:rPr lang="en-US" altLang="en-US" cap="all" dirty="0" smtClean="0">
                <a:latin typeface="Arial Black" pitchFamily="34" charset="0"/>
                <a:ea typeface="MS PGothic"/>
              </a:rPr>
              <a:t>’</a:t>
            </a:r>
            <a:r>
              <a:rPr lang="en-US" cap="all" dirty="0" smtClean="0">
                <a:latin typeface="Arial Black" pitchFamily="34" charset="0"/>
                <a:ea typeface="MS PGothic"/>
              </a:rPr>
              <a:t>s Damages</a:t>
            </a:r>
          </a:p>
        </p:txBody>
      </p:sp>
      <p:pic>
        <p:nvPicPr>
          <p:cNvPr id="5121" name="Picture 1" descr="P:\ABA-Boucher\Board 01\Graphics\JPG\SchedualDelayGraphV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209800"/>
            <a:ext cx="6093436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>
                <a:latin typeface="Arial Black" pitchFamily="34" charset="0"/>
                <a:ea typeface="MS PGothic"/>
              </a:rPr>
              <a:t>General Contractor</a:t>
            </a:r>
            <a:r>
              <a:rPr lang="en-US" altLang="en-US" cap="all" dirty="0" smtClean="0">
                <a:latin typeface="Arial Black" pitchFamily="34" charset="0"/>
                <a:ea typeface="MS PGothic"/>
              </a:rPr>
              <a:t>’</a:t>
            </a:r>
            <a:r>
              <a:rPr lang="en-US" cap="all" dirty="0" smtClean="0">
                <a:latin typeface="Arial Black" pitchFamily="34" charset="0"/>
                <a:ea typeface="MS PGothic"/>
              </a:rPr>
              <a:t>s Damages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8305800" cy="4114800"/>
          </a:xfrm>
        </p:spPr>
        <p:txBody>
          <a:bodyPr/>
          <a:lstStyle/>
          <a:p>
            <a:endParaRPr lang="en-US" dirty="0" smtClean="0">
              <a:latin typeface="Arial" pitchFamily="34" charset="0"/>
              <a:ea typeface="MS PGothic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ea typeface="MS PGothic"/>
              <a:cs typeface="Arial" pitchFamily="34" charset="0"/>
            </a:endParaRPr>
          </a:p>
        </p:txBody>
      </p:sp>
      <p:pic>
        <p:nvPicPr>
          <p:cNvPr id="6" name="Picture 2" descr="P:\ABA-Boucher\Board 01\Graphics\JPG\SchedualDelayGraph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286000"/>
            <a:ext cx="6093436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>
                <a:latin typeface="Arial Black" pitchFamily="34" charset="0"/>
                <a:ea typeface="MS PGothic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MS PGothic"/>
                <a:cs typeface="Arial" pitchFamily="34" charset="0"/>
              </a:rPr>
              <a:t>Computer generated evidence (</a:t>
            </a:r>
            <a:r>
              <a:rPr lang="en-US" altLang="en-US" dirty="0" smtClean="0">
                <a:latin typeface="Arial" pitchFamily="34" charset="0"/>
                <a:ea typeface="MS PGothic"/>
                <a:cs typeface="Arial" pitchFamily="34" charset="0"/>
              </a:rPr>
              <a:t>“</a:t>
            </a:r>
            <a:r>
              <a:rPr lang="en-US" dirty="0" smtClean="0">
                <a:latin typeface="Arial" pitchFamily="34" charset="0"/>
                <a:ea typeface="MS PGothic"/>
                <a:cs typeface="Arial" pitchFamily="34" charset="0"/>
              </a:rPr>
              <a:t>CGE</a:t>
            </a:r>
            <a:r>
              <a:rPr lang="en-US" altLang="en-US" dirty="0" smtClean="0">
                <a:latin typeface="Arial" pitchFamily="34" charset="0"/>
                <a:ea typeface="MS PGothic"/>
                <a:cs typeface="Arial" pitchFamily="34" charset="0"/>
              </a:rPr>
              <a:t>”</a:t>
            </a:r>
            <a:r>
              <a:rPr lang="en-US" dirty="0" smtClean="0">
                <a:latin typeface="Arial" pitchFamily="34" charset="0"/>
                <a:ea typeface="MS PGothic"/>
                <a:cs typeface="Arial" pitchFamily="34" charset="0"/>
              </a:rPr>
              <a:t>) is common today. </a:t>
            </a:r>
          </a:p>
          <a:p>
            <a:r>
              <a:rPr lang="en-US" dirty="0" smtClean="0">
                <a:latin typeface="Arial" pitchFamily="34" charset="0"/>
                <a:ea typeface="MS PGothic"/>
                <a:cs typeface="Arial" pitchFamily="34" charset="0"/>
              </a:rPr>
              <a:t>Animations and graphics are widely used in every forum (mediation, arbitration, trial). </a:t>
            </a:r>
          </a:p>
          <a:p>
            <a:r>
              <a:rPr lang="en-US" dirty="0" smtClean="0">
                <a:latin typeface="Arial" pitchFamily="34" charset="0"/>
                <a:ea typeface="MS PGothic"/>
                <a:cs typeface="Arial" pitchFamily="34" charset="0"/>
              </a:rPr>
              <a:t>CGE can be an effective and persuasive way to present what otherwise is simply a number crunching exercise: damages.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>
                <a:latin typeface="Arial Black" pitchFamily="34" charset="0"/>
                <a:ea typeface="MS PGothic"/>
              </a:rPr>
              <a:t>Subcontractor</a:t>
            </a:r>
            <a:r>
              <a:rPr lang="en-US" altLang="en-US" cap="all" dirty="0" smtClean="0">
                <a:latin typeface="Arial Black" pitchFamily="34" charset="0"/>
                <a:ea typeface="MS PGothic"/>
              </a:rPr>
              <a:t>’</a:t>
            </a:r>
            <a:r>
              <a:rPr lang="en-US" cap="all" dirty="0" smtClean="0">
                <a:latin typeface="Arial Black" pitchFamily="34" charset="0"/>
                <a:ea typeface="MS PGothic"/>
              </a:rPr>
              <a:t>s Damages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2209800"/>
            <a:ext cx="7772400" cy="41148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HVAC subcontractor is claiming damages due to issues with drawings, inefficient stacking of trades and interrupted installation of system and duct work.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>
                <a:latin typeface="Arial Black" pitchFamily="34" charset="0"/>
                <a:ea typeface="MS PGothic"/>
              </a:rPr>
              <a:t>Subcontractor</a:t>
            </a:r>
            <a:r>
              <a:rPr lang="en-US" altLang="en-US" cap="all" dirty="0" smtClean="0">
                <a:latin typeface="Arial Black" pitchFamily="34" charset="0"/>
                <a:ea typeface="MS PGothic"/>
              </a:rPr>
              <a:t>’</a:t>
            </a:r>
            <a:r>
              <a:rPr lang="en-US" cap="all" dirty="0" smtClean="0">
                <a:latin typeface="Arial Black" pitchFamily="34" charset="0"/>
                <a:ea typeface="MS PGothic"/>
              </a:rPr>
              <a:t>s Damages</a:t>
            </a:r>
          </a:p>
        </p:txBody>
      </p:sp>
      <p:pic>
        <p:nvPicPr>
          <p:cNvPr id="7169" name="Picture 1" descr="P:\ABA-Boucher\Board 01\Graphics\JPG\ABA-date graph(2)v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057400"/>
            <a:ext cx="3542867" cy="4721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>
                <a:latin typeface="Arial Black" pitchFamily="34" charset="0"/>
                <a:ea typeface="MS PGothic"/>
              </a:rPr>
              <a:t>Subcontractor</a:t>
            </a:r>
            <a:r>
              <a:rPr lang="en-US" altLang="en-US" cap="all" dirty="0" smtClean="0">
                <a:latin typeface="Arial Black" pitchFamily="34" charset="0"/>
                <a:ea typeface="MS PGothic"/>
              </a:rPr>
              <a:t>’</a:t>
            </a:r>
            <a:r>
              <a:rPr lang="en-US" cap="all" dirty="0" smtClean="0">
                <a:latin typeface="Arial Black" pitchFamily="34" charset="0"/>
                <a:ea typeface="MS PGothic"/>
              </a:rPr>
              <a:t>s Damages</a:t>
            </a:r>
          </a:p>
        </p:txBody>
      </p:sp>
      <p:pic>
        <p:nvPicPr>
          <p:cNvPr id="4" name="Picture 1" descr="P:\ABA-Boucher\Board 01\Graphics\JPG\chart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9812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>
                <a:latin typeface="Arial Black" pitchFamily="34" charset="0"/>
                <a:ea typeface="MS PGothic"/>
              </a:rPr>
              <a:t>Subcontractor</a:t>
            </a:r>
            <a:r>
              <a:rPr lang="en-US" altLang="en-US" cap="all" dirty="0" smtClean="0">
                <a:latin typeface="Arial Black" pitchFamily="34" charset="0"/>
                <a:ea typeface="MS PGothic"/>
              </a:rPr>
              <a:t>’</a:t>
            </a:r>
            <a:r>
              <a:rPr lang="en-US" cap="all" dirty="0" smtClean="0">
                <a:latin typeface="Arial Black" pitchFamily="34" charset="0"/>
                <a:ea typeface="MS PGothic"/>
              </a:rPr>
              <a:t>s Damages</a:t>
            </a:r>
            <a:br>
              <a:rPr lang="en-US" cap="all" dirty="0" smtClean="0">
                <a:latin typeface="Arial Black" pitchFamily="34" charset="0"/>
                <a:ea typeface="MS PGothic"/>
              </a:rPr>
            </a:br>
            <a:r>
              <a:rPr lang="en-US" cap="all" dirty="0" smtClean="0">
                <a:latin typeface="Arial Black" pitchFamily="34" charset="0"/>
                <a:ea typeface="MS PGothic"/>
              </a:rPr>
              <a:t>(</a:t>
            </a:r>
            <a:r>
              <a:rPr lang="en-US" sz="3600" i="1" cap="all" dirty="0" smtClean="0">
                <a:latin typeface="Arial Black" pitchFamily="34" charset="0"/>
                <a:ea typeface="MS PGothic"/>
              </a:rPr>
              <a:t>as drawn)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906587" y="2362200"/>
          <a:ext cx="5484813" cy="4113213"/>
        </p:xfrm>
        <a:graphic>
          <a:graphicData uri="http://schemas.openxmlformats.org/presentationml/2006/ole">
            <p:oleObj spid="_x0000_s1034" name="Acrobat Document" r:id="rId4" imgW="10060560" imgH="75456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>
                <a:latin typeface="Arial Black" pitchFamily="34" charset="0"/>
                <a:ea typeface="MS PGothic"/>
              </a:rPr>
              <a:t>Subcontractor</a:t>
            </a:r>
            <a:r>
              <a:rPr lang="en-US" altLang="en-US" cap="all" dirty="0" smtClean="0">
                <a:latin typeface="Arial Black" pitchFamily="34" charset="0"/>
                <a:ea typeface="MS PGothic"/>
              </a:rPr>
              <a:t>’</a:t>
            </a:r>
            <a:r>
              <a:rPr lang="en-US" cap="all" dirty="0" smtClean="0">
                <a:latin typeface="Arial Black" pitchFamily="34" charset="0"/>
                <a:ea typeface="MS PGothic"/>
              </a:rPr>
              <a:t>s Damages</a:t>
            </a:r>
            <a:br>
              <a:rPr lang="en-US" cap="all" dirty="0" smtClean="0">
                <a:latin typeface="Arial Black" pitchFamily="34" charset="0"/>
                <a:ea typeface="MS PGothic"/>
              </a:rPr>
            </a:br>
            <a:r>
              <a:rPr lang="en-US" cap="all" dirty="0" smtClean="0">
                <a:latin typeface="Arial Black" pitchFamily="34" charset="0"/>
                <a:ea typeface="MS PGothic"/>
              </a:rPr>
              <a:t> </a:t>
            </a:r>
            <a:r>
              <a:rPr lang="en-US" sz="3200" cap="all" dirty="0" smtClean="0">
                <a:latin typeface="Arial Black" pitchFamily="34" charset="0"/>
                <a:ea typeface="MS PGothic"/>
              </a:rPr>
              <a:t>(</a:t>
            </a:r>
            <a:r>
              <a:rPr lang="en-US" sz="3200" i="1" cap="all" dirty="0" smtClean="0">
                <a:latin typeface="Arial Black" pitchFamily="34" charset="0"/>
                <a:ea typeface="MS PGothic"/>
              </a:rPr>
              <a:t>as built)</a:t>
            </a:r>
            <a:endParaRPr lang="en-US" sz="3200" cap="all" dirty="0" smtClean="0">
              <a:latin typeface="Arial Black" pitchFamily="34" charset="0"/>
              <a:ea typeface="MS PGothic"/>
            </a:endParaRPr>
          </a:p>
        </p:txBody>
      </p:sp>
      <p:pic>
        <p:nvPicPr>
          <p:cNvPr id="4" name="Content Placeholder 3" descr="untitled3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828800" y="2362200"/>
            <a:ext cx="5826265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>
                <a:latin typeface="Arial Black" pitchFamily="34" charset="0"/>
                <a:ea typeface="MS PGothic"/>
              </a:rPr>
              <a:t>Subcontractor</a:t>
            </a:r>
            <a:r>
              <a:rPr lang="en-US" altLang="en-US" cap="all" dirty="0" smtClean="0">
                <a:latin typeface="Arial Black" pitchFamily="34" charset="0"/>
                <a:ea typeface="MS PGothic"/>
              </a:rPr>
              <a:t>’</a:t>
            </a:r>
            <a:r>
              <a:rPr lang="en-US" cap="all" dirty="0" smtClean="0">
                <a:latin typeface="Arial Black" pitchFamily="34" charset="0"/>
                <a:ea typeface="MS PGothic"/>
              </a:rPr>
              <a:t>s Damages</a:t>
            </a: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1371600" y="1905000"/>
          <a:ext cx="6629399" cy="461460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33600"/>
                <a:gridCol w="1295400"/>
                <a:gridCol w="1371600"/>
                <a:gridCol w="1828799"/>
              </a:tblGrid>
              <a:tr h="71782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Additional Labor</a:t>
                      </a:r>
                    </a:p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Hours – Regular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427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$28.57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$12.199.39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2546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Additional Labor</a:t>
                      </a:r>
                      <a:r>
                        <a:rPr lang="en-US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Hours – Overtime</a:t>
                      </a:r>
                    </a:p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(time and a half)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279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$42.86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$11,956.55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1782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Additional</a:t>
                      </a:r>
                      <a:r>
                        <a:rPr lang="en-US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Materials (Ducts)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350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$12.25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$4,287.50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1782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Additional Materials</a:t>
                      </a:r>
                    </a:p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(Wiring)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950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$2.85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$2,707.50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1782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Additional Materials</a:t>
                      </a:r>
                    </a:p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(Insulation)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$44.00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$2,508.00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1782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Contractual Delay Penalty</a:t>
                      </a:r>
                      <a:r>
                        <a:rPr lang="en-US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Per Month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$7,500.00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$15,000.00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Challenging CGE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Plan for a hearing in advance of the offer</a:t>
            </a:r>
          </a:p>
          <a:p>
            <a:r>
              <a:rPr lang="en-US" dirty="0" smtClean="0"/>
              <a:t>Know how the software works</a:t>
            </a:r>
          </a:p>
          <a:p>
            <a:r>
              <a:rPr lang="en-US" dirty="0" smtClean="0"/>
              <a:t>Concentrate the challenge on as many foundation elements as possible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Hearsay</a:t>
            </a:r>
          </a:p>
          <a:p>
            <a:endParaRPr lang="en-US" dirty="0" smtClean="0"/>
          </a:p>
          <a:p>
            <a:r>
              <a:rPr lang="en-US" dirty="0" smtClean="0"/>
              <a:t>Prejudice</a:t>
            </a:r>
          </a:p>
          <a:p>
            <a:endParaRPr lang="en-US" dirty="0" smtClean="0"/>
          </a:p>
          <a:p>
            <a:r>
              <a:rPr lang="en-US" dirty="0" smtClean="0"/>
              <a:t>Frye/Daubert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322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r>
              <a:rPr lang="en-US" smtClean="0"/>
              <a:t>&amp;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390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 cap="all" dirty="0" smtClean="0">
                <a:latin typeface="Arial Black" pitchFamily="34" charset="0"/>
                <a:ea typeface="MS PGothic"/>
              </a:rPr>
              <a:t>Presentation Techniques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8229600" cy="41148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MS PGothic"/>
                <a:cs typeface="Arial" pitchFamily="34" charset="0"/>
              </a:rPr>
              <a:t>Video camera overhead (Elmo).</a:t>
            </a:r>
          </a:p>
          <a:p>
            <a:r>
              <a:rPr lang="en-US" dirty="0" smtClean="0">
                <a:latin typeface="Arial" pitchFamily="34" charset="0"/>
                <a:ea typeface="MS PGothic"/>
                <a:cs typeface="Arial" pitchFamily="34" charset="0"/>
              </a:rPr>
              <a:t>Presentation Boards.</a:t>
            </a:r>
          </a:p>
          <a:p>
            <a:r>
              <a:rPr lang="en-US" dirty="0" smtClean="0">
                <a:latin typeface="Arial" pitchFamily="34" charset="0"/>
                <a:ea typeface="MS PGothic"/>
                <a:cs typeface="Arial" pitchFamily="34" charset="0"/>
              </a:rPr>
              <a:t>Interactive computer presentation; e.g. Trial Director.</a:t>
            </a:r>
          </a:p>
          <a:p>
            <a:r>
              <a:rPr lang="en-US" dirty="0" smtClean="0">
                <a:latin typeface="Arial" pitchFamily="34" charset="0"/>
                <a:ea typeface="MS PGothic"/>
                <a:cs typeface="Arial" pitchFamily="34" charset="0"/>
              </a:rPr>
              <a:t>Tablets; e.g. Ipad.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 cap="all" dirty="0" smtClean="0">
                <a:latin typeface="Arial Black" pitchFamily="34" charset="0"/>
                <a:ea typeface="MS PGothic"/>
              </a:rPr>
              <a:t>Legal Considerations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362200"/>
            <a:ext cx="7772400" cy="41148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MS PGothic"/>
                <a:cs typeface="Arial" pitchFamily="34" charset="0"/>
              </a:rPr>
              <a:t>Demonstrative vs. Substantive.</a:t>
            </a:r>
          </a:p>
          <a:p>
            <a:r>
              <a:rPr lang="en-US" dirty="0" smtClean="0">
                <a:latin typeface="Arial" pitchFamily="34" charset="0"/>
                <a:ea typeface="MS PGothic"/>
                <a:cs typeface="Arial" pitchFamily="34" charset="0"/>
              </a:rPr>
              <a:t>Foundation.</a:t>
            </a:r>
          </a:p>
          <a:p>
            <a:r>
              <a:rPr lang="en-US" dirty="0" smtClean="0">
                <a:latin typeface="Arial" pitchFamily="34" charset="0"/>
                <a:ea typeface="MS PGothic"/>
                <a:cs typeface="Arial" pitchFamily="34" charset="0"/>
              </a:rPr>
              <a:t>Authentication.</a:t>
            </a:r>
          </a:p>
          <a:p>
            <a:r>
              <a:rPr lang="en-US" dirty="0" smtClean="0">
                <a:latin typeface="Arial" pitchFamily="34" charset="0"/>
                <a:ea typeface="MS PGothic"/>
                <a:cs typeface="Arial" pitchFamily="34" charset="0"/>
              </a:rPr>
              <a:t>Hearsay.</a:t>
            </a:r>
          </a:p>
          <a:p>
            <a:r>
              <a:rPr lang="en-US" dirty="0" smtClean="0">
                <a:latin typeface="Arial" pitchFamily="34" charset="0"/>
                <a:ea typeface="MS PGothic"/>
                <a:cs typeface="Arial" pitchFamily="34" charset="0"/>
              </a:rPr>
              <a:t>Scientific Evidence: Frye and/or Daubert.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 cap="all" dirty="0" smtClean="0">
                <a:latin typeface="Arial Black" pitchFamily="34" charset="0"/>
                <a:ea typeface="MS PGothic"/>
              </a:rPr>
              <a:t>Technical Considerations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09800"/>
            <a:ext cx="7772400" cy="41148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MS PGothic"/>
                <a:cs typeface="Arial" pitchFamily="34" charset="0"/>
              </a:rPr>
              <a:t>Use the appropriate technique in the appropriate way.</a:t>
            </a:r>
          </a:p>
          <a:p>
            <a:r>
              <a:rPr lang="en-US" dirty="0" smtClean="0">
                <a:latin typeface="Arial" pitchFamily="34" charset="0"/>
                <a:ea typeface="MS PGothic"/>
                <a:cs typeface="Arial" pitchFamily="34" charset="0"/>
              </a:rPr>
              <a:t>Identify failure points.</a:t>
            </a:r>
          </a:p>
          <a:p>
            <a:r>
              <a:rPr lang="en-US" dirty="0" smtClean="0">
                <a:latin typeface="Arial" pitchFamily="34" charset="0"/>
                <a:ea typeface="MS PGothic"/>
                <a:cs typeface="Arial" pitchFamily="34" charset="0"/>
              </a:rPr>
              <a:t>Redundancy – Redundancy.</a:t>
            </a:r>
          </a:p>
          <a:p>
            <a:r>
              <a:rPr lang="en-US" dirty="0" smtClean="0">
                <a:latin typeface="Arial" pitchFamily="34" charset="0"/>
                <a:ea typeface="MS PGothic"/>
                <a:cs typeface="Arial" pitchFamily="34" charset="0"/>
              </a:rPr>
              <a:t>Support personnel (in-house v. outsource).</a:t>
            </a:r>
          </a:p>
          <a:p>
            <a:r>
              <a:rPr lang="en-US" dirty="0" smtClean="0">
                <a:latin typeface="Arial" pitchFamily="34" charset="0"/>
                <a:ea typeface="MS PGothic"/>
                <a:cs typeface="Arial" pitchFamily="34" charset="0"/>
              </a:rPr>
              <a:t>Coordinate with the court and opposing counsel.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>
                <a:latin typeface="Arial Black" pitchFamily="34" charset="0"/>
                <a:ea typeface="MS PGothic"/>
              </a:rPr>
              <a:t>Hypothetical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7772400" cy="41148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MS PGothic"/>
                <a:cs typeface="Arial" pitchFamily="34" charset="0"/>
              </a:rPr>
              <a:t>25-story commercial building. </a:t>
            </a:r>
          </a:p>
          <a:p>
            <a:r>
              <a:rPr lang="en-US" dirty="0" smtClean="0">
                <a:latin typeface="Arial" pitchFamily="34" charset="0"/>
                <a:ea typeface="MS PGothic"/>
                <a:cs typeface="Arial" pitchFamily="34" charset="0"/>
              </a:rPr>
              <a:t>16 month construction period.</a:t>
            </a:r>
          </a:p>
          <a:p>
            <a:r>
              <a:rPr lang="en-US" dirty="0" smtClean="0">
                <a:latin typeface="Arial" pitchFamily="34" charset="0"/>
                <a:ea typeface="MS PGothic"/>
                <a:cs typeface="Arial" pitchFamily="34" charset="0"/>
              </a:rPr>
              <a:t>GC encounters delay caused by concrete issues.</a:t>
            </a:r>
          </a:p>
          <a:p>
            <a:r>
              <a:rPr lang="en-US" dirty="0" smtClean="0">
                <a:latin typeface="Arial" pitchFamily="34" charset="0"/>
                <a:ea typeface="MS PGothic"/>
                <a:cs typeface="Arial" pitchFamily="34" charset="0"/>
              </a:rPr>
              <a:t>GC encounters delay caused by poorly coordinated design documents.</a:t>
            </a:r>
          </a:p>
          <a:p>
            <a:r>
              <a:rPr lang="en-US" dirty="0" smtClean="0">
                <a:latin typeface="Arial" pitchFamily="34" charset="0"/>
                <a:ea typeface="MS PGothic"/>
                <a:cs typeface="Arial" pitchFamily="34" charset="0"/>
              </a:rPr>
              <a:t>Project is delivered 60 days late.</a:t>
            </a:r>
          </a:p>
          <a:p>
            <a:r>
              <a:rPr lang="en-US" dirty="0" smtClean="0">
                <a:latin typeface="Arial" pitchFamily="34" charset="0"/>
                <a:ea typeface="MS PGothic"/>
                <a:cs typeface="Arial" pitchFamily="34" charset="0"/>
              </a:rPr>
              <a:t>Owner, GC, and Subs all claim economic damages.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>
                <a:latin typeface="Arial Black" pitchFamily="34" charset="0"/>
                <a:ea typeface="MS PGothic"/>
              </a:rPr>
              <a:t>Owner’s Damages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0" y="2209800"/>
            <a:ext cx="7772400" cy="4114800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The owner is claiming damages for loss revenues, temporary housing on executed leases and additional financing charges.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>
                <a:latin typeface="Arial Black" pitchFamily="34" charset="0"/>
                <a:ea typeface="MS PGothic"/>
              </a:rPr>
              <a:t>Owner’s Damages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8305800" cy="4114800"/>
          </a:xfrm>
        </p:spPr>
        <p:txBody>
          <a:bodyPr/>
          <a:lstStyle/>
          <a:p>
            <a:endParaRPr lang="en-US" dirty="0" smtClean="0">
              <a:latin typeface="Arial" pitchFamily="34" charset="0"/>
              <a:ea typeface="MS PGothic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ea typeface="MS PGothic"/>
              <a:cs typeface="Arial" pitchFamily="34" charset="0"/>
            </a:endParaRPr>
          </a:p>
        </p:txBody>
      </p:sp>
      <p:pic>
        <p:nvPicPr>
          <p:cNvPr id="4" name="Picture 3" descr="Honeycomb Delays 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9812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>
                <a:latin typeface="Arial Black" pitchFamily="34" charset="0"/>
                <a:ea typeface="MS PGothic"/>
              </a:rPr>
              <a:t>Owner’s Damages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8305800" cy="4114800"/>
          </a:xfrm>
        </p:spPr>
        <p:txBody>
          <a:bodyPr/>
          <a:lstStyle/>
          <a:p>
            <a:endParaRPr lang="en-US" dirty="0" smtClean="0">
              <a:latin typeface="Arial" pitchFamily="34" charset="0"/>
              <a:ea typeface="MS PGothic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ea typeface="MS PGothic"/>
              <a:cs typeface="Arial" pitchFamily="34" charset="0"/>
            </a:endParaRPr>
          </a:p>
        </p:txBody>
      </p:sp>
      <p:pic>
        <p:nvPicPr>
          <p:cNvPr id="4" name="Picture 3" descr="Honeycomb Delays 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905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33"/>
      </a:hlink>
      <a:folHlink>
        <a:srgbClr val="969696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10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Microsoft Office PowerPoint</Application>
  <PresentationFormat>On-screen Show (4:3)</PresentationFormat>
  <Paragraphs>103</Paragraphs>
  <Slides>27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Blank Presentation</vt:lpstr>
      <vt:lpstr>Acrobat Document</vt:lpstr>
      <vt:lpstr>  “Graphics for Damages Presentations: Putting the Pow into Ow”   </vt:lpstr>
      <vt:lpstr>Introduction</vt:lpstr>
      <vt:lpstr>Presentation Techniques</vt:lpstr>
      <vt:lpstr>Legal Considerations</vt:lpstr>
      <vt:lpstr>Technical Considerations</vt:lpstr>
      <vt:lpstr>Hypothetical</vt:lpstr>
      <vt:lpstr>Owner’s Damages</vt:lpstr>
      <vt:lpstr>Owner’s Damages</vt:lpstr>
      <vt:lpstr>Owner’s Damages</vt:lpstr>
      <vt:lpstr>Owner’s Damages</vt:lpstr>
      <vt:lpstr>Owner’s Damages</vt:lpstr>
      <vt:lpstr>Owner’s Damages</vt:lpstr>
      <vt:lpstr>Owner’s Damages</vt:lpstr>
      <vt:lpstr>Owner’s Damages</vt:lpstr>
      <vt:lpstr>General Contractor’s Damages</vt:lpstr>
      <vt:lpstr>General Contractor’s Damages</vt:lpstr>
      <vt:lpstr>General Contractor’s Damages</vt:lpstr>
      <vt:lpstr>General Contractor’s Damages</vt:lpstr>
      <vt:lpstr>General Contractor’s Damages</vt:lpstr>
      <vt:lpstr>Subcontractor’s Damages</vt:lpstr>
      <vt:lpstr>Subcontractor’s Damages</vt:lpstr>
      <vt:lpstr>Subcontractor’s Damages</vt:lpstr>
      <vt:lpstr>Subcontractor’s Damages (as drawn)</vt:lpstr>
      <vt:lpstr>Subcontractor’s Damages  (as built)</vt:lpstr>
      <vt:lpstr>Subcontractor’s Damages</vt:lpstr>
      <vt:lpstr>Challenging CGE</vt:lpstr>
      <vt:lpstr>Conclusion &amp; 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42</cp:revision>
  <cp:lastPrinted>2012-12-08T19:42:16Z</cp:lastPrinted>
  <dcterms:created xsi:type="dcterms:W3CDTF">2012-12-19T21:41:15Z</dcterms:created>
  <dcterms:modified xsi:type="dcterms:W3CDTF">2013-02-01T13:49:28Z</dcterms:modified>
</cp:coreProperties>
</file>