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308" r:id="rId2"/>
    <p:sldId id="258" r:id="rId3"/>
    <p:sldId id="309" r:id="rId4"/>
    <p:sldId id="327" r:id="rId5"/>
    <p:sldId id="307" r:id="rId6"/>
    <p:sldId id="324" r:id="rId7"/>
    <p:sldId id="312" r:id="rId8"/>
    <p:sldId id="313" r:id="rId9"/>
    <p:sldId id="268" r:id="rId10"/>
    <p:sldId id="269" r:id="rId11"/>
    <p:sldId id="325" r:id="rId12"/>
    <p:sldId id="271" r:id="rId13"/>
    <p:sldId id="272" r:id="rId14"/>
    <p:sldId id="270" r:id="rId15"/>
    <p:sldId id="273" r:id="rId16"/>
    <p:sldId id="274" r:id="rId17"/>
    <p:sldId id="314" r:id="rId18"/>
    <p:sldId id="276" r:id="rId19"/>
    <p:sldId id="278" r:id="rId20"/>
    <p:sldId id="279" r:id="rId21"/>
    <p:sldId id="280" r:id="rId22"/>
    <p:sldId id="281" r:id="rId23"/>
    <p:sldId id="282" r:id="rId24"/>
    <p:sldId id="283" r:id="rId25"/>
    <p:sldId id="284" r:id="rId26"/>
    <p:sldId id="285" r:id="rId27"/>
    <p:sldId id="286" r:id="rId28"/>
    <p:sldId id="287" r:id="rId29"/>
    <p:sldId id="288" r:id="rId30"/>
    <p:sldId id="316" r:id="rId31"/>
    <p:sldId id="317" r:id="rId32"/>
    <p:sldId id="318" r:id="rId33"/>
    <p:sldId id="293" r:id="rId34"/>
    <p:sldId id="294" r:id="rId35"/>
    <p:sldId id="295" r:id="rId36"/>
    <p:sldId id="296" r:id="rId37"/>
    <p:sldId id="297" r:id="rId38"/>
    <p:sldId id="298" r:id="rId39"/>
    <p:sldId id="299" r:id="rId40"/>
    <p:sldId id="326" r:id="rId41"/>
    <p:sldId id="320" r:id="rId42"/>
    <p:sldId id="321" r:id="rId43"/>
    <p:sldId id="322" r:id="rId44"/>
    <p:sldId id="305" r:id="rId45"/>
    <p:sldId id="323"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22"/>
    <a:srgbClr val="000058"/>
    <a:srgbClr val="000099"/>
    <a:srgbClr val="000014"/>
    <a:srgbClr val="3366FF"/>
    <a:srgbClr val="000066"/>
    <a:srgbClr val="006600"/>
    <a:srgbClr val="FFFFFF"/>
    <a:srgbClr val="F8F8F8"/>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60" d="100"/>
          <a:sy n="60" d="100"/>
        </p:scale>
        <p:origin x="-780" y="-276"/>
      </p:cViewPr>
      <p:guideLst>
        <p:guide orient="horz" pos="1585"/>
        <p:guide pos="2892"/>
      </p:guideLst>
    </p:cSldViewPr>
  </p:slideViewPr>
  <p:notesTextViewPr>
    <p:cViewPr>
      <p:scale>
        <a:sx n="100" d="100"/>
        <a:sy n="100" d="100"/>
      </p:scale>
      <p:origin x="0" y="0"/>
    </p:cViewPr>
  </p:notesTextViewPr>
  <p:sorterViewPr>
    <p:cViewPr>
      <p:scale>
        <a:sx n="66" d="100"/>
        <a:sy n="66" d="100"/>
      </p:scale>
      <p:origin x="0" y="455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29F15E-BE4F-4037-81A0-D8BFEA6BB88C}" type="datetimeFigureOut">
              <a:rPr lang="en-US" smtClean="0"/>
              <a:pPr/>
              <a:t>1/31/2013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8E8B7A-650F-4E6C-BA80-4A2AA8187A2C}" type="slidenum">
              <a:rPr lang="en-US" smtClean="0"/>
              <a:pPr/>
              <a:t>‹#›</a:t>
            </a:fld>
            <a:endParaRPr lang="en-US"/>
          </a:p>
        </p:txBody>
      </p:sp>
    </p:spTree>
    <p:extLst>
      <p:ext uri="{BB962C8B-B14F-4D97-AF65-F5344CB8AC3E}">
        <p14:creationId xmlns:p14="http://schemas.microsoft.com/office/powerpoint/2010/main" val="3884270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00400" y="381000"/>
            <a:ext cx="5943600" cy="1066800"/>
          </a:xfrm>
        </p:spPr>
        <p:txBody>
          <a:bodyPr/>
          <a:lstStyle>
            <a:lvl1pPr algn="r">
              <a:defRPr/>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733800" y="1447800"/>
            <a:ext cx="5410200" cy="685800"/>
          </a:xfrm>
        </p:spPr>
        <p:txBody>
          <a:bodyPr/>
          <a:lstStyle>
            <a:lvl1pPr marL="0" indent="0" algn="r">
              <a:buFontTx/>
              <a:buNone/>
              <a:defRPr sz="2400"/>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381000" y="6553200"/>
            <a:ext cx="2133600" cy="304800"/>
          </a:xfrm>
        </p:spPr>
        <p:txBody>
          <a:bodyPr/>
          <a:lstStyle>
            <a:lvl1pPr>
              <a:defRPr>
                <a:solidFill>
                  <a:schemeClr val="tx1"/>
                </a:solidFill>
              </a:defRPr>
            </a:lvl1pPr>
          </a:lstStyle>
          <a:p>
            <a:fld id="{AEF71DD5-48AA-4E39-8A4B-88795CE17C44}" type="datetime1">
              <a:rPr lang="en-US" smtClean="0"/>
              <a:pPr/>
              <a:t>1/31/2013</a:t>
            </a:fld>
            <a:endParaRPr lang="en-US"/>
          </a:p>
        </p:txBody>
      </p:sp>
      <p:sp>
        <p:nvSpPr>
          <p:cNvPr id="3077" name="Rectangle 5"/>
          <p:cNvSpPr>
            <a:spLocks noGrp="1" noChangeArrowheads="1"/>
          </p:cNvSpPr>
          <p:nvPr>
            <p:ph type="ftr" sz="quarter" idx="3"/>
          </p:nvPr>
        </p:nvSpPr>
        <p:spPr>
          <a:xfrm>
            <a:off x="3124200" y="6553200"/>
            <a:ext cx="2895600" cy="304800"/>
          </a:xfrm>
        </p:spPr>
        <p:txBody>
          <a:bodyPr/>
          <a:lstStyle>
            <a:lvl1pPr>
              <a:defRPr>
                <a:solidFill>
                  <a:schemeClr val="tx1"/>
                </a:solidFill>
              </a:defRPr>
            </a:lvl1pPr>
          </a:lstStyle>
          <a:p>
            <a:endParaRPr lang="en-US"/>
          </a:p>
        </p:txBody>
      </p:sp>
      <p:sp>
        <p:nvSpPr>
          <p:cNvPr id="3078" name="Rectangle 6"/>
          <p:cNvSpPr>
            <a:spLocks noGrp="1" noChangeArrowheads="1"/>
          </p:cNvSpPr>
          <p:nvPr>
            <p:ph type="sldNum" sz="quarter" idx="4"/>
          </p:nvPr>
        </p:nvSpPr>
        <p:spPr/>
        <p:txBody>
          <a:bodyPr/>
          <a:lstStyle>
            <a:lvl1pPr>
              <a:defRPr>
                <a:solidFill>
                  <a:schemeClr val="tx1"/>
                </a:solidFill>
              </a:defRPr>
            </a:lvl1pPr>
          </a:lstStyle>
          <a:p>
            <a:fld id="{B6C2AB66-35F9-4A26-8D54-804673898F76}" type="slidenum">
              <a:rPr lang="en-US" smtClean="0"/>
              <a:pPr/>
              <a:t>‹#›</a:t>
            </a:fld>
            <a:endParaRPr lang="en-US"/>
          </a:p>
        </p:txBody>
      </p:sp>
    </p:spTree>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6317E55-2800-483D-90EF-D6AF11D64B69}" type="datetime1">
              <a:rPr lang="en-US" smtClean="0"/>
              <a:pPr/>
              <a:t>1/31/2013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C2AB66-35F9-4A26-8D54-804673898F76}" type="slidenum">
              <a:rPr lang="en-US" smtClean="0"/>
              <a:pPr/>
              <a:t>‹#›</a:t>
            </a:fld>
            <a:endParaRPr lang="en-US"/>
          </a:p>
        </p:txBody>
      </p:sp>
    </p:spTree>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28600"/>
            <a:ext cx="22860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28600"/>
            <a:ext cx="67056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7472162-ABA9-47D4-81C4-D860BB891B42}" type="datetime1">
              <a:rPr lang="en-US" smtClean="0"/>
              <a:pPr/>
              <a:t>1/31/2013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C2AB66-35F9-4A26-8D54-804673898F76}" type="slidenum">
              <a:rPr lang="en-US" smtClean="0"/>
              <a:pPr/>
              <a:t>‹#›</a:t>
            </a:fld>
            <a:endParaRPr lang="en-US"/>
          </a:p>
        </p:txBody>
      </p:sp>
    </p:spTree>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0" i="1">
                <a:solidFill>
                  <a:srgbClr val="FFCC00"/>
                </a:solidFill>
                <a:effectLst>
                  <a:outerShdw blurRad="50800" dist="50800" dir="5400000" algn="ctr" rotWithShape="0">
                    <a:schemeClr val="tx1"/>
                  </a:outerShdw>
                </a:effectLst>
                <a:latin typeface="Arial Black"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rgbClr val="FFCC00"/>
              </a:buClr>
              <a:defRPr sz="2800">
                <a:effectLst>
                  <a:outerShdw blurRad="50800" dist="50800" dir="5400000" algn="ctr" rotWithShape="0">
                    <a:schemeClr val="tx1"/>
                  </a:outerShdw>
                </a:effectLst>
              </a:defRPr>
            </a:lvl1pPr>
            <a:lvl2pPr>
              <a:buClr>
                <a:srgbClr val="FFCC00"/>
              </a:buClr>
              <a:defRPr sz="2600">
                <a:effectLst>
                  <a:outerShdw blurRad="50800" dist="50800" dir="5400000" algn="ctr" rotWithShape="0">
                    <a:schemeClr val="tx1"/>
                  </a:outerShdw>
                </a:effectLst>
              </a:defRPr>
            </a:lvl2pPr>
            <a:lvl3pPr>
              <a:buClr>
                <a:srgbClr val="FFCC00"/>
              </a:buClr>
              <a:defRPr>
                <a:effectLst>
                  <a:outerShdw blurRad="50800" dist="50800" dir="5400000" algn="ctr" rotWithShape="0">
                    <a:schemeClr val="tx1"/>
                  </a:outerShdw>
                </a:effectLst>
              </a:defRPr>
            </a:lvl3pPr>
            <a:lvl4pPr>
              <a:buClr>
                <a:srgbClr val="FFCC00"/>
              </a:buClr>
              <a:defRPr>
                <a:effectLst>
                  <a:outerShdw blurRad="50800" dist="50800" dir="5400000" algn="ctr" rotWithShape="0">
                    <a:schemeClr val="tx1"/>
                  </a:outerShdw>
                </a:effectLst>
              </a:defRPr>
            </a:lvl4pPr>
            <a:lvl5pPr>
              <a:buClr>
                <a:srgbClr val="FFCC00"/>
              </a:buClr>
              <a:defRPr>
                <a:effectLst>
                  <a:outerShdw blurRad="50800" dist="50800" dir="5400000" algn="ctr" rotWithShape="0">
                    <a:schemeClr val="tx1"/>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E7FD432F-EF77-4478-8CD5-EF38CA6565E3}" type="datetime1">
              <a:rPr lang="en-US" smtClean="0"/>
              <a:pPr/>
              <a:t>1/31/2013</a:t>
            </a:fld>
            <a:endParaRPr lang="en-US"/>
          </a:p>
        </p:txBody>
      </p:sp>
      <p:sp>
        <p:nvSpPr>
          <p:cNvPr id="6" name="Slide Number Placeholder 5"/>
          <p:cNvSpPr>
            <a:spLocks noGrp="1"/>
          </p:cNvSpPr>
          <p:nvPr>
            <p:ph type="sldNum" sz="quarter" idx="12"/>
          </p:nvPr>
        </p:nvSpPr>
        <p:spPr>
          <a:xfrm>
            <a:off x="6984785" y="6553200"/>
            <a:ext cx="2133600" cy="304800"/>
          </a:xfrm>
        </p:spPr>
        <p:txBody>
          <a:bodyPr/>
          <a:lstStyle>
            <a:lvl1pPr>
              <a:defRPr>
                <a:solidFill>
                  <a:schemeClr val="tx1"/>
                </a:solidFill>
              </a:defRPr>
            </a:lvl1pPr>
          </a:lstStyle>
          <a:p>
            <a:fld id="{B6C2AB66-35F9-4A26-8D54-804673898F76}" type="slidenum">
              <a:rPr lang="en-US" smtClean="0"/>
              <a:pPr/>
              <a:t>‹#›</a:t>
            </a:fld>
            <a:endParaRPr lang="en-US"/>
          </a:p>
        </p:txBody>
      </p:sp>
    </p:spTree>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8F33D80-DC93-42F5-870C-F2DD245E8623}" type="datetime1">
              <a:rPr lang="en-US" smtClean="0"/>
              <a:pPr/>
              <a:t>1/31/2013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C2AB66-35F9-4A26-8D54-804673898F76}" type="slidenum">
              <a:rPr lang="en-US" smtClean="0"/>
              <a:pPr/>
              <a:t>‹#›</a:t>
            </a:fld>
            <a:endParaRPr lang="en-US"/>
          </a:p>
        </p:txBody>
      </p:sp>
    </p:spTree>
  </p:cSld>
  <p:clrMapOvr>
    <a:masterClrMapping/>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295400"/>
            <a:ext cx="4495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495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786EC8F-B1DC-46D5-A576-C45E77B886A3}" type="datetime1">
              <a:rPr lang="en-US" smtClean="0"/>
              <a:pPr/>
              <a:t>1/31/2013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C2AB66-35F9-4A26-8D54-804673898F76}" type="slidenum">
              <a:rPr lang="en-US" smtClean="0"/>
              <a:pPr/>
              <a:t>‹#›</a:t>
            </a:fld>
            <a:endParaRPr lang="en-US"/>
          </a:p>
        </p:txBody>
      </p:sp>
    </p:spTree>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6976BABF-00D2-4FF9-A94D-57F6F05708D7}" type="datetime1">
              <a:rPr lang="en-US" smtClean="0"/>
              <a:pPr/>
              <a:t>1/31/2013</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6C2AB66-35F9-4A26-8D54-804673898F76}" type="slidenum">
              <a:rPr lang="en-US" smtClean="0"/>
              <a:pPr/>
              <a:t>‹#›</a:t>
            </a:fld>
            <a:endParaRPr lang="en-US"/>
          </a:p>
        </p:txBody>
      </p:sp>
    </p:spTree>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34BADD54-B03B-4800-8442-1652B65FEAC9}" type="datetime1">
              <a:rPr lang="en-US" smtClean="0"/>
              <a:pPr/>
              <a:t>1/31/2013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6C2AB66-35F9-4A26-8D54-804673898F76}" type="slidenum">
              <a:rPr lang="en-US" smtClean="0"/>
              <a:pPr/>
              <a:t>‹#›</a:t>
            </a:fld>
            <a:endParaRPr lang="en-US"/>
          </a:p>
        </p:txBody>
      </p:sp>
    </p:spTree>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DE45633-3CA0-4CBB-95D6-DBE57531154F}" type="datetime1">
              <a:rPr lang="en-US" smtClean="0"/>
              <a:pPr/>
              <a:t>1/31/2013</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6C2AB66-35F9-4A26-8D54-804673898F76}" type="slidenum">
              <a:rPr lang="en-US" smtClean="0"/>
              <a:pPr/>
              <a:t>‹#›</a:t>
            </a:fld>
            <a:endParaRPr lang="en-US"/>
          </a:p>
        </p:txBody>
      </p:sp>
    </p:spTree>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B6E1D84-1245-428D-AF51-3F29E903A914}" type="datetime1">
              <a:rPr lang="en-US" smtClean="0"/>
              <a:pPr/>
              <a:t>1/31/2013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C2AB66-35F9-4A26-8D54-804673898F76}" type="slidenum">
              <a:rPr lang="en-US" smtClean="0"/>
              <a:pPr/>
              <a:t>‹#›</a:t>
            </a:fld>
            <a:endParaRPr lang="en-US"/>
          </a:p>
        </p:txBody>
      </p:sp>
    </p:spTree>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89C46C8-0DAA-4106-92E9-3C103ECEA735}" type="datetime1">
              <a:rPr lang="en-US" smtClean="0"/>
              <a:pPr/>
              <a:t>1/31/2013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C2AB66-35F9-4A26-8D54-804673898F76}" type="slidenum">
              <a:rPr lang="en-US" smtClean="0"/>
              <a:pPr/>
              <a:t>‹#›</a:t>
            </a:fld>
            <a:endParaRPr lang="en-US"/>
          </a:p>
        </p:txBody>
      </p:sp>
    </p:spTree>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28600"/>
            <a:ext cx="9144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0" y="1295400"/>
            <a:ext cx="91440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CC"/>
                </a:solidFill>
              </a:defRPr>
            </a:lvl1pPr>
          </a:lstStyle>
          <a:p>
            <a:fld id="{2882FA44-1B00-41C4-B02C-B34787D34129}" type="datetime1">
              <a:rPr lang="en-US" smtClean="0"/>
              <a:pPr/>
              <a:t>1/31/2013</a:t>
            </a:fld>
            <a:endParaRPr lang="en-US"/>
          </a:p>
        </p:txBody>
      </p:sp>
      <p:sp>
        <p:nvSpPr>
          <p:cNvPr id="1029" name="Rectangle 5"/>
          <p:cNvSpPr>
            <a:spLocks noGrp="1" noChangeArrowheads="1"/>
          </p:cNvSpPr>
          <p:nvPr>
            <p:ph type="ftr" sz="quarter" idx="3"/>
          </p:nvPr>
        </p:nvSpPr>
        <p:spPr bwMode="auto">
          <a:xfrm>
            <a:off x="3048000"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CC"/>
                </a:solidFill>
              </a:defRPr>
            </a:lvl1pPr>
          </a:lstStyle>
          <a:p>
            <a:endParaRPr lang="en-US"/>
          </a:p>
        </p:txBody>
      </p:sp>
      <p:sp>
        <p:nvSpPr>
          <p:cNvPr id="1030" name="Rectangle 6"/>
          <p:cNvSpPr>
            <a:spLocks noGrp="1" noChangeArrowheads="1"/>
          </p:cNvSpPr>
          <p:nvPr>
            <p:ph type="sldNum" sz="quarter" idx="4"/>
          </p:nvPr>
        </p:nvSpPr>
        <p:spPr bwMode="auto">
          <a:xfrm>
            <a:off x="65532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CC"/>
                </a:solidFill>
              </a:defRPr>
            </a:lvl1pPr>
          </a:lstStyle>
          <a:p>
            <a:fld id="{B6C2AB66-35F9-4A26-8D54-804673898F7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Bar dir="vert"/>
  </p:transition>
  <p:hf hdr="0" ftr="0" dt="0"/>
  <p:txStyles>
    <p:titleStyle>
      <a:lvl1pPr algn="l" rtl="0" eaLnBrk="1" fontAlgn="base" hangingPunct="1">
        <a:spcBef>
          <a:spcPct val="0"/>
        </a:spcBef>
        <a:spcAft>
          <a:spcPct val="0"/>
        </a:spcAft>
        <a:defRPr sz="4000" b="1">
          <a:solidFill>
            <a:schemeClr val="bg1"/>
          </a:solidFill>
          <a:latin typeface="+mj-lt"/>
          <a:ea typeface="+mj-ea"/>
          <a:cs typeface="+mj-cs"/>
        </a:defRPr>
      </a:lvl1pPr>
      <a:lvl2pPr algn="l" rtl="0" eaLnBrk="1" fontAlgn="base" hangingPunct="1">
        <a:spcBef>
          <a:spcPct val="0"/>
        </a:spcBef>
        <a:spcAft>
          <a:spcPct val="0"/>
        </a:spcAft>
        <a:defRPr sz="4000" b="1">
          <a:solidFill>
            <a:schemeClr val="bg1"/>
          </a:solidFill>
          <a:latin typeface="Arial" pitchFamily="34" charset="0"/>
        </a:defRPr>
      </a:lvl2pPr>
      <a:lvl3pPr algn="l" rtl="0" eaLnBrk="1" fontAlgn="base" hangingPunct="1">
        <a:spcBef>
          <a:spcPct val="0"/>
        </a:spcBef>
        <a:spcAft>
          <a:spcPct val="0"/>
        </a:spcAft>
        <a:defRPr sz="4000" b="1">
          <a:solidFill>
            <a:schemeClr val="bg1"/>
          </a:solidFill>
          <a:latin typeface="Arial" pitchFamily="34" charset="0"/>
        </a:defRPr>
      </a:lvl3pPr>
      <a:lvl4pPr algn="l" rtl="0" eaLnBrk="1" fontAlgn="base" hangingPunct="1">
        <a:spcBef>
          <a:spcPct val="0"/>
        </a:spcBef>
        <a:spcAft>
          <a:spcPct val="0"/>
        </a:spcAft>
        <a:defRPr sz="4000" b="1">
          <a:solidFill>
            <a:schemeClr val="bg1"/>
          </a:solidFill>
          <a:latin typeface="Arial" pitchFamily="34" charset="0"/>
        </a:defRPr>
      </a:lvl4pPr>
      <a:lvl5pPr algn="l" rtl="0" eaLnBrk="1" fontAlgn="base" hangingPunct="1">
        <a:spcBef>
          <a:spcPct val="0"/>
        </a:spcBef>
        <a:spcAft>
          <a:spcPct val="0"/>
        </a:spcAft>
        <a:defRPr sz="4000" b="1">
          <a:solidFill>
            <a:schemeClr val="bg1"/>
          </a:solidFill>
          <a:latin typeface="Arial" pitchFamily="34" charset="0"/>
        </a:defRPr>
      </a:lvl5pPr>
      <a:lvl6pPr marL="457200" algn="l" rtl="0" eaLnBrk="1" fontAlgn="base" hangingPunct="1">
        <a:spcBef>
          <a:spcPct val="0"/>
        </a:spcBef>
        <a:spcAft>
          <a:spcPct val="0"/>
        </a:spcAft>
        <a:defRPr sz="4000" b="1">
          <a:solidFill>
            <a:schemeClr val="bg1"/>
          </a:solidFill>
          <a:latin typeface="Arial" pitchFamily="34" charset="0"/>
        </a:defRPr>
      </a:lvl6pPr>
      <a:lvl7pPr marL="914400" algn="l" rtl="0" eaLnBrk="1" fontAlgn="base" hangingPunct="1">
        <a:spcBef>
          <a:spcPct val="0"/>
        </a:spcBef>
        <a:spcAft>
          <a:spcPct val="0"/>
        </a:spcAft>
        <a:defRPr sz="4000" b="1">
          <a:solidFill>
            <a:schemeClr val="bg1"/>
          </a:solidFill>
          <a:latin typeface="Arial" pitchFamily="34" charset="0"/>
        </a:defRPr>
      </a:lvl7pPr>
      <a:lvl8pPr marL="1371600" algn="l" rtl="0" eaLnBrk="1" fontAlgn="base" hangingPunct="1">
        <a:spcBef>
          <a:spcPct val="0"/>
        </a:spcBef>
        <a:spcAft>
          <a:spcPct val="0"/>
        </a:spcAft>
        <a:defRPr sz="4000" b="1">
          <a:solidFill>
            <a:schemeClr val="bg1"/>
          </a:solidFill>
          <a:latin typeface="Arial" pitchFamily="34" charset="0"/>
        </a:defRPr>
      </a:lvl8pPr>
      <a:lvl9pPr marL="1828800" algn="l" rtl="0" eaLnBrk="1" fontAlgn="base" hangingPunct="1">
        <a:spcBef>
          <a:spcPct val="0"/>
        </a:spcBef>
        <a:spcAft>
          <a:spcPct val="0"/>
        </a:spcAft>
        <a:defRPr sz="4000" b="1">
          <a:solidFill>
            <a:schemeClr val="bg1"/>
          </a:solidFill>
          <a:latin typeface="Arial" pitchFamily="34" charset="0"/>
        </a:defRPr>
      </a:lvl9pPr>
    </p:titleStyle>
    <p:bodyStyle>
      <a:lvl1pPr marL="342900" indent="-342900" algn="l" rtl="0" eaLnBrk="1" fontAlgn="base" hangingPunct="1">
        <a:spcBef>
          <a:spcPct val="20000"/>
        </a:spcBef>
        <a:spcAft>
          <a:spcPct val="0"/>
        </a:spcAft>
        <a:buChar char="•"/>
        <a:defRPr sz="3200">
          <a:solidFill>
            <a:srgbClr val="FFFFCC"/>
          </a:solidFill>
          <a:latin typeface="+mn-lt"/>
          <a:ea typeface="+mn-ea"/>
          <a:cs typeface="+mn-cs"/>
        </a:defRPr>
      </a:lvl1pPr>
      <a:lvl2pPr marL="742950" indent="-285750" algn="l" rtl="0" eaLnBrk="1" fontAlgn="base" hangingPunct="1">
        <a:spcBef>
          <a:spcPct val="20000"/>
        </a:spcBef>
        <a:spcAft>
          <a:spcPct val="0"/>
        </a:spcAft>
        <a:buChar char="–"/>
        <a:defRPr sz="2800">
          <a:solidFill>
            <a:srgbClr val="FFFFCC"/>
          </a:solidFill>
          <a:latin typeface="+mn-lt"/>
        </a:defRPr>
      </a:lvl2pPr>
      <a:lvl3pPr marL="1143000" indent="-228600" algn="l" rtl="0" eaLnBrk="1" fontAlgn="base" hangingPunct="1">
        <a:spcBef>
          <a:spcPct val="20000"/>
        </a:spcBef>
        <a:spcAft>
          <a:spcPct val="0"/>
        </a:spcAft>
        <a:buChar char="•"/>
        <a:defRPr sz="2400">
          <a:solidFill>
            <a:srgbClr val="FFFFCC"/>
          </a:solidFill>
          <a:latin typeface="+mn-lt"/>
        </a:defRPr>
      </a:lvl3pPr>
      <a:lvl4pPr marL="1600200" indent="-228600" algn="l" rtl="0" eaLnBrk="1" fontAlgn="base" hangingPunct="1">
        <a:spcBef>
          <a:spcPct val="20000"/>
        </a:spcBef>
        <a:spcAft>
          <a:spcPct val="0"/>
        </a:spcAft>
        <a:buChar char="–"/>
        <a:defRPr sz="2000">
          <a:solidFill>
            <a:srgbClr val="FFFFCC"/>
          </a:solidFill>
          <a:latin typeface="+mn-lt"/>
        </a:defRPr>
      </a:lvl4pPr>
      <a:lvl5pPr marL="2057400" indent="-228600" algn="l" rtl="0" eaLnBrk="1" fontAlgn="base" hangingPunct="1">
        <a:spcBef>
          <a:spcPct val="20000"/>
        </a:spcBef>
        <a:spcAft>
          <a:spcPct val="0"/>
        </a:spcAft>
        <a:buChar char="»"/>
        <a:defRPr sz="2000">
          <a:solidFill>
            <a:srgbClr val="FFFFCC"/>
          </a:solidFill>
          <a:latin typeface="+mn-lt"/>
        </a:defRPr>
      </a:lvl5pPr>
      <a:lvl6pPr marL="2514600" indent="-228600" algn="l" rtl="0" eaLnBrk="1" fontAlgn="base" hangingPunct="1">
        <a:spcBef>
          <a:spcPct val="20000"/>
        </a:spcBef>
        <a:spcAft>
          <a:spcPct val="0"/>
        </a:spcAft>
        <a:buChar char="»"/>
        <a:defRPr sz="2000">
          <a:solidFill>
            <a:srgbClr val="FFFFCC"/>
          </a:solidFill>
          <a:latin typeface="+mn-lt"/>
        </a:defRPr>
      </a:lvl6pPr>
      <a:lvl7pPr marL="2971800" indent="-228600" algn="l" rtl="0" eaLnBrk="1" fontAlgn="base" hangingPunct="1">
        <a:spcBef>
          <a:spcPct val="20000"/>
        </a:spcBef>
        <a:spcAft>
          <a:spcPct val="0"/>
        </a:spcAft>
        <a:buChar char="»"/>
        <a:defRPr sz="2000">
          <a:solidFill>
            <a:srgbClr val="FFFFCC"/>
          </a:solidFill>
          <a:latin typeface="+mn-lt"/>
        </a:defRPr>
      </a:lvl7pPr>
      <a:lvl8pPr marL="3429000" indent="-228600" algn="l" rtl="0" eaLnBrk="1" fontAlgn="base" hangingPunct="1">
        <a:spcBef>
          <a:spcPct val="20000"/>
        </a:spcBef>
        <a:spcAft>
          <a:spcPct val="0"/>
        </a:spcAft>
        <a:buChar char="»"/>
        <a:defRPr sz="2000">
          <a:solidFill>
            <a:srgbClr val="FFFFCC"/>
          </a:solidFill>
          <a:latin typeface="+mn-lt"/>
        </a:defRPr>
      </a:lvl8pPr>
      <a:lvl9pPr marL="3886200" indent="-228600" algn="l" rtl="0" eaLnBrk="1" fontAlgn="base" hangingPunct="1">
        <a:spcBef>
          <a:spcPct val="20000"/>
        </a:spcBef>
        <a:spcAft>
          <a:spcPct val="0"/>
        </a:spcAft>
        <a:buChar char="»"/>
        <a:defRPr sz="2000">
          <a:solidFill>
            <a:srgbClr val="FFFF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6"/>
          <p:cNvSpPr>
            <a:spLocks noChangeArrowheads="1"/>
          </p:cNvSpPr>
          <p:nvPr/>
        </p:nvSpPr>
        <p:spPr bwMode="auto">
          <a:xfrm>
            <a:off x="3779838" y="2343150"/>
            <a:ext cx="9144000" cy="0"/>
          </a:xfrm>
          <a:prstGeom prst="rect">
            <a:avLst/>
          </a:prstGeom>
          <a:noFill/>
          <a:ln w="12700">
            <a:noFill/>
            <a:miter lim="800000"/>
            <a:headEnd type="none" w="sm" len="sm"/>
            <a:tailEnd type="none" w="sm" len="sm"/>
          </a:ln>
        </p:spPr>
        <p:txBody>
          <a:bodyPr>
            <a:spAutoFit/>
          </a:bodyPr>
          <a:lstStyle/>
          <a:p>
            <a:endParaRPr lang="en-US">
              <a:solidFill>
                <a:prstClr val="black"/>
              </a:solidFill>
            </a:endParaRPr>
          </a:p>
        </p:txBody>
      </p:sp>
      <p:sp>
        <p:nvSpPr>
          <p:cNvPr id="6" name="Slide Number Placeholder 5"/>
          <p:cNvSpPr>
            <a:spLocks noGrp="1"/>
          </p:cNvSpPr>
          <p:nvPr>
            <p:ph type="sldNum" sz="quarter" idx="12"/>
          </p:nvPr>
        </p:nvSpPr>
        <p:spPr>
          <a:xfrm>
            <a:off x="7022100" y="6553200"/>
            <a:ext cx="2133600" cy="304800"/>
          </a:xfrm>
        </p:spPr>
        <p:txBody>
          <a:bodyPr/>
          <a:lstStyle/>
          <a:p>
            <a:fld id="{B6C2AB66-35F9-4A26-8D54-804673898F76}" type="slidenum">
              <a:rPr lang="en-US" smtClean="0"/>
              <a:pPr/>
              <a:t>1</a:t>
            </a:fld>
            <a:endParaRPr lang="en-US" dirty="0"/>
          </a:p>
        </p:txBody>
      </p:sp>
      <p:sp>
        <p:nvSpPr>
          <p:cNvPr id="8" name="TextBox 7"/>
          <p:cNvSpPr txBox="1"/>
          <p:nvPr/>
        </p:nvSpPr>
        <p:spPr>
          <a:xfrm>
            <a:off x="484562" y="4401649"/>
            <a:ext cx="8212975" cy="1569660"/>
          </a:xfrm>
          <a:prstGeom prst="rect">
            <a:avLst/>
          </a:prstGeom>
          <a:noFill/>
        </p:spPr>
        <p:txBody>
          <a:bodyPr wrap="square" rtlCol="0">
            <a:spAutoFit/>
          </a:bodyPr>
          <a:lstStyle/>
          <a:p>
            <a:pPr algn="ctr"/>
            <a:r>
              <a:rPr lang="en-US" sz="4800" i="1" dirty="0" smtClean="0">
                <a:solidFill>
                  <a:schemeClr val="bg1"/>
                </a:solidFill>
                <a:effectLst>
                  <a:outerShdw blurRad="50800" dist="50800" dir="5400000" algn="ctr" rotWithShape="0">
                    <a:schemeClr val="tx1"/>
                  </a:outerShdw>
                </a:effectLst>
              </a:rPr>
              <a:t>Please Go To</a:t>
            </a:r>
          </a:p>
          <a:p>
            <a:pPr algn="ctr"/>
            <a:r>
              <a:rPr lang="en-US" sz="4800" i="1" dirty="0" smtClean="0">
                <a:solidFill>
                  <a:schemeClr val="bg1"/>
                </a:solidFill>
                <a:effectLst>
                  <a:outerShdw blurRad="50800" dist="50800" dir="5400000" algn="ctr" rotWithShape="0">
                    <a:schemeClr val="tx1"/>
                  </a:outerShdw>
                </a:effectLst>
              </a:rPr>
              <a:t>http://ambar.org/plenarypoll</a:t>
            </a:r>
            <a:endParaRPr lang="en-US" sz="4800" i="1" dirty="0">
              <a:solidFill>
                <a:schemeClr val="bg1"/>
              </a:solidFill>
              <a:effectLst>
                <a:outerShdw blurRad="50800" dist="50800" dir="5400000" algn="ctr" rotWithShape="0">
                  <a:schemeClr val="tx1"/>
                </a:outerShdw>
              </a:effectLst>
            </a:endParaRPr>
          </a:p>
        </p:txBody>
      </p:sp>
      <p:sp>
        <p:nvSpPr>
          <p:cNvPr id="10" name="Rectangle 3"/>
          <p:cNvSpPr txBox="1">
            <a:spLocks noChangeArrowheads="1"/>
          </p:cNvSpPr>
          <p:nvPr/>
        </p:nvSpPr>
        <p:spPr>
          <a:xfrm>
            <a:off x="878205" y="3125881"/>
            <a:ext cx="7425690" cy="2712720"/>
          </a:xfrm>
          <a:prstGeom prst="rect">
            <a:avLst/>
          </a:prstGeom>
          <a:noFill/>
        </p:spPr>
        <p:txBody>
          <a:bodyPr/>
          <a:lstStyle/>
          <a:p>
            <a:pPr marL="342900" marR="0" lvl="0" indent="-342900" algn="ctr" defTabSz="914400" rtl="0" eaLnBrk="1" fontAlgn="base" latinLnBrk="0" hangingPunct="1">
              <a:lnSpc>
                <a:spcPct val="100000"/>
              </a:lnSpc>
              <a:spcBef>
                <a:spcPct val="20000"/>
              </a:spcBef>
              <a:spcAft>
                <a:spcPts val="1200"/>
              </a:spcAft>
              <a:buClr>
                <a:srgbClr val="FFCC00"/>
              </a:buClr>
              <a:buSzTx/>
              <a:buFontTx/>
              <a:buNone/>
              <a:tabLst/>
              <a:defRPr/>
            </a:pPr>
            <a:r>
              <a:rPr kumimoji="0" lang="en-US" sz="4000" b="1" i="0" u="none" strike="noStrike" kern="0" cap="none" spc="0" normalizeH="0" baseline="0" noProof="0" dirty="0" smtClean="0">
                <a:ln>
                  <a:noFill/>
                </a:ln>
                <a:solidFill>
                  <a:srgbClr val="FFC000"/>
                </a:solidFill>
                <a:effectLst>
                  <a:outerShdw blurRad="50800" dist="50800" dir="5400000" algn="ctr" rotWithShape="0">
                    <a:schemeClr val="tx1"/>
                  </a:outerShdw>
                </a:effectLst>
                <a:uLnTx/>
                <a:uFillTx/>
                <a:latin typeface="Arial" charset="0"/>
                <a:ea typeface="+mn-ea"/>
                <a:cs typeface="+mn-cs"/>
              </a:rPr>
              <a:t>This session is participatory</a:t>
            </a:r>
          </a:p>
          <a:p>
            <a:pPr marL="971550" marR="0" lvl="1" indent="-514350" algn="ctr" defTabSz="914400" rtl="0" eaLnBrk="1" fontAlgn="base" latinLnBrk="0" hangingPunct="1">
              <a:lnSpc>
                <a:spcPct val="100000"/>
              </a:lnSpc>
              <a:spcBef>
                <a:spcPct val="20000"/>
              </a:spcBef>
              <a:spcAft>
                <a:spcPts val="1200"/>
              </a:spcAft>
              <a:buClr>
                <a:srgbClr val="FFCC00"/>
              </a:buClr>
              <a:buSzTx/>
              <a:buFontTx/>
              <a:buAutoNum type="alphaUcParenR"/>
              <a:tabLst/>
              <a:defRPr/>
            </a:pPr>
            <a:endParaRPr kumimoji="0" lang="en-US" sz="40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ndParaRPr>
          </a:p>
          <a:p>
            <a:pPr marL="342900" marR="0" lvl="0" indent="-342900" algn="ctr" defTabSz="914400" rtl="0" eaLnBrk="1" fontAlgn="base" latinLnBrk="0" hangingPunct="1">
              <a:lnSpc>
                <a:spcPct val="100000"/>
              </a:lnSpc>
              <a:spcBef>
                <a:spcPct val="20000"/>
              </a:spcBef>
              <a:spcAft>
                <a:spcPts val="1200"/>
              </a:spcAft>
              <a:buClr>
                <a:srgbClr val="FFCC00"/>
              </a:buClr>
              <a:buSzTx/>
              <a:buFontTx/>
              <a:buNone/>
              <a:tabLst/>
              <a:defRPr/>
            </a:pPr>
            <a:endParaRPr kumimoji="0" lang="en-US" sz="40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endParaRPr>
          </a:p>
          <a:p>
            <a:pPr marL="342900" marR="0" lvl="0" indent="-342900" algn="ctr" defTabSz="914400" rtl="0" eaLnBrk="1" fontAlgn="base" latinLnBrk="0" hangingPunct="1">
              <a:lnSpc>
                <a:spcPct val="100000"/>
              </a:lnSpc>
              <a:spcBef>
                <a:spcPct val="20000"/>
              </a:spcBef>
              <a:spcAft>
                <a:spcPts val="1200"/>
              </a:spcAft>
              <a:buClr>
                <a:srgbClr val="FFCC00"/>
              </a:buClr>
              <a:buSzTx/>
              <a:buFontTx/>
              <a:buNone/>
              <a:tabLst/>
              <a:defRPr/>
            </a:pPr>
            <a:r>
              <a:rPr kumimoji="0" lang="en-US" sz="40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rPr>
              <a:t>          </a:t>
            </a:r>
            <a:endParaRPr kumimoji="0" lang="en-US" sz="4000" b="0" i="1" u="none" strike="noStrike" kern="0" cap="none" spc="0" normalizeH="0" baseline="0" noProof="0" dirty="0" smtClean="0">
              <a:ln>
                <a:noFill/>
              </a:ln>
              <a:solidFill>
                <a:srgbClr val="FFCC00"/>
              </a:solidFill>
              <a:effectLst>
                <a:outerShdw blurRad="50800" dist="50800" dir="5400000" algn="ctr" rotWithShape="0">
                  <a:schemeClr val="tx1"/>
                </a:outerShdw>
              </a:effectLst>
              <a:uLnTx/>
              <a:uFillTx/>
              <a:latin typeface="Arial Black" pitchFamily="34" charset="0"/>
            </a:endParaRPr>
          </a:p>
        </p:txBody>
      </p:sp>
      <p:sp>
        <p:nvSpPr>
          <p:cNvPr id="11" name="TextBox 10"/>
          <p:cNvSpPr txBox="1"/>
          <p:nvPr/>
        </p:nvSpPr>
        <p:spPr>
          <a:xfrm>
            <a:off x="2062595" y="1482437"/>
            <a:ext cx="5056909" cy="1200329"/>
          </a:xfrm>
          <a:prstGeom prst="rect">
            <a:avLst/>
          </a:prstGeom>
          <a:noFill/>
        </p:spPr>
        <p:txBody>
          <a:bodyPr wrap="square" rtlCol="0">
            <a:spAutoFit/>
          </a:bodyPr>
          <a:lstStyle/>
          <a:p>
            <a:pPr algn="ctr"/>
            <a:r>
              <a:rPr lang="en-US" sz="3600" dirty="0" smtClean="0">
                <a:solidFill>
                  <a:schemeClr val="bg1"/>
                </a:solidFill>
              </a:rPr>
              <a:t>PSAV - Event Wireless</a:t>
            </a:r>
          </a:p>
          <a:p>
            <a:pPr algn="ctr"/>
            <a:r>
              <a:rPr lang="en-US" sz="3600" dirty="0" smtClean="0">
                <a:solidFill>
                  <a:schemeClr val="bg1"/>
                </a:solidFill>
              </a:rPr>
              <a:t>Login</a:t>
            </a:r>
            <a:r>
              <a:rPr lang="en-US" sz="3600" smtClean="0">
                <a:solidFill>
                  <a:schemeClr val="bg1"/>
                </a:solidFill>
              </a:rPr>
              <a:t>: </a:t>
            </a:r>
            <a:r>
              <a:rPr lang="en-US" sz="3600" smtClean="0">
                <a:solidFill>
                  <a:schemeClr val="bg1"/>
                </a:solidFill>
              </a:rPr>
              <a:t>1657ABA</a:t>
            </a:r>
            <a:endParaRPr lang="en-US" sz="3600" dirty="0">
              <a:solidFill>
                <a:schemeClr val="bg1"/>
              </a:solidFill>
            </a:endParaRPr>
          </a:p>
        </p:txBody>
      </p:sp>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125046"/>
            <a:ext cx="9144000" cy="1000369"/>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117651"/>
            <a:ext cx="9144000" cy="152400"/>
          </a:xfrm>
          <a:prstGeom prst="rect">
            <a:avLst/>
          </a:prstGeom>
          <a:gradFill>
            <a:gsLst>
              <a:gs pos="0">
                <a:schemeClr val="tx1">
                  <a:alpha val="68000"/>
                </a:schemeClr>
              </a:gs>
              <a:gs pos="50000">
                <a:srgbClr val="DDDDD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242" name="Rectangle 2"/>
          <p:cNvSpPr>
            <a:spLocks noGrp="1" noChangeArrowheads="1"/>
          </p:cNvSpPr>
          <p:nvPr>
            <p:ph type="title"/>
          </p:nvPr>
        </p:nvSpPr>
        <p:spPr>
          <a:xfrm>
            <a:off x="0" y="173895"/>
            <a:ext cx="9144000" cy="838200"/>
          </a:xfrm>
        </p:spPr>
        <p:txBody>
          <a:bodyPr>
            <a:noAutofit/>
          </a:bodyPr>
          <a:lstStyle/>
          <a:p>
            <a:pPr algn="ctr"/>
            <a:r>
              <a:rPr lang="en-US" sz="3200" dirty="0" smtClean="0">
                <a:solidFill>
                  <a:schemeClr val="bg1"/>
                </a:solidFill>
              </a:rPr>
              <a:t>James J. Adrian, Ph.D., PE, CPA</a:t>
            </a:r>
            <a:br>
              <a:rPr lang="en-US" sz="3200" dirty="0" smtClean="0">
                <a:solidFill>
                  <a:schemeClr val="bg1"/>
                </a:solidFill>
              </a:rPr>
            </a:br>
            <a:r>
              <a:rPr lang="en-US" sz="2400" dirty="0" smtClean="0">
                <a:solidFill>
                  <a:schemeClr val="bg1"/>
                </a:solidFill>
              </a:rPr>
              <a:t>CONSTRUCTION PRODUCTIVITY EXPERT</a:t>
            </a:r>
          </a:p>
        </p:txBody>
      </p:sp>
      <p:sp>
        <p:nvSpPr>
          <p:cNvPr id="10243" name="Rectangle 3"/>
          <p:cNvSpPr>
            <a:spLocks noGrp="1" noChangeArrowheads="1"/>
          </p:cNvSpPr>
          <p:nvPr>
            <p:ph idx="1"/>
          </p:nvPr>
        </p:nvSpPr>
        <p:spPr>
          <a:xfrm>
            <a:off x="457200" y="1219200"/>
            <a:ext cx="8229600" cy="5273675"/>
          </a:xfrm>
        </p:spPr>
        <p:txBody>
          <a:bodyPr>
            <a:noAutofit/>
          </a:bodyPr>
          <a:lstStyle/>
          <a:p>
            <a:pPr marL="285750" indent="-285750">
              <a:spcBef>
                <a:spcPts val="1800"/>
              </a:spcBef>
              <a:spcAft>
                <a:spcPts val="600"/>
              </a:spcAft>
              <a:buClr>
                <a:srgbClr val="800000"/>
              </a:buClr>
            </a:pPr>
            <a:r>
              <a:rPr lang="en-US" sz="2400" dirty="0" smtClean="0">
                <a:solidFill>
                  <a:schemeClr val="tx1"/>
                </a:solidFill>
                <a:effectLst/>
              </a:rPr>
              <a:t>Ph.D. University of Illinois-Urbana, Civil Engineering; Thesis: Measuring Construction Productivity </a:t>
            </a:r>
          </a:p>
          <a:p>
            <a:pPr marL="285750" indent="-285750">
              <a:spcBef>
                <a:spcPts val="1800"/>
              </a:spcBef>
              <a:spcAft>
                <a:spcPts val="600"/>
              </a:spcAft>
              <a:buClr>
                <a:srgbClr val="800000"/>
              </a:buClr>
            </a:pPr>
            <a:r>
              <a:rPr lang="en-US" sz="2400" dirty="0" smtClean="0">
                <a:solidFill>
                  <a:schemeClr val="tx1"/>
                </a:solidFill>
                <a:effectLst/>
              </a:rPr>
              <a:t>Author of Three Textbooks on Construction Productivity</a:t>
            </a:r>
          </a:p>
          <a:p>
            <a:pPr marL="285750" indent="-285750">
              <a:spcBef>
                <a:spcPts val="1800"/>
              </a:spcBef>
              <a:spcAft>
                <a:spcPts val="600"/>
              </a:spcAft>
              <a:buClr>
                <a:srgbClr val="800000"/>
              </a:buClr>
            </a:pPr>
            <a:r>
              <a:rPr lang="en-US" sz="2400" dirty="0" smtClean="0">
                <a:solidFill>
                  <a:schemeClr val="tx1"/>
                </a:solidFill>
                <a:effectLst/>
              </a:rPr>
              <a:t>Author of Associated General Contractors (AGC) National Construction Productivity Training Course/Manual</a:t>
            </a:r>
          </a:p>
          <a:p>
            <a:pPr marL="285750" indent="-285750">
              <a:spcBef>
                <a:spcPts val="1800"/>
              </a:spcBef>
              <a:spcAft>
                <a:spcPts val="600"/>
              </a:spcAft>
              <a:buClr>
                <a:srgbClr val="800000"/>
              </a:buClr>
            </a:pPr>
            <a:r>
              <a:rPr lang="en-US" sz="2400" dirty="0" smtClean="0">
                <a:solidFill>
                  <a:schemeClr val="tx1"/>
                </a:solidFill>
                <a:effectLst/>
              </a:rPr>
              <a:t>Consultant to Project Owners, Designers, and Construction Firms on Measuring and Improving Construction Productivity</a:t>
            </a:r>
          </a:p>
          <a:p>
            <a:pPr marL="285750" indent="-285750">
              <a:spcBef>
                <a:spcPts val="1800"/>
              </a:spcBef>
              <a:spcAft>
                <a:spcPts val="600"/>
              </a:spcAft>
              <a:buClr>
                <a:srgbClr val="800000"/>
              </a:buClr>
            </a:pPr>
            <a:r>
              <a:rPr lang="en-US" sz="2400" dirty="0" smtClean="0">
                <a:solidFill>
                  <a:schemeClr val="tx1"/>
                </a:solidFill>
                <a:effectLst/>
              </a:rPr>
              <a:t>Lecturer Worldwide on Measuring and Improving Construction Productivity</a:t>
            </a:r>
          </a:p>
        </p:txBody>
      </p:sp>
      <p:sp>
        <p:nvSpPr>
          <p:cNvPr id="6" name="Slide Number Placeholder 5"/>
          <p:cNvSpPr>
            <a:spLocks noGrp="1"/>
          </p:cNvSpPr>
          <p:nvPr>
            <p:ph type="sldNum" sz="quarter" idx="12"/>
          </p:nvPr>
        </p:nvSpPr>
        <p:spPr/>
        <p:txBody>
          <a:bodyPr/>
          <a:lstStyle/>
          <a:p>
            <a:fld id="{1FBF5666-C5C6-44AE-9D84-FDEF3B098F4B}" type="slidenum">
              <a:rPr lang="en-US" smtClean="0"/>
              <a:pPr/>
              <a:t>10</a:t>
            </a:fld>
            <a:endParaRPr lang="en-US" dirty="0"/>
          </a:p>
        </p:txBody>
      </p:sp>
    </p:spTree>
  </p:cSld>
  <p:clrMapOvr>
    <a:masterClrMapping/>
  </p:clrMapOvr>
  <p:transition>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125046"/>
            <a:ext cx="9144000" cy="1000369"/>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117651"/>
            <a:ext cx="9144000" cy="152400"/>
          </a:xfrm>
          <a:prstGeom prst="rect">
            <a:avLst/>
          </a:prstGeom>
          <a:gradFill>
            <a:gsLst>
              <a:gs pos="0">
                <a:schemeClr val="tx1">
                  <a:alpha val="68000"/>
                </a:schemeClr>
              </a:gs>
              <a:gs pos="50000">
                <a:srgbClr val="DDDDD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290" name="Rectangle 2"/>
          <p:cNvSpPr>
            <a:spLocks noGrp="1" noChangeArrowheads="1"/>
          </p:cNvSpPr>
          <p:nvPr>
            <p:ph type="title"/>
          </p:nvPr>
        </p:nvSpPr>
        <p:spPr>
          <a:xfrm>
            <a:off x="0" y="158265"/>
            <a:ext cx="9144000" cy="838200"/>
          </a:xfrm>
        </p:spPr>
        <p:txBody>
          <a:bodyPr/>
          <a:lstStyle/>
          <a:p>
            <a:pPr algn="ctr"/>
            <a:r>
              <a:rPr lang="en-US" sz="3200" dirty="0" smtClean="0">
                <a:solidFill>
                  <a:schemeClr val="bg1"/>
                </a:solidFill>
              </a:rPr>
              <a:t>American Power Plant: Major Issues</a:t>
            </a:r>
          </a:p>
        </p:txBody>
      </p:sp>
      <p:sp>
        <p:nvSpPr>
          <p:cNvPr id="12291" name="Rectangle 3"/>
          <p:cNvSpPr>
            <a:spLocks noGrp="1" noChangeArrowheads="1"/>
          </p:cNvSpPr>
          <p:nvPr>
            <p:ph idx="1"/>
          </p:nvPr>
        </p:nvSpPr>
        <p:spPr>
          <a:xfrm>
            <a:off x="414195" y="1717410"/>
            <a:ext cx="8354646" cy="5181600"/>
          </a:xfrm>
        </p:spPr>
        <p:txBody>
          <a:bodyPr/>
          <a:lstStyle/>
          <a:p>
            <a:pPr>
              <a:spcBef>
                <a:spcPts val="2400"/>
              </a:spcBef>
              <a:spcAft>
                <a:spcPts val="2400"/>
              </a:spcAft>
              <a:buClr>
                <a:srgbClr val="800000"/>
              </a:buClr>
            </a:pPr>
            <a:r>
              <a:rPr lang="en-US" dirty="0" smtClean="0">
                <a:solidFill>
                  <a:schemeClr val="tx1"/>
                </a:solidFill>
                <a:effectLst/>
              </a:rPr>
              <a:t>Added work and constructability issues with Heat Recovery Steam Generator (HRSG’s)</a:t>
            </a:r>
          </a:p>
          <a:p>
            <a:pPr>
              <a:spcBef>
                <a:spcPts val="2400"/>
              </a:spcBef>
              <a:spcAft>
                <a:spcPts val="2400"/>
              </a:spcAft>
              <a:buClr>
                <a:srgbClr val="800000"/>
              </a:buClr>
            </a:pPr>
            <a:r>
              <a:rPr lang="en-US" dirty="0" smtClean="0">
                <a:solidFill>
                  <a:schemeClr val="tx1"/>
                </a:solidFill>
                <a:effectLst/>
              </a:rPr>
              <a:t>Unanticipated modifications to combustion turbine issue</a:t>
            </a:r>
          </a:p>
          <a:p>
            <a:pPr>
              <a:spcBef>
                <a:spcPts val="2400"/>
              </a:spcBef>
              <a:spcAft>
                <a:spcPts val="2400"/>
              </a:spcAft>
              <a:buClr>
                <a:srgbClr val="800000"/>
              </a:buClr>
            </a:pPr>
            <a:r>
              <a:rPr lang="en-US" dirty="0" smtClean="0">
                <a:solidFill>
                  <a:schemeClr val="tx1"/>
                </a:solidFill>
                <a:effectLst/>
              </a:rPr>
              <a:t>Turbine building size issues</a:t>
            </a:r>
          </a:p>
        </p:txBody>
      </p:sp>
      <p:sp>
        <p:nvSpPr>
          <p:cNvPr id="6" name="Slide Number Placeholder 5"/>
          <p:cNvSpPr>
            <a:spLocks noGrp="1"/>
          </p:cNvSpPr>
          <p:nvPr>
            <p:ph type="sldNum" sz="quarter" idx="12"/>
          </p:nvPr>
        </p:nvSpPr>
        <p:spPr/>
        <p:txBody>
          <a:bodyPr/>
          <a:lstStyle/>
          <a:p>
            <a:fld id="{1FBF5666-C5C6-44AE-9D84-FDEF3B098F4B}" type="slidenum">
              <a:rPr lang="en-US" smtClean="0"/>
              <a:pPr/>
              <a:t>11</a:t>
            </a:fld>
            <a:endParaRPr lang="en-US" dirty="0"/>
          </a:p>
        </p:txBody>
      </p:sp>
    </p:spTree>
  </p:cSld>
  <p:clrMapOvr>
    <a:masterClrMapping/>
  </p:clrMapOvr>
  <p:transition>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25046"/>
            <a:ext cx="9144000" cy="1000369"/>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1117651"/>
            <a:ext cx="9144000" cy="152400"/>
          </a:xfrm>
          <a:prstGeom prst="rect">
            <a:avLst/>
          </a:prstGeom>
          <a:gradFill>
            <a:gsLst>
              <a:gs pos="0">
                <a:schemeClr val="tx1">
                  <a:alpha val="68000"/>
                </a:schemeClr>
              </a:gs>
              <a:gs pos="50000">
                <a:srgbClr val="DDDDD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314" name="Title 1"/>
          <p:cNvSpPr>
            <a:spLocks noGrp="1"/>
          </p:cNvSpPr>
          <p:nvPr>
            <p:ph type="title"/>
          </p:nvPr>
        </p:nvSpPr>
        <p:spPr>
          <a:xfrm>
            <a:off x="0" y="119190"/>
            <a:ext cx="9144000" cy="838200"/>
          </a:xfrm>
        </p:spPr>
        <p:txBody>
          <a:bodyPr/>
          <a:lstStyle/>
          <a:p>
            <a:pPr algn="ctr" eaLnBrk="1" hangingPunct="1"/>
            <a:r>
              <a:rPr lang="en-US" sz="3200" dirty="0" smtClean="0">
                <a:solidFill>
                  <a:schemeClr val="bg1"/>
                </a:solidFill>
              </a:rPr>
              <a:t>EXPERT OPINION</a:t>
            </a:r>
          </a:p>
        </p:txBody>
      </p:sp>
      <p:sp>
        <p:nvSpPr>
          <p:cNvPr id="6" name="Slide Number Placeholder 5"/>
          <p:cNvSpPr>
            <a:spLocks noGrp="1"/>
          </p:cNvSpPr>
          <p:nvPr>
            <p:ph type="sldNum" sz="quarter" idx="12"/>
          </p:nvPr>
        </p:nvSpPr>
        <p:spPr/>
        <p:txBody>
          <a:bodyPr/>
          <a:lstStyle/>
          <a:p>
            <a:fld id="{1FBF5666-C5C6-44AE-9D84-FDEF3B098F4B}" type="slidenum">
              <a:rPr lang="en-US" smtClean="0"/>
              <a:pPr/>
              <a:t>12</a:t>
            </a:fld>
            <a:endParaRPr lang="en-US" dirty="0"/>
          </a:p>
        </p:txBody>
      </p:sp>
      <p:sp>
        <p:nvSpPr>
          <p:cNvPr id="7" name="Content Placeholder 2"/>
          <p:cNvSpPr>
            <a:spLocks noGrp="1"/>
          </p:cNvSpPr>
          <p:nvPr>
            <p:ph idx="1"/>
          </p:nvPr>
        </p:nvSpPr>
        <p:spPr>
          <a:xfrm>
            <a:off x="1118061" y="1720796"/>
            <a:ext cx="6924674" cy="4429545"/>
          </a:xfrm>
        </p:spPr>
        <p:txBody>
          <a:bodyPr>
            <a:normAutofit/>
          </a:bodyPr>
          <a:lstStyle/>
          <a:p>
            <a:pPr eaLnBrk="1" hangingPunct="1">
              <a:lnSpc>
                <a:spcPct val="150000"/>
              </a:lnSpc>
              <a:buFont typeface="Arial" charset="0"/>
              <a:buNone/>
            </a:pPr>
            <a:r>
              <a:rPr lang="en-US" dirty="0" smtClean="0">
                <a:solidFill>
                  <a:schemeClr val="tx1"/>
                </a:solidFill>
                <a:effectLst/>
              </a:rPr>
              <a:t>	</a:t>
            </a:r>
            <a:r>
              <a:rPr lang="en-US" i="1" dirty="0" smtClean="0">
                <a:solidFill>
                  <a:schemeClr val="tx1"/>
                </a:solidFill>
                <a:effectLst/>
              </a:rPr>
              <a:t>It is my expert opinion that owing to project owner caused disruptions and delays during the construction of the American Power Plant, that </a:t>
            </a:r>
            <a:br>
              <a:rPr lang="en-US" i="1" dirty="0" smtClean="0">
                <a:solidFill>
                  <a:schemeClr val="tx1"/>
                </a:solidFill>
                <a:effectLst/>
              </a:rPr>
            </a:br>
            <a:r>
              <a:rPr lang="en-US" i="1" dirty="0" smtClean="0">
                <a:solidFill>
                  <a:schemeClr val="tx1"/>
                </a:solidFill>
                <a:effectLst/>
              </a:rPr>
              <a:t>ACME Constructors incurred a minimum loss of 136,730 craft hours.  </a:t>
            </a:r>
          </a:p>
        </p:txBody>
      </p:sp>
      <p:grpSp>
        <p:nvGrpSpPr>
          <p:cNvPr id="2" name="Group 9"/>
          <p:cNvGrpSpPr/>
          <p:nvPr/>
        </p:nvGrpSpPr>
        <p:grpSpPr>
          <a:xfrm>
            <a:off x="1240345" y="723242"/>
            <a:ext cx="5740883" cy="4849487"/>
            <a:chOff x="1065178" y="1000322"/>
            <a:chExt cx="4800057" cy="4849487"/>
          </a:xfrm>
        </p:grpSpPr>
        <p:sp>
          <p:nvSpPr>
            <p:cNvPr id="8" name="TextBox 7"/>
            <p:cNvSpPr txBox="1"/>
            <p:nvPr/>
          </p:nvSpPr>
          <p:spPr>
            <a:xfrm>
              <a:off x="1065178" y="1000322"/>
              <a:ext cx="838694" cy="1643207"/>
            </a:xfrm>
            <a:prstGeom prst="rect">
              <a:avLst/>
            </a:prstGeom>
            <a:noFill/>
          </p:spPr>
          <p:txBody>
            <a:bodyPr wrap="square" rtlCol="0">
              <a:spAutoFit/>
            </a:bodyPr>
            <a:lstStyle/>
            <a:p>
              <a:pPr>
                <a:lnSpc>
                  <a:spcPts val="15000"/>
                </a:lnSpc>
              </a:pPr>
              <a:r>
                <a:rPr lang="en-US" sz="3600" b="1" dirty="0" smtClean="0">
                  <a:solidFill>
                    <a:srgbClr val="800000"/>
                  </a:solidFill>
                  <a:latin typeface="Times New Roman" pitchFamily="18" charset="0"/>
                  <a:cs typeface="Times New Roman" pitchFamily="18" charset="0"/>
                </a:rPr>
                <a:t>“</a:t>
              </a:r>
              <a:endParaRPr lang="en-US" sz="3600" b="1" dirty="0">
                <a:solidFill>
                  <a:srgbClr val="800000"/>
                </a:solidFill>
                <a:latin typeface="Times New Roman" pitchFamily="18" charset="0"/>
                <a:cs typeface="Times New Roman" pitchFamily="18" charset="0"/>
              </a:endParaRPr>
            </a:p>
          </p:txBody>
        </p:sp>
        <p:sp>
          <p:nvSpPr>
            <p:cNvPr id="9" name="TextBox 8"/>
            <p:cNvSpPr txBox="1"/>
            <p:nvPr/>
          </p:nvSpPr>
          <p:spPr>
            <a:xfrm>
              <a:off x="4874149" y="4206602"/>
              <a:ext cx="991086" cy="1643207"/>
            </a:xfrm>
            <a:prstGeom prst="rect">
              <a:avLst/>
            </a:prstGeom>
            <a:noFill/>
          </p:spPr>
          <p:txBody>
            <a:bodyPr wrap="square" rtlCol="0">
              <a:spAutoFit/>
            </a:bodyPr>
            <a:lstStyle/>
            <a:p>
              <a:pPr>
                <a:lnSpc>
                  <a:spcPts val="15000"/>
                </a:lnSpc>
              </a:pPr>
              <a:r>
                <a:rPr lang="en-US" sz="3600" b="1" dirty="0" smtClean="0">
                  <a:solidFill>
                    <a:srgbClr val="800000"/>
                  </a:solidFill>
                  <a:latin typeface="Times New Roman" pitchFamily="18" charset="0"/>
                  <a:cs typeface="Times New Roman" pitchFamily="18" charset="0"/>
                </a:rPr>
                <a:t>”</a:t>
              </a:r>
              <a:endParaRPr lang="en-US" sz="3600" b="1" dirty="0">
                <a:solidFill>
                  <a:srgbClr val="800000"/>
                </a:solidFill>
                <a:latin typeface="Times New Roman" pitchFamily="18" charset="0"/>
                <a:cs typeface="Times New Roman" pitchFamily="18" charset="0"/>
              </a:endParaRPr>
            </a:p>
          </p:txBody>
        </p:sp>
      </p:grpSp>
    </p:spTree>
  </p:cSld>
  <p:clrMapOvr>
    <a:masterClrMapping/>
  </p:clrMapOvr>
  <p:transition>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25046"/>
            <a:ext cx="9144000" cy="1000369"/>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1117651"/>
            <a:ext cx="9144000" cy="152400"/>
          </a:xfrm>
          <a:prstGeom prst="rect">
            <a:avLst/>
          </a:prstGeom>
          <a:gradFill>
            <a:gsLst>
              <a:gs pos="0">
                <a:schemeClr val="tx1">
                  <a:alpha val="68000"/>
                </a:schemeClr>
              </a:gs>
              <a:gs pos="50000">
                <a:srgbClr val="DDDDD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506" name="Rectangle 2"/>
          <p:cNvSpPr>
            <a:spLocks noGrp="1" noChangeArrowheads="1"/>
          </p:cNvSpPr>
          <p:nvPr>
            <p:ph type="title"/>
          </p:nvPr>
        </p:nvSpPr>
        <p:spPr>
          <a:xfrm>
            <a:off x="0" y="439605"/>
            <a:ext cx="9144000" cy="838200"/>
          </a:xfrm>
        </p:spPr>
        <p:txBody>
          <a:bodyPr>
            <a:noAutofit/>
          </a:bodyPr>
          <a:lstStyle/>
          <a:p>
            <a:pPr algn="ctr"/>
            <a:r>
              <a:rPr lang="en-US" sz="3200" i="1" dirty="0" smtClean="0">
                <a:effectLst>
                  <a:outerShdw blurRad="50800" dist="50800" dir="5400000" algn="ctr" rotWithShape="0">
                    <a:schemeClr val="tx1"/>
                  </a:outerShdw>
                </a:effectLst>
                <a:latin typeface="Arial Black" pitchFamily="34" charset="0"/>
              </a:rPr>
              <a:t>Dr. Adrian’s Engagement</a:t>
            </a:r>
            <a:br>
              <a:rPr lang="en-US" sz="3200" i="1" dirty="0" smtClean="0">
                <a:effectLst>
                  <a:outerShdw blurRad="50800" dist="50800" dir="5400000" algn="ctr" rotWithShape="0">
                    <a:schemeClr val="tx1"/>
                  </a:outerShdw>
                </a:effectLst>
                <a:latin typeface="Arial Black" pitchFamily="34" charset="0"/>
              </a:rPr>
            </a:br>
            <a:endParaRPr lang="en-US" sz="3200" i="1" dirty="0" smtClean="0">
              <a:effectLst>
                <a:outerShdw blurRad="50800" dist="50800" dir="5400000" algn="ctr" rotWithShape="0">
                  <a:schemeClr val="tx1"/>
                </a:outerShdw>
              </a:effectLst>
              <a:latin typeface="Arial Black" pitchFamily="34" charset="0"/>
            </a:endParaRPr>
          </a:p>
        </p:txBody>
      </p:sp>
      <p:sp>
        <p:nvSpPr>
          <p:cNvPr id="15363" name="Rectangle 3"/>
          <p:cNvSpPr>
            <a:spLocks noGrp="1" noChangeArrowheads="1"/>
          </p:cNvSpPr>
          <p:nvPr>
            <p:ph sz="half" idx="1"/>
          </p:nvPr>
        </p:nvSpPr>
        <p:spPr>
          <a:xfrm>
            <a:off x="457200" y="2358255"/>
            <a:ext cx="4038600" cy="4892675"/>
          </a:xfrm>
        </p:spPr>
        <p:txBody>
          <a:bodyPr>
            <a:noAutofit/>
          </a:bodyPr>
          <a:lstStyle/>
          <a:p>
            <a:pPr marL="230188" indent="-230188">
              <a:spcBef>
                <a:spcPts val="1800"/>
              </a:spcBef>
              <a:buClr>
                <a:srgbClr val="800000"/>
              </a:buClr>
            </a:pPr>
            <a:r>
              <a:rPr lang="en-US" sz="2000" dirty="0" smtClean="0">
                <a:solidFill>
                  <a:schemeClr val="tx1"/>
                </a:solidFill>
              </a:rPr>
              <a:t>Reviewed project drawings</a:t>
            </a:r>
          </a:p>
          <a:p>
            <a:pPr marL="230188" indent="-230188">
              <a:spcBef>
                <a:spcPts val="1800"/>
              </a:spcBef>
              <a:buClr>
                <a:srgbClr val="800000"/>
              </a:buClr>
            </a:pPr>
            <a:r>
              <a:rPr lang="en-US" sz="2000" dirty="0" smtClean="0">
                <a:solidFill>
                  <a:schemeClr val="tx1"/>
                </a:solidFill>
              </a:rPr>
              <a:t>Reviewed accounting reports to include job cost reports and labor reports</a:t>
            </a:r>
          </a:p>
          <a:p>
            <a:pPr marL="230188" indent="-230188">
              <a:spcBef>
                <a:spcPts val="1800"/>
              </a:spcBef>
              <a:buClr>
                <a:srgbClr val="800000"/>
              </a:buClr>
            </a:pPr>
            <a:r>
              <a:rPr lang="en-US" sz="2000" dirty="0" smtClean="0">
                <a:solidFill>
                  <a:schemeClr val="tx1"/>
                </a:solidFill>
              </a:rPr>
              <a:t>Reviewed project estimate</a:t>
            </a:r>
          </a:p>
          <a:p>
            <a:pPr marL="230188" indent="-230188">
              <a:spcBef>
                <a:spcPts val="1800"/>
              </a:spcBef>
              <a:buClr>
                <a:srgbClr val="800000"/>
              </a:buClr>
            </a:pPr>
            <a:r>
              <a:rPr lang="en-US" sz="2000" dirty="0" smtClean="0">
                <a:solidFill>
                  <a:schemeClr val="tx1"/>
                </a:solidFill>
              </a:rPr>
              <a:t>Reviewed project correspondence</a:t>
            </a:r>
          </a:p>
          <a:p>
            <a:pPr marL="230188" indent="-230188">
              <a:spcBef>
                <a:spcPts val="1800"/>
              </a:spcBef>
              <a:buClr>
                <a:srgbClr val="800000"/>
              </a:buClr>
            </a:pPr>
            <a:r>
              <a:rPr lang="en-US" sz="2000" dirty="0" smtClean="0">
                <a:solidFill>
                  <a:schemeClr val="tx1"/>
                </a:solidFill>
              </a:rPr>
              <a:t>Reviewed schedule</a:t>
            </a:r>
          </a:p>
        </p:txBody>
      </p:sp>
      <p:sp>
        <p:nvSpPr>
          <p:cNvPr id="15364" name="Rectangle 4"/>
          <p:cNvSpPr>
            <a:spLocks noGrp="1" noChangeArrowheads="1"/>
          </p:cNvSpPr>
          <p:nvPr>
            <p:ph sz="half" idx="2"/>
          </p:nvPr>
        </p:nvSpPr>
        <p:spPr>
          <a:xfrm>
            <a:off x="4648200" y="3522675"/>
            <a:ext cx="4495800" cy="5181600"/>
          </a:xfrm>
        </p:spPr>
        <p:txBody>
          <a:bodyPr>
            <a:noAutofit/>
          </a:bodyPr>
          <a:lstStyle/>
          <a:p>
            <a:pPr marL="230188" indent="-230188">
              <a:spcBef>
                <a:spcPts val="1800"/>
              </a:spcBef>
              <a:buClr>
                <a:srgbClr val="800000"/>
              </a:buClr>
            </a:pPr>
            <a:r>
              <a:rPr lang="en-US" sz="2000" dirty="0" smtClean="0">
                <a:solidFill>
                  <a:schemeClr val="tx1"/>
                </a:solidFill>
              </a:rPr>
              <a:t>Interviewed job site personal</a:t>
            </a:r>
          </a:p>
          <a:p>
            <a:pPr marL="230188" indent="-230188">
              <a:spcBef>
                <a:spcPts val="1800"/>
              </a:spcBef>
              <a:buClr>
                <a:srgbClr val="800000"/>
              </a:buClr>
            </a:pPr>
            <a:r>
              <a:rPr lang="en-US" sz="2000" dirty="0" smtClean="0">
                <a:solidFill>
                  <a:schemeClr val="tx1"/>
                </a:solidFill>
              </a:rPr>
              <a:t>Inspected job site</a:t>
            </a:r>
          </a:p>
          <a:p>
            <a:pPr marL="230188" indent="-230188">
              <a:spcBef>
                <a:spcPts val="1800"/>
              </a:spcBef>
              <a:buClr>
                <a:srgbClr val="800000"/>
              </a:buClr>
            </a:pPr>
            <a:r>
              <a:rPr lang="en-US" sz="2000" dirty="0" smtClean="0">
                <a:solidFill>
                  <a:schemeClr val="tx1"/>
                </a:solidFill>
              </a:rPr>
              <a:t>Participated in job site tour</a:t>
            </a:r>
          </a:p>
          <a:p>
            <a:pPr marL="230188" indent="-230188">
              <a:spcBef>
                <a:spcPts val="1800"/>
              </a:spcBef>
              <a:buClr>
                <a:srgbClr val="800000"/>
              </a:buClr>
            </a:pPr>
            <a:r>
              <a:rPr lang="en-US" sz="2000" dirty="0" smtClean="0">
                <a:solidFill>
                  <a:schemeClr val="tx1"/>
                </a:solidFill>
              </a:rPr>
              <a:t>Conducted on site productivity analysis</a:t>
            </a:r>
          </a:p>
          <a:p>
            <a:pPr>
              <a:buClr>
                <a:srgbClr val="800000"/>
              </a:buClr>
            </a:pPr>
            <a:endParaRPr lang="en-US" sz="2000" dirty="0" smtClean="0">
              <a:solidFill>
                <a:schemeClr val="tx1"/>
              </a:solidFill>
            </a:endParaRPr>
          </a:p>
        </p:txBody>
      </p:sp>
      <p:sp>
        <p:nvSpPr>
          <p:cNvPr id="8" name="Slide Number Placeholder 7"/>
          <p:cNvSpPr>
            <a:spLocks noGrp="1"/>
          </p:cNvSpPr>
          <p:nvPr>
            <p:ph type="sldNum" sz="quarter" idx="12"/>
          </p:nvPr>
        </p:nvSpPr>
        <p:spPr>
          <a:xfrm>
            <a:off x="7022100" y="6553200"/>
            <a:ext cx="2133600" cy="304800"/>
          </a:xfrm>
        </p:spPr>
        <p:txBody>
          <a:bodyPr/>
          <a:lstStyle/>
          <a:p>
            <a:fld id="{1FBF5666-C5C6-44AE-9D84-FDEF3B098F4B}" type="slidenum">
              <a:rPr lang="en-US" smtClean="0">
                <a:solidFill>
                  <a:schemeClr val="tx1"/>
                </a:solidFill>
              </a:rPr>
              <a:pPr/>
              <a:t>13</a:t>
            </a:fld>
            <a:endParaRPr lang="en-US" dirty="0">
              <a:solidFill>
                <a:schemeClr val="tx1"/>
              </a:solidFill>
            </a:endParaRPr>
          </a:p>
        </p:txBody>
      </p:sp>
      <p:sp>
        <p:nvSpPr>
          <p:cNvPr id="6" name="Rectangle 2"/>
          <p:cNvSpPr txBox="1">
            <a:spLocks noChangeArrowheads="1"/>
          </p:cNvSpPr>
          <p:nvPr/>
        </p:nvSpPr>
        <p:spPr bwMode="auto">
          <a:xfrm>
            <a:off x="152400" y="1310985"/>
            <a:ext cx="8725877"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600" b="1" i="1" u="none" strike="noStrike" kern="0" cap="none" spc="0" normalizeH="0" baseline="0" noProof="0" dirty="0" smtClean="0">
                <a:ln>
                  <a:noFill/>
                </a:ln>
                <a:solidFill>
                  <a:srgbClr val="800000"/>
                </a:solidFill>
                <a:uLnTx/>
                <a:uFillTx/>
                <a:latin typeface="Arial Black" pitchFamily="34" charset="0"/>
                <a:ea typeface="+mj-ea"/>
                <a:cs typeface="+mj-cs"/>
              </a:rPr>
              <a:t>Project Documents Reviewed, Personnel Interviewed / Steps Performed</a:t>
            </a:r>
          </a:p>
        </p:txBody>
      </p:sp>
      <p:sp>
        <p:nvSpPr>
          <p:cNvPr id="9" name="Rectangle 3"/>
          <p:cNvSpPr txBox="1">
            <a:spLocks noChangeArrowheads="1"/>
          </p:cNvSpPr>
          <p:nvPr/>
        </p:nvSpPr>
        <p:spPr bwMode="auto">
          <a:xfrm>
            <a:off x="4645326" y="2352059"/>
            <a:ext cx="4038600" cy="10632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30188" marR="0" lvl="0" indent="-230188" algn="l" defTabSz="914400" rtl="0" eaLnBrk="1" fontAlgn="base" latinLnBrk="0" hangingPunct="1">
              <a:lnSpc>
                <a:spcPct val="100000"/>
              </a:lnSpc>
              <a:spcBef>
                <a:spcPts val="1800"/>
              </a:spcBef>
              <a:spcAft>
                <a:spcPct val="0"/>
              </a:spcAft>
              <a:buClr>
                <a:srgbClr val="800000"/>
              </a:buClr>
              <a:buSzTx/>
              <a:buFontTx/>
              <a:buChar char="•"/>
              <a:tabLst/>
              <a:defRPr/>
            </a:pPr>
            <a:r>
              <a:rPr kumimoji="0" lang="en-US" sz="2000" b="0" i="0" u="none" strike="noStrike" kern="0" cap="none" spc="0" normalizeH="0" baseline="0" noProof="0" dirty="0" smtClean="0">
                <a:ln>
                  <a:noFill/>
                </a:ln>
                <a:uLnTx/>
                <a:uFillTx/>
                <a:latin typeface="+mn-lt"/>
                <a:ea typeface="+mn-ea"/>
                <a:cs typeface="+mn-cs"/>
              </a:rPr>
              <a:t>Reviewed temperature, wind, and humidity weather data and expert reports</a:t>
            </a:r>
          </a:p>
        </p:txBody>
      </p:sp>
    </p:spTree>
  </p:cSld>
  <p:clrMapOvr>
    <a:masterClrMapping/>
  </p:clrMapOvr>
  <p:transition>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125046"/>
            <a:ext cx="9144000" cy="1000369"/>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117651"/>
            <a:ext cx="9144000" cy="152400"/>
          </a:xfrm>
          <a:prstGeom prst="rect">
            <a:avLst/>
          </a:prstGeom>
          <a:gradFill>
            <a:gsLst>
              <a:gs pos="0">
                <a:schemeClr val="tx1">
                  <a:alpha val="68000"/>
                </a:schemeClr>
              </a:gs>
              <a:gs pos="50000">
                <a:srgbClr val="DDDDD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290" name="Rectangle 2"/>
          <p:cNvSpPr>
            <a:spLocks noGrp="1" noChangeArrowheads="1"/>
          </p:cNvSpPr>
          <p:nvPr>
            <p:ph type="title"/>
          </p:nvPr>
        </p:nvSpPr>
        <p:spPr>
          <a:xfrm>
            <a:off x="0" y="189525"/>
            <a:ext cx="9144000" cy="838200"/>
          </a:xfrm>
        </p:spPr>
        <p:txBody>
          <a:bodyPr/>
          <a:lstStyle/>
          <a:p>
            <a:pPr algn="ctr"/>
            <a:r>
              <a:rPr lang="en-US" sz="3200" dirty="0" smtClean="0">
                <a:solidFill>
                  <a:schemeClr val="bg1"/>
                </a:solidFill>
              </a:rPr>
              <a:t>Rule 703. Bases of an Expert’s Opinion Testimony</a:t>
            </a:r>
          </a:p>
        </p:txBody>
      </p:sp>
      <p:sp>
        <p:nvSpPr>
          <p:cNvPr id="12291" name="Rectangle 3"/>
          <p:cNvSpPr>
            <a:spLocks noGrp="1" noChangeArrowheads="1"/>
          </p:cNvSpPr>
          <p:nvPr>
            <p:ph idx="1"/>
          </p:nvPr>
        </p:nvSpPr>
        <p:spPr>
          <a:xfrm>
            <a:off x="413727" y="1311010"/>
            <a:ext cx="8354646" cy="5181600"/>
          </a:xfrm>
        </p:spPr>
        <p:txBody>
          <a:bodyPr/>
          <a:lstStyle/>
          <a:p>
            <a:pPr>
              <a:lnSpc>
                <a:spcPts val="3600"/>
              </a:lnSpc>
              <a:spcBef>
                <a:spcPts val="2400"/>
              </a:spcBef>
              <a:spcAft>
                <a:spcPts val="2400"/>
              </a:spcAft>
              <a:buClr>
                <a:srgbClr val="800000"/>
              </a:buClr>
            </a:pPr>
            <a:r>
              <a:rPr lang="en-US" sz="2600" dirty="0" smtClean="0">
                <a:solidFill>
                  <a:schemeClr val="tx1"/>
                </a:solidFill>
                <a:effectLst/>
              </a:rPr>
              <a:t>An expert may base an opinion on facts or data in the case that the expert has been made aware of or personally observed.  If experts in the particular field would reasonably rely on those kinds of facts or data in forming an opinion on the subject, they need not be admissible for the opinion to be admitted.  But if the facts or data would otherwise be inadmissible, the proponent of the opinion may disclose them to the jury only if their probative value in helping the jury evaluate the opinion substantially outweighs the prejudicial effect.</a:t>
            </a:r>
          </a:p>
        </p:txBody>
      </p:sp>
      <p:sp>
        <p:nvSpPr>
          <p:cNvPr id="6" name="Slide Number Placeholder 5"/>
          <p:cNvSpPr>
            <a:spLocks noGrp="1"/>
          </p:cNvSpPr>
          <p:nvPr>
            <p:ph type="sldNum" sz="quarter" idx="12"/>
          </p:nvPr>
        </p:nvSpPr>
        <p:spPr/>
        <p:txBody>
          <a:bodyPr/>
          <a:lstStyle/>
          <a:p>
            <a:fld id="{1FBF5666-C5C6-44AE-9D84-FDEF3B098F4B}" type="slidenum">
              <a:rPr lang="en-US" smtClean="0"/>
              <a:pPr/>
              <a:t>14</a:t>
            </a:fld>
            <a:endParaRPr lang="en-US" dirty="0"/>
          </a:p>
        </p:txBody>
      </p:sp>
    </p:spTree>
  </p:cSld>
  <p:clrMapOvr>
    <a:masterClrMapping/>
  </p:clrMapOvr>
  <p:transition>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25046"/>
            <a:ext cx="9144000" cy="1000369"/>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117651"/>
            <a:ext cx="9144000" cy="152400"/>
          </a:xfrm>
          <a:prstGeom prst="rect">
            <a:avLst/>
          </a:prstGeom>
          <a:gradFill>
            <a:gsLst>
              <a:gs pos="0">
                <a:schemeClr val="tx1">
                  <a:alpha val="68000"/>
                </a:schemeClr>
              </a:gs>
              <a:gs pos="50000">
                <a:srgbClr val="DDDDD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458" name="Rectangle 1026"/>
          <p:cNvSpPr>
            <a:spLocks noGrp="1" noChangeArrowheads="1"/>
          </p:cNvSpPr>
          <p:nvPr>
            <p:ph type="title"/>
          </p:nvPr>
        </p:nvSpPr>
        <p:spPr/>
        <p:txBody>
          <a:bodyPr/>
          <a:lstStyle/>
          <a:p>
            <a:pPr algn="ctr"/>
            <a:r>
              <a:rPr lang="en-US" dirty="0" smtClean="0">
                <a:solidFill>
                  <a:schemeClr val="bg1"/>
                </a:solidFill>
              </a:rPr>
              <a:t>Conclusions</a:t>
            </a:r>
          </a:p>
        </p:txBody>
      </p:sp>
      <p:graphicFrame>
        <p:nvGraphicFramePr>
          <p:cNvPr id="244739" name="Group 1027"/>
          <p:cNvGraphicFramePr>
            <a:graphicFrameLocks noGrp="1"/>
          </p:cNvGraphicFramePr>
          <p:nvPr>
            <p:ph idx="1"/>
          </p:nvPr>
        </p:nvGraphicFramePr>
        <p:xfrm>
          <a:off x="1840676" y="1565856"/>
          <a:ext cx="5748726" cy="4826953"/>
        </p:xfrm>
        <a:graphic>
          <a:graphicData uri="http://schemas.openxmlformats.org/drawingml/2006/table">
            <a:tbl>
              <a:tblPr firstRow="1"/>
              <a:tblGrid>
                <a:gridCol w="3527135"/>
                <a:gridCol w="2221591"/>
              </a:tblGrid>
              <a:tr h="620713">
                <a:tc>
                  <a:txBody>
                    <a:bodyPr/>
                    <a:lstStyle/>
                    <a:p>
                      <a:pPr marL="0" marR="0" lvl="0" indent="0" algn="l" defTabSz="914400" rtl="0" eaLnBrk="0" fontAlgn="base" latinLnBrk="0" hangingPunct="0">
                        <a:lnSpc>
                          <a:spcPct val="90000"/>
                        </a:lnSpc>
                        <a:spcBef>
                          <a:spcPct val="20000"/>
                        </a:spcBef>
                        <a:spcAft>
                          <a:spcPct val="0"/>
                        </a:spcAft>
                        <a:buClr>
                          <a:schemeClr val="accent2"/>
                        </a:buClr>
                        <a:buSzPct val="75000"/>
                        <a:buFont typeface="Monotype Sorts" pitchFamily="2" charset="2"/>
                        <a:buNone/>
                        <a:tabLst/>
                      </a:pPr>
                      <a:r>
                        <a:rPr kumimoji="0" lang="en-US" sz="2000" b="1" i="1" u="none" strike="noStrike" cap="none" normalizeH="0" baseline="0" dirty="0" smtClean="0">
                          <a:ln>
                            <a:noFill/>
                          </a:ln>
                          <a:solidFill>
                            <a:schemeClr val="tx1"/>
                          </a:solidFill>
                          <a:effectLst/>
                          <a:latin typeface="Arial" pitchFamily="34" charset="0"/>
                          <a:cs typeface="Arial" pitchFamily="34" charset="0"/>
                        </a:rPr>
                        <a:t>LOST PRODUCTIVITY </a:t>
                      </a:r>
                      <a:br>
                        <a:rPr kumimoji="0" lang="en-US" sz="2000" b="1" i="1" u="none" strike="noStrike" cap="none" normalizeH="0" baseline="0" dirty="0" smtClean="0">
                          <a:ln>
                            <a:noFill/>
                          </a:ln>
                          <a:solidFill>
                            <a:schemeClr val="tx1"/>
                          </a:solidFill>
                          <a:effectLst/>
                          <a:latin typeface="Arial" pitchFamily="34" charset="0"/>
                          <a:cs typeface="Arial" pitchFamily="34" charset="0"/>
                        </a:rPr>
                      </a:br>
                      <a:r>
                        <a:rPr kumimoji="0" lang="en-US" sz="2000" b="1" i="1" u="none" strike="noStrike" cap="none" normalizeH="0" baseline="0" dirty="0" smtClean="0">
                          <a:ln>
                            <a:noFill/>
                          </a:ln>
                          <a:solidFill>
                            <a:schemeClr val="tx1"/>
                          </a:solidFill>
                          <a:effectLst/>
                          <a:latin typeface="Arial" pitchFamily="34" charset="0"/>
                          <a:cs typeface="Arial" pitchFamily="34" charset="0"/>
                        </a:rPr>
                        <a:t>DUE TO:</a:t>
                      </a:r>
                    </a:p>
                  </a:txBody>
                  <a:tcPr marL="182880" marR="182880" marT="91440" marB="9144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1600" b="1" i="0" u="none" strike="noStrike" cap="none" normalizeH="0" baseline="0" dirty="0" smtClean="0">
                          <a:ln>
                            <a:noFill/>
                          </a:ln>
                          <a:solidFill>
                            <a:schemeClr val="bg1"/>
                          </a:solidFill>
                          <a:effectLst/>
                          <a:latin typeface="Arial" pitchFamily="34" charset="0"/>
                          <a:cs typeface="Arial" pitchFamily="34" charset="0"/>
                        </a:rPr>
                        <a:t>Calculated </a:t>
                      </a:r>
                      <a:br>
                        <a:rPr kumimoji="0" lang="en-US" sz="1600" b="1" i="0" u="none" strike="noStrike" cap="none" normalizeH="0" baseline="0" dirty="0" smtClean="0">
                          <a:ln>
                            <a:noFill/>
                          </a:ln>
                          <a:solidFill>
                            <a:schemeClr val="bg1"/>
                          </a:solidFill>
                          <a:effectLst/>
                          <a:latin typeface="Arial" pitchFamily="34" charset="0"/>
                          <a:cs typeface="Arial" pitchFamily="34" charset="0"/>
                        </a:rPr>
                      </a:br>
                      <a:r>
                        <a:rPr kumimoji="0" lang="en-US" sz="1600" b="1" i="0" u="none" strike="noStrike" cap="none" normalizeH="0" baseline="0" dirty="0" smtClean="0">
                          <a:ln>
                            <a:noFill/>
                          </a:ln>
                          <a:solidFill>
                            <a:schemeClr val="bg1"/>
                          </a:solidFill>
                          <a:effectLst/>
                          <a:latin typeface="Arial" pitchFamily="34" charset="0"/>
                          <a:cs typeface="Arial" pitchFamily="34" charset="0"/>
                        </a:rPr>
                        <a:t>Lost Labor Hours</a:t>
                      </a:r>
                    </a:p>
                  </a:txBody>
                  <a:tcPr marL="182880" marR="182880" marT="91440" marB="91440" anchor="b" horzOverflow="overflow">
                    <a:lnL w="12700" cap="flat" cmpd="sng" algn="ctr">
                      <a:noFill/>
                      <a:prstDash val="solid"/>
                      <a:round/>
                      <a:headEnd type="none" w="med" len="med"/>
                      <a:tailEnd type="none" w="med" len="med"/>
                    </a:lnL>
                    <a:lnR w="28575" cap="flat" cmpd="sng" algn="ctr">
                      <a:solidFill>
                        <a:srgbClr val="7F7F7F"/>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rgbClr val="9A002E"/>
                    </a:solidFill>
                  </a:tcPr>
                </a:tc>
              </a:tr>
              <a:tr h="490537">
                <a:tc>
                  <a:txBody>
                    <a:bodyPr/>
                    <a:lstStyle/>
                    <a:p>
                      <a:pPr marL="228600" marR="0" lvl="0" indent="-228600" algn="l" defTabSz="914400" rtl="0" eaLnBrk="0" fontAlgn="base" latinLnBrk="0" hangingPunct="0">
                        <a:lnSpc>
                          <a:spcPct val="100000"/>
                        </a:lnSpc>
                        <a:spcBef>
                          <a:spcPct val="20000"/>
                        </a:spcBef>
                        <a:spcAft>
                          <a:spcPct val="0"/>
                        </a:spcAft>
                        <a:buClr>
                          <a:srgbClr val="800000"/>
                        </a:buClr>
                        <a:buSzPct val="75000"/>
                        <a:buFont typeface="Wingdings" pitchFamily="2" charset="2"/>
                        <a:buChar char="§"/>
                        <a:tabLst>
                          <a:tab pos="228600" algn="l"/>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Excessive overtime </a:t>
                      </a:r>
                      <a:br>
                        <a:rPr kumimoji="0" lang="en-US" sz="1800" b="1" i="0" u="none" strike="noStrike" cap="none" normalizeH="0" baseline="0" dirty="0" smtClean="0">
                          <a:ln>
                            <a:noFill/>
                          </a:ln>
                          <a:solidFill>
                            <a:schemeClr val="tx1"/>
                          </a:solidFill>
                          <a:effectLst/>
                          <a:latin typeface="Arial" pitchFamily="34" charset="0"/>
                          <a:cs typeface="Arial" pitchFamily="34" charset="0"/>
                        </a:rPr>
                      </a:br>
                      <a:r>
                        <a:rPr kumimoji="0" lang="en-US" sz="1800" b="1" i="0" u="none" strike="noStrike" cap="none" normalizeH="0" baseline="0" dirty="0" smtClean="0">
                          <a:ln>
                            <a:noFill/>
                          </a:ln>
                          <a:solidFill>
                            <a:schemeClr val="tx1"/>
                          </a:solidFill>
                          <a:effectLst/>
                          <a:latin typeface="Arial" pitchFamily="34" charset="0"/>
                          <a:cs typeface="Arial" pitchFamily="34" charset="0"/>
                        </a:rPr>
                        <a:t>(to speed up construction)</a:t>
                      </a:r>
                    </a:p>
                  </a:txBody>
                  <a:tcPr marL="182880" marR="182880" marT="91440" marB="91440" anchor="ctr" horzOverflow="overflow">
                    <a:lnL w="12700" cap="flat" cmpd="sng" algn="ctr">
                      <a:noFill/>
                      <a:prstDash val="solid"/>
                      <a:round/>
                      <a:headEnd type="none" w="med" len="med"/>
                      <a:tailEnd type="none" w="med" len="med"/>
                    </a:lnL>
                    <a:lnR w="12700"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371600" algn="dec"/>
                        </a:tabLst>
                      </a:pPr>
                      <a:r>
                        <a:rPr kumimoji="0" lang="en-US" sz="2200" b="1" i="0" u="none" strike="noStrike" cap="none" normalizeH="0" baseline="0" dirty="0" smtClean="0">
                          <a:ln>
                            <a:noFill/>
                          </a:ln>
                          <a:solidFill>
                            <a:srgbClr val="C00000"/>
                          </a:solidFill>
                          <a:effectLst/>
                          <a:latin typeface="Arial" pitchFamily="34" charset="0"/>
                          <a:cs typeface="Arial" pitchFamily="34" charset="0"/>
                        </a:rPr>
                        <a:t> 	50,323</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chemeClr val="bg1"/>
                    </a:solidFill>
                  </a:tcPr>
                </a:tc>
              </a:tr>
              <a:tr h="231457">
                <a:tc>
                  <a:txBody>
                    <a:bodyPr/>
                    <a:lstStyle/>
                    <a:p>
                      <a:pPr marL="228600" marR="0" lvl="0" indent="-228600" algn="l" defTabSz="914400" rtl="0" eaLnBrk="0" fontAlgn="base" latinLnBrk="0" hangingPunct="0">
                        <a:lnSpc>
                          <a:spcPct val="100000"/>
                        </a:lnSpc>
                        <a:spcBef>
                          <a:spcPct val="20000"/>
                        </a:spcBef>
                        <a:spcAft>
                          <a:spcPct val="0"/>
                        </a:spcAft>
                        <a:buClr>
                          <a:srgbClr val="800000"/>
                        </a:buClr>
                        <a:buSzPct val="75000"/>
                        <a:buFont typeface="Wingdings" pitchFamily="2" charset="2"/>
                        <a:buChar char="§"/>
                        <a:tabLst>
                          <a:tab pos="228600" algn="l"/>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Shift of HRSG work to </a:t>
                      </a:r>
                      <a:br>
                        <a:rPr kumimoji="0" lang="en-US" sz="1800" b="1" i="0" u="none" strike="noStrike" cap="none" normalizeH="0" baseline="0" dirty="0" smtClean="0">
                          <a:ln>
                            <a:noFill/>
                          </a:ln>
                          <a:solidFill>
                            <a:schemeClr val="tx1"/>
                          </a:solidFill>
                          <a:effectLst/>
                          <a:latin typeface="Arial" pitchFamily="34" charset="0"/>
                          <a:cs typeface="Arial" pitchFamily="34" charset="0"/>
                        </a:rPr>
                      </a:br>
                      <a:r>
                        <a:rPr kumimoji="0" lang="en-US" sz="1800" b="1" i="0" u="none" strike="noStrike" cap="none" normalizeH="0" baseline="0" dirty="0" smtClean="0">
                          <a:ln>
                            <a:noFill/>
                          </a:ln>
                          <a:solidFill>
                            <a:schemeClr val="tx1"/>
                          </a:solidFill>
                          <a:effectLst/>
                          <a:latin typeface="Arial" pitchFamily="34" charset="0"/>
                          <a:cs typeface="Arial" pitchFamily="34" charset="0"/>
                        </a:rPr>
                        <a:t>winter 2010-2011</a:t>
                      </a:r>
                    </a:p>
                  </a:txBody>
                  <a:tcPr marL="182880" marR="182880" marT="91440" marB="91440" anchor="ctr" horzOverflow="overflow">
                    <a:lnL w="12700" cap="flat" cmpd="sng" algn="ctr">
                      <a:noFill/>
                      <a:prstDash val="solid"/>
                      <a:round/>
                      <a:headEnd type="none" w="med" len="med"/>
                      <a:tailEnd type="none" w="med" len="med"/>
                    </a:lnL>
                    <a:lnR w="12700"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371600" algn="dec"/>
                        </a:tabLst>
                      </a:pPr>
                      <a:r>
                        <a:rPr kumimoji="0" lang="en-US" sz="2200" b="1" i="0" u="none" strike="noStrike" cap="none" normalizeH="0" baseline="0" dirty="0" smtClean="0">
                          <a:ln>
                            <a:noFill/>
                          </a:ln>
                          <a:solidFill>
                            <a:srgbClr val="C00000"/>
                          </a:solidFill>
                          <a:effectLst/>
                          <a:latin typeface="Arial" pitchFamily="34" charset="0"/>
                          <a:cs typeface="Arial" pitchFamily="34" charset="0"/>
                        </a:rPr>
                        <a:t>	31,189</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chemeClr val="bg1"/>
                    </a:solidFill>
                  </a:tcPr>
                </a:tc>
              </a:tr>
              <a:tr h="410527">
                <a:tc>
                  <a:txBody>
                    <a:bodyPr/>
                    <a:lstStyle/>
                    <a:p>
                      <a:pPr marL="228600" marR="0" lvl="0" indent="-228600" algn="l" defTabSz="914400" rtl="0" eaLnBrk="0" fontAlgn="base" latinLnBrk="0" hangingPunct="0">
                        <a:lnSpc>
                          <a:spcPct val="100000"/>
                        </a:lnSpc>
                        <a:spcBef>
                          <a:spcPct val="20000"/>
                        </a:spcBef>
                        <a:spcAft>
                          <a:spcPct val="0"/>
                        </a:spcAft>
                        <a:buClr>
                          <a:srgbClr val="800000"/>
                        </a:buClr>
                        <a:buSzPct val="75000"/>
                        <a:buFont typeface="Wingdings" pitchFamily="2" charset="2"/>
                        <a:buChar char="§"/>
                        <a:tabLst>
                          <a:tab pos="228600" algn="l"/>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Change of sequencing </a:t>
                      </a:r>
                      <a:br>
                        <a:rPr kumimoji="0" lang="en-US" sz="1800" b="1" i="0" u="none" strike="noStrike" cap="none" normalizeH="0" baseline="0" dirty="0" smtClean="0">
                          <a:ln>
                            <a:noFill/>
                          </a:ln>
                          <a:solidFill>
                            <a:schemeClr val="tx1"/>
                          </a:solidFill>
                          <a:effectLst/>
                          <a:latin typeface="Arial" pitchFamily="34" charset="0"/>
                          <a:cs typeface="Arial" pitchFamily="34" charset="0"/>
                        </a:rPr>
                      </a:br>
                      <a:r>
                        <a:rPr kumimoji="0" lang="en-US" sz="1800" b="1" i="0" u="none" strike="noStrike" cap="none" normalizeH="0" baseline="0" dirty="0" smtClean="0">
                          <a:ln>
                            <a:noFill/>
                          </a:ln>
                          <a:solidFill>
                            <a:schemeClr val="tx1"/>
                          </a:solidFill>
                          <a:effectLst/>
                          <a:latin typeface="Arial" pitchFamily="34" charset="0"/>
                          <a:cs typeface="Arial" pitchFamily="34" charset="0"/>
                        </a:rPr>
                        <a:t>that caused disruption </a:t>
                      </a:r>
                      <a:br>
                        <a:rPr kumimoji="0" lang="en-US" sz="1800" b="1" i="0" u="none" strike="noStrike" cap="none" normalizeH="0" baseline="0" dirty="0" smtClean="0">
                          <a:ln>
                            <a:noFill/>
                          </a:ln>
                          <a:solidFill>
                            <a:schemeClr val="tx1"/>
                          </a:solidFill>
                          <a:effectLst/>
                          <a:latin typeface="Arial" pitchFamily="34" charset="0"/>
                          <a:cs typeface="Arial" pitchFamily="34" charset="0"/>
                        </a:rPr>
                      </a:br>
                      <a:r>
                        <a:rPr kumimoji="0" lang="en-US" sz="1800" b="1" i="0" u="none" strike="noStrike" cap="none" normalizeH="0" baseline="0" dirty="0" smtClean="0">
                          <a:ln>
                            <a:noFill/>
                          </a:ln>
                          <a:solidFill>
                            <a:schemeClr val="tx1"/>
                          </a:solidFill>
                          <a:effectLst/>
                          <a:latin typeface="Arial" pitchFamily="34" charset="0"/>
                          <a:cs typeface="Arial" pitchFamily="34" charset="0"/>
                        </a:rPr>
                        <a:t>and congestion</a:t>
                      </a:r>
                    </a:p>
                  </a:txBody>
                  <a:tcPr marL="182880" marR="182880" marT="91440" marB="91440" anchor="ctr" horzOverflow="overflow">
                    <a:lnL w="12700" cap="flat" cmpd="sng" algn="ctr">
                      <a:noFill/>
                      <a:prstDash val="solid"/>
                      <a:round/>
                      <a:headEnd type="none" w="med" len="med"/>
                      <a:tailEnd type="none" w="med" len="med"/>
                    </a:lnL>
                    <a:lnR w="12700"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371600" algn="dec"/>
                        </a:tabLst>
                      </a:pPr>
                      <a:r>
                        <a:rPr kumimoji="0" lang="en-US" sz="2200" b="1" i="0" u="none" strike="noStrike" cap="none" normalizeH="0" baseline="0" dirty="0" smtClean="0">
                          <a:ln>
                            <a:noFill/>
                          </a:ln>
                          <a:solidFill>
                            <a:srgbClr val="C00000"/>
                          </a:solidFill>
                          <a:effectLst/>
                          <a:latin typeface="Arial" pitchFamily="34" charset="0"/>
                          <a:cs typeface="Arial" pitchFamily="34" charset="0"/>
                        </a:rPr>
                        <a:t>	46,668</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chemeClr val="bg1"/>
                    </a:solidFill>
                  </a:tcPr>
                </a:tc>
              </a:tr>
              <a:tr h="427672">
                <a:tc>
                  <a:txBody>
                    <a:bodyPr/>
                    <a:lstStyle/>
                    <a:p>
                      <a:pPr marL="228600" marR="0" lvl="0" indent="-228600" algn="l" defTabSz="914400" rtl="0" eaLnBrk="0" fontAlgn="base" latinLnBrk="0" hangingPunct="0">
                        <a:lnSpc>
                          <a:spcPct val="100000"/>
                        </a:lnSpc>
                        <a:spcBef>
                          <a:spcPct val="20000"/>
                        </a:spcBef>
                        <a:spcAft>
                          <a:spcPct val="0"/>
                        </a:spcAft>
                        <a:buClr>
                          <a:srgbClr val="800000"/>
                        </a:buClr>
                        <a:buSzPct val="75000"/>
                        <a:buFont typeface="Wingdings" pitchFamily="2" charset="2"/>
                        <a:buChar char="§"/>
                        <a:tabLst>
                          <a:tab pos="228600" algn="l"/>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Loss of learning (the need to accelerate required hiring more workers)</a:t>
                      </a:r>
                    </a:p>
                  </a:txBody>
                  <a:tcPr marL="182880" marR="182880" marT="91440" marB="91440" anchor="ctr" horzOverflow="overflow">
                    <a:lnL w="12700" cap="flat" cmpd="sng" algn="ctr">
                      <a:noFill/>
                      <a:prstDash val="solid"/>
                      <a:round/>
                      <a:headEnd type="none" w="med" len="med"/>
                      <a:tailEnd type="none" w="med" len="med"/>
                    </a:lnL>
                    <a:lnR w="12700"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371600" algn="dec"/>
                        </a:tabLst>
                      </a:pPr>
                      <a:r>
                        <a:rPr kumimoji="0" lang="en-US" sz="2200" b="1" i="0" u="none" strike="noStrike" cap="none" normalizeH="0" baseline="0" dirty="0" smtClean="0">
                          <a:ln>
                            <a:noFill/>
                          </a:ln>
                          <a:solidFill>
                            <a:srgbClr val="C00000"/>
                          </a:solidFill>
                          <a:effectLst/>
                          <a:latin typeface="Arial" pitchFamily="34" charset="0"/>
                          <a:cs typeface="Arial" pitchFamily="34" charset="0"/>
                        </a:rPr>
                        <a:t>	8,550</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chemeClr val="bg1"/>
                    </a:solidFill>
                  </a:tcPr>
                </a:tc>
              </a:tr>
              <a:tr h="620713">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000" b="0" i="0" u="none" strike="noStrike" cap="none" normalizeH="0" baseline="0" dirty="0" smtClean="0">
                          <a:ln>
                            <a:noFill/>
                          </a:ln>
                          <a:solidFill>
                            <a:schemeClr val="tx1"/>
                          </a:solidFill>
                          <a:effectLst/>
                          <a:latin typeface="Arial Black" pitchFamily="34" charset="0"/>
                          <a:cs typeface="Arial" pitchFamily="34" charset="0"/>
                        </a:rPr>
                        <a:t>  TOTAL</a:t>
                      </a:r>
                    </a:p>
                  </a:txBody>
                  <a:tcPr marL="182880" marR="182880" marT="91440" marB="91440" anchor="ctr" horzOverflow="overflow">
                    <a:lnL w="12700" cap="flat" cmpd="sng" algn="ctr">
                      <a:noFill/>
                      <a:prstDash val="solid"/>
                      <a:round/>
                      <a:headEnd type="none" w="med" len="med"/>
                      <a:tailEnd type="none" w="med" len="med"/>
                    </a:lnL>
                    <a:lnR w="12700"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371600" algn="dec"/>
                        </a:tabLst>
                      </a:pPr>
                      <a:r>
                        <a:rPr kumimoji="0" lang="en-US" sz="2200" b="0" i="0" u="none" strike="noStrike" cap="none" normalizeH="0" baseline="0" dirty="0" smtClean="0">
                          <a:ln>
                            <a:noFill/>
                          </a:ln>
                          <a:solidFill>
                            <a:srgbClr val="C00000"/>
                          </a:solidFill>
                          <a:effectLst/>
                          <a:latin typeface="Arial Black" pitchFamily="34" charset="0"/>
                          <a:cs typeface="Arial" pitchFamily="34" charset="0"/>
                        </a:rPr>
                        <a:t>136,730 hrs</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FE285"/>
                    </a:solidFill>
                  </a:tcPr>
                </a:tc>
              </a:tr>
            </a:tbl>
          </a:graphicData>
        </a:graphic>
      </p:graphicFrame>
      <p:sp>
        <p:nvSpPr>
          <p:cNvPr id="19482" name="Text Box 1050"/>
          <p:cNvSpPr txBox="1">
            <a:spLocks noChangeArrowheads="1"/>
          </p:cNvSpPr>
          <p:nvPr/>
        </p:nvSpPr>
        <p:spPr bwMode="auto">
          <a:xfrm>
            <a:off x="-1143000" y="2235200"/>
            <a:ext cx="184150" cy="457200"/>
          </a:xfrm>
          <a:prstGeom prst="rect">
            <a:avLst/>
          </a:prstGeom>
          <a:noFill/>
          <a:ln w="12700">
            <a:noFill/>
            <a:miter lim="800000"/>
            <a:headEnd type="none" w="sm" len="sm"/>
            <a:tailEnd type="none" w="sm" len="sm"/>
          </a:ln>
        </p:spPr>
        <p:txBody>
          <a:bodyPr wrap="none">
            <a:spAutoFit/>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1FBF5666-C5C6-44AE-9D84-FDEF3B098F4B}" type="slidenum">
              <a:rPr lang="en-US" smtClean="0"/>
              <a:pPr/>
              <a:t>15</a:t>
            </a:fld>
            <a:endParaRPr lang="en-US" dirty="0"/>
          </a:p>
        </p:txBody>
      </p:sp>
    </p:spTree>
  </p:cSld>
  <p:clrMapOvr>
    <a:masterClrMapping/>
  </p:clrMapOvr>
  <p:transition>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25046"/>
            <a:ext cx="9144000" cy="1000369"/>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1117651"/>
            <a:ext cx="9144000" cy="152400"/>
          </a:xfrm>
          <a:prstGeom prst="rect">
            <a:avLst/>
          </a:prstGeom>
          <a:gradFill>
            <a:gsLst>
              <a:gs pos="0">
                <a:schemeClr val="tx1">
                  <a:alpha val="68000"/>
                </a:schemeClr>
              </a:gs>
              <a:gs pos="50000">
                <a:srgbClr val="DDDDD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458" name="Rectangle 1026"/>
          <p:cNvSpPr>
            <a:spLocks noGrp="1" noChangeArrowheads="1"/>
          </p:cNvSpPr>
          <p:nvPr>
            <p:ph type="title"/>
          </p:nvPr>
        </p:nvSpPr>
        <p:spPr>
          <a:xfrm>
            <a:off x="0" y="164992"/>
            <a:ext cx="9144000" cy="838200"/>
          </a:xfrm>
        </p:spPr>
        <p:txBody>
          <a:bodyPr/>
          <a:lstStyle/>
          <a:p>
            <a:pPr algn="ctr"/>
            <a:r>
              <a:rPr lang="en-US" dirty="0" smtClean="0">
                <a:solidFill>
                  <a:schemeClr val="bg1"/>
                </a:solidFill>
              </a:rPr>
              <a:t>Conclusions</a:t>
            </a:r>
          </a:p>
        </p:txBody>
      </p:sp>
      <p:graphicFrame>
        <p:nvGraphicFramePr>
          <p:cNvPr id="244739" name="Group 1027"/>
          <p:cNvGraphicFramePr>
            <a:graphicFrameLocks noGrp="1"/>
          </p:cNvGraphicFramePr>
          <p:nvPr>
            <p:ph idx="1"/>
          </p:nvPr>
        </p:nvGraphicFramePr>
        <p:xfrm>
          <a:off x="457202" y="1494297"/>
          <a:ext cx="5748726" cy="4890590"/>
        </p:xfrm>
        <a:graphic>
          <a:graphicData uri="http://schemas.openxmlformats.org/drawingml/2006/table">
            <a:tbl>
              <a:tblPr firstRow="1"/>
              <a:tblGrid>
                <a:gridCol w="3527135"/>
                <a:gridCol w="2221591"/>
              </a:tblGrid>
              <a:tr h="741164">
                <a:tc>
                  <a:txBody>
                    <a:bodyPr/>
                    <a:lstStyle/>
                    <a:p>
                      <a:pPr marL="0" marR="0" lvl="0" indent="0" algn="l" defTabSz="914400" rtl="0" eaLnBrk="0" fontAlgn="base" latinLnBrk="0" hangingPunct="0">
                        <a:lnSpc>
                          <a:spcPct val="90000"/>
                        </a:lnSpc>
                        <a:spcBef>
                          <a:spcPct val="20000"/>
                        </a:spcBef>
                        <a:spcAft>
                          <a:spcPct val="0"/>
                        </a:spcAft>
                        <a:buClr>
                          <a:schemeClr val="accent2"/>
                        </a:buClr>
                        <a:buSzPct val="75000"/>
                        <a:buFont typeface="Monotype Sorts" pitchFamily="2" charset="2"/>
                        <a:buNone/>
                        <a:tabLst/>
                      </a:pPr>
                      <a:r>
                        <a:rPr kumimoji="0" lang="en-US" sz="2000" b="1" i="1" u="none" strike="noStrike" cap="none" normalizeH="0" baseline="0" dirty="0" smtClean="0">
                          <a:ln>
                            <a:noFill/>
                          </a:ln>
                          <a:solidFill>
                            <a:schemeClr val="tx1"/>
                          </a:solidFill>
                          <a:effectLst/>
                          <a:latin typeface="Arial" pitchFamily="34" charset="0"/>
                          <a:cs typeface="Arial" pitchFamily="34" charset="0"/>
                        </a:rPr>
                        <a:t>LOST PRODUCTIVITY </a:t>
                      </a:r>
                      <a:br>
                        <a:rPr kumimoji="0" lang="en-US" sz="2000" b="1" i="1" u="none" strike="noStrike" cap="none" normalizeH="0" baseline="0" dirty="0" smtClean="0">
                          <a:ln>
                            <a:noFill/>
                          </a:ln>
                          <a:solidFill>
                            <a:schemeClr val="tx1"/>
                          </a:solidFill>
                          <a:effectLst/>
                          <a:latin typeface="Arial" pitchFamily="34" charset="0"/>
                          <a:cs typeface="Arial" pitchFamily="34" charset="0"/>
                        </a:rPr>
                      </a:br>
                      <a:r>
                        <a:rPr kumimoji="0" lang="en-US" sz="2000" b="1" i="1" u="none" strike="noStrike" cap="none" normalizeH="0" baseline="0" dirty="0" smtClean="0">
                          <a:ln>
                            <a:noFill/>
                          </a:ln>
                          <a:solidFill>
                            <a:schemeClr val="tx1"/>
                          </a:solidFill>
                          <a:effectLst/>
                          <a:latin typeface="Arial" pitchFamily="34" charset="0"/>
                          <a:cs typeface="Arial" pitchFamily="34" charset="0"/>
                        </a:rPr>
                        <a:t>DUE TO:</a:t>
                      </a:r>
                    </a:p>
                  </a:txBody>
                  <a:tcPr marL="182880" marR="182880" marT="91440" marB="9144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1600" b="1" i="0" u="none" strike="noStrike" cap="none" normalizeH="0" baseline="0" dirty="0" smtClean="0">
                          <a:ln>
                            <a:noFill/>
                          </a:ln>
                          <a:solidFill>
                            <a:schemeClr val="bg1"/>
                          </a:solidFill>
                          <a:effectLst/>
                          <a:latin typeface="Arial" pitchFamily="34" charset="0"/>
                          <a:cs typeface="Arial" pitchFamily="34" charset="0"/>
                        </a:rPr>
                        <a:t>Calculated </a:t>
                      </a:r>
                      <a:br>
                        <a:rPr kumimoji="0" lang="en-US" sz="1600" b="1" i="0" u="none" strike="noStrike" cap="none" normalizeH="0" baseline="0" dirty="0" smtClean="0">
                          <a:ln>
                            <a:noFill/>
                          </a:ln>
                          <a:solidFill>
                            <a:schemeClr val="bg1"/>
                          </a:solidFill>
                          <a:effectLst/>
                          <a:latin typeface="Arial" pitchFamily="34" charset="0"/>
                          <a:cs typeface="Arial" pitchFamily="34" charset="0"/>
                        </a:rPr>
                      </a:br>
                      <a:r>
                        <a:rPr kumimoji="0" lang="en-US" sz="1600" b="1" i="0" u="none" strike="noStrike" cap="none" normalizeH="0" baseline="0" dirty="0" smtClean="0">
                          <a:ln>
                            <a:noFill/>
                          </a:ln>
                          <a:solidFill>
                            <a:schemeClr val="bg1"/>
                          </a:solidFill>
                          <a:effectLst/>
                          <a:latin typeface="Arial" pitchFamily="34" charset="0"/>
                          <a:cs typeface="Arial" pitchFamily="34" charset="0"/>
                        </a:rPr>
                        <a:t>Lost Labor Hours</a:t>
                      </a:r>
                    </a:p>
                  </a:txBody>
                  <a:tcPr marL="182880" marR="182880" marT="91440" marB="91440" anchor="b" horzOverflow="overflow">
                    <a:lnL w="12700" cap="flat" cmpd="sng" algn="ctr">
                      <a:noFill/>
                      <a:prstDash val="solid"/>
                      <a:round/>
                      <a:headEnd type="none" w="med" len="med"/>
                      <a:tailEnd type="none" w="med" len="med"/>
                    </a:lnL>
                    <a:lnR w="28575" cap="flat" cmpd="sng" algn="ctr">
                      <a:solidFill>
                        <a:srgbClr val="7F7F7F"/>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rgbClr val="9A002E"/>
                    </a:solidFill>
                  </a:tcPr>
                </a:tc>
              </a:tr>
              <a:tr h="741164">
                <a:tc>
                  <a:txBody>
                    <a:bodyPr/>
                    <a:lstStyle/>
                    <a:p>
                      <a:pPr marL="228600" marR="0" lvl="0" indent="-228600" algn="l" defTabSz="914400" rtl="0" eaLnBrk="0" fontAlgn="base" latinLnBrk="0" hangingPunct="0">
                        <a:lnSpc>
                          <a:spcPct val="100000"/>
                        </a:lnSpc>
                        <a:spcBef>
                          <a:spcPct val="20000"/>
                        </a:spcBef>
                        <a:spcAft>
                          <a:spcPct val="0"/>
                        </a:spcAft>
                        <a:buClr>
                          <a:srgbClr val="800000"/>
                        </a:buClr>
                        <a:buSzPct val="75000"/>
                        <a:buFont typeface="Wingdings" pitchFamily="2" charset="2"/>
                        <a:buChar char="§"/>
                        <a:tabLst>
                          <a:tab pos="228600" algn="l"/>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Excessive overtime </a:t>
                      </a:r>
                      <a:br>
                        <a:rPr kumimoji="0" lang="en-US" sz="1800" b="1" i="0" u="none" strike="noStrike" cap="none" normalizeH="0" baseline="0" dirty="0" smtClean="0">
                          <a:ln>
                            <a:noFill/>
                          </a:ln>
                          <a:solidFill>
                            <a:schemeClr val="tx1"/>
                          </a:solidFill>
                          <a:effectLst/>
                          <a:latin typeface="Arial" pitchFamily="34" charset="0"/>
                          <a:cs typeface="Arial" pitchFamily="34" charset="0"/>
                        </a:rPr>
                      </a:br>
                      <a:r>
                        <a:rPr kumimoji="0" lang="en-US" sz="1800" b="1" i="0" u="none" strike="noStrike" cap="none" normalizeH="0" baseline="0" dirty="0" smtClean="0">
                          <a:ln>
                            <a:noFill/>
                          </a:ln>
                          <a:solidFill>
                            <a:schemeClr val="tx1"/>
                          </a:solidFill>
                          <a:effectLst/>
                          <a:latin typeface="Arial" pitchFamily="34" charset="0"/>
                          <a:cs typeface="Arial" pitchFamily="34" charset="0"/>
                        </a:rPr>
                        <a:t>(to speed up construction)</a:t>
                      </a:r>
                    </a:p>
                  </a:txBody>
                  <a:tcPr marL="182880" marR="182880" marT="91440" marB="91440" anchor="ctr" horzOverflow="overflow">
                    <a:lnL w="12700" cap="flat" cmpd="sng" algn="ctr">
                      <a:noFill/>
                      <a:prstDash val="solid"/>
                      <a:round/>
                      <a:headEnd type="none" w="med" len="med"/>
                      <a:tailEnd type="none" w="med" len="med"/>
                    </a:lnL>
                    <a:lnR w="12700"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371600" algn="dec"/>
                        </a:tabLst>
                      </a:pPr>
                      <a:r>
                        <a:rPr kumimoji="0" lang="en-US" sz="2200" b="1" i="0" u="none" strike="noStrike" cap="none" normalizeH="0" baseline="0" dirty="0" smtClean="0">
                          <a:ln>
                            <a:noFill/>
                          </a:ln>
                          <a:solidFill>
                            <a:srgbClr val="9A002E"/>
                          </a:solidFill>
                          <a:effectLst/>
                          <a:latin typeface="Arial" pitchFamily="34" charset="0"/>
                          <a:cs typeface="Arial" pitchFamily="34" charset="0"/>
                        </a:rPr>
                        <a:t> 	50,323</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chemeClr val="bg1"/>
                    </a:solidFill>
                  </a:tcPr>
                </a:tc>
              </a:tr>
              <a:tr h="741164">
                <a:tc>
                  <a:txBody>
                    <a:bodyPr/>
                    <a:lstStyle/>
                    <a:p>
                      <a:pPr marL="228600" marR="0" lvl="0" indent="-228600" algn="l" defTabSz="914400" rtl="0" eaLnBrk="0" fontAlgn="base" latinLnBrk="0" hangingPunct="0">
                        <a:lnSpc>
                          <a:spcPct val="100000"/>
                        </a:lnSpc>
                        <a:spcBef>
                          <a:spcPct val="20000"/>
                        </a:spcBef>
                        <a:spcAft>
                          <a:spcPct val="0"/>
                        </a:spcAft>
                        <a:buClr>
                          <a:srgbClr val="800000"/>
                        </a:buClr>
                        <a:buSzPct val="75000"/>
                        <a:buFont typeface="Wingdings" pitchFamily="2" charset="2"/>
                        <a:buChar char="§"/>
                        <a:tabLst>
                          <a:tab pos="228600" algn="l"/>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Shift of HRSG work to </a:t>
                      </a:r>
                      <a:br>
                        <a:rPr kumimoji="0" lang="en-US" sz="1800" b="1" i="0" u="none" strike="noStrike" cap="none" normalizeH="0" baseline="0" dirty="0" smtClean="0">
                          <a:ln>
                            <a:noFill/>
                          </a:ln>
                          <a:solidFill>
                            <a:schemeClr val="tx1"/>
                          </a:solidFill>
                          <a:effectLst/>
                          <a:latin typeface="Arial" pitchFamily="34" charset="0"/>
                          <a:cs typeface="Arial" pitchFamily="34" charset="0"/>
                        </a:rPr>
                      </a:br>
                      <a:r>
                        <a:rPr kumimoji="0" lang="en-US" sz="1800" b="1" i="0" u="none" strike="noStrike" cap="none" normalizeH="0" baseline="0" dirty="0" smtClean="0">
                          <a:ln>
                            <a:noFill/>
                          </a:ln>
                          <a:solidFill>
                            <a:schemeClr val="tx1"/>
                          </a:solidFill>
                          <a:effectLst/>
                          <a:latin typeface="Arial" pitchFamily="34" charset="0"/>
                          <a:cs typeface="Arial" pitchFamily="34" charset="0"/>
                        </a:rPr>
                        <a:t>winter 2010-2011</a:t>
                      </a:r>
                    </a:p>
                  </a:txBody>
                  <a:tcPr marL="182880" marR="182880" marT="91440" marB="91440" anchor="ctr" horzOverflow="overflow">
                    <a:lnL w="12700" cap="flat" cmpd="sng" algn="ctr">
                      <a:noFill/>
                      <a:prstDash val="solid"/>
                      <a:round/>
                      <a:headEnd type="none" w="med" len="med"/>
                      <a:tailEnd type="none" w="med" len="med"/>
                    </a:lnL>
                    <a:lnR w="12700"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371600" algn="dec"/>
                        </a:tabLst>
                      </a:pPr>
                      <a:r>
                        <a:rPr kumimoji="0" lang="en-US" sz="2200" b="1" i="0" u="none" strike="noStrike" cap="none" normalizeH="0" baseline="0" dirty="0" smtClean="0">
                          <a:ln>
                            <a:noFill/>
                          </a:ln>
                          <a:solidFill>
                            <a:srgbClr val="9A002E"/>
                          </a:solidFill>
                          <a:effectLst/>
                          <a:latin typeface="Arial" pitchFamily="34" charset="0"/>
                          <a:cs typeface="Arial" pitchFamily="34" charset="0"/>
                        </a:rPr>
                        <a:t>	31,189</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chemeClr val="bg1"/>
                    </a:solidFill>
                  </a:tcPr>
                </a:tc>
              </a:tr>
              <a:tr h="1019101">
                <a:tc>
                  <a:txBody>
                    <a:bodyPr/>
                    <a:lstStyle/>
                    <a:p>
                      <a:pPr marL="228600" marR="0" lvl="0" indent="-228600" algn="l" defTabSz="914400" rtl="0" eaLnBrk="0" fontAlgn="base" latinLnBrk="0" hangingPunct="0">
                        <a:lnSpc>
                          <a:spcPct val="100000"/>
                        </a:lnSpc>
                        <a:spcBef>
                          <a:spcPct val="20000"/>
                        </a:spcBef>
                        <a:spcAft>
                          <a:spcPct val="0"/>
                        </a:spcAft>
                        <a:buClr>
                          <a:srgbClr val="800000"/>
                        </a:buClr>
                        <a:buSzPct val="75000"/>
                        <a:buFont typeface="Wingdings" pitchFamily="2" charset="2"/>
                        <a:buChar char="§"/>
                        <a:tabLst>
                          <a:tab pos="228600" algn="l"/>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Change of sequencing </a:t>
                      </a:r>
                      <a:br>
                        <a:rPr kumimoji="0" lang="en-US" sz="1800" b="1" i="0" u="none" strike="noStrike" cap="none" normalizeH="0" baseline="0" dirty="0" smtClean="0">
                          <a:ln>
                            <a:noFill/>
                          </a:ln>
                          <a:solidFill>
                            <a:schemeClr val="tx1"/>
                          </a:solidFill>
                          <a:effectLst/>
                          <a:latin typeface="Arial" pitchFamily="34" charset="0"/>
                          <a:cs typeface="Arial" pitchFamily="34" charset="0"/>
                        </a:rPr>
                      </a:br>
                      <a:r>
                        <a:rPr kumimoji="0" lang="en-US" sz="1800" b="1" i="0" u="none" strike="noStrike" cap="none" normalizeH="0" baseline="0" dirty="0" smtClean="0">
                          <a:ln>
                            <a:noFill/>
                          </a:ln>
                          <a:solidFill>
                            <a:schemeClr val="tx1"/>
                          </a:solidFill>
                          <a:effectLst/>
                          <a:latin typeface="Arial" pitchFamily="34" charset="0"/>
                          <a:cs typeface="Arial" pitchFamily="34" charset="0"/>
                        </a:rPr>
                        <a:t>that caused disruption </a:t>
                      </a:r>
                      <a:br>
                        <a:rPr kumimoji="0" lang="en-US" sz="1800" b="1" i="0" u="none" strike="noStrike" cap="none" normalizeH="0" baseline="0" dirty="0" smtClean="0">
                          <a:ln>
                            <a:noFill/>
                          </a:ln>
                          <a:solidFill>
                            <a:schemeClr val="tx1"/>
                          </a:solidFill>
                          <a:effectLst/>
                          <a:latin typeface="Arial" pitchFamily="34" charset="0"/>
                          <a:cs typeface="Arial" pitchFamily="34" charset="0"/>
                        </a:rPr>
                      </a:br>
                      <a:r>
                        <a:rPr kumimoji="0" lang="en-US" sz="1800" b="1" i="0" u="none" strike="noStrike" cap="none" normalizeH="0" baseline="0" dirty="0" smtClean="0">
                          <a:ln>
                            <a:noFill/>
                          </a:ln>
                          <a:solidFill>
                            <a:schemeClr val="tx1"/>
                          </a:solidFill>
                          <a:effectLst/>
                          <a:latin typeface="Arial" pitchFamily="34" charset="0"/>
                          <a:cs typeface="Arial" pitchFamily="34" charset="0"/>
                        </a:rPr>
                        <a:t>and congestion</a:t>
                      </a:r>
                    </a:p>
                  </a:txBody>
                  <a:tcPr marL="182880" marR="182880" marT="91440" marB="91440" anchor="ctr" horzOverflow="overflow">
                    <a:lnL w="12700" cap="flat" cmpd="sng" algn="ctr">
                      <a:noFill/>
                      <a:prstDash val="solid"/>
                      <a:round/>
                      <a:headEnd type="none" w="med" len="med"/>
                      <a:tailEnd type="none" w="med" len="med"/>
                    </a:lnL>
                    <a:lnR w="12700"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371600" algn="dec"/>
                        </a:tabLst>
                      </a:pPr>
                      <a:r>
                        <a:rPr kumimoji="0" lang="en-US" sz="2200" b="1" i="0" u="none" strike="noStrike" cap="none" normalizeH="0" baseline="0" dirty="0" smtClean="0">
                          <a:ln>
                            <a:noFill/>
                          </a:ln>
                          <a:solidFill>
                            <a:srgbClr val="9A002E"/>
                          </a:solidFill>
                          <a:effectLst/>
                          <a:latin typeface="Arial" pitchFamily="34" charset="0"/>
                          <a:cs typeface="Arial" pitchFamily="34" charset="0"/>
                        </a:rPr>
                        <a:t>	46,668</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chemeClr val="bg1"/>
                    </a:solidFill>
                  </a:tcPr>
                </a:tc>
              </a:tr>
              <a:tr h="1019101">
                <a:tc>
                  <a:txBody>
                    <a:bodyPr/>
                    <a:lstStyle/>
                    <a:p>
                      <a:pPr marL="228600" marR="0" lvl="0" indent="-228600" algn="l" defTabSz="914400" rtl="0" eaLnBrk="0" fontAlgn="base" latinLnBrk="0" hangingPunct="0">
                        <a:lnSpc>
                          <a:spcPct val="100000"/>
                        </a:lnSpc>
                        <a:spcBef>
                          <a:spcPct val="20000"/>
                        </a:spcBef>
                        <a:spcAft>
                          <a:spcPct val="0"/>
                        </a:spcAft>
                        <a:buClr>
                          <a:srgbClr val="800000"/>
                        </a:buClr>
                        <a:buSzPct val="75000"/>
                        <a:buFont typeface="Wingdings" pitchFamily="2" charset="2"/>
                        <a:buChar char="§"/>
                        <a:tabLst>
                          <a:tab pos="228600" algn="l"/>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Loss of learning (the need to accelerate required hiring more workers)</a:t>
                      </a:r>
                    </a:p>
                  </a:txBody>
                  <a:tcPr marL="182880" marR="182880" marT="91440" marB="91440" anchor="ctr" horzOverflow="overflow">
                    <a:lnL w="12700" cap="flat" cmpd="sng" algn="ctr">
                      <a:noFill/>
                      <a:prstDash val="solid"/>
                      <a:round/>
                      <a:headEnd type="none" w="med" len="med"/>
                      <a:tailEnd type="none" w="med" len="med"/>
                    </a:lnL>
                    <a:lnR w="12700"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371600" algn="dec"/>
                        </a:tabLst>
                      </a:pPr>
                      <a:r>
                        <a:rPr kumimoji="0" lang="en-US" sz="2200" b="1" i="0" u="none" strike="noStrike" cap="none" normalizeH="0" baseline="0" dirty="0" smtClean="0">
                          <a:ln>
                            <a:noFill/>
                          </a:ln>
                          <a:solidFill>
                            <a:srgbClr val="9A002E"/>
                          </a:solidFill>
                          <a:effectLst/>
                          <a:latin typeface="Arial" pitchFamily="34" charset="0"/>
                          <a:cs typeface="Arial" pitchFamily="34" charset="0"/>
                        </a:rPr>
                        <a:t>	8,550</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chemeClr val="bg1"/>
                    </a:solidFill>
                  </a:tcPr>
                </a:tc>
              </a:tr>
              <a:tr h="628896">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000" b="0" i="0" u="none" strike="noStrike" cap="none" normalizeH="0" baseline="0" dirty="0" smtClean="0">
                          <a:ln>
                            <a:noFill/>
                          </a:ln>
                          <a:solidFill>
                            <a:schemeClr val="tx1"/>
                          </a:solidFill>
                          <a:effectLst/>
                          <a:latin typeface="Arial Black" pitchFamily="34" charset="0"/>
                          <a:cs typeface="Arial" pitchFamily="34" charset="0"/>
                        </a:rPr>
                        <a:t>  TOTAL</a:t>
                      </a:r>
                    </a:p>
                  </a:txBody>
                  <a:tcPr marL="182880" marR="182880" marT="91440" marB="91440" anchor="ctr" horzOverflow="overflow">
                    <a:lnL w="12700" cap="flat" cmpd="sng" algn="ctr">
                      <a:noFill/>
                      <a:prstDash val="solid"/>
                      <a:round/>
                      <a:headEnd type="none" w="med" len="med"/>
                      <a:tailEnd type="none" w="med" len="med"/>
                    </a:lnL>
                    <a:lnR w="12700"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371600" algn="dec"/>
                        </a:tabLst>
                      </a:pPr>
                      <a:r>
                        <a:rPr kumimoji="0" lang="en-US" sz="2200" b="0" i="0" u="none" strike="noStrike" cap="none" normalizeH="0" baseline="0" dirty="0" smtClean="0">
                          <a:ln>
                            <a:noFill/>
                          </a:ln>
                          <a:solidFill>
                            <a:srgbClr val="9A002E"/>
                          </a:solidFill>
                          <a:effectLst/>
                          <a:latin typeface="Arial Black" pitchFamily="34" charset="0"/>
                          <a:cs typeface="Arial" pitchFamily="34" charset="0"/>
                        </a:rPr>
                        <a:t>136,730 hrs</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FE285"/>
                    </a:solidFill>
                  </a:tcPr>
                </a:tc>
              </a:tr>
            </a:tbl>
          </a:graphicData>
        </a:graphic>
      </p:graphicFrame>
      <p:sp>
        <p:nvSpPr>
          <p:cNvPr id="19482" name="Text Box 1050"/>
          <p:cNvSpPr txBox="1">
            <a:spLocks noChangeArrowheads="1"/>
          </p:cNvSpPr>
          <p:nvPr/>
        </p:nvSpPr>
        <p:spPr bwMode="auto">
          <a:xfrm>
            <a:off x="-1143000" y="2235200"/>
            <a:ext cx="184150" cy="457200"/>
          </a:xfrm>
          <a:prstGeom prst="rect">
            <a:avLst/>
          </a:prstGeom>
          <a:noFill/>
          <a:ln w="12700">
            <a:noFill/>
            <a:miter lim="800000"/>
            <a:headEnd type="none" w="sm" len="sm"/>
            <a:tailEnd type="none" w="sm" len="sm"/>
          </a:ln>
        </p:spPr>
        <p:txBody>
          <a:bodyPr wrap="none">
            <a:spAutoFit/>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1FBF5666-C5C6-44AE-9D84-FDEF3B098F4B}" type="slidenum">
              <a:rPr lang="en-US" smtClean="0"/>
              <a:pPr/>
              <a:t>16</a:t>
            </a:fld>
            <a:endParaRPr lang="en-US" dirty="0"/>
          </a:p>
        </p:txBody>
      </p:sp>
      <p:graphicFrame>
        <p:nvGraphicFramePr>
          <p:cNvPr id="20" name="Group 1027"/>
          <p:cNvGraphicFramePr>
            <a:graphicFrameLocks noGrp="1"/>
          </p:cNvGraphicFramePr>
          <p:nvPr>
            <p:ph idx="1"/>
          </p:nvPr>
        </p:nvGraphicFramePr>
        <p:xfrm>
          <a:off x="6265891" y="1494297"/>
          <a:ext cx="2443397" cy="4881515"/>
        </p:xfrm>
        <a:graphic>
          <a:graphicData uri="http://schemas.openxmlformats.org/drawingml/2006/table">
            <a:tbl>
              <a:tblPr firstRow="1"/>
              <a:tblGrid>
                <a:gridCol w="2443397"/>
              </a:tblGrid>
              <a:tr h="717305">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1600" b="1" i="0" u="none" strike="noStrike" cap="none" normalizeH="0" baseline="0" dirty="0" smtClean="0">
                          <a:ln>
                            <a:noFill/>
                          </a:ln>
                          <a:solidFill>
                            <a:schemeClr val="bg1"/>
                          </a:solidFill>
                          <a:effectLst/>
                          <a:latin typeface="Arial" pitchFamily="34" charset="0"/>
                          <a:cs typeface="Arial" pitchFamily="34" charset="0"/>
                        </a:rPr>
                        <a:t>Lost Labor Dollars</a:t>
                      </a:r>
                      <a:br>
                        <a:rPr kumimoji="0" lang="en-US" sz="1600" b="1" i="0" u="none" strike="noStrike" cap="none" normalizeH="0" baseline="0" dirty="0" smtClean="0">
                          <a:ln>
                            <a:noFill/>
                          </a:ln>
                          <a:solidFill>
                            <a:schemeClr val="bg1"/>
                          </a:solidFill>
                          <a:effectLst/>
                          <a:latin typeface="Arial" pitchFamily="34" charset="0"/>
                          <a:cs typeface="Arial" pitchFamily="34" charset="0"/>
                        </a:rPr>
                      </a:br>
                      <a:r>
                        <a:rPr kumimoji="0" lang="en-US" sz="1600" b="1" i="0" u="none" strike="noStrike" cap="none" normalizeH="0" baseline="0" dirty="0" smtClean="0">
                          <a:ln>
                            <a:noFill/>
                          </a:ln>
                          <a:solidFill>
                            <a:schemeClr val="bg1"/>
                          </a:solidFill>
                          <a:effectLst/>
                          <a:latin typeface="Arial" pitchFamily="34" charset="0"/>
                          <a:cs typeface="Arial" pitchFamily="34" charset="0"/>
                        </a:rPr>
                        <a:t> at $52.92 / hour</a:t>
                      </a:r>
                      <a:endParaRPr kumimoji="0" lang="en-US" sz="1600" b="0" i="0" u="none" strike="noStrike" cap="none" normalizeH="0" baseline="0" dirty="0" smtClean="0">
                        <a:ln>
                          <a:noFill/>
                        </a:ln>
                        <a:solidFill>
                          <a:schemeClr val="bg1"/>
                        </a:solidFill>
                        <a:effectLst/>
                        <a:latin typeface="Arial" pitchFamily="34" charset="0"/>
                        <a:cs typeface="Arial" pitchFamily="34" charset="0"/>
                      </a:endParaRPr>
                    </a:p>
                  </a:txBody>
                  <a:tcPr marL="182880" marR="182880" marT="91440" marB="91440" anchor="b" horzOverflow="overflow">
                    <a:lnL w="12700" cap="flat" cmpd="sng" algn="ctr">
                      <a:noFill/>
                      <a:prstDash val="solid"/>
                      <a:round/>
                      <a:headEnd type="none" w="med" len="med"/>
                      <a:tailEnd type="none" w="med" len="med"/>
                    </a:lnL>
                    <a:lnR w="28575" cap="flat" cmpd="sng" algn="ctr">
                      <a:solidFill>
                        <a:srgbClr val="7F7F7F"/>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rgbClr val="9A002E"/>
                    </a:solidFill>
                  </a:tcPr>
                </a:tc>
              </a:tr>
              <a:tr h="735257">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828800" algn="dec"/>
                        </a:tabLst>
                      </a:pPr>
                      <a:r>
                        <a:rPr kumimoji="0" lang="en-US" sz="2200" b="1" i="0" u="none" strike="noStrike" cap="none" normalizeH="0" baseline="0" dirty="0" smtClean="0">
                          <a:ln>
                            <a:noFill/>
                          </a:ln>
                          <a:solidFill>
                            <a:srgbClr val="9A002E"/>
                          </a:solidFill>
                          <a:effectLst/>
                          <a:latin typeface="Arial" pitchFamily="34" charset="0"/>
                          <a:cs typeface="Arial" pitchFamily="34" charset="0"/>
                        </a:rPr>
                        <a:t> 	$2,663,040</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chemeClr val="bg1"/>
                    </a:solidFill>
                  </a:tcPr>
                </a:tc>
              </a:tr>
              <a:tr h="738188">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828800" algn="dec"/>
                        </a:tabLst>
                      </a:pPr>
                      <a:r>
                        <a:rPr kumimoji="0" lang="en-US" sz="2200" b="1" i="0" u="none" strike="noStrike" cap="none" normalizeH="0" baseline="0" dirty="0" smtClean="0">
                          <a:ln>
                            <a:noFill/>
                          </a:ln>
                          <a:solidFill>
                            <a:srgbClr val="9A002E"/>
                          </a:solidFill>
                          <a:effectLst/>
                          <a:latin typeface="Arial" pitchFamily="34" charset="0"/>
                          <a:cs typeface="Arial" pitchFamily="34" charset="0"/>
                        </a:rPr>
                        <a:t>	$1,650,522</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chemeClr val="bg1"/>
                    </a:solidFill>
                  </a:tcPr>
                </a:tc>
              </a:tr>
              <a:tr h="1014412">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828800" algn="dec"/>
                        </a:tabLst>
                      </a:pPr>
                      <a:r>
                        <a:rPr kumimoji="0" lang="en-US" sz="2200" b="1" i="0" u="none" strike="noStrike" cap="none" normalizeH="0" baseline="0" dirty="0" smtClean="0">
                          <a:ln>
                            <a:noFill/>
                          </a:ln>
                          <a:solidFill>
                            <a:srgbClr val="9A002E"/>
                          </a:solidFill>
                          <a:effectLst/>
                          <a:latin typeface="Arial" pitchFamily="34" charset="0"/>
                          <a:cs typeface="Arial" pitchFamily="34" charset="0"/>
                        </a:rPr>
                        <a:t>	$2,469,671</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chemeClr val="bg1"/>
                    </a:solidFill>
                  </a:tcPr>
                </a:tc>
              </a:tr>
              <a:tr h="1000125">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828800" algn="dec"/>
                        </a:tabLst>
                      </a:pPr>
                      <a:r>
                        <a:rPr kumimoji="0" lang="en-US" sz="2200" b="1" i="0" u="none" strike="noStrike" cap="none" normalizeH="0" baseline="0" dirty="0" smtClean="0">
                          <a:ln>
                            <a:noFill/>
                          </a:ln>
                          <a:solidFill>
                            <a:srgbClr val="9A002E"/>
                          </a:solidFill>
                          <a:effectLst/>
                          <a:latin typeface="Arial" pitchFamily="34" charset="0"/>
                          <a:cs typeface="Arial" pitchFamily="34" charset="0"/>
                        </a:rPr>
                        <a:t>	$452,466</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chemeClr val="bg1"/>
                    </a:solidFill>
                  </a:tcPr>
                </a:tc>
              </a:tr>
              <a:tr h="676228">
                <a:tc>
                  <a:txBody>
                    <a:bodyPr/>
                    <a:lstStyle/>
                    <a:p>
                      <a:pPr marL="0" marR="0" lvl="0" indent="0" algn="ctr" defTabSz="914400" rtl="0" eaLnBrk="0" fontAlgn="base" latinLnBrk="0" hangingPunct="0">
                        <a:lnSpc>
                          <a:spcPct val="90000"/>
                        </a:lnSpc>
                        <a:spcBef>
                          <a:spcPct val="20000"/>
                        </a:spcBef>
                        <a:spcAft>
                          <a:spcPct val="0"/>
                        </a:spcAft>
                        <a:buClr>
                          <a:schemeClr val="accent2"/>
                        </a:buClr>
                        <a:buSzPct val="75000"/>
                        <a:buFont typeface="Monotype Sorts" pitchFamily="2" charset="2"/>
                        <a:buNone/>
                        <a:tabLst>
                          <a:tab pos="1828800" algn="dec"/>
                        </a:tabLst>
                      </a:pPr>
                      <a:r>
                        <a:rPr kumimoji="0" lang="en-US" sz="2200" b="0" i="0" u="none" strike="noStrike" cap="none" normalizeH="0" baseline="0" dirty="0" smtClean="0">
                          <a:ln>
                            <a:noFill/>
                          </a:ln>
                          <a:solidFill>
                            <a:srgbClr val="9A002E"/>
                          </a:solidFill>
                          <a:effectLst/>
                          <a:latin typeface="Arial Black" pitchFamily="34" charset="0"/>
                          <a:cs typeface="Arial" pitchFamily="34" charset="0"/>
                        </a:rPr>
                        <a:t>$7,235,699</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FE285"/>
                    </a:solidFill>
                  </a:tcPr>
                </a:tc>
              </a:tr>
            </a:tbl>
          </a:graphicData>
        </a:graphic>
      </p:graphicFrame>
    </p:spTree>
  </p:cSld>
  <p:clrMapOvr>
    <a:masterClrMapping/>
  </p:clrMapOvr>
  <p:transition>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25046"/>
            <a:ext cx="9144000" cy="1000369"/>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117651"/>
            <a:ext cx="9144000" cy="152400"/>
          </a:xfrm>
          <a:prstGeom prst="rect">
            <a:avLst/>
          </a:prstGeom>
          <a:gradFill>
            <a:gsLst>
              <a:gs pos="0">
                <a:schemeClr val="tx1">
                  <a:alpha val="68000"/>
                </a:schemeClr>
              </a:gs>
              <a:gs pos="50000">
                <a:srgbClr val="DDDDD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Slide Number Placeholder 7"/>
          <p:cNvSpPr>
            <a:spLocks noGrp="1"/>
          </p:cNvSpPr>
          <p:nvPr>
            <p:ph type="sldNum" sz="quarter" idx="12"/>
          </p:nvPr>
        </p:nvSpPr>
        <p:spPr>
          <a:xfrm>
            <a:off x="7006470" y="6553200"/>
            <a:ext cx="2133600" cy="304800"/>
          </a:xfrm>
        </p:spPr>
        <p:txBody>
          <a:bodyPr/>
          <a:lstStyle/>
          <a:p>
            <a:fld id="{1FBF5666-C5C6-44AE-9D84-FDEF3B098F4B}" type="slidenum">
              <a:rPr lang="en-US" smtClean="0">
                <a:solidFill>
                  <a:schemeClr val="tx1"/>
                </a:solidFill>
              </a:rPr>
              <a:pPr/>
              <a:t>17</a:t>
            </a:fld>
            <a:endParaRPr lang="en-US" dirty="0">
              <a:solidFill>
                <a:schemeClr val="tx1"/>
              </a:solidFill>
            </a:endParaRPr>
          </a:p>
        </p:txBody>
      </p:sp>
      <p:sp>
        <p:nvSpPr>
          <p:cNvPr id="13" name="Rectangle 2"/>
          <p:cNvSpPr txBox="1">
            <a:spLocks noChangeArrowheads="1"/>
          </p:cNvSpPr>
          <p:nvPr/>
        </p:nvSpPr>
        <p:spPr bwMode="auto">
          <a:xfrm>
            <a:off x="664307" y="2897481"/>
            <a:ext cx="7807569"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ts val="4600"/>
              </a:lnSpc>
              <a:spcBef>
                <a:spcPct val="0"/>
              </a:spcBef>
              <a:spcAft>
                <a:spcPct val="0"/>
              </a:spcAft>
              <a:buClrTx/>
              <a:buSzTx/>
              <a:buFontTx/>
              <a:buNone/>
              <a:tabLst/>
              <a:defRPr/>
            </a:pPr>
            <a:r>
              <a:rPr kumimoji="0" lang="en-US" sz="3600" b="1" i="1" u="none" strike="noStrike" kern="0" cap="none" spc="0" normalizeH="0" baseline="0" noProof="0" dirty="0" smtClean="0">
                <a:ln>
                  <a:noFill/>
                </a:ln>
                <a:uLnTx/>
                <a:uFillTx/>
                <a:latin typeface="Arial Black" pitchFamily="34" charset="0"/>
                <a:ea typeface="+mj-ea"/>
                <a:cs typeface="+mj-cs"/>
              </a:rPr>
              <a:t>Loss of Productivity </a:t>
            </a:r>
            <a:r>
              <a:rPr lang="en-US" sz="3600" b="1" i="1" kern="0" dirty="0" smtClean="0">
                <a:latin typeface="Arial Black" pitchFamily="34" charset="0"/>
                <a:ea typeface="+mj-ea"/>
                <a:cs typeface="+mj-cs"/>
              </a:rPr>
              <a:t>Due</a:t>
            </a:r>
            <a:r>
              <a:rPr kumimoji="0" lang="en-US" sz="3600" b="1" i="1" u="none" strike="noStrike" kern="0" cap="none" spc="0" normalizeH="0" baseline="0" noProof="0" dirty="0" smtClean="0">
                <a:ln>
                  <a:noFill/>
                </a:ln>
                <a:uLnTx/>
                <a:uFillTx/>
                <a:latin typeface="Arial Black" pitchFamily="34" charset="0"/>
                <a:ea typeface="+mj-ea"/>
                <a:cs typeface="+mj-cs"/>
              </a:rPr>
              <a:t> to Unexpected and Excessive Overtime:</a:t>
            </a:r>
            <a:br>
              <a:rPr kumimoji="0" lang="en-US" sz="3600" b="1" i="1" u="none" strike="noStrike" kern="0" cap="none" spc="0" normalizeH="0" baseline="0" noProof="0" dirty="0" smtClean="0">
                <a:ln>
                  <a:noFill/>
                </a:ln>
                <a:uLnTx/>
                <a:uFillTx/>
                <a:latin typeface="Arial Black" pitchFamily="34" charset="0"/>
                <a:ea typeface="+mj-ea"/>
                <a:cs typeface="+mj-cs"/>
              </a:rPr>
            </a:br>
            <a:r>
              <a:rPr kumimoji="0" lang="en-US" sz="3600" b="1" i="1" u="none" strike="noStrike" kern="0" cap="none" spc="0" normalizeH="0" baseline="0" noProof="0" dirty="0" smtClean="0">
                <a:ln>
                  <a:noFill/>
                </a:ln>
                <a:solidFill>
                  <a:srgbClr val="800000"/>
                </a:solidFill>
                <a:uLnTx/>
                <a:uFillTx/>
                <a:latin typeface="Arial Black" pitchFamily="34" charset="0"/>
                <a:ea typeface="+mj-ea"/>
                <a:cs typeface="+mj-cs"/>
              </a:rPr>
              <a:t>Dr. Adrian Independent Analysis</a:t>
            </a:r>
          </a:p>
        </p:txBody>
      </p:sp>
    </p:spTree>
  </p:cSld>
  <p:clrMapOvr>
    <a:masterClrMapping/>
  </p:clrMapOvr>
  <p:transition>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125046"/>
            <a:ext cx="9144000" cy="1000369"/>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117651"/>
            <a:ext cx="9144000" cy="152400"/>
          </a:xfrm>
          <a:prstGeom prst="rect">
            <a:avLst/>
          </a:prstGeom>
          <a:gradFill>
            <a:gsLst>
              <a:gs pos="0">
                <a:schemeClr val="tx1">
                  <a:alpha val="68000"/>
                </a:schemeClr>
              </a:gs>
              <a:gs pos="50000">
                <a:srgbClr val="DDDDD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530" name="Title 1"/>
          <p:cNvSpPr>
            <a:spLocks noGrp="1"/>
          </p:cNvSpPr>
          <p:nvPr>
            <p:ph type="title"/>
          </p:nvPr>
        </p:nvSpPr>
        <p:spPr>
          <a:xfrm>
            <a:off x="0" y="173895"/>
            <a:ext cx="9144000" cy="838200"/>
          </a:xfrm>
        </p:spPr>
        <p:txBody>
          <a:bodyPr>
            <a:noAutofit/>
          </a:bodyPr>
          <a:lstStyle/>
          <a:p>
            <a:pPr algn="ctr"/>
            <a:r>
              <a:rPr lang="en-US" sz="3000" dirty="0" smtClean="0">
                <a:solidFill>
                  <a:schemeClr val="bg1"/>
                </a:solidFill>
              </a:rPr>
              <a:t>Calculation of Lost Craft Hours Due to Unexpected Overtime on the PPC project</a:t>
            </a:r>
          </a:p>
        </p:txBody>
      </p:sp>
      <p:sp>
        <p:nvSpPr>
          <p:cNvPr id="22531" name="Content Placeholder 2"/>
          <p:cNvSpPr>
            <a:spLocks noGrp="1"/>
          </p:cNvSpPr>
          <p:nvPr>
            <p:ph idx="1"/>
          </p:nvPr>
        </p:nvSpPr>
        <p:spPr>
          <a:xfrm>
            <a:off x="457200" y="1453650"/>
            <a:ext cx="8022492" cy="5314950"/>
          </a:xfrm>
          <a:ln w="28575"/>
        </p:spPr>
        <p:txBody>
          <a:bodyPr>
            <a:noAutofit/>
          </a:bodyPr>
          <a:lstStyle/>
          <a:p>
            <a:pPr marL="1603375" indent="-1603375">
              <a:spcAft>
                <a:spcPts val="600"/>
              </a:spcAft>
              <a:buNone/>
            </a:pPr>
            <a:r>
              <a:rPr lang="en-US" sz="2400" i="1" dirty="0" smtClean="0">
                <a:solidFill>
                  <a:srgbClr val="800000"/>
                </a:solidFill>
                <a:effectLst/>
                <a:latin typeface="Arial Black" pitchFamily="34" charset="0"/>
              </a:rPr>
              <a:t>STEP 1:</a:t>
            </a:r>
            <a:r>
              <a:rPr lang="en-US" sz="2400" dirty="0" smtClean="0">
                <a:solidFill>
                  <a:srgbClr val="800000"/>
                </a:solidFill>
                <a:effectLst/>
                <a:latin typeface="Arial Black" pitchFamily="34" charset="0"/>
              </a:rPr>
              <a:t> </a:t>
            </a:r>
            <a:r>
              <a:rPr lang="en-US" sz="2400" dirty="0" smtClean="0">
                <a:solidFill>
                  <a:schemeClr val="tx1"/>
                </a:solidFill>
                <a:effectLst/>
                <a:latin typeface="Arial Black" pitchFamily="34" charset="0"/>
              </a:rPr>
              <a:t>	</a:t>
            </a:r>
            <a:r>
              <a:rPr lang="en-US" sz="2400" dirty="0" smtClean="0">
                <a:solidFill>
                  <a:schemeClr val="tx1"/>
                </a:solidFill>
                <a:effectLst/>
              </a:rPr>
              <a:t>Each worker’s regular time, overtime, and double time determined for each work day and activity: </a:t>
            </a:r>
            <a:br>
              <a:rPr lang="en-US" sz="2400" dirty="0" smtClean="0">
                <a:solidFill>
                  <a:schemeClr val="tx1"/>
                </a:solidFill>
                <a:effectLst/>
              </a:rPr>
            </a:br>
            <a:r>
              <a:rPr lang="en-US" sz="2400" dirty="0" smtClean="0">
                <a:solidFill>
                  <a:schemeClr val="tx1"/>
                </a:solidFill>
                <a:effectLst/>
              </a:rPr>
              <a:t>160,000 daily payroll records!</a:t>
            </a:r>
          </a:p>
          <a:p>
            <a:pPr marL="1603375" indent="-1603375">
              <a:spcAft>
                <a:spcPts val="600"/>
              </a:spcAft>
              <a:buNone/>
            </a:pPr>
            <a:r>
              <a:rPr lang="en-US" sz="2400" i="1" dirty="0" smtClean="0">
                <a:solidFill>
                  <a:srgbClr val="800000"/>
                </a:solidFill>
                <a:effectLst/>
                <a:latin typeface="Arial Black" pitchFamily="34" charset="0"/>
              </a:rPr>
              <a:t>STEP 2:</a:t>
            </a:r>
            <a:r>
              <a:rPr lang="en-US" sz="2400" dirty="0" smtClean="0">
                <a:solidFill>
                  <a:srgbClr val="800000"/>
                </a:solidFill>
                <a:effectLst/>
                <a:latin typeface="Arial Black" pitchFamily="34" charset="0"/>
              </a:rPr>
              <a:t> </a:t>
            </a:r>
            <a:r>
              <a:rPr lang="en-US" sz="2400" dirty="0" smtClean="0">
                <a:solidFill>
                  <a:schemeClr val="tx1"/>
                </a:solidFill>
                <a:effectLst/>
                <a:latin typeface="Arial Black" pitchFamily="34" charset="0"/>
              </a:rPr>
              <a:t>	</a:t>
            </a:r>
            <a:r>
              <a:rPr lang="en-US" sz="2400" dirty="0" smtClean="0">
                <a:solidFill>
                  <a:schemeClr val="tx1"/>
                </a:solidFill>
                <a:effectLst/>
              </a:rPr>
              <a:t>Based on selection of random labor crafts</a:t>
            </a:r>
          </a:p>
          <a:p>
            <a:pPr marL="1603375" indent="-1603375">
              <a:spcAft>
                <a:spcPts val="600"/>
              </a:spcAft>
              <a:buNone/>
            </a:pPr>
            <a:r>
              <a:rPr lang="en-US" sz="2400" i="1" dirty="0" smtClean="0">
                <a:solidFill>
                  <a:srgbClr val="800000"/>
                </a:solidFill>
                <a:effectLst/>
                <a:latin typeface="Arial Black" pitchFamily="34" charset="0"/>
              </a:rPr>
              <a:t>STEP 3:</a:t>
            </a:r>
            <a:r>
              <a:rPr lang="en-US" sz="2400" i="1" dirty="0" smtClean="0">
                <a:solidFill>
                  <a:schemeClr val="tx1"/>
                </a:solidFill>
                <a:effectLst/>
                <a:latin typeface="Arial Black" pitchFamily="34" charset="0"/>
              </a:rPr>
              <a:t> </a:t>
            </a:r>
            <a:r>
              <a:rPr lang="en-US" sz="2400" dirty="0" smtClean="0">
                <a:solidFill>
                  <a:schemeClr val="tx1"/>
                </a:solidFill>
                <a:effectLst/>
                <a:latin typeface="Arial Black" pitchFamily="34" charset="0"/>
              </a:rPr>
              <a:t>	</a:t>
            </a:r>
            <a:r>
              <a:rPr lang="en-US" sz="2400" dirty="0" smtClean="0">
                <a:solidFill>
                  <a:schemeClr val="tx1"/>
                </a:solidFill>
                <a:effectLst/>
              </a:rPr>
              <a:t>Loss productivity factor determined for excessive overtime</a:t>
            </a:r>
          </a:p>
          <a:p>
            <a:pPr marL="1603375" indent="-1603375">
              <a:spcAft>
                <a:spcPts val="600"/>
              </a:spcAft>
              <a:buNone/>
            </a:pPr>
            <a:r>
              <a:rPr lang="en-US" sz="2400" i="1" dirty="0" smtClean="0">
                <a:solidFill>
                  <a:srgbClr val="800000"/>
                </a:solidFill>
                <a:effectLst/>
                <a:latin typeface="Arial Black" pitchFamily="34" charset="0"/>
              </a:rPr>
              <a:t>STEP 4:</a:t>
            </a:r>
            <a:r>
              <a:rPr lang="en-US" sz="2400" dirty="0" smtClean="0">
                <a:solidFill>
                  <a:schemeClr val="tx1"/>
                </a:solidFill>
                <a:effectLst/>
                <a:latin typeface="Arial Black" pitchFamily="34" charset="0"/>
              </a:rPr>
              <a:t> 	</a:t>
            </a:r>
            <a:r>
              <a:rPr lang="en-US" sz="2400" dirty="0" smtClean="0">
                <a:solidFill>
                  <a:schemeClr val="tx1"/>
                </a:solidFill>
                <a:effectLst/>
              </a:rPr>
              <a:t>Calculation: </a:t>
            </a:r>
            <a:br>
              <a:rPr lang="en-US" sz="2400" dirty="0" smtClean="0">
                <a:solidFill>
                  <a:schemeClr val="tx1"/>
                </a:solidFill>
                <a:effectLst/>
              </a:rPr>
            </a:br>
            <a:r>
              <a:rPr lang="en-US" sz="2400" dirty="0" smtClean="0">
                <a:solidFill>
                  <a:schemeClr val="tx1"/>
                </a:solidFill>
                <a:effectLst/>
              </a:rPr>
              <a:t>Lost productivity factor </a:t>
            </a:r>
            <a:r>
              <a:rPr lang="en-US" sz="2400" dirty="0" smtClean="0">
                <a:solidFill>
                  <a:srgbClr val="800000"/>
                </a:solidFill>
                <a:effectLst/>
              </a:rPr>
              <a:t>X</a:t>
            </a:r>
            <a:r>
              <a:rPr lang="en-US" sz="2400" dirty="0" smtClean="0">
                <a:solidFill>
                  <a:schemeClr val="tx1"/>
                </a:solidFill>
                <a:effectLst/>
              </a:rPr>
              <a:t> </a:t>
            </a:r>
            <a:br>
              <a:rPr lang="en-US" sz="2400" dirty="0" smtClean="0">
                <a:solidFill>
                  <a:schemeClr val="tx1"/>
                </a:solidFill>
                <a:effectLst/>
              </a:rPr>
            </a:br>
            <a:r>
              <a:rPr lang="en-US" sz="2400" dirty="0" smtClean="0">
                <a:solidFill>
                  <a:schemeClr val="tx1"/>
                </a:solidFill>
                <a:effectLst/>
              </a:rPr>
              <a:t>Hours for each worker </a:t>
            </a:r>
            <a:r>
              <a:rPr lang="en-US" sz="2400" b="1" dirty="0" smtClean="0">
                <a:solidFill>
                  <a:srgbClr val="800000"/>
                </a:solidFill>
                <a:effectLst/>
              </a:rPr>
              <a:t>→ </a:t>
            </a:r>
            <a:r>
              <a:rPr lang="en-US" sz="2400" dirty="0" smtClean="0">
                <a:solidFill>
                  <a:schemeClr val="tx1"/>
                </a:solidFill>
                <a:effectLst/>
              </a:rPr>
              <a:t/>
            </a:r>
            <a:br>
              <a:rPr lang="en-US" sz="2400" dirty="0" smtClean="0">
                <a:solidFill>
                  <a:schemeClr val="tx1"/>
                </a:solidFill>
                <a:effectLst/>
              </a:rPr>
            </a:br>
            <a:r>
              <a:rPr lang="en-US" sz="2400" dirty="0" smtClean="0">
                <a:solidFill>
                  <a:schemeClr val="tx1"/>
                </a:solidFill>
                <a:effectLst/>
              </a:rPr>
              <a:t>Lost labor hours for any one worker on any one day</a:t>
            </a:r>
          </a:p>
        </p:txBody>
      </p:sp>
      <p:sp>
        <p:nvSpPr>
          <p:cNvPr id="6" name="Slide Number Placeholder 5"/>
          <p:cNvSpPr>
            <a:spLocks noGrp="1"/>
          </p:cNvSpPr>
          <p:nvPr>
            <p:ph type="sldNum" sz="quarter" idx="12"/>
          </p:nvPr>
        </p:nvSpPr>
        <p:spPr/>
        <p:txBody>
          <a:bodyPr/>
          <a:lstStyle/>
          <a:p>
            <a:fld id="{1FBF5666-C5C6-44AE-9D84-FDEF3B098F4B}" type="slidenum">
              <a:rPr lang="en-US" smtClean="0"/>
              <a:pPr/>
              <a:t>18</a:t>
            </a:fld>
            <a:endParaRPr lang="en-US" dirty="0"/>
          </a:p>
        </p:txBody>
      </p:sp>
    </p:spTree>
  </p:cSld>
  <p:clrMapOvr>
    <a:masterClrMapping/>
  </p:clrMapOvr>
  <p:transition>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25046"/>
            <a:ext cx="9144000" cy="1000369"/>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117651"/>
            <a:ext cx="9144000" cy="152400"/>
          </a:xfrm>
          <a:prstGeom prst="rect">
            <a:avLst/>
          </a:prstGeom>
          <a:gradFill>
            <a:gsLst>
              <a:gs pos="0">
                <a:schemeClr val="tx1">
                  <a:alpha val="68000"/>
                </a:schemeClr>
              </a:gs>
              <a:gs pos="50000">
                <a:srgbClr val="DDDDD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458" name="Rectangle 1026"/>
          <p:cNvSpPr>
            <a:spLocks noGrp="1" noChangeArrowheads="1"/>
          </p:cNvSpPr>
          <p:nvPr>
            <p:ph type="title"/>
          </p:nvPr>
        </p:nvSpPr>
        <p:spPr>
          <a:xfrm>
            <a:off x="0" y="172943"/>
            <a:ext cx="9144000" cy="838200"/>
          </a:xfrm>
        </p:spPr>
        <p:txBody>
          <a:bodyPr/>
          <a:lstStyle/>
          <a:p>
            <a:pPr algn="ctr"/>
            <a:r>
              <a:rPr lang="en-US" sz="4000" dirty="0" smtClean="0">
                <a:solidFill>
                  <a:schemeClr val="bg1"/>
                </a:solidFill>
              </a:rPr>
              <a:t>Conclusions</a:t>
            </a:r>
          </a:p>
        </p:txBody>
      </p:sp>
      <p:graphicFrame>
        <p:nvGraphicFramePr>
          <p:cNvPr id="244739" name="Group 1027"/>
          <p:cNvGraphicFramePr>
            <a:graphicFrameLocks noGrp="1"/>
          </p:cNvGraphicFramePr>
          <p:nvPr>
            <p:ph idx="1"/>
          </p:nvPr>
        </p:nvGraphicFramePr>
        <p:xfrm>
          <a:off x="1737376" y="1534066"/>
          <a:ext cx="5748726" cy="4826953"/>
        </p:xfrm>
        <a:graphic>
          <a:graphicData uri="http://schemas.openxmlformats.org/drawingml/2006/table">
            <a:tbl>
              <a:tblPr firstRow="1">
                <a:effectLst>
                  <a:outerShdw blurRad="50800" dist="50800" dir="5400000" algn="ctr" rotWithShape="0">
                    <a:schemeClr val="tx1"/>
                  </a:outerShdw>
                </a:effectLst>
              </a:tblPr>
              <a:tblGrid>
                <a:gridCol w="3527135"/>
                <a:gridCol w="2221591"/>
              </a:tblGrid>
              <a:tr h="620713">
                <a:tc>
                  <a:txBody>
                    <a:bodyPr/>
                    <a:lstStyle/>
                    <a:p>
                      <a:pPr marL="0" marR="0" lvl="0" indent="0" algn="l" defTabSz="914400" rtl="0" eaLnBrk="0" fontAlgn="base" latinLnBrk="0" hangingPunct="0">
                        <a:lnSpc>
                          <a:spcPct val="90000"/>
                        </a:lnSpc>
                        <a:spcBef>
                          <a:spcPct val="20000"/>
                        </a:spcBef>
                        <a:spcAft>
                          <a:spcPct val="0"/>
                        </a:spcAft>
                        <a:buClr>
                          <a:schemeClr val="accent2"/>
                        </a:buClr>
                        <a:buSzPct val="75000"/>
                        <a:buFont typeface="Monotype Sorts" pitchFamily="2" charset="2"/>
                        <a:buNone/>
                        <a:tabLst/>
                      </a:pPr>
                      <a:r>
                        <a:rPr kumimoji="0" lang="en-US" sz="2000" b="1" i="1" u="none" strike="noStrike" cap="none" normalizeH="0" baseline="0" dirty="0" smtClean="0">
                          <a:ln>
                            <a:noFill/>
                          </a:ln>
                          <a:solidFill>
                            <a:schemeClr val="tx1"/>
                          </a:solidFill>
                          <a:effectLst/>
                          <a:latin typeface="Arial" pitchFamily="34" charset="0"/>
                          <a:cs typeface="Arial" pitchFamily="34" charset="0"/>
                        </a:rPr>
                        <a:t>LOST PRODUCTIVITY </a:t>
                      </a:r>
                      <a:br>
                        <a:rPr kumimoji="0" lang="en-US" sz="2000" b="1" i="1" u="none" strike="noStrike" cap="none" normalizeH="0" baseline="0" dirty="0" smtClean="0">
                          <a:ln>
                            <a:noFill/>
                          </a:ln>
                          <a:solidFill>
                            <a:schemeClr val="tx1"/>
                          </a:solidFill>
                          <a:effectLst/>
                          <a:latin typeface="Arial" pitchFamily="34" charset="0"/>
                          <a:cs typeface="Arial" pitchFamily="34" charset="0"/>
                        </a:rPr>
                      </a:br>
                      <a:r>
                        <a:rPr kumimoji="0" lang="en-US" sz="2000" b="1" i="1" u="none" strike="noStrike" cap="none" normalizeH="0" baseline="0" dirty="0" smtClean="0">
                          <a:ln>
                            <a:noFill/>
                          </a:ln>
                          <a:solidFill>
                            <a:schemeClr val="tx1"/>
                          </a:solidFill>
                          <a:effectLst/>
                          <a:latin typeface="Arial" pitchFamily="34" charset="0"/>
                          <a:cs typeface="Arial" pitchFamily="34" charset="0"/>
                        </a:rPr>
                        <a:t>DUE TO:</a:t>
                      </a:r>
                    </a:p>
                  </a:txBody>
                  <a:tcPr marL="182880" marR="182880" marT="91440" marB="9144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1600" b="1" i="0" u="none" strike="noStrike" cap="none" normalizeH="0" baseline="0" dirty="0" smtClean="0">
                          <a:ln>
                            <a:noFill/>
                          </a:ln>
                          <a:solidFill>
                            <a:schemeClr val="bg1"/>
                          </a:solidFill>
                          <a:effectLst/>
                          <a:latin typeface="Arial" pitchFamily="34" charset="0"/>
                          <a:cs typeface="Arial" pitchFamily="34" charset="0"/>
                        </a:rPr>
                        <a:t>Calculated </a:t>
                      </a:r>
                      <a:br>
                        <a:rPr kumimoji="0" lang="en-US" sz="1600" b="1" i="0" u="none" strike="noStrike" cap="none" normalizeH="0" baseline="0" dirty="0" smtClean="0">
                          <a:ln>
                            <a:noFill/>
                          </a:ln>
                          <a:solidFill>
                            <a:schemeClr val="bg1"/>
                          </a:solidFill>
                          <a:effectLst/>
                          <a:latin typeface="Arial" pitchFamily="34" charset="0"/>
                          <a:cs typeface="Arial" pitchFamily="34" charset="0"/>
                        </a:rPr>
                      </a:br>
                      <a:r>
                        <a:rPr kumimoji="0" lang="en-US" sz="1600" b="1" i="0" u="none" strike="noStrike" cap="none" normalizeH="0" baseline="0" dirty="0" smtClean="0">
                          <a:ln>
                            <a:noFill/>
                          </a:ln>
                          <a:solidFill>
                            <a:schemeClr val="bg1"/>
                          </a:solidFill>
                          <a:effectLst/>
                          <a:latin typeface="Arial" pitchFamily="34" charset="0"/>
                          <a:cs typeface="Arial" pitchFamily="34" charset="0"/>
                        </a:rPr>
                        <a:t>Lost Labor Hours</a:t>
                      </a:r>
                    </a:p>
                  </a:txBody>
                  <a:tcPr marL="182880" marR="182880" marT="91440" marB="91440" anchor="b" horzOverflow="overflow">
                    <a:lnL w="12700" cap="flat" cmpd="sng" algn="ctr">
                      <a:noFill/>
                      <a:prstDash val="solid"/>
                      <a:round/>
                      <a:headEnd type="none" w="med" len="med"/>
                      <a:tailEnd type="none" w="med" len="med"/>
                    </a:lnL>
                    <a:lnR w="28575" cap="flat" cmpd="sng" algn="ctr">
                      <a:solidFill>
                        <a:srgbClr val="7F7F7F"/>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9A002E"/>
                    </a:solidFill>
                  </a:tcPr>
                </a:tc>
              </a:tr>
              <a:tr h="490537">
                <a:tc>
                  <a:txBody>
                    <a:bodyPr/>
                    <a:lstStyle/>
                    <a:p>
                      <a:pPr marL="228600" marR="0" lvl="0" indent="-228600" algn="l" defTabSz="914400" rtl="0" eaLnBrk="0" fontAlgn="base" latinLnBrk="0" hangingPunct="0">
                        <a:lnSpc>
                          <a:spcPct val="100000"/>
                        </a:lnSpc>
                        <a:spcBef>
                          <a:spcPct val="20000"/>
                        </a:spcBef>
                        <a:spcAft>
                          <a:spcPct val="0"/>
                        </a:spcAft>
                        <a:buClr>
                          <a:srgbClr val="FFFF00"/>
                        </a:buClr>
                        <a:buSzPct val="75000"/>
                        <a:buFont typeface="Wingdings" pitchFamily="2" charset="2"/>
                        <a:buChar char="§"/>
                        <a:tabLst>
                          <a:tab pos="228600" algn="l"/>
                        </a:tabLst>
                      </a:pPr>
                      <a:r>
                        <a:rPr kumimoji="0" lang="en-US" sz="1800" b="1" i="0" u="none" strike="noStrike" cap="none" normalizeH="0" baseline="0" dirty="0" smtClean="0">
                          <a:ln>
                            <a:noFill/>
                          </a:ln>
                          <a:solidFill>
                            <a:srgbClr val="FFFF99"/>
                          </a:solidFill>
                          <a:effectLst/>
                          <a:latin typeface="Arial" pitchFamily="34" charset="0"/>
                          <a:cs typeface="Arial" pitchFamily="34" charset="0"/>
                        </a:rPr>
                        <a:t> </a:t>
                      </a:r>
                      <a:r>
                        <a:rPr kumimoji="0" lang="en-US" sz="1800" b="1" i="0" u="none" strike="noStrike" cap="none" normalizeH="0" baseline="0" dirty="0" smtClean="0">
                          <a:ln>
                            <a:noFill/>
                          </a:ln>
                          <a:solidFill>
                            <a:srgbClr val="FFFF00"/>
                          </a:solidFill>
                          <a:effectLst/>
                          <a:latin typeface="Arial" pitchFamily="34" charset="0"/>
                          <a:cs typeface="Arial" pitchFamily="34" charset="0"/>
                        </a:rPr>
                        <a:t>Excessive overtime </a:t>
                      </a:r>
                      <a:br>
                        <a:rPr kumimoji="0" lang="en-US" sz="1800" b="1" i="0" u="none" strike="noStrike" cap="none" normalizeH="0" baseline="0" dirty="0" smtClean="0">
                          <a:ln>
                            <a:noFill/>
                          </a:ln>
                          <a:solidFill>
                            <a:srgbClr val="FFFF00"/>
                          </a:solidFill>
                          <a:effectLst/>
                          <a:latin typeface="Arial" pitchFamily="34" charset="0"/>
                          <a:cs typeface="Arial" pitchFamily="34" charset="0"/>
                        </a:rPr>
                      </a:br>
                      <a:r>
                        <a:rPr kumimoji="0" lang="en-US" sz="1800" b="1" i="0" u="none" strike="noStrike" cap="none" normalizeH="0" baseline="0" dirty="0" smtClean="0">
                          <a:ln>
                            <a:noFill/>
                          </a:ln>
                          <a:solidFill>
                            <a:srgbClr val="FFFF00"/>
                          </a:solidFill>
                          <a:effectLst/>
                          <a:latin typeface="Arial" pitchFamily="34" charset="0"/>
                          <a:cs typeface="Arial" pitchFamily="34" charset="0"/>
                        </a:rPr>
                        <a:t>(to speed up construction)</a:t>
                      </a:r>
                    </a:p>
                  </a:txBody>
                  <a:tcPr marL="182880" marR="182880" marT="91440" marB="91440" anchor="ctr" horzOverflow="overflow">
                    <a:lnL w="12700" cap="flat" cmpd="sng" algn="ctr">
                      <a:noFill/>
                      <a:prstDash val="solid"/>
                      <a:round/>
                      <a:headEnd type="none" w="med" len="med"/>
                      <a:tailEnd type="none" w="med" len="med"/>
                    </a:lnL>
                    <a:lnR w="12700"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371600" algn="dec"/>
                        </a:tabLst>
                      </a:pPr>
                      <a:r>
                        <a:rPr kumimoji="0" lang="en-US" sz="2200" b="1" i="0" u="none" strike="noStrike" cap="none" normalizeH="0" baseline="0" dirty="0" smtClean="0">
                          <a:ln>
                            <a:noFill/>
                          </a:ln>
                          <a:solidFill>
                            <a:srgbClr val="9A002E"/>
                          </a:solidFill>
                          <a:effectLst/>
                          <a:latin typeface="Arial" pitchFamily="34" charset="0"/>
                          <a:cs typeface="Arial" pitchFamily="34" charset="0"/>
                        </a:rPr>
                        <a:t> 	</a:t>
                      </a:r>
                      <a:r>
                        <a:rPr kumimoji="0" lang="en-US" sz="2200" b="1" i="0" u="none" strike="noStrike" cap="none" normalizeH="0" baseline="0" dirty="0" smtClean="0">
                          <a:ln>
                            <a:noFill/>
                          </a:ln>
                          <a:solidFill>
                            <a:srgbClr val="FFFF00"/>
                          </a:solidFill>
                          <a:effectLst/>
                          <a:latin typeface="Arial" pitchFamily="34" charset="0"/>
                          <a:cs typeface="Arial" pitchFamily="34" charset="0"/>
                        </a:rPr>
                        <a:t>50,323</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rgbClr val="9A002E"/>
                    </a:solidFill>
                  </a:tcPr>
                </a:tc>
              </a:tr>
              <a:tr h="231457">
                <a:tc>
                  <a:txBody>
                    <a:bodyPr/>
                    <a:lstStyle/>
                    <a:p>
                      <a:pPr marL="228600" marR="0" lvl="0" indent="-228600" algn="l" defTabSz="914400" rtl="0" eaLnBrk="0" fontAlgn="base" latinLnBrk="0" hangingPunct="0">
                        <a:lnSpc>
                          <a:spcPct val="100000"/>
                        </a:lnSpc>
                        <a:spcBef>
                          <a:spcPct val="20000"/>
                        </a:spcBef>
                        <a:spcAft>
                          <a:spcPct val="0"/>
                        </a:spcAft>
                        <a:buClr>
                          <a:srgbClr val="800000"/>
                        </a:buClr>
                        <a:buSzPct val="75000"/>
                        <a:buFont typeface="Wingdings" pitchFamily="2" charset="2"/>
                        <a:buChar char="§"/>
                        <a:tabLst>
                          <a:tab pos="228600" algn="l"/>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Shift of HRSG work to </a:t>
                      </a:r>
                      <a:br>
                        <a:rPr kumimoji="0" lang="en-US" sz="1800" b="1" i="0" u="none" strike="noStrike" cap="none" normalizeH="0" baseline="0" dirty="0" smtClean="0">
                          <a:ln>
                            <a:noFill/>
                          </a:ln>
                          <a:solidFill>
                            <a:schemeClr val="tx1"/>
                          </a:solidFill>
                          <a:effectLst/>
                          <a:latin typeface="Arial" pitchFamily="34" charset="0"/>
                          <a:cs typeface="Arial" pitchFamily="34" charset="0"/>
                        </a:rPr>
                      </a:br>
                      <a:r>
                        <a:rPr kumimoji="0" lang="en-US" sz="1800" b="1" i="0" u="none" strike="noStrike" cap="none" normalizeH="0" baseline="0" dirty="0" smtClean="0">
                          <a:ln>
                            <a:noFill/>
                          </a:ln>
                          <a:solidFill>
                            <a:schemeClr val="tx1"/>
                          </a:solidFill>
                          <a:effectLst/>
                          <a:latin typeface="Arial" pitchFamily="34" charset="0"/>
                          <a:cs typeface="Arial" pitchFamily="34" charset="0"/>
                        </a:rPr>
                        <a:t>winter 2010-2011</a:t>
                      </a:r>
                    </a:p>
                  </a:txBody>
                  <a:tcPr marL="182880" marR="182880" marT="91440" marB="91440" anchor="ctr" horzOverflow="overflow">
                    <a:lnL w="12700" cap="flat" cmpd="sng" algn="ctr">
                      <a:noFill/>
                      <a:prstDash val="solid"/>
                      <a:round/>
                      <a:headEnd type="none" w="med" len="med"/>
                      <a:tailEnd type="none" w="med" len="med"/>
                    </a:lnL>
                    <a:lnR w="12700"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371600" algn="dec"/>
                        </a:tabLst>
                      </a:pPr>
                      <a:r>
                        <a:rPr kumimoji="0" lang="en-US" sz="2200" b="1" i="0" u="none" strike="noStrike" cap="none" normalizeH="0" baseline="0" dirty="0" smtClean="0">
                          <a:ln>
                            <a:noFill/>
                          </a:ln>
                          <a:solidFill>
                            <a:srgbClr val="9A002E"/>
                          </a:solidFill>
                          <a:effectLst/>
                          <a:latin typeface="Arial" pitchFamily="34" charset="0"/>
                          <a:cs typeface="Arial" pitchFamily="34" charset="0"/>
                        </a:rPr>
                        <a:t>	31,189</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chemeClr val="bg1"/>
                    </a:solidFill>
                  </a:tcPr>
                </a:tc>
              </a:tr>
              <a:tr h="410527">
                <a:tc>
                  <a:txBody>
                    <a:bodyPr/>
                    <a:lstStyle/>
                    <a:p>
                      <a:pPr marL="228600" marR="0" lvl="0" indent="-228600" algn="l" defTabSz="914400" rtl="0" eaLnBrk="0" fontAlgn="base" latinLnBrk="0" hangingPunct="0">
                        <a:lnSpc>
                          <a:spcPct val="100000"/>
                        </a:lnSpc>
                        <a:spcBef>
                          <a:spcPct val="20000"/>
                        </a:spcBef>
                        <a:spcAft>
                          <a:spcPct val="0"/>
                        </a:spcAft>
                        <a:buClr>
                          <a:srgbClr val="800000"/>
                        </a:buClr>
                        <a:buSzPct val="75000"/>
                        <a:buFont typeface="Wingdings" pitchFamily="2" charset="2"/>
                        <a:buChar char="§"/>
                        <a:tabLst>
                          <a:tab pos="228600" algn="l"/>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Change of sequencing </a:t>
                      </a:r>
                      <a:br>
                        <a:rPr kumimoji="0" lang="en-US" sz="1800" b="1" i="0" u="none" strike="noStrike" cap="none" normalizeH="0" baseline="0" dirty="0" smtClean="0">
                          <a:ln>
                            <a:noFill/>
                          </a:ln>
                          <a:solidFill>
                            <a:schemeClr val="tx1"/>
                          </a:solidFill>
                          <a:effectLst/>
                          <a:latin typeface="Arial" pitchFamily="34" charset="0"/>
                          <a:cs typeface="Arial" pitchFamily="34" charset="0"/>
                        </a:rPr>
                      </a:br>
                      <a:r>
                        <a:rPr kumimoji="0" lang="en-US" sz="1800" b="1" i="0" u="none" strike="noStrike" cap="none" normalizeH="0" baseline="0" dirty="0" smtClean="0">
                          <a:ln>
                            <a:noFill/>
                          </a:ln>
                          <a:solidFill>
                            <a:schemeClr val="tx1"/>
                          </a:solidFill>
                          <a:effectLst/>
                          <a:latin typeface="Arial" pitchFamily="34" charset="0"/>
                          <a:cs typeface="Arial" pitchFamily="34" charset="0"/>
                        </a:rPr>
                        <a:t>that caused disruption </a:t>
                      </a:r>
                      <a:br>
                        <a:rPr kumimoji="0" lang="en-US" sz="1800" b="1" i="0" u="none" strike="noStrike" cap="none" normalizeH="0" baseline="0" dirty="0" smtClean="0">
                          <a:ln>
                            <a:noFill/>
                          </a:ln>
                          <a:solidFill>
                            <a:schemeClr val="tx1"/>
                          </a:solidFill>
                          <a:effectLst/>
                          <a:latin typeface="Arial" pitchFamily="34" charset="0"/>
                          <a:cs typeface="Arial" pitchFamily="34" charset="0"/>
                        </a:rPr>
                      </a:br>
                      <a:r>
                        <a:rPr kumimoji="0" lang="en-US" sz="1800" b="1" i="0" u="none" strike="noStrike" cap="none" normalizeH="0" baseline="0" dirty="0" smtClean="0">
                          <a:ln>
                            <a:noFill/>
                          </a:ln>
                          <a:solidFill>
                            <a:schemeClr val="tx1"/>
                          </a:solidFill>
                          <a:effectLst/>
                          <a:latin typeface="Arial" pitchFamily="34" charset="0"/>
                          <a:cs typeface="Arial" pitchFamily="34" charset="0"/>
                        </a:rPr>
                        <a:t>and congestion</a:t>
                      </a:r>
                    </a:p>
                  </a:txBody>
                  <a:tcPr marL="182880" marR="182880" marT="91440" marB="91440" anchor="ctr" horzOverflow="overflow">
                    <a:lnL w="12700" cap="flat" cmpd="sng" algn="ctr">
                      <a:noFill/>
                      <a:prstDash val="solid"/>
                      <a:round/>
                      <a:headEnd type="none" w="med" len="med"/>
                      <a:tailEnd type="none" w="med" len="med"/>
                    </a:lnL>
                    <a:lnR w="12700"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371600" algn="dec"/>
                        </a:tabLst>
                      </a:pPr>
                      <a:r>
                        <a:rPr kumimoji="0" lang="en-US" sz="2200" b="1" i="0" u="none" strike="noStrike" cap="none" normalizeH="0" baseline="0" dirty="0" smtClean="0">
                          <a:ln>
                            <a:noFill/>
                          </a:ln>
                          <a:solidFill>
                            <a:srgbClr val="9A002E"/>
                          </a:solidFill>
                          <a:effectLst/>
                          <a:latin typeface="Arial" pitchFamily="34" charset="0"/>
                          <a:cs typeface="Arial" pitchFamily="34" charset="0"/>
                        </a:rPr>
                        <a:t>	46,668</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chemeClr val="bg1"/>
                    </a:solidFill>
                  </a:tcPr>
                </a:tc>
              </a:tr>
              <a:tr h="427672">
                <a:tc>
                  <a:txBody>
                    <a:bodyPr/>
                    <a:lstStyle/>
                    <a:p>
                      <a:pPr marL="228600" marR="0" lvl="0" indent="-228600" algn="l" defTabSz="914400" rtl="0" eaLnBrk="0" fontAlgn="base" latinLnBrk="0" hangingPunct="0">
                        <a:lnSpc>
                          <a:spcPct val="100000"/>
                        </a:lnSpc>
                        <a:spcBef>
                          <a:spcPct val="20000"/>
                        </a:spcBef>
                        <a:spcAft>
                          <a:spcPct val="0"/>
                        </a:spcAft>
                        <a:buClr>
                          <a:srgbClr val="800000"/>
                        </a:buClr>
                        <a:buSzPct val="75000"/>
                        <a:buFont typeface="Wingdings" pitchFamily="2" charset="2"/>
                        <a:buChar char="§"/>
                        <a:tabLst>
                          <a:tab pos="228600" algn="l"/>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Loss of learning (the need to accelerate required hiring more workers)</a:t>
                      </a:r>
                    </a:p>
                  </a:txBody>
                  <a:tcPr marL="182880" marR="182880" marT="91440" marB="91440" anchor="ctr" horzOverflow="overflow">
                    <a:lnL w="12700" cap="flat" cmpd="sng" algn="ctr">
                      <a:noFill/>
                      <a:prstDash val="solid"/>
                      <a:round/>
                      <a:headEnd type="none" w="med" len="med"/>
                      <a:tailEnd type="none" w="med" len="med"/>
                    </a:lnL>
                    <a:lnR w="12700"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371600" algn="dec"/>
                        </a:tabLst>
                      </a:pPr>
                      <a:r>
                        <a:rPr kumimoji="0" lang="en-US" sz="2200" b="1" i="0" u="none" strike="noStrike" cap="none" normalizeH="0" baseline="0" dirty="0" smtClean="0">
                          <a:ln>
                            <a:noFill/>
                          </a:ln>
                          <a:solidFill>
                            <a:srgbClr val="9A002E"/>
                          </a:solidFill>
                          <a:effectLst/>
                          <a:latin typeface="Arial" pitchFamily="34" charset="0"/>
                          <a:cs typeface="Arial" pitchFamily="34" charset="0"/>
                        </a:rPr>
                        <a:t>	8,550</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chemeClr val="bg1"/>
                    </a:solidFill>
                  </a:tcPr>
                </a:tc>
              </a:tr>
              <a:tr h="620713">
                <a:tc>
                  <a:txBody>
                    <a:bodyPr/>
                    <a:lstStyle/>
                    <a:p>
                      <a:pPr marL="0" marR="0" lvl="0" indent="0" algn="l" defTabSz="914400" rtl="0" eaLnBrk="0" fontAlgn="base" latinLnBrk="0" hangingPunct="0">
                        <a:lnSpc>
                          <a:spcPct val="100000"/>
                        </a:lnSpc>
                        <a:spcBef>
                          <a:spcPct val="20000"/>
                        </a:spcBef>
                        <a:spcAft>
                          <a:spcPct val="0"/>
                        </a:spcAft>
                        <a:buClr>
                          <a:srgbClr val="800000"/>
                        </a:buClr>
                        <a:buSzPct val="75000"/>
                        <a:buFont typeface="Monotype Sorts" pitchFamily="2" charset="2"/>
                        <a:buNone/>
                        <a:tabLst/>
                      </a:pPr>
                      <a:r>
                        <a:rPr kumimoji="0" lang="en-US" sz="2000" b="0" i="0" u="none" strike="noStrike" cap="none" normalizeH="0" baseline="0" dirty="0" smtClean="0">
                          <a:ln>
                            <a:noFill/>
                          </a:ln>
                          <a:solidFill>
                            <a:schemeClr val="tx1"/>
                          </a:solidFill>
                          <a:effectLst/>
                          <a:latin typeface="Arial Black" pitchFamily="34" charset="0"/>
                          <a:cs typeface="Arial" pitchFamily="34" charset="0"/>
                        </a:rPr>
                        <a:t>  TOTAL</a:t>
                      </a:r>
                    </a:p>
                  </a:txBody>
                  <a:tcPr marL="182880" marR="182880" marT="91440" marB="91440" anchor="ctr" horzOverflow="overflow">
                    <a:lnL w="12700" cap="flat" cmpd="sng" algn="ctr">
                      <a:noFill/>
                      <a:prstDash val="solid"/>
                      <a:round/>
                      <a:headEnd type="none" w="med" len="med"/>
                      <a:tailEnd type="none" w="med" len="med"/>
                    </a:lnL>
                    <a:lnR w="12700"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371600" algn="dec"/>
                        </a:tabLst>
                      </a:pPr>
                      <a:r>
                        <a:rPr kumimoji="0" lang="en-US" sz="2200" b="0" i="0" u="none" strike="noStrike" cap="none" normalizeH="0" baseline="0" dirty="0" smtClean="0">
                          <a:ln>
                            <a:noFill/>
                          </a:ln>
                          <a:solidFill>
                            <a:srgbClr val="9A002E"/>
                          </a:solidFill>
                          <a:effectLst/>
                          <a:latin typeface="Arial Black" pitchFamily="34" charset="0"/>
                          <a:cs typeface="Arial" pitchFamily="34" charset="0"/>
                        </a:rPr>
                        <a:t>136,730 hrs</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FE285"/>
                    </a:solidFill>
                  </a:tcPr>
                </a:tc>
              </a:tr>
            </a:tbl>
          </a:graphicData>
        </a:graphic>
      </p:graphicFrame>
      <p:sp>
        <p:nvSpPr>
          <p:cNvPr id="19482" name="Text Box 1050"/>
          <p:cNvSpPr txBox="1">
            <a:spLocks noChangeArrowheads="1"/>
          </p:cNvSpPr>
          <p:nvPr/>
        </p:nvSpPr>
        <p:spPr bwMode="auto">
          <a:xfrm>
            <a:off x="-1143000" y="2235200"/>
            <a:ext cx="184150" cy="457200"/>
          </a:xfrm>
          <a:prstGeom prst="rect">
            <a:avLst/>
          </a:prstGeom>
          <a:noFill/>
          <a:ln w="12700">
            <a:noFill/>
            <a:miter lim="800000"/>
            <a:headEnd type="none" w="sm" len="sm"/>
            <a:tailEnd type="none" w="sm" len="sm"/>
          </a:ln>
        </p:spPr>
        <p:txBody>
          <a:bodyPr wrap="none">
            <a:spAutoFit/>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1FBF5666-C5C6-44AE-9D84-FDEF3B098F4B}" type="slidenum">
              <a:rPr lang="en-US" smtClean="0"/>
              <a:pPr/>
              <a:t>19</a:t>
            </a:fld>
            <a:endParaRPr lang="en-US" dirty="0"/>
          </a:p>
        </p:txBody>
      </p:sp>
    </p:spTree>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rgbClr val="000000">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7" descr="ABA"/>
          <p:cNvPicPr>
            <a:picLocks noChangeAspect="1" noChangeArrowheads="1"/>
          </p:cNvPicPr>
          <p:nvPr/>
        </p:nvPicPr>
        <p:blipFill>
          <a:blip r:embed="rId2" cstate="print"/>
          <a:srcRect/>
          <a:stretch>
            <a:fillRect/>
          </a:stretch>
        </p:blipFill>
        <p:spPr bwMode="auto">
          <a:xfrm>
            <a:off x="6655319" y="246278"/>
            <a:ext cx="1350963" cy="638175"/>
          </a:xfrm>
          <a:prstGeom prst="rect">
            <a:avLst/>
          </a:prstGeom>
          <a:noFill/>
          <a:ln w="9525">
            <a:noFill/>
            <a:miter lim="800000"/>
            <a:headEnd/>
            <a:tailEnd/>
          </a:ln>
        </p:spPr>
      </p:pic>
      <p:pic>
        <p:nvPicPr>
          <p:cNvPr id="7" name="Picture 8" descr="white-Forum-Logo"/>
          <p:cNvPicPr>
            <a:picLocks noChangeAspect="1" noChangeArrowheads="1"/>
          </p:cNvPicPr>
          <p:nvPr/>
        </p:nvPicPr>
        <p:blipFill>
          <a:blip r:embed="rId3" cstate="print"/>
          <a:srcRect/>
          <a:stretch>
            <a:fillRect/>
          </a:stretch>
        </p:blipFill>
        <p:spPr bwMode="auto">
          <a:xfrm>
            <a:off x="7601469" y="-107735"/>
            <a:ext cx="1625600" cy="1219200"/>
          </a:xfrm>
          <a:prstGeom prst="rect">
            <a:avLst/>
          </a:prstGeom>
          <a:noFill/>
          <a:ln w="9525">
            <a:noFill/>
            <a:miter lim="800000"/>
            <a:headEnd/>
            <a:tailEnd/>
          </a:ln>
        </p:spPr>
      </p:pic>
      <p:sp>
        <p:nvSpPr>
          <p:cNvPr id="8" name="Title 1"/>
          <p:cNvSpPr>
            <a:spLocks noGrp="1"/>
          </p:cNvSpPr>
          <p:nvPr>
            <p:ph type="ctrTitle"/>
          </p:nvPr>
        </p:nvSpPr>
        <p:spPr>
          <a:xfrm>
            <a:off x="1984157" y="1783105"/>
            <a:ext cx="6844429" cy="2667000"/>
          </a:xfrm>
        </p:spPr>
        <p:txBody>
          <a:bodyPr rtlCol="0">
            <a:normAutofit/>
          </a:bodyPr>
          <a:lstStyle/>
          <a:p>
            <a:pPr eaLnBrk="1" fontAlgn="auto" hangingPunct="1">
              <a:spcAft>
                <a:spcPts val="0"/>
              </a:spcAft>
              <a:defRPr/>
            </a:pPr>
            <a:r>
              <a:rPr lang="en-US" sz="3600" b="0" i="1" dirty="0" smtClean="0">
                <a:solidFill>
                  <a:schemeClr val="bg1"/>
                </a:solidFill>
                <a:effectLst>
                  <a:outerShdw blurRad="25400" dist="63500" dir="4200000" algn="ctr" rotWithShape="0">
                    <a:schemeClr val="tx1"/>
                  </a:outerShdw>
                </a:effectLst>
                <a:latin typeface="Arial Black" pitchFamily="34" charset="0"/>
              </a:rPr>
              <a:t>Mock Trial </a:t>
            </a:r>
            <a:br>
              <a:rPr lang="en-US" sz="3600" b="0" i="1" dirty="0" smtClean="0">
                <a:solidFill>
                  <a:schemeClr val="bg1"/>
                </a:solidFill>
                <a:effectLst>
                  <a:outerShdw blurRad="25400" dist="63500" dir="4200000" algn="ctr" rotWithShape="0">
                    <a:schemeClr val="tx1"/>
                  </a:outerShdw>
                </a:effectLst>
                <a:latin typeface="Arial Black" pitchFamily="34" charset="0"/>
              </a:rPr>
            </a:br>
            <a:r>
              <a:rPr lang="en-US" sz="3200" b="0" i="1" dirty="0" smtClean="0">
                <a:solidFill>
                  <a:srgbClr val="FFCC00"/>
                </a:solidFill>
                <a:effectLst>
                  <a:outerShdw blurRad="25400" dist="63500" dir="4200000" algn="ctr" rotWithShape="0">
                    <a:schemeClr val="tx1"/>
                  </a:outerShdw>
                </a:effectLst>
                <a:latin typeface="Arial Black" pitchFamily="34" charset="0"/>
              </a:rPr>
              <a:t>Direct and Cross Examination of the Damages Expert</a:t>
            </a:r>
            <a:endParaRPr lang="en-US" sz="3200" i="1" dirty="0" smtClean="0">
              <a:solidFill>
                <a:srgbClr val="FFCC00"/>
              </a:solidFill>
              <a:effectLst>
                <a:outerShdw blurRad="25400" dist="63500" dir="4200000" algn="ctr" rotWithShape="0">
                  <a:schemeClr val="tx1"/>
                </a:outerShdw>
              </a:effectLst>
              <a:latin typeface="Arial Black" pitchFamily="34" charset="0"/>
            </a:endParaRPr>
          </a:p>
        </p:txBody>
      </p:sp>
      <p:sp>
        <p:nvSpPr>
          <p:cNvPr id="9" name="Rectangle 8"/>
          <p:cNvSpPr/>
          <p:nvPr/>
        </p:nvSpPr>
        <p:spPr>
          <a:xfrm>
            <a:off x="248197" y="5024305"/>
            <a:ext cx="2185214" cy="692497"/>
          </a:xfrm>
          <a:prstGeom prst="rect">
            <a:avLst/>
          </a:prstGeom>
        </p:spPr>
        <p:txBody>
          <a:bodyPr wrap="none">
            <a:spAutoFit/>
          </a:bodyPr>
          <a:lstStyle/>
          <a:p>
            <a:r>
              <a:rPr lang="en-US" sz="2100" dirty="0" smtClean="0">
                <a:solidFill>
                  <a:schemeClr val="bg1"/>
                </a:solidFill>
                <a:effectLst>
                  <a:outerShdw blurRad="38100" dist="63500" dir="3000000" sx="101000" sy="101000" algn="ctr" rotWithShape="0">
                    <a:srgbClr val="000000"/>
                  </a:outerShdw>
                </a:effectLst>
              </a:rPr>
              <a:t>James Adrian</a:t>
            </a:r>
            <a:endParaRPr lang="en-US" sz="2100" dirty="0">
              <a:solidFill>
                <a:schemeClr val="bg1"/>
              </a:solidFill>
              <a:effectLst>
                <a:outerShdw blurRad="38100" dist="63500" dir="3000000" sx="101000" sy="101000" algn="ctr" rotWithShape="0">
                  <a:srgbClr val="000000"/>
                </a:outerShdw>
              </a:effectLst>
            </a:endParaRPr>
          </a:p>
          <a:p>
            <a:r>
              <a:rPr lang="en-US" dirty="0" smtClean="0">
                <a:solidFill>
                  <a:srgbClr val="FFCC00"/>
                </a:solidFill>
                <a:effectLst>
                  <a:outerShdw blurRad="38100" dist="63500" dir="3000000" sx="101000" sy="101000" algn="ctr" rotWithShape="0">
                    <a:srgbClr val="000000"/>
                  </a:outerShdw>
                </a:effectLst>
              </a:rPr>
              <a:t>Adrian International</a:t>
            </a:r>
            <a:endParaRPr lang="en-US" dirty="0">
              <a:solidFill>
                <a:srgbClr val="FFCC00"/>
              </a:solidFill>
              <a:effectLst>
                <a:outerShdw blurRad="38100" dist="63500" dir="3000000" sx="101000" sy="101000" algn="ctr" rotWithShape="0">
                  <a:srgbClr val="000000"/>
                </a:outerShdw>
              </a:effectLst>
            </a:endParaRPr>
          </a:p>
        </p:txBody>
      </p:sp>
      <p:sp>
        <p:nvSpPr>
          <p:cNvPr id="10" name="Subtitle 2"/>
          <p:cNvSpPr>
            <a:spLocks noGrp="1"/>
          </p:cNvSpPr>
          <p:nvPr>
            <p:ph type="subTitle" idx="1"/>
          </p:nvPr>
        </p:nvSpPr>
        <p:spPr>
          <a:xfrm>
            <a:off x="-1582680" y="5919064"/>
            <a:ext cx="5318793" cy="1447800"/>
          </a:xfrm>
        </p:spPr>
        <p:txBody>
          <a:bodyPr/>
          <a:lstStyle/>
          <a:p>
            <a:pPr algn="l" eaLnBrk="1" hangingPunct="1">
              <a:lnSpc>
                <a:spcPts val="2000"/>
              </a:lnSpc>
            </a:pPr>
            <a:r>
              <a:rPr lang="en-US" sz="2000" dirty="0" smtClean="0">
                <a:solidFill>
                  <a:srgbClr val="FFFF00"/>
                </a:solidFill>
                <a:effectLst>
                  <a:outerShdw blurRad="38100" dist="63500" dir="3000000" sx="101000" sy="101000" algn="ctr" rotWithShape="0">
                    <a:schemeClr val="tx1"/>
                  </a:outerShdw>
                </a:effectLst>
              </a:rPr>
              <a:t>		</a:t>
            </a:r>
            <a:r>
              <a:rPr lang="en-US" sz="2100" dirty="0" smtClean="0">
                <a:solidFill>
                  <a:schemeClr val="bg1"/>
                </a:solidFill>
                <a:effectLst>
                  <a:outerShdw blurRad="38100" dist="63500" dir="3000000" sx="101000" sy="101000" algn="ctr" rotWithShape="0">
                    <a:schemeClr val="tx1"/>
                  </a:outerShdw>
                </a:effectLst>
              </a:rPr>
              <a:t>Ann Greeley</a:t>
            </a:r>
          </a:p>
          <a:p>
            <a:pPr algn="l" eaLnBrk="1" hangingPunct="1">
              <a:lnSpc>
                <a:spcPts val="2000"/>
              </a:lnSpc>
            </a:pPr>
            <a:r>
              <a:rPr lang="en-US" sz="2000" dirty="0" smtClean="0">
                <a:solidFill>
                  <a:srgbClr val="FFFF00"/>
                </a:solidFill>
                <a:effectLst>
                  <a:outerShdw blurRad="38100" dist="63500" dir="3000000" sx="101000" sy="101000" algn="ctr" rotWithShape="0">
                    <a:schemeClr val="tx1"/>
                  </a:outerShdw>
                </a:effectLst>
              </a:rPr>
              <a:t>		</a:t>
            </a:r>
            <a:r>
              <a:rPr lang="en-US" sz="1800" dirty="0" smtClean="0">
                <a:solidFill>
                  <a:srgbClr val="FFCC00"/>
                </a:solidFill>
                <a:effectLst>
                  <a:outerShdw blurRad="38100" dist="63500" dir="3000000" sx="101000" sy="101000" algn="ctr" rotWithShape="0">
                    <a:schemeClr val="tx1"/>
                  </a:outerShdw>
                </a:effectLst>
              </a:rPr>
              <a:t>Decision Quest</a:t>
            </a:r>
          </a:p>
          <a:p>
            <a:pPr algn="l" eaLnBrk="1" hangingPunct="1">
              <a:lnSpc>
                <a:spcPts val="2000"/>
              </a:lnSpc>
            </a:pPr>
            <a:endParaRPr lang="en-US" sz="2000" dirty="0" smtClean="0">
              <a:solidFill>
                <a:srgbClr val="FFFF00"/>
              </a:solidFill>
              <a:effectLst>
                <a:outerShdw blurRad="38100" dist="63500" dir="3000000" sx="101000" sy="101000" algn="ctr" rotWithShape="0">
                  <a:schemeClr val="tx1"/>
                </a:outerShdw>
              </a:effectLst>
            </a:endParaRPr>
          </a:p>
          <a:p>
            <a:pPr algn="l" eaLnBrk="1" hangingPunct="1">
              <a:lnSpc>
                <a:spcPts val="2000"/>
              </a:lnSpc>
            </a:pPr>
            <a:endParaRPr lang="en-US" sz="2400" dirty="0" smtClean="0">
              <a:solidFill>
                <a:srgbClr val="FFFF00"/>
              </a:solidFill>
              <a:effectLst>
                <a:outerShdw blurRad="38100" dist="63500" dir="3000000" sx="101000" sy="101000" algn="ctr" rotWithShape="0">
                  <a:schemeClr val="tx1"/>
                </a:outerShdw>
              </a:effectLst>
            </a:endParaRPr>
          </a:p>
        </p:txBody>
      </p:sp>
      <p:sp>
        <p:nvSpPr>
          <p:cNvPr id="11" name="Rectangle 10"/>
          <p:cNvSpPr>
            <a:spLocks noChangeArrowheads="1"/>
          </p:cNvSpPr>
          <p:nvPr/>
        </p:nvSpPr>
        <p:spPr bwMode="auto">
          <a:xfrm>
            <a:off x="1074590" y="905282"/>
            <a:ext cx="7824787" cy="685800"/>
          </a:xfrm>
          <a:prstGeom prst="rect">
            <a:avLst/>
          </a:prstGeom>
          <a:noFill/>
          <a:ln w="9525">
            <a:noFill/>
            <a:miter lim="800000"/>
            <a:headEnd/>
            <a:tailEnd/>
          </a:ln>
          <a:effectLst/>
        </p:spPr>
        <p:txBody>
          <a:bodyPr lIns="91432" tIns="45716" rIns="91432" bIns="45716"/>
          <a:lstStyle/>
          <a:p>
            <a:pPr algn="r">
              <a:spcBef>
                <a:spcPct val="30000"/>
              </a:spcBef>
              <a:defRPr/>
            </a:pPr>
            <a:r>
              <a:rPr lang="en-US" b="1" dirty="0">
                <a:solidFill>
                  <a:srgbClr val="FFCC00"/>
                </a:solidFill>
                <a:effectLst>
                  <a:outerShdw blurRad="25400" dist="50800" dir="5400000" algn="ctr" rotWithShape="0">
                    <a:srgbClr val="000000"/>
                  </a:outerShdw>
                </a:effectLst>
              </a:rPr>
              <a:t>American Bar Association</a:t>
            </a:r>
          </a:p>
          <a:p>
            <a:pPr algn="r">
              <a:spcBef>
                <a:spcPct val="30000"/>
              </a:spcBef>
              <a:defRPr/>
            </a:pPr>
            <a:r>
              <a:rPr lang="en-US" b="1" dirty="0">
                <a:solidFill>
                  <a:srgbClr val="FFFFFF"/>
                </a:solidFill>
                <a:effectLst>
                  <a:outerShdw blurRad="50800" dist="50800" dir="5400000" algn="ctr" rotWithShape="0">
                    <a:srgbClr val="000000"/>
                  </a:outerShdw>
                </a:effectLst>
              </a:rPr>
              <a:t>Forum on the Construction Industry</a:t>
            </a:r>
          </a:p>
          <a:p>
            <a:pPr algn="r">
              <a:spcBef>
                <a:spcPct val="30000"/>
              </a:spcBef>
              <a:defRPr/>
            </a:pPr>
            <a:r>
              <a:rPr lang="en-US" b="1" dirty="0" smtClean="0">
                <a:solidFill>
                  <a:srgbClr val="FFCC00"/>
                </a:solidFill>
                <a:effectLst>
                  <a:outerShdw blurRad="50800" dist="50800" dir="5400000" algn="ctr" rotWithShape="0">
                    <a:srgbClr val="000000"/>
                  </a:outerShdw>
                </a:effectLst>
              </a:rPr>
              <a:t>2013 Mid Winter Meeting</a:t>
            </a:r>
            <a:endParaRPr lang="en-US" b="1" dirty="0">
              <a:solidFill>
                <a:srgbClr val="FFCC00"/>
              </a:solidFill>
              <a:effectLst>
                <a:outerShdw blurRad="50800" dist="50800" dir="5400000" algn="ctr" rotWithShape="0">
                  <a:srgbClr val="000000"/>
                </a:outerShdw>
              </a:effectLst>
            </a:endParaRPr>
          </a:p>
        </p:txBody>
      </p:sp>
      <p:sp>
        <p:nvSpPr>
          <p:cNvPr id="12" name="Rectangle 11"/>
          <p:cNvSpPr/>
          <p:nvPr/>
        </p:nvSpPr>
        <p:spPr>
          <a:xfrm>
            <a:off x="6521737" y="4263936"/>
            <a:ext cx="2424062" cy="692497"/>
          </a:xfrm>
          <a:prstGeom prst="rect">
            <a:avLst/>
          </a:prstGeom>
        </p:spPr>
        <p:txBody>
          <a:bodyPr wrap="none">
            <a:spAutoFit/>
          </a:bodyPr>
          <a:lstStyle/>
          <a:p>
            <a:pPr algn="r"/>
            <a:r>
              <a:rPr lang="en-US" sz="2100" dirty="0" smtClean="0">
                <a:solidFill>
                  <a:schemeClr val="bg1"/>
                </a:solidFill>
                <a:effectLst>
                  <a:outerShdw blurRad="38100" dist="63500" dir="3000000" sx="101000" sy="101000" algn="ctr" rotWithShape="0">
                    <a:srgbClr val="000000"/>
                  </a:outerShdw>
                </a:effectLst>
              </a:rPr>
              <a:t>Daniel D. McMillan</a:t>
            </a:r>
            <a:endParaRPr lang="en-US" sz="2100" dirty="0">
              <a:solidFill>
                <a:schemeClr val="bg1"/>
              </a:solidFill>
              <a:effectLst>
                <a:outerShdw blurRad="38100" dist="63500" dir="3000000" sx="101000" sy="101000" algn="ctr" rotWithShape="0">
                  <a:srgbClr val="000000"/>
                </a:outerShdw>
              </a:effectLst>
            </a:endParaRPr>
          </a:p>
          <a:p>
            <a:pPr algn="r"/>
            <a:r>
              <a:rPr lang="en-US" dirty="0" smtClean="0">
                <a:solidFill>
                  <a:srgbClr val="FFCC00"/>
                </a:solidFill>
                <a:effectLst>
                  <a:outerShdw blurRad="38100" dist="63500" dir="3000000" sx="101000" sy="101000" algn="ctr" rotWithShape="0">
                    <a:srgbClr val="000000"/>
                  </a:outerShdw>
                </a:effectLst>
              </a:rPr>
              <a:t>Jones Day</a:t>
            </a:r>
            <a:endParaRPr lang="en-US" dirty="0">
              <a:solidFill>
                <a:srgbClr val="FFCC00"/>
              </a:solidFill>
              <a:effectLst>
                <a:outerShdw blurRad="38100" dist="63500" dir="3000000" sx="101000" sy="101000" algn="ctr" rotWithShape="0">
                  <a:srgbClr val="000000"/>
                </a:outerShdw>
              </a:effectLst>
            </a:endParaRPr>
          </a:p>
        </p:txBody>
      </p:sp>
      <p:sp>
        <p:nvSpPr>
          <p:cNvPr id="15" name="Rectangle 14"/>
          <p:cNvSpPr/>
          <p:nvPr/>
        </p:nvSpPr>
        <p:spPr>
          <a:xfrm>
            <a:off x="6391765" y="5020474"/>
            <a:ext cx="2544286" cy="692497"/>
          </a:xfrm>
          <a:prstGeom prst="rect">
            <a:avLst/>
          </a:prstGeom>
        </p:spPr>
        <p:txBody>
          <a:bodyPr wrap="none">
            <a:spAutoFit/>
          </a:bodyPr>
          <a:lstStyle/>
          <a:p>
            <a:pPr algn="r"/>
            <a:r>
              <a:rPr lang="en-US" sz="1900" dirty="0" smtClean="0">
                <a:solidFill>
                  <a:schemeClr val="bg1"/>
                </a:solidFill>
                <a:effectLst>
                  <a:outerShdw blurRad="38100" dist="63500" dir="3000000" sx="101000" sy="101000" algn="ctr" rotWithShape="0">
                    <a:srgbClr val="000000"/>
                  </a:outerShdw>
                </a:effectLst>
              </a:rPr>
              <a:t> </a:t>
            </a:r>
            <a:r>
              <a:rPr lang="en-US" sz="2100" dirty="0" smtClean="0">
                <a:solidFill>
                  <a:schemeClr val="bg1"/>
                </a:solidFill>
                <a:effectLst>
                  <a:outerShdw blurRad="38100" dist="63500" dir="3000000" sx="101000" sy="101000" algn="ctr" rotWithShape="0">
                    <a:srgbClr val="000000"/>
                  </a:outerShdw>
                </a:effectLst>
              </a:rPr>
              <a:t>Paul </a:t>
            </a:r>
            <a:r>
              <a:rPr lang="en-US" sz="2100" dirty="0" err="1" smtClean="0">
                <a:solidFill>
                  <a:schemeClr val="bg1"/>
                </a:solidFill>
                <a:effectLst>
                  <a:outerShdw blurRad="38100" dist="63500" dir="3000000" sx="101000" sy="101000" algn="ctr" rotWithShape="0">
                    <a:srgbClr val="000000"/>
                  </a:outerShdw>
                </a:effectLst>
              </a:rPr>
              <a:t>Sandars</a:t>
            </a:r>
            <a:endParaRPr lang="en-US" sz="2100" dirty="0">
              <a:solidFill>
                <a:schemeClr val="bg1"/>
              </a:solidFill>
              <a:effectLst>
                <a:outerShdw blurRad="38100" dist="63500" dir="3000000" sx="101000" sy="101000" algn="ctr" rotWithShape="0">
                  <a:srgbClr val="000000"/>
                </a:outerShdw>
              </a:effectLst>
            </a:endParaRPr>
          </a:p>
          <a:p>
            <a:pPr algn="r"/>
            <a:r>
              <a:rPr lang="en-US" dirty="0" err="1" smtClean="0">
                <a:solidFill>
                  <a:srgbClr val="FFCC00"/>
                </a:solidFill>
                <a:effectLst>
                  <a:outerShdw blurRad="38100" dist="63500" dir="3000000" sx="101000" sy="101000" algn="ctr" rotWithShape="0">
                    <a:srgbClr val="000000"/>
                  </a:outerShdw>
                </a:effectLst>
              </a:rPr>
              <a:t>Lum</a:t>
            </a:r>
            <a:r>
              <a:rPr lang="en-US" dirty="0" smtClean="0">
                <a:solidFill>
                  <a:srgbClr val="FFCC00"/>
                </a:solidFill>
                <a:effectLst>
                  <a:outerShdw blurRad="38100" dist="63500" dir="3000000" sx="101000" sy="101000" algn="ctr" rotWithShape="0">
                    <a:srgbClr val="000000"/>
                  </a:outerShdw>
                </a:effectLst>
              </a:rPr>
              <a:t>, </a:t>
            </a:r>
            <a:r>
              <a:rPr lang="en-US" dirty="0" err="1" smtClean="0">
                <a:solidFill>
                  <a:srgbClr val="FFCC00"/>
                </a:solidFill>
                <a:effectLst>
                  <a:outerShdw blurRad="38100" dist="63500" dir="3000000" sx="101000" sy="101000" algn="ctr" rotWithShape="0">
                    <a:srgbClr val="000000"/>
                  </a:outerShdw>
                </a:effectLst>
              </a:rPr>
              <a:t>Drasco</a:t>
            </a:r>
            <a:r>
              <a:rPr lang="en-US" dirty="0" smtClean="0">
                <a:solidFill>
                  <a:srgbClr val="FFCC00"/>
                </a:solidFill>
                <a:effectLst>
                  <a:outerShdw blurRad="38100" dist="63500" dir="3000000" sx="101000" sy="101000" algn="ctr" rotWithShape="0">
                    <a:srgbClr val="000000"/>
                  </a:outerShdw>
                </a:effectLst>
              </a:rPr>
              <a:t> &amp; </a:t>
            </a:r>
            <a:r>
              <a:rPr lang="en-US" dirty="0" err="1" smtClean="0">
                <a:solidFill>
                  <a:srgbClr val="FFCC00"/>
                </a:solidFill>
                <a:effectLst>
                  <a:outerShdw blurRad="38100" dist="63500" dir="3000000" sx="101000" sy="101000" algn="ctr" rotWithShape="0">
                    <a:srgbClr val="000000"/>
                  </a:outerShdw>
                </a:effectLst>
              </a:rPr>
              <a:t>Positan</a:t>
            </a:r>
            <a:endParaRPr lang="en-US" dirty="0">
              <a:solidFill>
                <a:srgbClr val="FFCC00"/>
              </a:solidFill>
              <a:effectLst>
                <a:outerShdw blurRad="38100" dist="63500" dir="3000000" sx="101000" sy="101000" algn="ctr" rotWithShape="0">
                  <a:srgbClr val="000000"/>
                </a:outerShdw>
              </a:effectLst>
            </a:endParaRPr>
          </a:p>
        </p:txBody>
      </p:sp>
      <p:sp>
        <p:nvSpPr>
          <p:cNvPr id="16" name="Rectangle 15"/>
          <p:cNvSpPr/>
          <p:nvPr/>
        </p:nvSpPr>
        <p:spPr>
          <a:xfrm>
            <a:off x="246481" y="123835"/>
            <a:ext cx="2790825" cy="400050"/>
          </a:xfrm>
          <a:prstGeom prst="rect">
            <a:avLst/>
          </a:prstGeom>
        </p:spPr>
        <p:txBody>
          <a:bodyPr>
            <a:spAutoFit/>
          </a:bodyPr>
          <a:lstStyle/>
          <a:p>
            <a:pPr fontAlgn="auto">
              <a:spcBef>
                <a:spcPts val="0"/>
              </a:spcBef>
              <a:spcAft>
                <a:spcPts val="0"/>
              </a:spcAft>
              <a:defRPr/>
            </a:pPr>
            <a:r>
              <a:rPr lang="en-US" sz="2000" i="1" dirty="0">
                <a:solidFill>
                  <a:srgbClr val="FFCC00"/>
                </a:solidFill>
                <a:effectLst>
                  <a:outerShdw blurRad="50800" dist="50800" dir="5400000" algn="ctr" rotWithShape="0">
                    <a:srgbClr val="000000"/>
                  </a:outerShdw>
                </a:effectLst>
                <a:latin typeface="Arial" pitchFamily="34" charset="0"/>
                <a:cs typeface="Arial" pitchFamily="34" charset="0"/>
              </a:rPr>
              <a:t>Plenary </a:t>
            </a:r>
            <a:r>
              <a:rPr lang="en-US" sz="2000" i="1" dirty="0" smtClean="0">
                <a:solidFill>
                  <a:srgbClr val="FFCC00"/>
                </a:solidFill>
                <a:effectLst>
                  <a:outerShdw blurRad="50800" dist="50800" dir="5400000" algn="ctr" rotWithShape="0">
                    <a:srgbClr val="000000"/>
                  </a:outerShdw>
                </a:effectLst>
                <a:latin typeface="Arial" pitchFamily="34" charset="0"/>
                <a:cs typeface="Arial" pitchFamily="34" charset="0"/>
              </a:rPr>
              <a:t>6</a:t>
            </a:r>
            <a:endParaRPr lang="en-US" sz="2000" i="1" dirty="0">
              <a:solidFill>
                <a:srgbClr val="FFCC00"/>
              </a:solidFill>
              <a:effectLst>
                <a:outerShdw blurRad="50800" dist="50800" dir="5400000" algn="ctr" rotWithShape="0">
                  <a:srgbClr val="000000"/>
                </a:outerShdw>
              </a:effectLst>
              <a:latin typeface="Arial" pitchFamily="34" charset="0"/>
              <a:cs typeface="Arial" pitchFamily="34" charset="0"/>
            </a:endParaRPr>
          </a:p>
        </p:txBody>
      </p:sp>
      <p:sp>
        <p:nvSpPr>
          <p:cNvPr id="14" name="Rectangle 13"/>
          <p:cNvSpPr/>
          <p:nvPr/>
        </p:nvSpPr>
        <p:spPr>
          <a:xfrm>
            <a:off x="6749524" y="5867038"/>
            <a:ext cx="2170787" cy="692497"/>
          </a:xfrm>
          <a:prstGeom prst="rect">
            <a:avLst/>
          </a:prstGeom>
        </p:spPr>
        <p:txBody>
          <a:bodyPr wrap="none">
            <a:spAutoFit/>
          </a:bodyPr>
          <a:lstStyle/>
          <a:p>
            <a:pPr algn="r"/>
            <a:r>
              <a:rPr lang="en-US" sz="2100" dirty="0" smtClean="0">
                <a:solidFill>
                  <a:schemeClr val="bg1"/>
                </a:solidFill>
                <a:effectLst>
                  <a:outerShdw blurRad="38100" dist="63500" dir="3000000" sx="101000" sy="101000" algn="ctr" rotWithShape="0">
                    <a:srgbClr val="000000"/>
                  </a:outerShdw>
                </a:effectLst>
              </a:rPr>
              <a:t>Richard H. Lowe</a:t>
            </a:r>
            <a:endParaRPr lang="en-US" sz="2100" dirty="0">
              <a:solidFill>
                <a:schemeClr val="bg1"/>
              </a:solidFill>
              <a:effectLst>
                <a:outerShdw blurRad="38100" dist="63500" dir="3000000" sx="101000" sy="101000" algn="ctr" rotWithShape="0">
                  <a:srgbClr val="000000"/>
                </a:outerShdw>
              </a:effectLst>
            </a:endParaRPr>
          </a:p>
          <a:p>
            <a:pPr algn="r"/>
            <a:r>
              <a:rPr lang="en-US" dirty="0" smtClean="0">
                <a:solidFill>
                  <a:srgbClr val="FFCC00"/>
                </a:solidFill>
                <a:effectLst>
                  <a:outerShdw blurRad="38100" dist="63500" dir="3000000" sx="101000" sy="101000" algn="ctr" rotWithShape="0">
                    <a:srgbClr val="000000"/>
                  </a:outerShdw>
                </a:effectLst>
              </a:rPr>
              <a:t>Duane Morris</a:t>
            </a:r>
            <a:endParaRPr lang="en-US" dirty="0">
              <a:solidFill>
                <a:srgbClr val="FFCC00"/>
              </a:solidFill>
              <a:effectLst>
                <a:outerShdw blurRad="38100" dist="63500" dir="3000000" sx="101000" sy="101000" algn="ctr" rotWithShape="0">
                  <a:srgbClr val="000000"/>
                </a:outerShdw>
              </a:effectLst>
            </a:endParaRPr>
          </a:p>
        </p:txBody>
      </p:sp>
      <p:sp>
        <p:nvSpPr>
          <p:cNvPr id="17" name="Slide Number Placeholder 16"/>
          <p:cNvSpPr>
            <a:spLocks noGrp="1"/>
          </p:cNvSpPr>
          <p:nvPr>
            <p:ph type="sldNum" sz="quarter" idx="4"/>
          </p:nvPr>
        </p:nvSpPr>
        <p:spPr>
          <a:xfrm>
            <a:off x="7030260" y="6553200"/>
            <a:ext cx="2133600" cy="304800"/>
          </a:xfrm>
        </p:spPr>
        <p:txBody>
          <a:bodyPr/>
          <a:lstStyle/>
          <a:p>
            <a:fld id="{B6C2AB66-35F9-4A26-8D54-804673898F76}" type="slidenum">
              <a:rPr lang="en-US" smtClean="0">
                <a:solidFill>
                  <a:srgbClr val="FFFFCC"/>
                </a:solidFill>
              </a:rPr>
              <a:pPr/>
              <a:t>2</a:t>
            </a:fld>
            <a:endParaRPr lang="en-US" dirty="0">
              <a:solidFill>
                <a:srgbClr val="FFFFCC"/>
              </a:solidFill>
            </a:endParaRPr>
          </a:p>
        </p:txBody>
      </p:sp>
    </p:spTree>
  </p:cSld>
  <p:clrMapOvr>
    <a:masterClrMapping/>
  </p:clrMapOvr>
  <p:transition>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125046"/>
            <a:ext cx="9144000" cy="1000369"/>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117651"/>
            <a:ext cx="9144000" cy="152400"/>
          </a:xfrm>
          <a:prstGeom prst="rect">
            <a:avLst/>
          </a:prstGeom>
          <a:gradFill>
            <a:gsLst>
              <a:gs pos="0">
                <a:schemeClr val="tx1">
                  <a:alpha val="68000"/>
                </a:schemeClr>
              </a:gs>
              <a:gs pos="50000">
                <a:srgbClr val="DDDDD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578" name="Rectangle 2"/>
          <p:cNvSpPr>
            <a:spLocks noGrp="1" noChangeArrowheads="1"/>
          </p:cNvSpPr>
          <p:nvPr>
            <p:ph type="ctrTitle"/>
          </p:nvPr>
        </p:nvSpPr>
        <p:spPr>
          <a:xfrm>
            <a:off x="480160" y="1982788"/>
            <a:ext cx="8221780" cy="1066800"/>
          </a:xfrm>
        </p:spPr>
        <p:txBody>
          <a:bodyPr>
            <a:noAutofit/>
          </a:bodyPr>
          <a:lstStyle/>
          <a:p>
            <a:pPr algn="ctr"/>
            <a:r>
              <a:rPr lang="en-US" sz="3200" b="0" i="1" dirty="0" smtClean="0">
                <a:solidFill>
                  <a:schemeClr val="tx1"/>
                </a:solidFill>
                <a:latin typeface="Arial Black" pitchFamily="34" charset="0"/>
              </a:rPr>
              <a:t>Shifting HRSG Work Into Winter 2010-2011</a:t>
            </a:r>
          </a:p>
        </p:txBody>
      </p:sp>
      <p:sp>
        <p:nvSpPr>
          <p:cNvPr id="46083" name="Rectangle 3"/>
          <p:cNvSpPr>
            <a:spLocks noGrp="1" noChangeArrowheads="1"/>
          </p:cNvSpPr>
          <p:nvPr>
            <p:ph type="subTitle" idx="1"/>
          </p:nvPr>
        </p:nvSpPr>
        <p:spPr>
          <a:xfrm>
            <a:off x="1885950" y="3227353"/>
            <a:ext cx="5410200" cy="685800"/>
          </a:xfrm>
        </p:spPr>
        <p:txBody>
          <a:bodyPr/>
          <a:lstStyle/>
          <a:p>
            <a:pPr algn="ctr"/>
            <a:r>
              <a:rPr lang="en-US" sz="3600" b="1" i="1" dirty="0" smtClean="0">
                <a:solidFill>
                  <a:srgbClr val="800000"/>
                </a:solidFill>
                <a:latin typeface="Arial Black" pitchFamily="34" charset="0"/>
                <a:cs typeface="Arial" pitchFamily="34" charset="0"/>
              </a:rPr>
              <a:t>Impact on Construction Worker</a:t>
            </a:r>
          </a:p>
        </p:txBody>
      </p:sp>
      <p:sp>
        <p:nvSpPr>
          <p:cNvPr id="6" name="Slide Number Placeholder 5"/>
          <p:cNvSpPr>
            <a:spLocks noGrp="1"/>
          </p:cNvSpPr>
          <p:nvPr>
            <p:ph type="sldNum" sz="quarter" idx="4294967295"/>
          </p:nvPr>
        </p:nvSpPr>
        <p:spPr>
          <a:xfrm>
            <a:off x="8387865" y="6492875"/>
            <a:ext cx="685800" cy="365125"/>
          </a:xfrm>
          <a:prstGeom prst="rect">
            <a:avLst/>
          </a:prstGeom>
        </p:spPr>
        <p:txBody>
          <a:bodyPr/>
          <a:lstStyle/>
          <a:p>
            <a:fld id="{1FBF5666-C5C6-44AE-9D84-FDEF3B098F4B}" type="slidenum">
              <a:rPr lang="en-US" sz="1400" smtClean="0">
                <a:solidFill>
                  <a:schemeClr val="tx1"/>
                </a:solidFill>
              </a:rPr>
              <a:pPr/>
              <a:t>20</a:t>
            </a:fld>
            <a:endParaRPr lang="en-US" sz="1400" dirty="0">
              <a:solidFill>
                <a:schemeClr val="tx1"/>
              </a:solidFill>
            </a:endParaRPr>
          </a:p>
        </p:txBody>
      </p:sp>
    </p:spTree>
  </p:cSld>
  <p:clrMapOvr>
    <a:masterClrMapping/>
  </p:clrMapOvr>
  <p:transition>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125046"/>
            <a:ext cx="9144000" cy="1000369"/>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117651"/>
            <a:ext cx="9144000" cy="152400"/>
          </a:xfrm>
          <a:prstGeom prst="rect">
            <a:avLst/>
          </a:prstGeom>
          <a:gradFill>
            <a:gsLst>
              <a:gs pos="0">
                <a:schemeClr val="tx1">
                  <a:alpha val="68000"/>
                </a:schemeClr>
              </a:gs>
              <a:gs pos="50000">
                <a:srgbClr val="DDDDD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602" name="Title 1"/>
          <p:cNvSpPr>
            <a:spLocks noGrp="1"/>
          </p:cNvSpPr>
          <p:nvPr>
            <p:ph type="title"/>
          </p:nvPr>
        </p:nvSpPr>
        <p:spPr>
          <a:xfrm>
            <a:off x="0" y="158264"/>
            <a:ext cx="9144000" cy="838200"/>
          </a:xfrm>
        </p:spPr>
        <p:txBody>
          <a:bodyPr>
            <a:noAutofit/>
          </a:bodyPr>
          <a:lstStyle/>
          <a:p>
            <a:pPr algn="ctr"/>
            <a:r>
              <a:rPr lang="en-US" sz="2800" dirty="0" smtClean="0">
                <a:solidFill>
                  <a:schemeClr val="bg1"/>
                </a:solidFill>
              </a:rPr>
              <a:t>Dr. Adrian Calculation of Lost Craft Hours Due to Shifting HRSG Work into the Winter</a:t>
            </a:r>
          </a:p>
        </p:txBody>
      </p:sp>
      <p:sp>
        <p:nvSpPr>
          <p:cNvPr id="25603" name="Content Placeholder 2"/>
          <p:cNvSpPr>
            <a:spLocks noGrp="1"/>
          </p:cNvSpPr>
          <p:nvPr>
            <p:ph idx="1"/>
          </p:nvPr>
        </p:nvSpPr>
        <p:spPr>
          <a:xfrm>
            <a:off x="381000" y="1219200"/>
            <a:ext cx="8534400" cy="5458691"/>
          </a:xfrm>
        </p:spPr>
        <p:txBody>
          <a:bodyPr>
            <a:noAutofit/>
          </a:bodyPr>
          <a:lstStyle/>
          <a:p>
            <a:pPr marL="1379538" indent="-1379538">
              <a:lnSpc>
                <a:spcPct val="90000"/>
              </a:lnSpc>
              <a:spcAft>
                <a:spcPts val="600"/>
              </a:spcAft>
              <a:buNone/>
            </a:pPr>
            <a:r>
              <a:rPr lang="en-US" sz="2200" i="1" dirty="0" smtClean="0">
                <a:solidFill>
                  <a:srgbClr val="800000"/>
                </a:solidFill>
                <a:effectLst/>
                <a:latin typeface="Arial Black" pitchFamily="34" charset="0"/>
              </a:rPr>
              <a:t>STEP 1:</a:t>
            </a:r>
            <a:r>
              <a:rPr lang="en-US" sz="2200" dirty="0" smtClean="0">
                <a:solidFill>
                  <a:schemeClr val="tx1"/>
                </a:solidFill>
                <a:effectLst/>
                <a:latin typeface="Arial Black" pitchFamily="34" charset="0"/>
              </a:rPr>
              <a:t> </a:t>
            </a:r>
            <a:r>
              <a:rPr lang="en-US" sz="2200" dirty="0" smtClean="0">
                <a:solidFill>
                  <a:schemeClr val="tx1"/>
                </a:solidFill>
                <a:effectLst/>
              </a:rPr>
              <a:t>	On site studies: loss of craft hours on </a:t>
            </a:r>
            <a:br>
              <a:rPr lang="en-US" sz="2200" dirty="0" smtClean="0">
                <a:solidFill>
                  <a:schemeClr val="tx1"/>
                </a:solidFill>
                <a:effectLst/>
              </a:rPr>
            </a:br>
            <a:r>
              <a:rPr lang="en-US" sz="2200" dirty="0" smtClean="0">
                <a:solidFill>
                  <a:schemeClr val="tx1"/>
                </a:solidFill>
                <a:effectLst/>
              </a:rPr>
              <a:t>cold weather days</a:t>
            </a:r>
          </a:p>
          <a:p>
            <a:pPr marL="1379538" indent="-1379538">
              <a:lnSpc>
                <a:spcPct val="90000"/>
              </a:lnSpc>
              <a:spcAft>
                <a:spcPts val="600"/>
              </a:spcAft>
              <a:buNone/>
            </a:pPr>
            <a:r>
              <a:rPr lang="en-US" sz="2200" i="1" dirty="0" smtClean="0">
                <a:solidFill>
                  <a:srgbClr val="800000"/>
                </a:solidFill>
                <a:effectLst/>
                <a:latin typeface="Arial Black" pitchFamily="34" charset="0"/>
              </a:rPr>
              <a:t>STEP 2:</a:t>
            </a:r>
            <a:r>
              <a:rPr lang="en-US" sz="2200" i="1" dirty="0" smtClean="0">
                <a:solidFill>
                  <a:schemeClr val="tx1"/>
                </a:solidFill>
                <a:effectLst/>
                <a:latin typeface="Arial Black" pitchFamily="34" charset="0"/>
              </a:rPr>
              <a:t> </a:t>
            </a:r>
            <a:r>
              <a:rPr lang="en-US" sz="2200" dirty="0" smtClean="0">
                <a:solidFill>
                  <a:schemeClr val="tx1"/>
                </a:solidFill>
                <a:effectLst/>
              </a:rPr>
              <a:t>	Reviewed industry studies on </a:t>
            </a:r>
            <a:br>
              <a:rPr lang="en-US" sz="2200" dirty="0" smtClean="0">
                <a:solidFill>
                  <a:schemeClr val="tx1"/>
                </a:solidFill>
                <a:effectLst/>
              </a:rPr>
            </a:br>
            <a:r>
              <a:rPr lang="en-US" sz="2200" dirty="0" smtClean="0">
                <a:solidFill>
                  <a:schemeClr val="tx1"/>
                </a:solidFill>
                <a:effectLst/>
              </a:rPr>
              <a:t>cold weather construction</a:t>
            </a:r>
          </a:p>
          <a:p>
            <a:pPr marL="1379538" indent="-1379538">
              <a:lnSpc>
                <a:spcPct val="90000"/>
              </a:lnSpc>
              <a:spcAft>
                <a:spcPts val="600"/>
              </a:spcAft>
              <a:buNone/>
            </a:pPr>
            <a:r>
              <a:rPr lang="en-US" sz="2200" i="1" dirty="0" smtClean="0">
                <a:solidFill>
                  <a:srgbClr val="800000"/>
                </a:solidFill>
                <a:effectLst/>
                <a:latin typeface="Arial Black" pitchFamily="34" charset="0"/>
              </a:rPr>
              <a:t>STEP 3: </a:t>
            </a:r>
            <a:r>
              <a:rPr lang="en-US" sz="2200" dirty="0" smtClean="0">
                <a:solidFill>
                  <a:schemeClr val="tx1"/>
                </a:solidFill>
                <a:effectLst/>
              </a:rPr>
              <a:t>	PPC payroll: each worker’s regular time, overtime, and double time determined for each work day and activity: 160,000 daily payroll records!</a:t>
            </a:r>
          </a:p>
          <a:p>
            <a:pPr marL="1379538" indent="-1379538">
              <a:lnSpc>
                <a:spcPct val="90000"/>
              </a:lnSpc>
              <a:spcAft>
                <a:spcPts val="600"/>
              </a:spcAft>
              <a:buNone/>
            </a:pPr>
            <a:r>
              <a:rPr lang="en-US" sz="2200" i="1" dirty="0" smtClean="0">
                <a:solidFill>
                  <a:srgbClr val="800000"/>
                </a:solidFill>
                <a:effectLst/>
                <a:latin typeface="Arial Black" pitchFamily="34" charset="0"/>
              </a:rPr>
              <a:t>STEP 4:</a:t>
            </a:r>
            <a:r>
              <a:rPr lang="en-US" sz="2200" dirty="0" smtClean="0">
                <a:solidFill>
                  <a:schemeClr val="tx1"/>
                </a:solidFill>
                <a:effectLst/>
                <a:latin typeface="Arial Black" pitchFamily="34" charset="0"/>
              </a:rPr>
              <a:t> </a:t>
            </a:r>
            <a:r>
              <a:rPr lang="en-US" sz="2200" dirty="0" smtClean="0">
                <a:solidFill>
                  <a:schemeClr val="tx1"/>
                </a:solidFill>
                <a:effectLst/>
              </a:rPr>
              <a:t>	Worked with expert meteorologist to list weather data for each day</a:t>
            </a:r>
          </a:p>
          <a:p>
            <a:pPr marL="1379538" indent="-1379538">
              <a:lnSpc>
                <a:spcPct val="90000"/>
              </a:lnSpc>
              <a:spcAft>
                <a:spcPts val="600"/>
              </a:spcAft>
              <a:buNone/>
            </a:pPr>
            <a:r>
              <a:rPr lang="en-US" sz="2200" i="1" dirty="0" smtClean="0">
                <a:solidFill>
                  <a:srgbClr val="800000"/>
                </a:solidFill>
                <a:effectLst/>
                <a:latin typeface="Arial Black" pitchFamily="34" charset="0"/>
              </a:rPr>
              <a:t>STEP 5:</a:t>
            </a:r>
            <a:r>
              <a:rPr lang="en-US" sz="2200" dirty="0" smtClean="0">
                <a:solidFill>
                  <a:schemeClr val="tx1"/>
                </a:solidFill>
                <a:effectLst/>
                <a:latin typeface="Arial Black" pitchFamily="34" charset="0"/>
              </a:rPr>
              <a:t> </a:t>
            </a:r>
            <a:r>
              <a:rPr lang="en-US" sz="2200" dirty="0" smtClean="0">
                <a:solidFill>
                  <a:schemeClr val="tx1"/>
                </a:solidFill>
                <a:effectLst/>
              </a:rPr>
              <a:t>	Weather data used to determine a productivity loss factor for each day for work tasks or cost codes.  </a:t>
            </a:r>
          </a:p>
          <a:p>
            <a:pPr marL="1379538" indent="-1379538">
              <a:lnSpc>
                <a:spcPct val="90000"/>
              </a:lnSpc>
              <a:spcAft>
                <a:spcPts val="600"/>
              </a:spcAft>
              <a:buNone/>
            </a:pPr>
            <a:r>
              <a:rPr lang="en-US" sz="2200" i="1" dirty="0" smtClean="0">
                <a:solidFill>
                  <a:srgbClr val="800000"/>
                </a:solidFill>
                <a:effectLst/>
                <a:latin typeface="Arial Black" pitchFamily="34" charset="0"/>
              </a:rPr>
              <a:t>STEP 6:</a:t>
            </a:r>
            <a:r>
              <a:rPr lang="en-US" sz="2200" dirty="0" smtClean="0">
                <a:solidFill>
                  <a:schemeClr val="tx1"/>
                </a:solidFill>
                <a:effectLst/>
                <a:latin typeface="Arial Black" pitchFamily="34" charset="0"/>
              </a:rPr>
              <a:t> </a:t>
            </a:r>
            <a:r>
              <a:rPr lang="en-US" sz="2200" dirty="0" smtClean="0">
                <a:solidFill>
                  <a:schemeClr val="tx1"/>
                </a:solidFill>
                <a:effectLst/>
              </a:rPr>
              <a:t>	Calculation: </a:t>
            </a:r>
            <a:br>
              <a:rPr lang="en-US" sz="2200" dirty="0" smtClean="0">
                <a:solidFill>
                  <a:schemeClr val="tx1"/>
                </a:solidFill>
                <a:effectLst/>
              </a:rPr>
            </a:br>
            <a:r>
              <a:rPr lang="en-US" sz="2200" dirty="0" smtClean="0">
                <a:solidFill>
                  <a:schemeClr val="tx1"/>
                </a:solidFill>
                <a:effectLst/>
              </a:rPr>
              <a:t>Lost productivity factor X Hours for each worker → </a:t>
            </a:r>
            <a:br>
              <a:rPr lang="en-US" sz="2200" dirty="0" smtClean="0">
                <a:solidFill>
                  <a:schemeClr val="tx1"/>
                </a:solidFill>
                <a:effectLst/>
              </a:rPr>
            </a:br>
            <a:r>
              <a:rPr lang="en-US" sz="2200" dirty="0" smtClean="0">
                <a:solidFill>
                  <a:schemeClr val="tx1"/>
                </a:solidFill>
                <a:effectLst/>
              </a:rPr>
              <a:t>Lost labor hours for any one worker on any one day</a:t>
            </a:r>
          </a:p>
          <a:p>
            <a:pPr marL="1379538" indent="-1379538" algn="ctr">
              <a:lnSpc>
                <a:spcPct val="90000"/>
              </a:lnSpc>
              <a:spcAft>
                <a:spcPts val="600"/>
              </a:spcAft>
              <a:buNone/>
            </a:pPr>
            <a:r>
              <a:rPr lang="en-US" sz="2000" i="1" dirty="0" smtClean="0">
                <a:solidFill>
                  <a:srgbClr val="800000"/>
                </a:solidFill>
                <a:effectLst/>
                <a:latin typeface="Arial Black" pitchFamily="34" charset="0"/>
              </a:rPr>
              <a:t>The lost hours were summed to yield the total lost hours</a:t>
            </a:r>
            <a:endParaRPr lang="en-US" sz="2000" i="1" dirty="0" smtClean="0">
              <a:solidFill>
                <a:srgbClr val="800000"/>
              </a:solidFill>
              <a:effectLst/>
            </a:endParaRPr>
          </a:p>
        </p:txBody>
      </p:sp>
      <p:sp>
        <p:nvSpPr>
          <p:cNvPr id="6" name="Slide Number Placeholder 5"/>
          <p:cNvSpPr>
            <a:spLocks noGrp="1"/>
          </p:cNvSpPr>
          <p:nvPr>
            <p:ph type="sldNum" sz="quarter" idx="12"/>
          </p:nvPr>
        </p:nvSpPr>
        <p:spPr/>
        <p:txBody>
          <a:bodyPr/>
          <a:lstStyle/>
          <a:p>
            <a:fld id="{1FBF5666-C5C6-44AE-9D84-FDEF3B098F4B}" type="slidenum">
              <a:rPr lang="en-US" smtClean="0"/>
              <a:pPr/>
              <a:t>21</a:t>
            </a:fld>
            <a:endParaRPr lang="en-US" dirty="0"/>
          </a:p>
        </p:txBody>
      </p:sp>
    </p:spTree>
  </p:cSld>
  <p:clrMapOvr>
    <a:masterClrMapping/>
  </p:clrMapOvr>
  <p:transition>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125046"/>
            <a:ext cx="9144000" cy="1000369"/>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117651"/>
            <a:ext cx="9144000" cy="152400"/>
          </a:xfrm>
          <a:prstGeom prst="rect">
            <a:avLst/>
          </a:prstGeom>
          <a:gradFill>
            <a:gsLst>
              <a:gs pos="0">
                <a:schemeClr val="tx1">
                  <a:alpha val="68000"/>
                </a:schemeClr>
              </a:gs>
              <a:gs pos="50000">
                <a:srgbClr val="DDDDD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242" name="Picture 2" descr="http://3.bp.blogspot.com/-L7K1aEPnYw4/TvIoRtJrL8I/AAAAAAAADUg/GHS4xTxJGKE/s1600/IMG_1658.JPG"/>
          <p:cNvPicPr>
            <a:picLocks noChangeAspect="1" noChangeArrowheads="1"/>
          </p:cNvPicPr>
          <p:nvPr/>
        </p:nvPicPr>
        <p:blipFill>
          <a:blip r:embed="rId2" cstate="print">
            <a:lum bright="30000" contrast="-40000"/>
          </a:blip>
          <a:srcRect t="11096"/>
          <a:stretch>
            <a:fillRect/>
          </a:stretch>
        </p:blipFill>
        <p:spPr bwMode="auto">
          <a:xfrm>
            <a:off x="0" y="1148862"/>
            <a:ext cx="9143999" cy="5709137"/>
          </a:xfrm>
          <a:prstGeom prst="rect">
            <a:avLst/>
          </a:prstGeom>
          <a:noFill/>
        </p:spPr>
      </p:pic>
      <p:sp>
        <p:nvSpPr>
          <p:cNvPr id="47106" name="Rectangle 3"/>
          <p:cNvSpPr>
            <a:spLocks noGrp="1" noChangeArrowheads="1"/>
          </p:cNvSpPr>
          <p:nvPr>
            <p:ph type="title"/>
          </p:nvPr>
        </p:nvSpPr>
        <p:spPr>
          <a:xfrm>
            <a:off x="0" y="439605"/>
            <a:ext cx="9144000" cy="838200"/>
          </a:xfrm>
        </p:spPr>
        <p:txBody>
          <a:bodyPr>
            <a:noAutofit/>
          </a:bodyPr>
          <a:lstStyle/>
          <a:p>
            <a:pPr algn="ctr"/>
            <a:r>
              <a:rPr lang="en-US" sz="3200" dirty="0" smtClean="0">
                <a:solidFill>
                  <a:schemeClr val="bg1"/>
                </a:solidFill>
              </a:rPr>
              <a:t>Impact of Cold Weather on Workers Doing HRSG Work </a:t>
            </a:r>
            <a:br>
              <a:rPr lang="en-US" sz="3200" dirty="0" smtClean="0">
                <a:solidFill>
                  <a:schemeClr val="bg1"/>
                </a:solidFill>
              </a:rPr>
            </a:br>
            <a:endParaRPr lang="en-US" sz="3200" dirty="0" smtClean="0">
              <a:solidFill>
                <a:schemeClr val="bg1"/>
              </a:solidFill>
            </a:endParaRPr>
          </a:p>
        </p:txBody>
      </p:sp>
      <p:sp>
        <p:nvSpPr>
          <p:cNvPr id="6" name="Slide Number Placeholder 5"/>
          <p:cNvSpPr>
            <a:spLocks noGrp="1"/>
          </p:cNvSpPr>
          <p:nvPr>
            <p:ph type="sldNum" sz="quarter" idx="12"/>
          </p:nvPr>
        </p:nvSpPr>
        <p:spPr/>
        <p:txBody>
          <a:bodyPr/>
          <a:lstStyle/>
          <a:p>
            <a:fld id="{1FBF5666-C5C6-44AE-9D84-FDEF3B098F4B}" type="slidenum">
              <a:rPr lang="en-US" smtClean="0">
                <a:solidFill>
                  <a:schemeClr val="tx1"/>
                </a:solidFill>
              </a:rPr>
              <a:pPr/>
              <a:t>22</a:t>
            </a:fld>
            <a:endParaRPr lang="en-US" dirty="0">
              <a:solidFill>
                <a:schemeClr val="tx1"/>
              </a:solidFill>
            </a:endParaRPr>
          </a:p>
        </p:txBody>
      </p:sp>
      <p:sp>
        <p:nvSpPr>
          <p:cNvPr id="21" name="Rectangle 5"/>
          <p:cNvSpPr>
            <a:spLocks noGrp="1" noChangeArrowheads="1"/>
          </p:cNvSpPr>
          <p:nvPr>
            <p:ph idx="1"/>
          </p:nvPr>
        </p:nvSpPr>
        <p:spPr>
          <a:xfrm>
            <a:off x="457199" y="1219200"/>
            <a:ext cx="8685213" cy="5273675"/>
          </a:xfrm>
        </p:spPr>
        <p:txBody>
          <a:bodyPr>
            <a:noAutofit/>
          </a:bodyPr>
          <a:lstStyle/>
          <a:p>
            <a:pPr marL="396875" indent="-396875">
              <a:spcBef>
                <a:spcPts val="1600"/>
              </a:spcBef>
              <a:spcAft>
                <a:spcPts val="600"/>
              </a:spcAft>
              <a:buClr>
                <a:srgbClr val="800000"/>
              </a:buClr>
              <a:buSzPct val="150000"/>
              <a:buFont typeface="Wingdings" pitchFamily="2" charset="2"/>
              <a:buChar char="ü"/>
            </a:pPr>
            <a:r>
              <a:rPr lang="en-US" sz="2000" b="1" dirty="0" smtClean="0">
                <a:solidFill>
                  <a:schemeClr val="tx1"/>
                </a:solidFill>
                <a:effectLst/>
              </a:rPr>
              <a:t>Added time to “warm up” to include walking to heated areas</a:t>
            </a:r>
          </a:p>
          <a:p>
            <a:pPr marL="396875" indent="-396875">
              <a:spcBef>
                <a:spcPts val="1600"/>
              </a:spcBef>
              <a:spcAft>
                <a:spcPts val="600"/>
              </a:spcAft>
              <a:buClr>
                <a:srgbClr val="800000"/>
              </a:buClr>
              <a:buSzPct val="150000"/>
              <a:buFont typeface="Wingdings" pitchFamily="2" charset="2"/>
              <a:buChar char="ü"/>
            </a:pPr>
            <a:r>
              <a:rPr lang="en-US" sz="2000" b="1" dirty="0" smtClean="0">
                <a:solidFill>
                  <a:schemeClr val="tx1"/>
                </a:solidFill>
                <a:effectLst/>
              </a:rPr>
              <a:t>Added restroom breaks </a:t>
            </a:r>
            <a:br>
              <a:rPr lang="en-US" sz="2000" b="1" dirty="0" smtClean="0">
                <a:solidFill>
                  <a:schemeClr val="tx1"/>
                </a:solidFill>
                <a:effectLst/>
              </a:rPr>
            </a:br>
            <a:r>
              <a:rPr lang="en-US" sz="2000" b="1" dirty="0" smtClean="0">
                <a:solidFill>
                  <a:schemeClr val="tx1"/>
                </a:solidFill>
                <a:effectLst/>
              </a:rPr>
              <a:t>(and walking several hundred feet to heated restrooms)</a:t>
            </a:r>
          </a:p>
          <a:p>
            <a:pPr marL="396875" indent="-396875">
              <a:spcBef>
                <a:spcPts val="1600"/>
              </a:spcBef>
              <a:spcAft>
                <a:spcPts val="600"/>
              </a:spcAft>
              <a:buClr>
                <a:srgbClr val="800000"/>
              </a:buClr>
              <a:buSzPct val="150000"/>
              <a:buFont typeface="Wingdings" pitchFamily="2" charset="2"/>
              <a:buChar char="ü"/>
            </a:pPr>
            <a:r>
              <a:rPr lang="en-US" sz="2000" b="1" dirty="0" smtClean="0">
                <a:solidFill>
                  <a:schemeClr val="tx1"/>
                </a:solidFill>
                <a:effectLst/>
              </a:rPr>
              <a:t>Lost hours looking for tools and materials in the snow</a:t>
            </a:r>
          </a:p>
          <a:p>
            <a:pPr marL="396875" indent="-396875">
              <a:spcBef>
                <a:spcPts val="1600"/>
              </a:spcBef>
              <a:spcAft>
                <a:spcPts val="600"/>
              </a:spcAft>
              <a:buClr>
                <a:srgbClr val="800000"/>
              </a:buClr>
              <a:buSzPct val="150000"/>
              <a:buFont typeface="Wingdings" pitchFamily="2" charset="2"/>
              <a:buChar char="ü"/>
            </a:pPr>
            <a:r>
              <a:rPr lang="en-US" sz="2000" b="1" dirty="0" smtClean="0">
                <a:solidFill>
                  <a:schemeClr val="tx1"/>
                </a:solidFill>
                <a:effectLst/>
              </a:rPr>
              <a:t>Time spent chipping ice and snow to be able to work</a:t>
            </a:r>
          </a:p>
          <a:p>
            <a:pPr marL="396875" indent="-396875">
              <a:spcBef>
                <a:spcPts val="1600"/>
              </a:spcBef>
              <a:spcAft>
                <a:spcPts val="600"/>
              </a:spcAft>
              <a:buClr>
                <a:srgbClr val="800000"/>
              </a:buClr>
              <a:buSzPct val="150000"/>
              <a:buFont typeface="Wingdings" pitchFamily="2" charset="2"/>
              <a:buChar char="ü"/>
            </a:pPr>
            <a:r>
              <a:rPr lang="en-US" sz="2000" b="1" dirty="0" smtClean="0">
                <a:solidFill>
                  <a:schemeClr val="tx1"/>
                </a:solidFill>
                <a:effectLst/>
              </a:rPr>
              <a:t>Time spent constructing insulation barriers</a:t>
            </a:r>
          </a:p>
          <a:p>
            <a:pPr marL="396875" indent="-396875">
              <a:spcBef>
                <a:spcPts val="1600"/>
              </a:spcBef>
              <a:spcAft>
                <a:spcPts val="600"/>
              </a:spcAft>
              <a:buClr>
                <a:srgbClr val="800000"/>
              </a:buClr>
              <a:buSzPct val="150000"/>
              <a:buFont typeface="Wingdings" pitchFamily="2" charset="2"/>
              <a:buChar char="ü"/>
            </a:pPr>
            <a:r>
              <a:rPr lang="en-US" sz="2000" b="1" dirty="0" smtClean="0">
                <a:solidFill>
                  <a:schemeClr val="tx1"/>
                </a:solidFill>
                <a:effectLst/>
              </a:rPr>
              <a:t>Extended break times to warm up</a:t>
            </a:r>
          </a:p>
          <a:p>
            <a:pPr marL="396875" indent="-396875">
              <a:spcBef>
                <a:spcPts val="1600"/>
              </a:spcBef>
              <a:spcAft>
                <a:spcPts val="600"/>
              </a:spcAft>
              <a:buClr>
                <a:srgbClr val="800000"/>
              </a:buClr>
              <a:buSzPct val="150000"/>
              <a:buFont typeface="Wingdings" pitchFamily="2" charset="2"/>
              <a:buChar char="ü"/>
            </a:pPr>
            <a:r>
              <a:rPr lang="en-US" sz="2000" b="1" dirty="0" smtClean="0">
                <a:solidFill>
                  <a:schemeClr val="tx1"/>
                </a:solidFill>
                <a:effectLst/>
              </a:rPr>
              <a:t> Added time putting on added clothing </a:t>
            </a:r>
          </a:p>
          <a:p>
            <a:pPr marL="396875" indent="-396875">
              <a:spcBef>
                <a:spcPts val="1600"/>
              </a:spcBef>
              <a:spcAft>
                <a:spcPts val="600"/>
              </a:spcAft>
              <a:buClr>
                <a:srgbClr val="800000"/>
              </a:buClr>
              <a:buSzPct val="150000"/>
              <a:buFont typeface="Wingdings" pitchFamily="2" charset="2"/>
              <a:buChar char="ü"/>
            </a:pPr>
            <a:r>
              <a:rPr lang="en-US" sz="2000" b="1" dirty="0" smtClean="0">
                <a:solidFill>
                  <a:schemeClr val="tx1"/>
                </a:solidFill>
                <a:effectLst/>
              </a:rPr>
              <a:t>Decrease in productivity from added clothing and gloves</a:t>
            </a:r>
          </a:p>
          <a:p>
            <a:pPr marL="396875" indent="-396875">
              <a:spcBef>
                <a:spcPts val="1600"/>
              </a:spcBef>
              <a:spcAft>
                <a:spcPts val="600"/>
              </a:spcAft>
              <a:buClr>
                <a:srgbClr val="800000"/>
              </a:buClr>
              <a:buSzPct val="150000"/>
              <a:buFont typeface="Wingdings" pitchFamily="2" charset="2"/>
              <a:buChar char="ü"/>
            </a:pPr>
            <a:r>
              <a:rPr lang="en-US" sz="2000" b="1" dirty="0" smtClean="0">
                <a:solidFill>
                  <a:schemeClr val="tx1"/>
                </a:solidFill>
                <a:effectLst/>
              </a:rPr>
              <a:t>General fatigue associated with working in colder temperatures</a:t>
            </a:r>
          </a:p>
          <a:p>
            <a:pPr marL="396875" indent="-396875">
              <a:spcBef>
                <a:spcPts val="1600"/>
              </a:spcBef>
              <a:spcAft>
                <a:spcPts val="600"/>
              </a:spcAft>
              <a:buClr>
                <a:srgbClr val="800000"/>
              </a:buClr>
              <a:buSzPct val="150000"/>
              <a:buNone/>
            </a:pPr>
            <a:r>
              <a:rPr lang="en-US" sz="1800" b="1" dirty="0" smtClean="0">
                <a:solidFill>
                  <a:schemeClr val="tx1"/>
                </a:solidFill>
                <a:effectLst/>
              </a:rPr>
              <a:t>	</a:t>
            </a:r>
          </a:p>
        </p:txBody>
      </p:sp>
    </p:spTree>
  </p:cSld>
  <p:clrMapOvr>
    <a:masterClrMapping/>
  </p:clrMapOvr>
  <p:transition>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125046"/>
            <a:ext cx="9144000" cy="1000369"/>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117651"/>
            <a:ext cx="9144000" cy="152400"/>
          </a:xfrm>
          <a:prstGeom prst="rect">
            <a:avLst/>
          </a:prstGeom>
          <a:gradFill>
            <a:gsLst>
              <a:gs pos="0">
                <a:schemeClr val="tx1">
                  <a:alpha val="68000"/>
                </a:schemeClr>
              </a:gs>
              <a:gs pos="50000">
                <a:srgbClr val="DDDDD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458" name="Rectangle 1026"/>
          <p:cNvSpPr>
            <a:spLocks noGrp="1" noChangeArrowheads="1"/>
          </p:cNvSpPr>
          <p:nvPr>
            <p:ph type="title"/>
          </p:nvPr>
        </p:nvSpPr>
        <p:spPr>
          <a:xfrm>
            <a:off x="0" y="181710"/>
            <a:ext cx="9144000" cy="838200"/>
          </a:xfrm>
        </p:spPr>
        <p:txBody>
          <a:bodyPr/>
          <a:lstStyle/>
          <a:p>
            <a:pPr algn="ctr"/>
            <a:r>
              <a:rPr lang="en-US" sz="3200" dirty="0" smtClean="0">
                <a:solidFill>
                  <a:schemeClr val="bg1"/>
                </a:solidFill>
              </a:rPr>
              <a:t>Conclusions: Dr. James Adrian</a:t>
            </a:r>
          </a:p>
        </p:txBody>
      </p:sp>
      <p:graphicFrame>
        <p:nvGraphicFramePr>
          <p:cNvPr id="244739" name="Group 1027"/>
          <p:cNvGraphicFramePr>
            <a:graphicFrameLocks noGrp="1"/>
          </p:cNvGraphicFramePr>
          <p:nvPr>
            <p:ph idx="1"/>
          </p:nvPr>
        </p:nvGraphicFramePr>
        <p:xfrm>
          <a:off x="1873850" y="1497501"/>
          <a:ext cx="5748726" cy="4826953"/>
        </p:xfrm>
        <a:graphic>
          <a:graphicData uri="http://schemas.openxmlformats.org/drawingml/2006/table">
            <a:tbl>
              <a:tblPr firstRow="1"/>
              <a:tblGrid>
                <a:gridCol w="3527135"/>
                <a:gridCol w="2221591"/>
              </a:tblGrid>
              <a:tr h="620713">
                <a:tc>
                  <a:txBody>
                    <a:bodyPr/>
                    <a:lstStyle/>
                    <a:p>
                      <a:pPr marL="0" marR="0" lvl="0" indent="0" algn="l" defTabSz="914400" rtl="0" eaLnBrk="0" fontAlgn="base" latinLnBrk="0" hangingPunct="0">
                        <a:lnSpc>
                          <a:spcPct val="90000"/>
                        </a:lnSpc>
                        <a:spcBef>
                          <a:spcPct val="20000"/>
                        </a:spcBef>
                        <a:spcAft>
                          <a:spcPct val="0"/>
                        </a:spcAft>
                        <a:buClr>
                          <a:schemeClr val="accent2"/>
                        </a:buClr>
                        <a:buSzPct val="75000"/>
                        <a:buFont typeface="Monotype Sorts" pitchFamily="2" charset="2"/>
                        <a:buNone/>
                        <a:tabLst/>
                      </a:pPr>
                      <a:r>
                        <a:rPr kumimoji="0" lang="en-US" sz="2000" b="1" i="1" u="none" strike="noStrike" cap="none" normalizeH="0" baseline="0" dirty="0" smtClean="0">
                          <a:ln>
                            <a:noFill/>
                          </a:ln>
                          <a:solidFill>
                            <a:schemeClr val="tx1"/>
                          </a:solidFill>
                          <a:effectLst/>
                          <a:latin typeface="Arial" pitchFamily="34" charset="0"/>
                          <a:cs typeface="Arial" pitchFamily="34" charset="0"/>
                        </a:rPr>
                        <a:t>LOST PRODUCTIVITY </a:t>
                      </a:r>
                      <a:br>
                        <a:rPr kumimoji="0" lang="en-US" sz="2000" b="1" i="1" u="none" strike="noStrike" cap="none" normalizeH="0" baseline="0" dirty="0" smtClean="0">
                          <a:ln>
                            <a:noFill/>
                          </a:ln>
                          <a:solidFill>
                            <a:schemeClr val="tx1"/>
                          </a:solidFill>
                          <a:effectLst/>
                          <a:latin typeface="Arial" pitchFamily="34" charset="0"/>
                          <a:cs typeface="Arial" pitchFamily="34" charset="0"/>
                        </a:rPr>
                      </a:br>
                      <a:r>
                        <a:rPr kumimoji="0" lang="en-US" sz="2000" b="1" i="1" u="none" strike="noStrike" cap="none" normalizeH="0" baseline="0" dirty="0" smtClean="0">
                          <a:ln>
                            <a:noFill/>
                          </a:ln>
                          <a:solidFill>
                            <a:schemeClr val="tx1"/>
                          </a:solidFill>
                          <a:effectLst/>
                          <a:latin typeface="Arial" pitchFamily="34" charset="0"/>
                          <a:cs typeface="Arial" pitchFamily="34" charset="0"/>
                        </a:rPr>
                        <a:t>DUE TO:</a:t>
                      </a:r>
                    </a:p>
                  </a:txBody>
                  <a:tcPr marL="182880" marR="182880" marT="91440" marB="9144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1600" b="1" i="0" u="none" strike="noStrike" cap="none" normalizeH="0" baseline="0" dirty="0" smtClean="0">
                          <a:ln>
                            <a:noFill/>
                          </a:ln>
                          <a:solidFill>
                            <a:schemeClr val="bg1"/>
                          </a:solidFill>
                          <a:effectLst/>
                          <a:latin typeface="Arial" pitchFamily="34" charset="0"/>
                          <a:cs typeface="Arial" pitchFamily="34" charset="0"/>
                        </a:rPr>
                        <a:t>Calculated </a:t>
                      </a:r>
                      <a:br>
                        <a:rPr kumimoji="0" lang="en-US" sz="1600" b="1" i="0" u="none" strike="noStrike" cap="none" normalizeH="0" baseline="0" dirty="0" smtClean="0">
                          <a:ln>
                            <a:noFill/>
                          </a:ln>
                          <a:solidFill>
                            <a:schemeClr val="bg1"/>
                          </a:solidFill>
                          <a:effectLst/>
                          <a:latin typeface="Arial" pitchFamily="34" charset="0"/>
                          <a:cs typeface="Arial" pitchFamily="34" charset="0"/>
                        </a:rPr>
                      </a:br>
                      <a:r>
                        <a:rPr kumimoji="0" lang="en-US" sz="1600" b="1" i="0" u="none" strike="noStrike" cap="none" normalizeH="0" baseline="0" dirty="0" smtClean="0">
                          <a:ln>
                            <a:noFill/>
                          </a:ln>
                          <a:solidFill>
                            <a:schemeClr val="bg1"/>
                          </a:solidFill>
                          <a:effectLst/>
                          <a:latin typeface="Arial" pitchFamily="34" charset="0"/>
                          <a:cs typeface="Arial" pitchFamily="34" charset="0"/>
                        </a:rPr>
                        <a:t>Lost Labor Hours</a:t>
                      </a:r>
                    </a:p>
                  </a:txBody>
                  <a:tcPr marL="182880" marR="182880" marT="91440" marB="91440" anchor="b" horzOverflow="overflow">
                    <a:lnL w="12700" cap="flat" cmpd="sng" algn="ctr">
                      <a:noFill/>
                      <a:prstDash val="solid"/>
                      <a:round/>
                      <a:headEnd type="none" w="med" len="med"/>
                      <a:tailEnd type="none" w="med" len="med"/>
                    </a:lnL>
                    <a:lnR w="28575" cap="flat" cmpd="sng" algn="ctr">
                      <a:solidFill>
                        <a:srgbClr val="7F7F7F"/>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rgbClr val="9A002E"/>
                    </a:solidFill>
                  </a:tcPr>
                </a:tc>
              </a:tr>
              <a:tr h="490537">
                <a:tc>
                  <a:txBody>
                    <a:bodyPr/>
                    <a:lstStyle/>
                    <a:p>
                      <a:pPr marL="228600" marR="0" lvl="0" indent="-228600" algn="l" defTabSz="914400" rtl="0" eaLnBrk="0" fontAlgn="base" latinLnBrk="0" hangingPunct="0">
                        <a:lnSpc>
                          <a:spcPct val="100000"/>
                        </a:lnSpc>
                        <a:spcBef>
                          <a:spcPct val="20000"/>
                        </a:spcBef>
                        <a:spcAft>
                          <a:spcPct val="0"/>
                        </a:spcAft>
                        <a:buClr>
                          <a:srgbClr val="800000"/>
                        </a:buClr>
                        <a:buSzPct val="75000"/>
                        <a:buFont typeface="Wingdings" pitchFamily="2" charset="2"/>
                        <a:buChar char="§"/>
                        <a:tabLst>
                          <a:tab pos="228600" algn="l"/>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Excessive overtime </a:t>
                      </a:r>
                      <a:br>
                        <a:rPr kumimoji="0" lang="en-US" sz="1800" b="1" i="0" u="none" strike="noStrike" cap="none" normalizeH="0" baseline="0" dirty="0" smtClean="0">
                          <a:ln>
                            <a:noFill/>
                          </a:ln>
                          <a:solidFill>
                            <a:schemeClr val="tx1"/>
                          </a:solidFill>
                          <a:effectLst/>
                          <a:latin typeface="Arial" pitchFamily="34" charset="0"/>
                          <a:cs typeface="Arial" pitchFamily="34" charset="0"/>
                        </a:rPr>
                      </a:br>
                      <a:r>
                        <a:rPr kumimoji="0" lang="en-US" sz="1800" b="1" i="0" u="none" strike="noStrike" cap="none" normalizeH="0" baseline="0" dirty="0" smtClean="0">
                          <a:ln>
                            <a:noFill/>
                          </a:ln>
                          <a:solidFill>
                            <a:schemeClr val="tx1"/>
                          </a:solidFill>
                          <a:effectLst/>
                          <a:latin typeface="Arial" pitchFamily="34" charset="0"/>
                          <a:cs typeface="Arial" pitchFamily="34" charset="0"/>
                        </a:rPr>
                        <a:t>(to speed up construction)</a:t>
                      </a:r>
                    </a:p>
                  </a:txBody>
                  <a:tcPr marL="182880" marR="182880" marT="91440" marB="91440" anchor="ctr" horzOverflow="overflow">
                    <a:lnL w="12700" cap="flat" cmpd="sng" algn="ctr">
                      <a:noFill/>
                      <a:prstDash val="solid"/>
                      <a:round/>
                      <a:headEnd type="none" w="med" len="med"/>
                      <a:tailEnd type="none" w="med" len="med"/>
                    </a:lnL>
                    <a:lnR w="12700"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371600" algn="dec"/>
                        </a:tabLst>
                      </a:pPr>
                      <a:r>
                        <a:rPr kumimoji="0" lang="en-US" sz="2200" b="1" i="0" u="none" strike="noStrike" cap="none" normalizeH="0" baseline="0" dirty="0" smtClean="0">
                          <a:ln>
                            <a:noFill/>
                          </a:ln>
                          <a:solidFill>
                            <a:srgbClr val="9A002E"/>
                          </a:solidFill>
                          <a:effectLst/>
                          <a:latin typeface="Arial" pitchFamily="34" charset="0"/>
                          <a:cs typeface="Arial" pitchFamily="34" charset="0"/>
                        </a:rPr>
                        <a:t> 	50,323</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chemeClr val="bg1"/>
                    </a:solidFill>
                  </a:tcPr>
                </a:tc>
              </a:tr>
              <a:tr h="231457">
                <a:tc>
                  <a:txBody>
                    <a:bodyPr/>
                    <a:lstStyle/>
                    <a:p>
                      <a:pPr marL="228600" marR="0" lvl="0" indent="-228600" algn="l" defTabSz="914400" rtl="0" eaLnBrk="0" fontAlgn="base" latinLnBrk="0" hangingPunct="0">
                        <a:lnSpc>
                          <a:spcPct val="100000"/>
                        </a:lnSpc>
                        <a:spcBef>
                          <a:spcPct val="20000"/>
                        </a:spcBef>
                        <a:spcAft>
                          <a:spcPct val="0"/>
                        </a:spcAft>
                        <a:buClr>
                          <a:srgbClr val="FFFF00"/>
                        </a:buClr>
                        <a:buSzPct val="75000"/>
                        <a:buFont typeface="Wingdings" pitchFamily="2" charset="2"/>
                        <a:buChar char="§"/>
                        <a:tabLst>
                          <a:tab pos="228600" algn="l"/>
                        </a:tabLst>
                      </a:pPr>
                      <a:r>
                        <a:rPr kumimoji="0" lang="en-US" sz="1800" b="1" i="0" u="none" strike="noStrike" cap="none" normalizeH="0" baseline="0" dirty="0" smtClean="0">
                          <a:ln>
                            <a:noFill/>
                          </a:ln>
                          <a:solidFill>
                            <a:srgbClr val="FFFF00"/>
                          </a:solidFill>
                          <a:effectLst/>
                          <a:latin typeface="Arial" pitchFamily="34" charset="0"/>
                          <a:cs typeface="Arial" pitchFamily="34" charset="0"/>
                        </a:rPr>
                        <a:t> Shift of HRSG work to </a:t>
                      </a:r>
                      <a:br>
                        <a:rPr kumimoji="0" lang="en-US" sz="1800" b="1" i="0" u="none" strike="noStrike" cap="none" normalizeH="0" baseline="0" dirty="0" smtClean="0">
                          <a:ln>
                            <a:noFill/>
                          </a:ln>
                          <a:solidFill>
                            <a:srgbClr val="FFFF00"/>
                          </a:solidFill>
                          <a:effectLst/>
                          <a:latin typeface="Arial" pitchFamily="34" charset="0"/>
                          <a:cs typeface="Arial" pitchFamily="34" charset="0"/>
                        </a:rPr>
                      </a:br>
                      <a:r>
                        <a:rPr kumimoji="0" lang="en-US" sz="1800" b="1" i="0" u="none" strike="noStrike" cap="none" normalizeH="0" baseline="0" dirty="0" smtClean="0">
                          <a:ln>
                            <a:noFill/>
                          </a:ln>
                          <a:solidFill>
                            <a:srgbClr val="FFFF00"/>
                          </a:solidFill>
                          <a:effectLst/>
                          <a:latin typeface="Arial" pitchFamily="34" charset="0"/>
                          <a:cs typeface="Arial" pitchFamily="34" charset="0"/>
                        </a:rPr>
                        <a:t>winter 2010-2011</a:t>
                      </a:r>
                    </a:p>
                  </a:txBody>
                  <a:tcPr marL="182880" marR="182880" marT="91440" marB="91440" anchor="ctr" horzOverflow="overflow">
                    <a:lnL w="12700" cap="flat" cmpd="sng" algn="ctr">
                      <a:noFill/>
                      <a:prstDash val="solid"/>
                      <a:round/>
                      <a:headEnd type="none" w="med" len="med"/>
                      <a:tailEnd type="none" w="med" len="med"/>
                    </a:lnL>
                    <a:lnR w="12700"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371600" algn="dec"/>
                        </a:tabLst>
                      </a:pPr>
                      <a:r>
                        <a:rPr kumimoji="0" lang="en-US" sz="2200" b="1" i="0" u="none" strike="noStrike" cap="none" normalizeH="0" baseline="0" dirty="0" smtClean="0">
                          <a:ln>
                            <a:noFill/>
                          </a:ln>
                          <a:solidFill>
                            <a:srgbClr val="FFFF00"/>
                          </a:solidFill>
                          <a:effectLst/>
                          <a:latin typeface="Arial" pitchFamily="34" charset="0"/>
                          <a:cs typeface="Arial" pitchFamily="34" charset="0"/>
                        </a:rPr>
                        <a:t>	31,189</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rgbClr val="9A002E"/>
                    </a:solidFill>
                  </a:tcPr>
                </a:tc>
              </a:tr>
              <a:tr h="410527">
                <a:tc>
                  <a:txBody>
                    <a:bodyPr/>
                    <a:lstStyle/>
                    <a:p>
                      <a:pPr marL="228600" marR="0" lvl="0" indent="-228600" algn="l" defTabSz="914400" rtl="0" eaLnBrk="0" fontAlgn="base" latinLnBrk="0" hangingPunct="0">
                        <a:lnSpc>
                          <a:spcPct val="100000"/>
                        </a:lnSpc>
                        <a:spcBef>
                          <a:spcPct val="20000"/>
                        </a:spcBef>
                        <a:spcAft>
                          <a:spcPct val="0"/>
                        </a:spcAft>
                        <a:buClr>
                          <a:srgbClr val="800000"/>
                        </a:buClr>
                        <a:buSzPct val="75000"/>
                        <a:buFont typeface="Wingdings" pitchFamily="2" charset="2"/>
                        <a:buChar char="§"/>
                        <a:tabLst>
                          <a:tab pos="228600" algn="l"/>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Change of sequencing </a:t>
                      </a:r>
                      <a:br>
                        <a:rPr kumimoji="0" lang="en-US" sz="1800" b="1" i="0" u="none" strike="noStrike" cap="none" normalizeH="0" baseline="0" dirty="0" smtClean="0">
                          <a:ln>
                            <a:noFill/>
                          </a:ln>
                          <a:solidFill>
                            <a:schemeClr val="tx1"/>
                          </a:solidFill>
                          <a:effectLst/>
                          <a:latin typeface="Arial" pitchFamily="34" charset="0"/>
                          <a:cs typeface="Arial" pitchFamily="34" charset="0"/>
                        </a:rPr>
                      </a:br>
                      <a:r>
                        <a:rPr kumimoji="0" lang="en-US" sz="1800" b="1" i="0" u="none" strike="noStrike" cap="none" normalizeH="0" baseline="0" dirty="0" smtClean="0">
                          <a:ln>
                            <a:noFill/>
                          </a:ln>
                          <a:solidFill>
                            <a:schemeClr val="tx1"/>
                          </a:solidFill>
                          <a:effectLst/>
                          <a:latin typeface="Arial" pitchFamily="34" charset="0"/>
                          <a:cs typeface="Arial" pitchFamily="34" charset="0"/>
                        </a:rPr>
                        <a:t>that caused disruption </a:t>
                      </a:r>
                      <a:br>
                        <a:rPr kumimoji="0" lang="en-US" sz="1800" b="1" i="0" u="none" strike="noStrike" cap="none" normalizeH="0" baseline="0" dirty="0" smtClean="0">
                          <a:ln>
                            <a:noFill/>
                          </a:ln>
                          <a:solidFill>
                            <a:schemeClr val="tx1"/>
                          </a:solidFill>
                          <a:effectLst/>
                          <a:latin typeface="Arial" pitchFamily="34" charset="0"/>
                          <a:cs typeface="Arial" pitchFamily="34" charset="0"/>
                        </a:rPr>
                      </a:br>
                      <a:r>
                        <a:rPr kumimoji="0" lang="en-US" sz="1800" b="1" i="0" u="none" strike="noStrike" cap="none" normalizeH="0" baseline="0" dirty="0" smtClean="0">
                          <a:ln>
                            <a:noFill/>
                          </a:ln>
                          <a:solidFill>
                            <a:schemeClr val="tx1"/>
                          </a:solidFill>
                          <a:effectLst/>
                          <a:latin typeface="Arial" pitchFamily="34" charset="0"/>
                          <a:cs typeface="Arial" pitchFamily="34" charset="0"/>
                        </a:rPr>
                        <a:t>and congestion</a:t>
                      </a:r>
                    </a:p>
                  </a:txBody>
                  <a:tcPr marL="182880" marR="182880" marT="91440" marB="91440" anchor="ctr" horzOverflow="overflow">
                    <a:lnL w="12700" cap="flat" cmpd="sng" algn="ctr">
                      <a:noFill/>
                      <a:prstDash val="solid"/>
                      <a:round/>
                      <a:headEnd type="none" w="med" len="med"/>
                      <a:tailEnd type="none" w="med" len="med"/>
                    </a:lnL>
                    <a:lnR w="12700"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371600" algn="dec"/>
                        </a:tabLst>
                      </a:pPr>
                      <a:r>
                        <a:rPr kumimoji="0" lang="en-US" sz="2200" b="1" i="0" u="none" strike="noStrike" cap="none" normalizeH="0" baseline="0" dirty="0" smtClean="0">
                          <a:ln>
                            <a:noFill/>
                          </a:ln>
                          <a:solidFill>
                            <a:srgbClr val="9A002E"/>
                          </a:solidFill>
                          <a:effectLst/>
                          <a:latin typeface="Arial" pitchFamily="34" charset="0"/>
                          <a:cs typeface="Arial" pitchFamily="34" charset="0"/>
                        </a:rPr>
                        <a:t>	46,668</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chemeClr val="bg1"/>
                    </a:solidFill>
                  </a:tcPr>
                </a:tc>
              </a:tr>
              <a:tr h="427672">
                <a:tc>
                  <a:txBody>
                    <a:bodyPr/>
                    <a:lstStyle/>
                    <a:p>
                      <a:pPr marL="228600" marR="0" lvl="0" indent="-228600" algn="l" defTabSz="914400" rtl="0" eaLnBrk="0" fontAlgn="base" latinLnBrk="0" hangingPunct="0">
                        <a:lnSpc>
                          <a:spcPct val="100000"/>
                        </a:lnSpc>
                        <a:spcBef>
                          <a:spcPct val="20000"/>
                        </a:spcBef>
                        <a:spcAft>
                          <a:spcPct val="0"/>
                        </a:spcAft>
                        <a:buClr>
                          <a:srgbClr val="800000"/>
                        </a:buClr>
                        <a:buSzPct val="75000"/>
                        <a:buFont typeface="Wingdings" pitchFamily="2" charset="2"/>
                        <a:buChar char="§"/>
                        <a:tabLst>
                          <a:tab pos="228600" algn="l"/>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Loss of learning (the need to accelerate required hiring more workers)</a:t>
                      </a:r>
                    </a:p>
                  </a:txBody>
                  <a:tcPr marL="182880" marR="182880" marT="91440" marB="91440" anchor="ctr" horzOverflow="overflow">
                    <a:lnL w="12700" cap="flat" cmpd="sng" algn="ctr">
                      <a:noFill/>
                      <a:prstDash val="solid"/>
                      <a:round/>
                      <a:headEnd type="none" w="med" len="med"/>
                      <a:tailEnd type="none" w="med" len="med"/>
                    </a:lnL>
                    <a:lnR w="12700"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371600" algn="dec"/>
                        </a:tabLst>
                      </a:pPr>
                      <a:r>
                        <a:rPr kumimoji="0" lang="en-US" sz="2200" b="1" i="0" u="none" strike="noStrike" cap="none" normalizeH="0" baseline="0" dirty="0" smtClean="0">
                          <a:ln>
                            <a:noFill/>
                          </a:ln>
                          <a:solidFill>
                            <a:srgbClr val="9A002E"/>
                          </a:solidFill>
                          <a:effectLst/>
                          <a:latin typeface="Arial" pitchFamily="34" charset="0"/>
                          <a:cs typeface="Arial" pitchFamily="34" charset="0"/>
                        </a:rPr>
                        <a:t>	8,550</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chemeClr val="bg1"/>
                    </a:solidFill>
                  </a:tcPr>
                </a:tc>
              </a:tr>
              <a:tr h="620713">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000" b="0" i="0" u="none" strike="noStrike" cap="none" normalizeH="0" baseline="0" dirty="0" smtClean="0">
                          <a:ln>
                            <a:noFill/>
                          </a:ln>
                          <a:solidFill>
                            <a:schemeClr val="tx1"/>
                          </a:solidFill>
                          <a:effectLst/>
                          <a:latin typeface="Arial Black" pitchFamily="34" charset="0"/>
                          <a:cs typeface="Arial" pitchFamily="34" charset="0"/>
                        </a:rPr>
                        <a:t>  TOTAL</a:t>
                      </a:r>
                    </a:p>
                  </a:txBody>
                  <a:tcPr marL="182880" marR="182880" marT="91440" marB="91440" anchor="ctr" horzOverflow="overflow">
                    <a:lnL w="12700" cap="flat" cmpd="sng" algn="ctr">
                      <a:noFill/>
                      <a:prstDash val="solid"/>
                      <a:round/>
                      <a:headEnd type="none" w="med" len="med"/>
                      <a:tailEnd type="none" w="med" len="med"/>
                    </a:lnL>
                    <a:lnR w="12700"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371600" algn="dec"/>
                        </a:tabLst>
                      </a:pPr>
                      <a:r>
                        <a:rPr kumimoji="0" lang="en-US" sz="2200" b="0" i="0" u="none" strike="noStrike" cap="none" normalizeH="0" baseline="0" dirty="0" smtClean="0">
                          <a:ln>
                            <a:noFill/>
                          </a:ln>
                          <a:solidFill>
                            <a:srgbClr val="9A002E"/>
                          </a:solidFill>
                          <a:effectLst/>
                          <a:latin typeface="Arial Black" pitchFamily="34" charset="0"/>
                          <a:cs typeface="Arial" pitchFamily="34" charset="0"/>
                        </a:rPr>
                        <a:t>136,730 hrs</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FE285"/>
                    </a:solidFill>
                  </a:tcPr>
                </a:tc>
              </a:tr>
            </a:tbl>
          </a:graphicData>
        </a:graphic>
      </p:graphicFrame>
      <p:sp>
        <p:nvSpPr>
          <p:cNvPr id="7" name="Slide Number Placeholder 6"/>
          <p:cNvSpPr>
            <a:spLocks noGrp="1"/>
          </p:cNvSpPr>
          <p:nvPr>
            <p:ph type="sldNum" sz="quarter" idx="12"/>
          </p:nvPr>
        </p:nvSpPr>
        <p:spPr/>
        <p:txBody>
          <a:bodyPr/>
          <a:lstStyle/>
          <a:p>
            <a:fld id="{1FBF5666-C5C6-44AE-9D84-FDEF3B098F4B}" type="slidenum">
              <a:rPr lang="en-US" smtClean="0"/>
              <a:pPr/>
              <a:t>23</a:t>
            </a:fld>
            <a:endParaRPr lang="en-US" dirty="0"/>
          </a:p>
        </p:txBody>
      </p:sp>
    </p:spTree>
  </p:cSld>
  <p:clrMapOvr>
    <a:masterClrMapping/>
  </p:clrMapOvr>
  <p:transition>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25046"/>
            <a:ext cx="9144000" cy="1000369"/>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117651"/>
            <a:ext cx="9144000" cy="152400"/>
          </a:xfrm>
          <a:prstGeom prst="rect">
            <a:avLst/>
          </a:prstGeom>
          <a:gradFill>
            <a:gsLst>
              <a:gs pos="0">
                <a:schemeClr val="tx1">
                  <a:alpha val="68000"/>
                </a:schemeClr>
              </a:gs>
              <a:gs pos="50000">
                <a:srgbClr val="DDDDD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5298" name="Rectangle 2"/>
          <p:cNvSpPr>
            <a:spLocks noGrp="1" noChangeArrowheads="1"/>
          </p:cNvSpPr>
          <p:nvPr>
            <p:ph type="ctrTitle"/>
          </p:nvPr>
        </p:nvSpPr>
        <p:spPr>
          <a:xfrm>
            <a:off x="765413" y="2358090"/>
            <a:ext cx="7651273" cy="1066800"/>
          </a:xfrm>
        </p:spPr>
        <p:txBody>
          <a:bodyPr>
            <a:noAutofit/>
          </a:bodyPr>
          <a:lstStyle/>
          <a:p>
            <a:pPr algn="ctr"/>
            <a:r>
              <a:rPr lang="en-US" sz="3200" b="0" i="1" dirty="0" smtClean="0">
                <a:solidFill>
                  <a:schemeClr val="tx1"/>
                </a:solidFill>
                <a:latin typeface="Arial Black" pitchFamily="34" charset="0"/>
              </a:rPr>
              <a:t>Loss of Productivity Due to Sequencing and Disruption:</a:t>
            </a:r>
            <a:br>
              <a:rPr lang="en-US" sz="3200" b="0" i="1" dirty="0" smtClean="0">
                <a:solidFill>
                  <a:schemeClr val="tx1"/>
                </a:solidFill>
                <a:latin typeface="Arial Black" pitchFamily="34" charset="0"/>
              </a:rPr>
            </a:br>
            <a:r>
              <a:rPr lang="en-US" sz="3200" dirty="0" smtClean="0">
                <a:solidFill>
                  <a:schemeClr val="tx1"/>
                </a:solidFill>
              </a:rPr>
              <a:t> </a:t>
            </a:r>
            <a:br>
              <a:rPr lang="en-US" sz="3200" dirty="0" smtClean="0">
                <a:solidFill>
                  <a:schemeClr val="tx1"/>
                </a:solidFill>
              </a:rPr>
            </a:br>
            <a:endParaRPr lang="en-US" sz="3200" dirty="0" smtClean="0">
              <a:solidFill>
                <a:schemeClr val="tx1"/>
              </a:solidFill>
            </a:endParaRPr>
          </a:p>
        </p:txBody>
      </p:sp>
      <p:sp>
        <p:nvSpPr>
          <p:cNvPr id="7" name="Slide Number Placeholder 6"/>
          <p:cNvSpPr>
            <a:spLocks noGrp="1"/>
          </p:cNvSpPr>
          <p:nvPr>
            <p:ph type="sldNum" sz="quarter" idx="4294967295"/>
          </p:nvPr>
        </p:nvSpPr>
        <p:spPr>
          <a:xfrm>
            <a:off x="8403495" y="6492875"/>
            <a:ext cx="685800" cy="365125"/>
          </a:xfrm>
          <a:prstGeom prst="rect">
            <a:avLst/>
          </a:prstGeom>
        </p:spPr>
        <p:txBody>
          <a:bodyPr/>
          <a:lstStyle/>
          <a:p>
            <a:fld id="{1FBF5666-C5C6-44AE-9D84-FDEF3B098F4B}" type="slidenum">
              <a:rPr lang="en-US" sz="1400" smtClean="0">
                <a:solidFill>
                  <a:schemeClr val="tx1"/>
                </a:solidFill>
              </a:rPr>
              <a:pPr/>
              <a:t>24</a:t>
            </a:fld>
            <a:endParaRPr lang="en-US" sz="1400" dirty="0">
              <a:solidFill>
                <a:schemeClr val="tx1"/>
              </a:solidFill>
            </a:endParaRPr>
          </a:p>
        </p:txBody>
      </p:sp>
      <p:sp>
        <p:nvSpPr>
          <p:cNvPr id="10" name="Rectangle 9"/>
          <p:cNvSpPr/>
          <p:nvPr/>
        </p:nvSpPr>
        <p:spPr>
          <a:xfrm>
            <a:off x="1649040" y="3125758"/>
            <a:ext cx="5844956" cy="1200329"/>
          </a:xfrm>
          <a:prstGeom prst="rect">
            <a:avLst/>
          </a:prstGeom>
        </p:spPr>
        <p:txBody>
          <a:bodyPr wrap="square">
            <a:spAutoFit/>
          </a:bodyPr>
          <a:lstStyle/>
          <a:p>
            <a:pPr algn="ctr"/>
            <a:r>
              <a:rPr lang="en-US" sz="3600" i="1" dirty="0" smtClean="0">
                <a:solidFill>
                  <a:srgbClr val="800000"/>
                </a:solidFill>
                <a:latin typeface="Arial Black" pitchFamily="34" charset="0"/>
              </a:rPr>
              <a:t>Dr. Adrian </a:t>
            </a:r>
          </a:p>
          <a:p>
            <a:pPr algn="ctr"/>
            <a:r>
              <a:rPr lang="en-US" sz="3600" i="1" dirty="0" smtClean="0">
                <a:solidFill>
                  <a:srgbClr val="800000"/>
                </a:solidFill>
                <a:latin typeface="Arial Black" pitchFamily="34" charset="0"/>
              </a:rPr>
              <a:t>Independent Analysis</a:t>
            </a:r>
            <a:endParaRPr lang="en-US" sz="3600" i="1" dirty="0">
              <a:solidFill>
                <a:srgbClr val="800000"/>
              </a:solidFill>
              <a:latin typeface="Arial Black" pitchFamily="34" charset="0"/>
            </a:endParaRPr>
          </a:p>
        </p:txBody>
      </p:sp>
    </p:spTree>
  </p:cSld>
  <p:clrMapOvr>
    <a:masterClrMapping/>
  </p:clrMapOvr>
  <p:transition>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25046"/>
            <a:ext cx="9144000" cy="1000369"/>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117651"/>
            <a:ext cx="9144000" cy="152400"/>
          </a:xfrm>
          <a:prstGeom prst="rect">
            <a:avLst/>
          </a:prstGeom>
          <a:gradFill>
            <a:gsLst>
              <a:gs pos="0">
                <a:schemeClr val="tx1">
                  <a:alpha val="68000"/>
                </a:schemeClr>
              </a:gs>
              <a:gs pos="50000">
                <a:srgbClr val="DDDDD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458" name="Rectangle 1026"/>
          <p:cNvSpPr>
            <a:spLocks noGrp="1" noChangeArrowheads="1"/>
          </p:cNvSpPr>
          <p:nvPr>
            <p:ph type="title"/>
          </p:nvPr>
        </p:nvSpPr>
        <p:spPr>
          <a:xfrm>
            <a:off x="0" y="197340"/>
            <a:ext cx="9144000" cy="838200"/>
          </a:xfrm>
        </p:spPr>
        <p:txBody>
          <a:bodyPr/>
          <a:lstStyle/>
          <a:p>
            <a:pPr algn="ctr"/>
            <a:r>
              <a:rPr lang="en-US" sz="3200" dirty="0" smtClean="0">
                <a:solidFill>
                  <a:schemeClr val="bg1"/>
                </a:solidFill>
              </a:rPr>
              <a:t>Conclusions: Dr. James Adrian</a:t>
            </a:r>
          </a:p>
        </p:txBody>
      </p:sp>
      <p:graphicFrame>
        <p:nvGraphicFramePr>
          <p:cNvPr id="244739" name="Group 1027"/>
          <p:cNvGraphicFramePr>
            <a:graphicFrameLocks noGrp="1"/>
          </p:cNvGraphicFramePr>
          <p:nvPr>
            <p:ph idx="1"/>
          </p:nvPr>
        </p:nvGraphicFramePr>
        <p:xfrm>
          <a:off x="1702400" y="1560024"/>
          <a:ext cx="5748726" cy="4826953"/>
        </p:xfrm>
        <a:graphic>
          <a:graphicData uri="http://schemas.openxmlformats.org/drawingml/2006/table">
            <a:tbl>
              <a:tblPr firstRow="1"/>
              <a:tblGrid>
                <a:gridCol w="3527135"/>
                <a:gridCol w="2221591"/>
              </a:tblGrid>
              <a:tr h="620713">
                <a:tc>
                  <a:txBody>
                    <a:bodyPr/>
                    <a:lstStyle/>
                    <a:p>
                      <a:pPr marL="0" marR="0" lvl="0" indent="0" algn="l" defTabSz="914400" rtl="0" eaLnBrk="0" fontAlgn="base" latinLnBrk="0" hangingPunct="0">
                        <a:lnSpc>
                          <a:spcPct val="90000"/>
                        </a:lnSpc>
                        <a:spcBef>
                          <a:spcPct val="20000"/>
                        </a:spcBef>
                        <a:spcAft>
                          <a:spcPct val="0"/>
                        </a:spcAft>
                        <a:buClr>
                          <a:schemeClr val="accent2"/>
                        </a:buClr>
                        <a:buSzPct val="75000"/>
                        <a:buFont typeface="Monotype Sorts" pitchFamily="2" charset="2"/>
                        <a:buNone/>
                        <a:tabLst/>
                      </a:pPr>
                      <a:r>
                        <a:rPr kumimoji="0" lang="en-US" sz="2000" b="1" i="1" u="none" strike="noStrike" cap="none" normalizeH="0" baseline="0" dirty="0" smtClean="0">
                          <a:ln>
                            <a:noFill/>
                          </a:ln>
                          <a:solidFill>
                            <a:schemeClr val="tx1"/>
                          </a:solidFill>
                          <a:effectLst/>
                          <a:latin typeface="Arial" pitchFamily="34" charset="0"/>
                          <a:cs typeface="Arial" pitchFamily="34" charset="0"/>
                        </a:rPr>
                        <a:t>LOST PRODUCTIVITY </a:t>
                      </a:r>
                      <a:br>
                        <a:rPr kumimoji="0" lang="en-US" sz="2000" b="1" i="1" u="none" strike="noStrike" cap="none" normalizeH="0" baseline="0" dirty="0" smtClean="0">
                          <a:ln>
                            <a:noFill/>
                          </a:ln>
                          <a:solidFill>
                            <a:schemeClr val="tx1"/>
                          </a:solidFill>
                          <a:effectLst/>
                          <a:latin typeface="Arial" pitchFamily="34" charset="0"/>
                          <a:cs typeface="Arial" pitchFamily="34" charset="0"/>
                        </a:rPr>
                      </a:br>
                      <a:r>
                        <a:rPr kumimoji="0" lang="en-US" sz="2000" b="1" i="1" u="none" strike="noStrike" cap="none" normalizeH="0" baseline="0" dirty="0" smtClean="0">
                          <a:ln>
                            <a:noFill/>
                          </a:ln>
                          <a:solidFill>
                            <a:schemeClr val="tx1"/>
                          </a:solidFill>
                          <a:effectLst/>
                          <a:latin typeface="Arial" pitchFamily="34" charset="0"/>
                          <a:cs typeface="Arial" pitchFamily="34" charset="0"/>
                        </a:rPr>
                        <a:t>DUE TO:</a:t>
                      </a:r>
                    </a:p>
                  </a:txBody>
                  <a:tcPr marL="182880" marR="182880" marT="91440" marB="9144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1600" b="1" i="0" u="none" strike="noStrike" cap="none" normalizeH="0" baseline="0" dirty="0" smtClean="0">
                          <a:ln>
                            <a:noFill/>
                          </a:ln>
                          <a:solidFill>
                            <a:schemeClr val="bg1"/>
                          </a:solidFill>
                          <a:effectLst/>
                          <a:latin typeface="Arial" pitchFamily="34" charset="0"/>
                          <a:cs typeface="Arial" pitchFamily="34" charset="0"/>
                        </a:rPr>
                        <a:t>Calculated </a:t>
                      </a:r>
                      <a:br>
                        <a:rPr kumimoji="0" lang="en-US" sz="1600" b="1" i="0" u="none" strike="noStrike" cap="none" normalizeH="0" baseline="0" dirty="0" smtClean="0">
                          <a:ln>
                            <a:noFill/>
                          </a:ln>
                          <a:solidFill>
                            <a:schemeClr val="bg1"/>
                          </a:solidFill>
                          <a:effectLst/>
                          <a:latin typeface="Arial" pitchFamily="34" charset="0"/>
                          <a:cs typeface="Arial" pitchFamily="34" charset="0"/>
                        </a:rPr>
                      </a:br>
                      <a:r>
                        <a:rPr kumimoji="0" lang="en-US" sz="1600" b="1" i="0" u="none" strike="noStrike" cap="none" normalizeH="0" baseline="0" dirty="0" smtClean="0">
                          <a:ln>
                            <a:noFill/>
                          </a:ln>
                          <a:solidFill>
                            <a:schemeClr val="bg1"/>
                          </a:solidFill>
                          <a:effectLst/>
                          <a:latin typeface="Arial" pitchFamily="34" charset="0"/>
                          <a:cs typeface="Arial" pitchFamily="34" charset="0"/>
                        </a:rPr>
                        <a:t>Lost Labor Hours</a:t>
                      </a:r>
                    </a:p>
                  </a:txBody>
                  <a:tcPr marL="182880" marR="182880" marT="91440" marB="91440" anchor="b" horzOverflow="overflow">
                    <a:lnL w="12700" cap="flat" cmpd="sng" algn="ctr">
                      <a:noFill/>
                      <a:prstDash val="solid"/>
                      <a:round/>
                      <a:headEnd type="none" w="med" len="med"/>
                      <a:tailEnd type="none" w="med" len="med"/>
                    </a:lnL>
                    <a:lnR w="28575" cap="flat" cmpd="sng" algn="ctr">
                      <a:solidFill>
                        <a:srgbClr val="7F7F7F"/>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rgbClr val="9A002E"/>
                    </a:solidFill>
                  </a:tcPr>
                </a:tc>
              </a:tr>
              <a:tr h="490537">
                <a:tc>
                  <a:txBody>
                    <a:bodyPr/>
                    <a:lstStyle/>
                    <a:p>
                      <a:pPr marL="228600" marR="0" lvl="0" indent="-228600" algn="l" defTabSz="914400" rtl="0" eaLnBrk="0" fontAlgn="base" latinLnBrk="0" hangingPunct="0">
                        <a:lnSpc>
                          <a:spcPct val="100000"/>
                        </a:lnSpc>
                        <a:spcBef>
                          <a:spcPct val="20000"/>
                        </a:spcBef>
                        <a:spcAft>
                          <a:spcPct val="0"/>
                        </a:spcAft>
                        <a:buClr>
                          <a:srgbClr val="800000"/>
                        </a:buClr>
                        <a:buSzPct val="75000"/>
                        <a:buFont typeface="Wingdings" pitchFamily="2" charset="2"/>
                        <a:buChar char="§"/>
                        <a:tabLst>
                          <a:tab pos="228600" algn="l"/>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Excessive overtime </a:t>
                      </a:r>
                      <a:br>
                        <a:rPr kumimoji="0" lang="en-US" sz="1800" b="1" i="0" u="none" strike="noStrike" cap="none" normalizeH="0" baseline="0" dirty="0" smtClean="0">
                          <a:ln>
                            <a:noFill/>
                          </a:ln>
                          <a:solidFill>
                            <a:schemeClr val="tx1"/>
                          </a:solidFill>
                          <a:effectLst/>
                          <a:latin typeface="Arial" pitchFamily="34" charset="0"/>
                          <a:cs typeface="Arial" pitchFamily="34" charset="0"/>
                        </a:rPr>
                      </a:br>
                      <a:r>
                        <a:rPr kumimoji="0" lang="en-US" sz="1800" b="1" i="0" u="none" strike="noStrike" cap="none" normalizeH="0" baseline="0" dirty="0" smtClean="0">
                          <a:ln>
                            <a:noFill/>
                          </a:ln>
                          <a:solidFill>
                            <a:schemeClr val="tx1"/>
                          </a:solidFill>
                          <a:effectLst/>
                          <a:latin typeface="Arial" pitchFamily="34" charset="0"/>
                          <a:cs typeface="Arial" pitchFamily="34" charset="0"/>
                        </a:rPr>
                        <a:t>(to speed up construction)</a:t>
                      </a:r>
                    </a:p>
                  </a:txBody>
                  <a:tcPr marL="182880" marR="182880" marT="91440" marB="91440" anchor="ctr" horzOverflow="overflow">
                    <a:lnL w="12700" cap="flat" cmpd="sng" algn="ctr">
                      <a:noFill/>
                      <a:prstDash val="solid"/>
                      <a:round/>
                      <a:headEnd type="none" w="med" len="med"/>
                      <a:tailEnd type="none" w="med" len="med"/>
                    </a:lnL>
                    <a:lnR w="12700"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371600" algn="dec"/>
                        </a:tabLst>
                      </a:pPr>
                      <a:r>
                        <a:rPr kumimoji="0" lang="en-US" sz="2200" b="1" i="0" u="none" strike="noStrike" cap="none" normalizeH="0" baseline="0" dirty="0" smtClean="0">
                          <a:ln>
                            <a:noFill/>
                          </a:ln>
                          <a:solidFill>
                            <a:srgbClr val="9A002E"/>
                          </a:solidFill>
                          <a:effectLst/>
                          <a:latin typeface="Arial" pitchFamily="34" charset="0"/>
                          <a:cs typeface="Arial" pitchFamily="34" charset="0"/>
                        </a:rPr>
                        <a:t> 	50,323</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chemeClr val="bg1"/>
                    </a:solidFill>
                  </a:tcPr>
                </a:tc>
              </a:tr>
              <a:tr h="231457">
                <a:tc>
                  <a:txBody>
                    <a:bodyPr/>
                    <a:lstStyle/>
                    <a:p>
                      <a:pPr marL="228600" marR="0" lvl="0" indent="-228600" algn="l" defTabSz="914400" rtl="0" eaLnBrk="0" fontAlgn="base" latinLnBrk="0" hangingPunct="0">
                        <a:lnSpc>
                          <a:spcPct val="100000"/>
                        </a:lnSpc>
                        <a:spcBef>
                          <a:spcPct val="20000"/>
                        </a:spcBef>
                        <a:spcAft>
                          <a:spcPct val="0"/>
                        </a:spcAft>
                        <a:buClr>
                          <a:srgbClr val="800000"/>
                        </a:buClr>
                        <a:buSzPct val="75000"/>
                        <a:buFont typeface="Wingdings" pitchFamily="2" charset="2"/>
                        <a:buChar char="§"/>
                        <a:tabLst>
                          <a:tab pos="228600" algn="l"/>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Shift of HRSG work to </a:t>
                      </a:r>
                      <a:br>
                        <a:rPr kumimoji="0" lang="en-US" sz="1800" b="1" i="0" u="none" strike="noStrike" cap="none" normalizeH="0" baseline="0" dirty="0" smtClean="0">
                          <a:ln>
                            <a:noFill/>
                          </a:ln>
                          <a:solidFill>
                            <a:schemeClr val="tx1"/>
                          </a:solidFill>
                          <a:effectLst/>
                          <a:latin typeface="Arial" pitchFamily="34" charset="0"/>
                          <a:cs typeface="Arial" pitchFamily="34" charset="0"/>
                        </a:rPr>
                      </a:br>
                      <a:r>
                        <a:rPr kumimoji="0" lang="en-US" sz="1800" b="1" i="0" u="none" strike="noStrike" cap="none" normalizeH="0" baseline="0" dirty="0" smtClean="0">
                          <a:ln>
                            <a:noFill/>
                          </a:ln>
                          <a:solidFill>
                            <a:schemeClr val="tx1"/>
                          </a:solidFill>
                          <a:effectLst/>
                          <a:latin typeface="Arial" pitchFamily="34" charset="0"/>
                          <a:cs typeface="Arial" pitchFamily="34" charset="0"/>
                        </a:rPr>
                        <a:t>winter 2010-2011</a:t>
                      </a:r>
                    </a:p>
                  </a:txBody>
                  <a:tcPr marL="182880" marR="182880" marT="91440" marB="91440" anchor="ctr" horzOverflow="overflow">
                    <a:lnL w="12700" cap="flat" cmpd="sng" algn="ctr">
                      <a:noFill/>
                      <a:prstDash val="solid"/>
                      <a:round/>
                      <a:headEnd type="none" w="med" len="med"/>
                      <a:tailEnd type="none" w="med" len="med"/>
                    </a:lnL>
                    <a:lnR w="12700"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371600" algn="dec"/>
                        </a:tabLst>
                      </a:pPr>
                      <a:r>
                        <a:rPr kumimoji="0" lang="en-US" sz="2200" b="1" i="0" u="none" strike="noStrike" cap="none" normalizeH="0" baseline="0" dirty="0" smtClean="0">
                          <a:ln>
                            <a:noFill/>
                          </a:ln>
                          <a:solidFill>
                            <a:srgbClr val="9A002E"/>
                          </a:solidFill>
                          <a:effectLst/>
                          <a:latin typeface="Arial" pitchFamily="34" charset="0"/>
                          <a:cs typeface="Arial" pitchFamily="34" charset="0"/>
                        </a:rPr>
                        <a:t>	31,189</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chemeClr val="bg1"/>
                    </a:solidFill>
                  </a:tcPr>
                </a:tc>
              </a:tr>
              <a:tr h="410527">
                <a:tc>
                  <a:txBody>
                    <a:bodyPr/>
                    <a:lstStyle/>
                    <a:p>
                      <a:pPr marL="228600" marR="0" lvl="0" indent="-228600" algn="l" defTabSz="914400" rtl="0" eaLnBrk="0" fontAlgn="base" latinLnBrk="0" hangingPunct="0">
                        <a:lnSpc>
                          <a:spcPct val="100000"/>
                        </a:lnSpc>
                        <a:spcBef>
                          <a:spcPct val="20000"/>
                        </a:spcBef>
                        <a:spcAft>
                          <a:spcPct val="0"/>
                        </a:spcAft>
                        <a:buClr>
                          <a:srgbClr val="FFFF00"/>
                        </a:buClr>
                        <a:buSzPct val="75000"/>
                        <a:buFont typeface="Wingdings" pitchFamily="2" charset="2"/>
                        <a:buChar char="§"/>
                        <a:tabLst>
                          <a:tab pos="228600" algn="l"/>
                        </a:tabLst>
                      </a:pPr>
                      <a:r>
                        <a:rPr kumimoji="0" lang="en-US" sz="1800" b="1" i="0" u="none" strike="noStrike" cap="none" normalizeH="0" baseline="0" dirty="0" smtClean="0">
                          <a:ln>
                            <a:noFill/>
                          </a:ln>
                          <a:solidFill>
                            <a:srgbClr val="FFFF00"/>
                          </a:solidFill>
                          <a:effectLst/>
                          <a:latin typeface="Arial" pitchFamily="34" charset="0"/>
                          <a:cs typeface="Arial" pitchFamily="34" charset="0"/>
                        </a:rPr>
                        <a:t> Change of sequencing </a:t>
                      </a:r>
                      <a:br>
                        <a:rPr kumimoji="0" lang="en-US" sz="1800" b="1" i="0" u="none" strike="noStrike" cap="none" normalizeH="0" baseline="0" dirty="0" smtClean="0">
                          <a:ln>
                            <a:noFill/>
                          </a:ln>
                          <a:solidFill>
                            <a:srgbClr val="FFFF00"/>
                          </a:solidFill>
                          <a:effectLst/>
                          <a:latin typeface="Arial" pitchFamily="34" charset="0"/>
                          <a:cs typeface="Arial" pitchFamily="34" charset="0"/>
                        </a:rPr>
                      </a:br>
                      <a:r>
                        <a:rPr kumimoji="0" lang="en-US" sz="1800" b="1" i="0" u="none" strike="noStrike" cap="none" normalizeH="0" baseline="0" dirty="0" smtClean="0">
                          <a:ln>
                            <a:noFill/>
                          </a:ln>
                          <a:solidFill>
                            <a:srgbClr val="FFFF00"/>
                          </a:solidFill>
                          <a:effectLst/>
                          <a:latin typeface="Arial" pitchFamily="34" charset="0"/>
                          <a:cs typeface="Arial" pitchFamily="34" charset="0"/>
                        </a:rPr>
                        <a:t>that caused disruption </a:t>
                      </a:r>
                      <a:br>
                        <a:rPr kumimoji="0" lang="en-US" sz="1800" b="1" i="0" u="none" strike="noStrike" cap="none" normalizeH="0" baseline="0" dirty="0" smtClean="0">
                          <a:ln>
                            <a:noFill/>
                          </a:ln>
                          <a:solidFill>
                            <a:srgbClr val="FFFF00"/>
                          </a:solidFill>
                          <a:effectLst/>
                          <a:latin typeface="Arial" pitchFamily="34" charset="0"/>
                          <a:cs typeface="Arial" pitchFamily="34" charset="0"/>
                        </a:rPr>
                      </a:br>
                      <a:r>
                        <a:rPr kumimoji="0" lang="en-US" sz="1800" b="1" i="0" u="none" strike="noStrike" cap="none" normalizeH="0" baseline="0" dirty="0" smtClean="0">
                          <a:ln>
                            <a:noFill/>
                          </a:ln>
                          <a:solidFill>
                            <a:srgbClr val="FFFF00"/>
                          </a:solidFill>
                          <a:effectLst/>
                          <a:latin typeface="Arial" pitchFamily="34" charset="0"/>
                          <a:cs typeface="Arial" pitchFamily="34" charset="0"/>
                        </a:rPr>
                        <a:t>and congestion</a:t>
                      </a:r>
                    </a:p>
                  </a:txBody>
                  <a:tcPr marL="182880" marR="182880" marT="91440" marB="91440" anchor="ctr" horzOverflow="overflow">
                    <a:lnL w="12700" cap="flat" cmpd="sng" algn="ctr">
                      <a:noFill/>
                      <a:prstDash val="solid"/>
                      <a:round/>
                      <a:headEnd type="none" w="med" len="med"/>
                      <a:tailEnd type="none" w="med" len="med"/>
                    </a:lnL>
                    <a:lnR w="12700"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371600" algn="dec"/>
                        </a:tabLst>
                      </a:pPr>
                      <a:r>
                        <a:rPr kumimoji="0" lang="en-US" sz="2200" b="1" i="0" u="none" strike="noStrike" cap="none" normalizeH="0" baseline="0" dirty="0" smtClean="0">
                          <a:ln>
                            <a:noFill/>
                          </a:ln>
                          <a:solidFill>
                            <a:srgbClr val="FFFF00"/>
                          </a:solidFill>
                          <a:effectLst/>
                          <a:latin typeface="Arial" pitchFamily="34" charset="0"/>
                          <a:cs typeface="Arial" pitchFamily="34" charset="0"/>
                        </a:rPr>
                        <a:t>	46,668</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rgbClr val="9A002E"/>
                    </a:solidFill>
                  </a:tcPr>
                </a:tc>
              </a:tr>
              <a:tr h="427672">
                <a:tc>
                  <a:txBody>
                    <a:bodyPr/>
                    <a:lstStyle/>
                    <a:p>
                      <a:pPr marL="228600" marR="0" lvl="0" indent="-228600" algn="l" defTabSz="914400" rtl="0" eaLnBrk="0" fontAlgn="base" latinLnBrk="0" hangingPunct="0">
                        <a:lnSpc>
                          <a:spcPct val="100000"/>
                        </a:lnSpc>
                        <a:spcBef>
                          <a:spcPct val="20000"/>
                        </a:spcBef>
                        <a:spcAft>
                          <a:spcPct val="0"/>
                        </a:spcAft>
                        <a:buClr>
                          <a:srgbClr val="800000"/>
                        </a:buClr>
                        <a:buSzPct val="75000"/>
                        <a:buFont typeface="Wingdings" pitchFamily="2" charset="2"/>
                        <a:buChar char="§"/>
                        <a:tabLst>
                          <a:tab pos="228600" algn="l"/>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Loss of learning (the need to accelerate required hiring more workers)</a:t>
                      </a:r>
                    </a:p>
                  </a:txBody>
                  <a:tcPr marL="182880" marR="182880" marT="91440" marB="91440" anchor="ctr" horzOverflow="overflow">
                    <a:lnL w="12700" cap="flat" cmpd="sng" algn="ctr">
                      <a:noFill/>
                      <a:prstDash val="solid"/>
                      <a:round/>
                      <a:headEnd type="none" w="med" len="med"/>
                      <a:tailEnd type="none" w="med" len="med"/>
                    </a:lnL>
                    <a:lnR w="12700"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371600" algn="dec"/>
                        </a:tabLst>
                      </a:pPr>
                      <a:r>
                        <a:rPr kumimoji="0" lang="en-US" sz="2200" b="1" i="0" u="none" strike="noStrike" cap="none" normalizeH="0" baseline="0" dirty="0" smtClean="0">
                          <a:ln>
                            <a:noFill/>
                          </a:ln>
                          <a:solidFill>
                            <a:srgbClr val="9A002E"/>
                          </a:solidFill>
                          <a:effectLst/>
                          <a:latin typeface="Arial" pitchFamily="34" charset="0"/>
                          <a:cs typeface="Arial" pitchFamily="34" charset="0"/>
                        </a:rPr>
                        <a:t>	8,550</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chemeClr val="bg1"/>
                    </a:solidFill>
                  </a:tcPr>
                </a:tc>
              </a:tr>
              <a:tr h="620713">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000" b="0" i="0" u="none" strike="noStrike" cap="none" normalizeH="0" baseline="0" dirty="0" smtClean="0">
                          <a:ln>
                            <a:noFill/>
                          </a:ln>
                          <a:solidFill>
                            <a:schemeClr val="tx1"/>
                          </a:solidFill>
                          <a:effectLst/>
                          <a:latin typeface="Arial Black" pitchFamily="34" charset="0"/>
                          <a:cs typeface="Arial" pitchFamily="34" charset="0"/>
                        </a:rPr>
                        <a:t>  TOTAL</a:t>
                      </a:r>
                    </a:p>
                  </a:txBody>
                  <a:tcPr marL="182880" marR="182880" marT="91440" marB="91440" anchor="ctr" horzOverflow="overflow">
                    <a:lnL w="12700" cap="flat" cmpd="sng" algn="ctr">
                      <a:noFill/>
                      <a:prstDash val="solid"/>
                      <a:round/>
                      <a:headEnd type="none" w="med" len="med"/>
                      <a:tailEnd type="none" w="med" len="med"/>
                    </a:lnL>
                    <a:lnR w="12700"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371600" algn="dec"/>
                        </a:tabLst>
                      </a:pPr>
                      <a:r>
                        <a:rPr kumimoji="0" lang="en-US" sz="2200" b="0" i="0" u="none" strike="noStrike" cap="none" normalizeH="0" baseline="0" dirty="0" smtClean="0">
                          <a:ln>
                            <a:noFill/>
                          </a:ln>
                          <a:solidFill>
                            <a:srgbClr val="9A002E"/>
                          </a:solidFill>
                          <a:effectLst/>
                          <a:latin typeface="Arial Black" pitchFamily="34" charset="0"/>
                          <a:cs typeface="Arial" pitchFamily="34" charset="0"/>
                        </a:rPr>
                        <a:t>136,730 hrs</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FE285"/>
                    </a:solidFill>
                  </a:tcPr>
                </a:tc>
              </a:tr>
            </a:tbl>
          </a:graphicData>
        </a:graphic>
      </p:graphicFrame>
      <p:sp>
        <p:nvSpPr>
          <p:cNvPr id="7" name="Slide Number Placeholder 6"/>
          <p:cNvSpPr>
            <a:spLocks noGrp="1"/>
          </p:cNvSpPr>
          <p:nvPr>
            <p:ph type="sldNum" sz="quarter" idx="12"/>
          </p:nvPr>
        </p:nvSpPr>
        <p:spPr/>
        <p:txBody>
          <a:bodyPr/>
          <a:lstStyle/>
          <a:p>
            <a:fld id="{1FBF5666-C5C6-44AE-9D84-FDEF3B098F4B}" type="slidenum">
              <a:rPr lang="en-US" smtClean="0"/>
              <a:pPr/>
              <a:t>25</a:t>
            </a:fld>
            <a:endParaRPr lang="en-US" dirty="0"/>
          </a:p>
        </p:txBody>
      </p:sp>
    </p:spTree>
  </p:cSld>
  <p:clrMapOvr>
    <a:masterClrMapping/>
  </p:clrMapOvr>
  <p:transition>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25046"/>
            <a:ext cx="9144000" cy="1000369"/>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117651"/>
            <a:ext cx="9144000" cy="152400"/>
          </a:xfrm>
          <a:prstGeom prst="rect">
            <a:avLst/>
          </a:prstGeom>
          <a:gradFill>
            <a:gsLst>
              <a:gs pos="0">
                <a:schemeClr val="tx1">
                  <a:alpha val="68000"/>
                </a:schemeClr>
              </a:gs>
              <a:gs pos="50000">
                <a:srgbClr val="DDDDD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2466" name="Rectangle 2"/>
          <p:cNvSpPr>
            <a:spLocks noGrp="1" noChangeArrowheads="1"/>
          </p:cNvSpPr>
          <p:nvPr>
            <p:ph type="ctrTitle"/>
          </p:nvPr>
        </p:nvSpPr>
        <p:spPr>
          <a:xfrm>
            <a:off x="19050" y="2936510"/>
            <a:ext cx="9144000" cy="1066800"/>
          </a:xfrm>
        </p:spPr>
        <p:txBody>
          <a:bodyPr>
            <a:noAutofit/>
          </a:bodyPr>
          <a:lstStyle/>
          <a:p>
            <a:pPr algn="ctr"/>
            <a:r>
              <a:rPr lang="en-US" sz="3200" i="1" dirty="0" smtClean="0">
                <a:solidFill>
                  <a:schemeClr val="tx1"/>
                </a:solidFill>
                <a:latin typeface="Arial Black" pitchFamily="34" charset="0"/>
              </a:rPr>
              <a:t>Loss of Productivity Owing to Loss of Learning Due to Need to Accelerate: </a:t>
            </a:r>
            <a:br>
              <a:rPr lang="en-US" sz="3200" i="1" dirty="0" smtClean="0">
                <a:solidFill>
                  <a:schemeClr val="tx1"/>
                </a:solidFill>
                <a:latin typeface="Arial Black" pitchFamily="34" charset="0"/>
              </a:rPr>
            </a:br>
            <a:r>
              <a:rPr lang="en-US" sz="3200" i="1" dirty="0" smtClean="0">
                <a:solidFill>
                  <a:srgbClr val="800000"/>
                </a:solidFill>
                <a:latin typeface="Arial Black" pitchFamily="34" charset="0"/>
              </a:rPr>
              <a:t/>
            </a:r>
            <a:br>
              <a:rPr lang="en-US" sz="3200" i="1" dirty="0" smtClean="0">
                <a:solidFill>
                  <a:srgbClr val="800000"/>
                </a:solidFill>
                <a:latin typeface="Arial Black" pitchFamily="34" charset="0"/>
              </a:rPr>
            </a:br>
            <a:r>
              <a:rPr lang="en-US" sz="3200" i="1" dirty="0" smtClean="0">
                <a:solidFill>
                  <a:srgbClr val="800000"/>
                </a:solidFill>
                <a:latin typeface="Arial Black" pitchFamily="34" charset="0"/>
              </a:rPr>
              <a:t/>
            </a:r>
            <a:br>
              <a:rPr lang="en-US" sz="3200" i="1" dirty="0" smtClean="0">
                <a:solidFill>
                  <a:srgbClr val="800000"/>
                </a:solidFill>
                <a:latin typeface="Arial Black" pitchFamily="34" charset="0"/>
              </a:rPr>
            </a:br>
            <a:endParaRPr lang="en-US" sz="3200" dirty="0" smtClean="0">
              <a:solidFill>
                <a:srgbClr val="800000"/>
              </a:solidFill>
            </a:endParaRPr>
          </a:p>
        </p:txBody>
      </p:sp>
      <p:sp>
        <p:nvSpPr>
          <p:cNvPr id="7" name="Slide Number Placeholder 6"/>
          <p:cNvSpPr>
            <a:spLocks noGrp="1"/>
          </p:cNvSpPr>
          <p:nvPr>
            <p:ph type="sldNum" sz="quarter" idx="4294967295"/>
          </p:nvPr>
        </p:nvSpPr>
        <p:spPr>
          <a:xfrm>
            <a:off x="8380050" y="6492875"/>
            <a:ext cx="685800" cy="365125"/>
          </a:xfrm>
          <a:prstGeom prst="rect">
            <a:avLst/>
          </a:prstGeom>
        </p:spPr>
        <p:txBody>
          <a:bodyPr/>
          <a:lstStyle/>
          <a:p>
            <a:fld id="{1FBF5666-C5C6-44AE-9D84-FDEF3B098F4B}" type="slidenum">
              <a:rPr lang="en-US" sz="1400" smtClean="0">
                <a:solidFill>
                  <a:schemeClr val="tx1"/>
                </a:solidFill>
              </a:rPr>
              <a:pPr/>
              <a:t>26</a:t>
            </a:fld>
            <a:endParaRPr lang="en-US" sz="1400" dirty="0">
              <a:solidFill>
                <a:schemeClr val="tx1"/>
              </a:solidFill>
            </a:endParaRPr>
          </a:p>
        </p:txBody>
      </p:sp>
      <p:sp>
        <p:nvSpPr>
          <p:cNvPr id="10" name="Rectangle 9"/>
          <p:cNvSpPr/>
          <p:nvPr/>
        </p:nvSpPr>
        <p:spPr>
          <a:xfrm>
            <a:off x="2103193" y="3400617"/>
            <a:ext cx="4953151" cy="646331"/>
          </a:xfrm>
          <a:prstGeom prst="rect">
            <a:avLst/>
          </a:prstGeom>
        </p:spPr>
        <p:txBody>
          <a:bodyPr wrap="none">
            <a:spAutoFit/>
          </a:bodyPr>
          <a:lstStyle/>
          <a:p>
            <a:r>
              <a:rPr lang="en-US" sz="3600" i="1" dirty="0" smtClean="0">
                <a:solidFill>
                  <a:srgbClr val="800000"/>
                </a:solidFill>
                <a:latin typeface="Arial Black" pitchFamily="34" charset="0"/>
              </a:rPr>
              <a:t>Dr. Adrian Analysis</a:t>
            </a:r>
            <a:endParaRPr lang="en-US" sz="3600" i="1" dirty="0">
              <a:solidFill>
                <a:srgbClr val="800000"/>
              </a:solidFill>
              <a:latin typeface="Arial Black" pitchFamily="34" charset="0"/>
            </a:endParaRPr>
          </a:p>
        </p:txBody>
      </p:sp>
    </p:spTree>
  </p:cSld>
  <p:clrMapOvr>
    <a:masterClrMapping/>
  </p:clrMapOvr>
  <p:transition>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25046"/>
            <a:ext cx="9144000" cy="1000369"/>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117651"/>
            <a:ext cx="9144000" cy="152400"/>
          </a:xfrm>
          <a:prstGeom prst="rect">
            <a:avLst/>
          </a:prstGeom>
          <a:gradFill>
            <a:gsLst>
              <a:gs pos="0">
                <a:schemeClr val="tx1">
                  <a:alpha val="68000"/>
                </a:schemeClr>
              </a:gs>
              <a:gs pos="50000">
                <a:srgbClr val="DDDDD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aphicFrame>
        <p:nvGraphicFramePr>
          <p:cNvPr id="244739" name="Group 1027"/>
          <p:cNvGraphicFramePr>
            <a:graphicFrameLocks noGrp="1"/>
          </p:cNvGraphicFramePr>
          <p:nvPr>
            <p:ph idx="1"/>
          </p:nvPr>
        </p:nvGraphicFramePr>
        <p:xfrm>
          <a:off x="1873850" y="1534058"/>
          <a:ext cx="5748726" cy="4826953"/>
        </p:xfrm>
        <a:graphic>
          <a:graphicData uri="http://schemas.openxmlformats.org/drawingml/2006/table">
            <a:tbl>
              <a:tblPr firstRow="1"/>
              <a:tblGrid>
                <a:gridCol w="3527135"/>
                <a:gridCol w="2221591"/>
              </a:tblGrid>
              <a:tr h="620713">
                <a:tc>
                  <a:txBody>
                    <a:bodyPr/>
                    <a:lstStyle/>
                    <a:p>
                      <a:pPr marL="0" marR="0" lvl="0" indent="0" algn="l" defTabSz="914400" rtl="0" eaLnBrk="0" fontAlgn="base" latinLnBrk="0" hangingPunct="0">
                        <a:lnSpc>
                          <a:spcPct val="90000"/>
                        </a:lnSpc>
                        <a:spcBef>
                          <a:spcPct val="20000"/>
                        </a:spcBef>
                        <a:spcAft>
                          <a:spcPct val="0"/>
                        </a:spcAft>
                        <a:buClr>
                          <a:schemeClr val="accent2"/>
                        </a:buClr>
                        <a:buSzPct val="75000"/>
                        <a:buFont typeface="Monotype Sorts" pitchFamily="2" charset="2"/>
                        <a:buNone/>
                        <a:tabLst/>
                      </a:pPr>
                      <a:r>
                        <a:rPr kumimoji="0" lang="en-US" sz="2000" b="1" i="1" u="none" strike="noStrike" cap="none" normalizeH="0" baseline="0" dirty="0" smtClean="0">
                          <a:ln>
                            <a:noFill/>
                          </a:ln>
                          <a:solidFill>
                            <a:schemeClr val="tx1"/>
                          </a:solidFill>
                          <a:effectLst/>
                          <a:latin typeface="Arial" pitchFamily="34" charset="0"/>
                          <a:cs typeface="Arial" pitchFamily="34" charset="0"/>
                        </a:rPr>
                        <a:t>LOST PRODUCTIVITY </a:t>
                      </a:r>
                      <a:br>
                        <a:rPr kumimoji="0" lang="en-US" sz="2000" b="1" i="1" u="none" strike="noStrike" cap="none" normalizeH="0" baseline="0" dirty="0" smtClean="0">
                          <a:ln>
                            <a:noFill/>
                          </a:ln>
                          <a:solidFill>
                            <a:schemeClr val="tx1"/>
                          </a:solidFill>
                          <a:effectLst/>
                          <a:latin typeface="Arial" pitchFamily="34" charset="0"/>
                          <a:cs typeface="Arial" pitchFamily="34" charset="0"/>
                        </a:rPr>
                      </a:br>
                      <a:r>
                        <a:rPr kumimoji="0" lang="en-US" sz="2000" b="1" i="1" u="none" strike="noStrike" cap="none" normalizeH="0" baseline="0" dirty="0" smtClean="0">
                          <a:ln>
                            <a:noFill/>
                          </a:ln>
                          <a:solidFill>
                            <a:schemeClr val="tx1"/>
                          </a:solidFill>
                          <a:effectLst/>
                          <a:latin typeface="Arial" pitchFamily="34" charset="0"/>
                          <a:cs typeface="Arial" pitchFamily="34" charset="0"/>
                        </a:rPr>
                        <a:t>DUE TO:</a:t>
                      </a:r>
                    </a:p>
                  </a:txBody>
                  <a:tcPr marL="182880" marR="182880" marT="91440" marB="9144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1600" b="1" i="0" u="none" strike="noStrike" cap="none" normalizeH="0" baseline="0" dirty="0" smtClean="0">
                          <a:ln>
                            <a:noFill/>
                          </a:ln>
                          <a:solidFill>
                            <a:schemeClr val="bg1"/>
                          </a:solidFill>
                          <a:effectLst/>
                          <a:latin typeface="Arial" pitchFamily="34" charset="0"/>
                          <a:cs typeface="Arial" pitchFamily="34" charset="0"/>
                        </a:rPr>
                        <a:t>Calculated </a:t>
                      </a:r>
                      <a:br>
                        <a:rPr kumimoji="0" lang="en-US" sz="1600" b="1" i="0" u="none" strike="noStrike" cap="none" normalizeH="0" baseline="0" dirty="0" smtClean="0">
                          <a:ln>
                            <a:noFill/>
                          </a:ln>
                          <a:solidFill>
                            <a:schemeClr val="bg1"/>
                          </a:solidFill>
                          <a:effectLst/>
                          <a:latin typeface="Arial" pitchFamily="34" charset="0"/>
                          <a:cs typeface="Arial" pitchFamily="34" charset="0"/>
                        </a:rPr>
                      </a:br>
                      <a:r>
                        <a:rPr kumimoji="0" lang="en-US" sz="1600" b="1" i="0" u="none" strike="noStrike" cap="none" normalizeH="0" baseline="0" dirty="0" smtClean="0">
                          <a:ln>
                            <a:noFill/>
                          </a:ln>
                          <a:solidFill>
                            <a:schemeClr val="bg1"/>
                          </a:solidFill>
                          <a:effectLst/>
                          <a:latin typeface="Arial" pitchFamily="34" charset="0"/>
                          <a:cs typeface="Arial" pitchFamily="34" charset="0"/>
                        </a:rPr>
                        <a:t>Lost Labor Hours</a:t>
                      </a:r>
                    </a:p>
                  </a:txBody>
                  <a:tcPr marL="182880" marR="182880" marT="91440" marB="91440" anchor="b" horzOverflow="overflow">
                    <a:lnL w="12700" cap="flat" cmpd="sng" algn="ctr">
                      <a:noFill/>
                      <a:prstDash val="solid"/>
                      <a:round/>
                      <a:headEnd type="none" w="med" len="med"/>
                      <a:tailEnd type="none" w="med" len="med"/>
                    </a:lnL>
                    <a:lnR w="28575" cap="flat" cmpd="sng" algn="ctr">
                      <a:solidFill>
                        <a:srgbClr val="7F7F7F"/>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rgbClr val="9A002E"/>
                    </a:solidFill>
                  </a:tcPr>
                </a:tc>
              </a:tr>
              <a:tr h="490537">
                <a:tc>
                  <a:txBody>
                    <a:bodyPr/>
                    <a:lstStyle/>
                    <a:p>
                      <a:pPr marL="228600" marR="0" lvl="0" indent="-228600" algn="l" defTabSz="914400" rtl="0" eaLnBrk="0" fontAlgn="base" latinLnBrk="0" hangingPunct="0">
                        <a:lnSpc>
                          <a:spcPct val="100000"/>
                        </a:lnSpc>
                        <a:spcBef>
                          <a:spcPct val="20000"/>
                        </a:spcBef>
                        <a:spcAft>
                          <a:spcPct val="0"/>
                        </a:spcAft>
                        <a:buClr>
                          <a:srgbClr val="800000"/>
                        </a:buClr>
                        <a:buSzPct val="75000"/>
                        <a:buFont typeface="Wingdings" pitchFamily="2" charset="2"/>
                        <a:buChar char="§"/>
                        <a:tabLst>
                          <a:tab pos="228600" algn="l"/>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Excessive overtime </a:t>
                      </a:r>
                      <a:br>
                        <a:rPr kumimoji="0" lang="en-US" sz="1800" b="1" i="0" u="none" strike="noStrike" cap="none" normalizeH="0" baseline="0" dirty="0" smtClean="0">
                          <a:ln>
                            <a:noFill/>
                          </a:ln>
                          <a:solidFill>
                            <a:schemeClr val="tx1"/>
                          </a:solidFill>
                          <a:effectLst/>
                          <a:latin typeface="Arial" pitchFamily="34" charset="0"/>
                          <a:cs typeface="Arial" pitchFamily="34" charset="0"/>
                        </a:rPr>
                      </a:br>
                      <a:r>
                        <a:rPr kumimoji="0" lang="en-US" sz="1800" b="1" i="0" u="none" strike="noStrike" cap="none" normalizeH="0" baseline="0" dirty="0" smtClean="0">
                          <a:ln>
                            <a:noFill/>
                          </a:ln>
                          <a:solidFill>
                            <a:schemeClr val="tx1"/>
                          </a:solidFill>
                          <a:effectLst/>
                          <a:latin typeface="Arial" pitchFamily="34" charset="0"/>
                          <a:cs typeface="Arial" pitchFamily="34" charset="0"/>
                        </a:rPr>
                        <a:t>(to speed up construction)</a:t>
                      </a:r>
                    </a:p>
                  </a:txBody>
                  <a:tcPr marL="182880" marR="182880" marT="91440" marB="91440" anchor="ctr" horzOverflow="overflow">
                    <a:lnL w="12700" cap="flat" cmpd="sng" algn="ctr">
                      <a:noFill/>
                      <a:prstDash val="solid"/>
                      <a:round/>
                      <a:headEnd type="none" w="med" len="med"/>
                      <a:tailEnd type="none" w="med" len="med"/>
                    </a:lnL>
                    <a:lnR w="12700"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371600" algn="dec"/>
                        </a:tabLst>
                      </a:pPr>
                      <a:r>
                        <a:rPr kumimoji="0" lang="en-US" sz="2200" b="1" i="0" u="none" strike="noStrike" cap="none" normalizeH="0" baseline="0" dirty="0" smtClean="0">
                          <a:ln>
                            <a:noFill/>
                          </a:ln>
                          <a:solidFill>
                            <a:srgbClr val="9A002E"/>
                          </a:solidFill>
                          <a:effectLst/>
                          <a:latin typeface="Arial" pitchFamily="34" charset="0"/>
                          <a:cs typeface="Arial" pitchFamily="34" charset="0"/>
                        </a:rPr>
                        <a:t> 	50,323</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chemeClr val="bg1"/>
                    </a:solidFill>
                  </a:tcPr>
                </a:tc>
              </a:tr>
              <a:tr h="231457">
                <a:tc>
                  <a:txBody>
                    <a:bodyPr/>
                    <a:lstStyle/>
                    <a:p>
                      <a:pPr marL="228600" marR="0" lvl="0" indent="-228600" algn="l" defTabSz="914400" rtl="0" eaLnBrk="0" fontAlgn="base" latinLnBrk="0" hangingPunct="0">
                        <a:lnSpc>
                          <a:spcPct val="100000"/>
                        </a:lnSpc>
                        <a:spcBef>
                          <a:spcPct val="20000"/>
                        </a:spcBef>
                        <a:spcAft>
                          <a:spcPct val="0"/>
                        </a:spcAft>
                        <a:buClr>
                          <a:srgbClr val="800000"/>
                        </a:buClr>
                        <a:buSzPct val="75000"/>
                        <a:buFont typeface="Wingdings" pitchFamily="2" charset="2"/>
                        <a:buChar char="§"/>
                        <a:tabLst>
                          <a:tab pos="228600" algn="l"/>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Shift of HRSG work to </a:t>
                      </a:r>
                      <a:br>
                        <a:rPr kumimoji="0" lang="en-US" sz="1800" b="1" i="0" u="none" strike="noStrike" cap="none" normalizeH="0" baseline="0" dirty="0" smtClean="0">
                          <a:ln>
                            <a:noFill/>
                          </a:ln>
                          <a:solidFill>
                            <a:schemeClr val="tx1"/>
                          </a:solidFill>
                          <a:effectLst/>
                          <a:latin typeface="Arial" pitchFamily="34" charset="0"/>
                          <a:cs typeface="Arial" pitchFamily="34" charset="0"/>
                        </a:rPr>
                      </a:br>
                      <a:r>
                        <a:rPr kumimoji="0" lang="en-US" sz="1800" b="1" i="0" u="none" strike="noStrike" cap="none" normalizeH="0" baseline="0" dirty="0" smtClean="0">
                          <a:ln>
                            <a:noFill/>
                          </a:ln>
                          <a:solidFill>
                            <a:schemeClr val="tx1"/>
                          </a:solidFill>
                          <a:effectLst/>
                          <a:latin typeface="Arial" pitchFamily="34" charset="0"/>
                          <a:cs typeface="Arial" pitchFamily="34" charset="0"/>
                        </a:rPr>
                        <a:t>winter 2010-2011</a:t>
                      </a:r>
                    </a:p>
                  </a:txBody>
                  <a:tcPr marL="182880" marR="182880" marT="91440" marB="91440" anchor="ctr" horzOverflow="overflow">
                    <a:lnL w="12700" cap="flat" cmpd="sng" algn="ctr">
                      <a:noFill/>
                      <a:prstDash val="solid"/>
                      <a:round/>
                      <a:headEnd type="none" w="med" len="med"/>
                      <a:tailEnd type="none" w="med" len="med"/>
                    </a:lnL>
                    <a:lnR w="12700"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371600" algn="dec"/>
                        </a:tabLst>
                      </a:pPr>
                      <a:r>
                        <a:rPr kumimoji="0" lang="en-US" sz="2200" b="1" i="0" u="none" strike="noStrike" cap="none" normalizeH="0" baseline="0" dirty="0" smtClean="0">
                          <a:ln>
                            <a:noFill/>
                          </a:ln>
                          <a:solidFill>
                            <a:srgbClr val="9A002E"/>
                          </a:solidFill>
                          <a:effectLst/>
                          <a:latin typeface="Arial" pitchFamily="34" charset="0"/>
                          <a:cs typeface="Arial" pitchFamily="34" charset="0"/>
                        </a:rPr>
                        <a:t>	31,189</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chemeClr val="bg1"/>
                    </a:solidFill>
                  </a:tcPr>
                </a:tc>
              </a:tr>
              <a:tr h="410527">
                <a:tc>
                  <a:txBody>
                    <a:bodyPr/>
                    <a:lstStyle/>
                    <a:p>
                      <a:pPr marL="228600" marR="0" lvl="0" indent="-228600" algn="l" defTabSz="914400" rtl="0" eaLnBrk="0" fontAlgn="base" latinLnBrk="0" hangingPunct="0">
                        <a:lnSpc>
                          <a:spcPct val="100000"/>
                        </a:lnSpc>
                        <a:spcBef>
                          <a:spcPct val="20000"/>
                        </a:spcBef>
                        <a:spcAft>
                          <a:spcPct val="0"/>
                        </a:spcAft>
                        <a:buClr>
                          <a:srgbClr val="800000"/>
                        </a:buClr>
                        <a:buSzPct val="75000"/>
                        <a:buFont typeface="Wingdings" pitchFamily="2" charset="2"/>
                        <a:buChar char="§"/>
                        <a:tabLst>
                          <a:tab pos="228600" algn="l"/>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Change of sequencing </a:t>
                      </a:r>
                      <a:br>
                        <a:rPr kumimoji="0" lang="en-US" sz="1800" b="1" i="0" u="none" strike="noStrike" cap="none" normalizeH="0" baseline="0" dirty="0" smtClean="0">
                          <a:ln>
                            <a:noFill/>
                          </a:ln>
                          <a:solidFill>
                            <a:schemeClr val="tx1"/>
                          </a:solidFill>
                          <a:effectLst/>
                          <a:latin typeface="Arial" pitchFamily="34" charset="0"/>
                          <a:cs typeface="Arial" pitchFamily="34" charset="0"/>
                        </a:rPr>
                      </a:br>
                      <a:r>
                        <a:rPr kumimoji="0" lang="en-US" sz="1800" b="1" i="0" u="none" strike="noStrike" cap="none" normalizeH="0" baseline="0" dirty="0" smtClean="0">
                          <a:ln>
                            <a:noFill/>
                          </a:ln>
                          <a:solidFill>
                            <a:schemeClr val="tx1"/>
                          </a:solidFill>
                          <a:effectLst/>
                          <a:latin typeface="Arial" pitchFamily="34" charset="0"/>
                          <a:cs typeface="Arial" pitchFamily="34" charset="0"/>
                        </a:rPr>
                        <a:t>that caused disruption </a:t>
                      </a:r>
                      <a:br>
                        <a:rPr kumimoji="0" lang="en-US" sz="1800" b="1" i="0" u="none" strike="noStrike" cap="none" normalizeH="0" baseline="0" dirty="0" smtClean="0">
                          <a:ln>
                            <a:noFill/>
                          </a:ln>
                          <a:solidFill>
                            <a:schemeClr val="tx1"/>
                          </a:solidFill>
                          <a:effectLst/>
                          <a:latin typeface="Arial" pitchFamily="34" charset="0"/>
                          <a:cs typeface="Arial" pitchFamily="34" charset="0"/>
                        </a:rPr>
                      </a:br>
                      <a:r>
                        <a:rPr kumimoji="0" lang="en-US" sz="1800" b="1" i="0" u="none" strike="noStrike" cap="none" normalizeH="0" baseline="0" dirty="0" smtClean="0">
                          <a:ln>
                            <a:noFill/>
                          </a:ln>
                          <a:solidFill>
                            <a:schemeClr val="tx1"/>
                          </a:solidFill>
                          <a:effectLst/>
                          <a:latin typeface="Arial" pitchFamily="34" charset="0"/>
                          <a:cs typeface="Arial" pitchFamily="34" charset="0"/>
                        </a:rPr>
                        <a:t>and congestion</a:t>
                      </a:r>
                    </a:p>
                  </a:txBody>
                  <a:tcPr marL="182880" marR="182880" marT="91440" marB="91440" anchor="ctr" horzOverflow="overflow">
                    <a:lnL w="12700" cap="flat" cmpd="sng" algn="ctr">
                      <a:noFill/>
                      <a:prstDash val="solid"/>
                      <a:round/>
                      <a:headEnd type="none" w="med" len="med"/>
                      <a:tailEnd type="none" w="med" len="med"/>
                    </a:lnL>
                    <a:lnR w="12700"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371600" algn="dec"/>
                        </a:tabLst>
                      </a:pPr>
                      <a:r>
                        <a:rPr kumimoji="0" lang="en-US" sz="2200" b="1" i="0" u="none" strike="noStrike" cap="none" normalizeH="0" baseline="0" dirty="0" smtClean="0">
                          <a:ln>
                            <a:noFill/>
                          </a:ln>
                          <a:solidFill>
                            <a:srgbClr val="9A002E"/>
                          </a:solidFill>
                          <a:effectLst/>
                          <a:latin typeface="Arial" pitchFamily="34" charset="0"/>
                          <a:cs typeface="Arial" pitchFamily="34" charset="0"/>
                        </a:rPr>
                        <a:t>	46,668</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chemeClr val="bg1"/>
                    </a:solidFill>
                  </a:tcPr>
                </a:tc>
              </a:tr>
              <a:tr h="427672">
                <a:tc>
                  <a:txBody>
                    <a:bodyPr/>
                    <a:lstStyle/>
                    <a:p>
                      <a:pPr marL="228600" marR="0" lvl="0" indent="-228600" algn="l" defTabSz="914400" rtl="0" eaLnBrk="0" fontAlgn="base" latinLnBrk="0" hangingPunct="0">
                        <a:lnSpc>
                          <a:spcPct val="100000"/>
                        </a:lnSpc>
                        <a:spcBef>
                          <a:spcPct val="20000"/>
                        </a:spcBef>
                        <a:spcAft>
                          <a:spcPct val="0"/>
                        </a:spcAft>
                        <a:buClr>
                          <a:srgbClr val="FFFF00"/>
                        </a:buClr>
                        <a:buSzPct val="75000"/>
                        <a:buFont typeface="Wingdings" pitchFamily="2" charset="2"/>
                        <a:buChar char="§"/>
                        <a:tabLst>
                          <a:tab pos="228600" algn="l"/>
                        </a:tabLst>
                      </a:pPr>
                      <a:r>
                        <a:rPr kumimoji="0" lang="en-US" sz="1800" b="1" i="0" u="none" strike="noStrike" cap="none" normalizeH="0" baseline="0" dirty="0" smtClean="0">
                          <a:ln>
                            <a:noFill/>
                          </a:ln>
                          <a:solidFill>
                            <a:srgbClr val="FFFF00"/>
                          </a:solidFill>
                          <a:effectLst/>
                          <a:latin typeface="Arial" pitchFamily="34" charset="0"/>
                          <a:cs typeface="Arial" pitchFamily="34" charset="0"/>
                        </a:rPr>
                        <a:t> Loss of learning (the need to accelerate required hiring more workers)</a:t>
                      </a:r>
                    </a:p>
                  </a:txBody>
                  <a:tcPr marL="182880" marR="182880" marT="91440" marB="91440" anchor="ctr" horzOverflow="overflow">
                    <a:lnL w="12700" cap="flat" cmpd="sng" algn="ctr">
                      <a:noFill/>
                      <a:prstDash val="solid"/>
                      <a:round/>
                      <a:headEnd type="none" w="med" len="med"/>
                      <a:tailEnd type="none" w="med" len="med"/>
                    </a:lnL>
                    <a:lnR w="12700"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371600" algn="dec"/>
                        </a:tabLst>
                      </a:pPr>
                      <a:r>
                        <a:rPr kumimoji="0" lang="en-US" sz="2200" b="1" i="0" u="none" strike="noStrike" cap="none" normalizeH="0" baseline="0" dirty="0" smtClean="0">
                          <a:ln>
                            <a:noFill/>
                          </a:ln>
                          <a:solidFill>
                            <a:srgbClr val="FFFF00"/>
                          </a:solidFill>
                          <a:effectLst/>
                          <a:latin typeface="Arial" pitchFamily="34" charset="0"/>
                          <a:cs typeface="Arial" pitchFamily="34" charset="0"/>
                        </a:rPr>
                        <a:t>	8,550</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rgbClr val="9A002E"/>
                    </a:solidFill>
                  </a:tcPr>
                </a:tc>
              </a:tr>
              <a:tr h="620713">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000" b="0" i="0" u="none" strike="noStrike" cap="none" normalizeH="0" baseline="0" dirty="0" smtClean="0">
                          <a:ln>
                            <a:noFill/>
                          </a:ln>
                          <a:solidFill>
                            <a:srgbClr val="9A002E"/>
                          </a:solidFill>
                          <a:effectLst/>
                          <a:latin typeface="Arial Black" pitchFamily="34" charset="0"/>
                          <a:cs typeface="Arial" pitchFamily="34" charset="0"/>
                        </a:rPr>
                        <a:t>  </a:t>
                      </a:r>
                      <a:r>
                        <a:rPr kumimoji="0" lang="en-US" sz="2000" b="0" i="0" u="none" strike="noStrike" cap="none" normalizeH="0" baseline="0" dirty="0" smtClean="0">
                          <a:ln>
                            <a:noFill/>
                          </a:ln>
                          <a:solidFill>
                            <a:schemeClr val="tx1"/>
                          </a:solidFill>
                          <a:effectLst/>
                          <a:latin typeface="Arial Black" pitchFamily="34" charset="0"/>
                          <a:cs typeface="Arial" pitchFamily="34" charset="0"/>
                        </a:rPr>
                        <a:t>TOTAL</a:t>
                      </a:r>
                    </a:p>
                  </a:txBody>
                  <a:tcPr marL="182880" marR="182880" marT="91440" marB="91440" anchor="ctr" horzOverflow="overflow">
                    <a:lnL w="12700" cap="flat" cmpd="sng" algn="ctr">
                      <a:noFill/>
                      <a:prstDash val="solid"/>
                      <a:round/>
                      <a:headEnd type="none" w="med" len="med"/>
                      <a:tailEnd type="none" w="med" len="med"/>
                    </a:lnL>
                    <a:lnR w="12700"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371600" algn="dec"/>
                        </a:tabLst>
                      </a:pPr>
                      <a:r>
                        <a:rPr kumimoji="0" lang="en-US" sz="2200" b="0" i="0" u="none" strike="noStrike" cap="none" normalizeH="0" baseline="0" dirty="0" smtClean="0">
                          <a:ln>
                            <a:noFill/>
                          </a:ln>
                          <a:solidFill>
                            <a:srgbClr val="9A002E"/>
                          </a:solidFill>
                          <a:effectLst/>
                          <a:latin typeface="Arial Black" pitchFamily="34" charset="0"/>
                          <a:cs typeface="Arial" pitchFamily="34" charset="0"/>
                        </a:rPr>
                        <a:t>136,730 hrs</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FE285"/>
                    </a:solidFill>
                  </a:tcPr>
                </a:tc>
              </a:tr>
            </a:tbl>
          </a:graphicData>
        </a:graphic>
      </p:graphicFrame>
      <p:sp>
        <p:nvSpPr>
          <p:cNvPr id="19482" name="Text Box 1050"/>
          <p:cNvSpPr txBox="1">
            <a:spLocks noChangeArrowheads="1"/>
          </p:cNvSpPr>
          <p:nvPr/>
        </p:nvSpPr>
        <p:spPr bwMode="auto">
          <a:xfrm>
            <a:off x="-1143000" y="2235200"/>
            <a:ext cx="184150" cy="457200"/>
          </a:xfrm>
          <a:prstGeom prst="rect">
            <a:avLst/>
          </a:prstGeom>
          <a:noFill/>
          <a:ln w="12700">
            <a:noFill/>
            <a:miter lim="800000"/>
            <a:headEnd type="none" w="sm" len="sm"/>
            <a:tailEnd type="none" w="sm" len="sm"/>
          </a:ln>
        </p:spPr>
        <p:txBody>
          <a:bodyPr wrap="none">
            <a:spAutoFit/>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1FBF5666-C5C6-44AE-9D84-FDEF3B098F4B}" type="slidenum">
              <a:rPr lang="en-US" smtClean="0"/>
              <a:pPr/>
              <a:t>27</a:t>
            </a:fld>
            <a:endParaRPr lang="en-US" dirty="0"/>
          </a:p>
        </p:txBody>
      </p:sp>
      <p:sp>
        <p:nvSpPr>
          <p:cNvPr id="9" name="Rectangle 1026"/>
          <p:cNvSpPr>
            <a:spLocks noGrp="1" noChangeArrowheads="1"/>
          </p:cNvSpPr>
          <p:nvPr>
            <p:ph type="title"/>
          </p:nvPr>
        </p:nvSpPr>
        <p:spPr>
          <a:xfrm>
            <a:off x="0" y="197340"/>
            <a:ext cx="9144000" cy="838200"/>
          </a:xfrm>
        </p:spPr>
        <p:txBody>
          <a:bodyPr/>
          <a:lstStyle/>
          <a:p>
            <a:pPr algn="ctr"/>
            <a:r>
              <a:rPr lang="en-US" sz="3200" dirty="0" smtClean="0">
                <a:solidFill>
                  <a:schemeClr val="bg1"/>
                </a:solidFill>
              </a:rPr>
              <a:t>Conclusions: Dr. James Adrian</a:t>
            </a:r>
          </a:p>
        </p:txBody>
      </p:sp>
    </p:spTree>
  </p:cSld>
  <p:clrMapOvr>
    <a:masterClrMapping/>
  </p:clrMapOvr>
  <p:transition>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25046"/>
            <a:ext cx="9144000" cy="1000369"/>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117651"/>
            <a:ext cx="9144000" cy="152400"/>
          </a:xfrm>
          <a:prstGeom prst="rect">
            <a:avLst/>
          </a:prstGeom>
          <a:gradFill>
            <a:gsLst>
              <a:gs pos="0">
                <a:schemeClr val="tx1">
                  <a:alpha val="68000"/>
                </a:schemeClr>
              </a:gs>
              <a:gs pos="50000">
                <a:srgbClr val="DDDDD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aphicFrame>
        <p:nvGraphicFramePr>
          <p:cNvPr id="244739" name="Group 1027"/>
          <p:cNvGraphicFramePr>
            <a:graphicFrameLocks noGrp="1"/>
          </p:cNvGraphicFramePr>
          <p:nvPr>
            <p:ph idx="1"/>
          </p:nvPr>
        </p:nvGraphicFramePr>
        <p:xfrm>
          <a:off x="457202" y="1470444"/>
          <a:ext cx="5748726" cy="4882639"/>
        </p:xfrm>
        <a:graphic>
          <a:graphicData uri="http://schemas.openxmlformats.org/drawingml/2006/table">
            <a:tbl>
              <a:tblPr firstRow="1"/>
              <a:tblGrid>
                <a:gridCol w="3527135"/>
                <a:gridCol w="2221591"/>
              </a:tblGrid>
              <a:tr h="739959">
                <a:tc>
                  <a:txBody>
                    <a:bodyPr/>
                    <a:lstStyle/>
                    <a:p>
                      <a:pPr marL="0" marR="0" lvl="0" indent="0" algn="l" defTabSz="914400" rtl="0" eaLnBrk="0" fontAlgn="base" latinLnBrk="0" hangingPunct="0">
                        <a:lnSpc>
                          <a:spcPct val="90000"/>
                        </a:lnSpc>
                        <a:spcBef>
                          <a:spcPct val="20000"/>
                        </a:spcBef>
                        <a:spcAft>
                          <a:spcPct val="0"/>
                        </a:spcAft>
                        <a:buClr>
                          <a:schemeClr val="accent2"/>
                        </a:buClr>
                        <a:buSzPct val="75000"/>
                        <a:buFont typeface="Monotype Sorts" pitchFamily="2" charset="2"/>
                        <a:buNone/>
                        <a:tabLst/>
                      </a:pPr>
                      <a:r>
                        <a:rPr kumimoji="0" lang="en-US" sz="2000" b="1" i="1" u="none" strike="noStrike" cap="none" normalizeH="0" baseline="0" dirty="0" smtClean="0">
                          <a:ln>
                            <a:noFill/>
                          </a:ln>
                          <a:solidFill>
                            <a:schemeClr val="tx1"/>
                          </a:solidFill>
                          <a:effectLst/>
                          <a:latin typeface="Arial" pitchFamily="34" charset="0"/>
                          <a:cs typeface="Arial" pitchFamily="34" charset="0"/>
                        </a:rPr>
                        <a:t>LOST PRODUCTIVITY </a:t>
                      </a:r>
                      <a:br>
                        <a:rPr kumimoji="0" lang="en-US" sz="2000" b="1" i="1" u="none" strike="noStrike" cap="none" normalizeH="0" baseline="0" dirty="0" smtClean="0">
                          <a:ln>
                            <a:noFill/>
                          </a:ln>
                          <a:solidFill>
                            <a:schemeClr val="tx1"/>
                          </a:solidFill>
                          <a:effectLst/>
                          <a:latin typeface="Arial" pitchFamily="34" charset="0"/>
                          <a:cs typeface="Arial" pitchFamily="34" charset="0"/>
                        </a:rPr>
                      </a:br>
                      <a:r>
                        <a:rPr kumimoji="0" lang="en-US" sz="2000" b="1" i="1" u="none" strike="noStrike" cap="none" normalizeH="0" baseline="0" dirty="0" smtClean="0">
                          <a:ln>
                            <a:noFill/>
                          </a:ln>
                          <a:solidFill>
                            <a:schemeClr val="tx1"/>
                          </a:solidFill>
                          <a:effectLst/>
                          <a:latin typeface="Arial" pitchFamily="34" charset="0"/>
                          <a:cs typeface="Arial" pitchFamily="34" charset="0"/>
                        </a:rPr>
                        <a:t>DUE TO:</a:t>
                      </a:r>
                    </a:p>
                  </a:txBody>
                  <a:tcPr marL="182880" marR="182880" marT="91440" marB="9144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1600" b="1" i="0" u="none" strike="noStrike" cap="none" normalizeH="0" baseline="0" dirty="0" smtClean="0">
                          <a:ln>
                            <a:noFill/>
                          </a:ln>
                          <a:solidFill>
                            <a:schemeClr val="bg1"/>
                          </a:solidFill>
                          <a:effectLst/>
                          <a:latin typeface="Arial" pitchFamily="34" charset="0"/>
                          <a:cs typeface="Arial" pitchFamily="34" charset="0"/>
                        </a:rPr>
                        <a:t>Calculated </a:t>
                      </a:r>
                      <a:br>
                        <a:rPr kumimoji="0" lang="en-US" sz="1600" b="1" i="0" u="none" strike="noStrike" cap="none" normalizeH="0" baseline="0" dirty="0" smtClean="0">
                          <a:ln>
                            <a:noFill/>
                          </a:ln>
                          <a:solidFill>
                            <a:schemeClr val="bg1"/>
                          </a:solidFill>
                          <a:effectLst/>
                          <a:latin typeface="Arial" pitchFamily="34" charset="0"/>
                          <a:cs typeface="Arial" pitchFamily="34" charset="0"/>
                        </a:rPr>
                      </a:br>
                      <a:r>
                        <a:rPr kumimoji="0" lang="en-US" sz="1600" b="1" i="0" u="none" strike="noStrike" cap="none" normalizeH="0" baseline="0" dirty="0" smtClean="0">
                          <a:ln>
                            <a:noFill/>
                          </a:ln>
                          <a:solidFill>
                            <a:schemeClr val="bg1"/>
                          </a:solidFill>
                          <a:effectLst/>
                          <a:latin typeface="Arial" pitchFamily="34" charset="0"/>
                          <a:cs typeface="Arial" pitchFamily="34" charset="0"/>
                        </a:rPr>
                        <a:t>Lost Labor Hours</a:t>
                      </a:r>
                    </a:p>
                  </a:txBody>
                  <a:tcPr marL="182880" marR="182880" marT="91440" marB="91440" anchor="b" horzOverflow="overflow">
                    <a:lnL w="12700" cap="flat" cmpd="sng" algn="ctr">
                      <a:noFill/>
                      <a:prstDash val="solid"/>
                      <a:round/>
                      <a:headEnd type="none" w="med" len="med"/>
                      <a:tailEnd type="none" w="med" len="med"/>
                    </a:lnL>
                    <a:lnR w="28575" cap="flat" cmpd="sng" algn="ctr">
                      <a:solidFill>
                        <a:srgbClr val="7F7F7F"/>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rgbClr val="9A002E"/>
                    </a:solidFill>
                  </a:tcPr>
                </a:tc>
              </a:tr>
              <a:tr h="739959">
                <a:tc>
                  <a:txBody>
                    <a:bodyPr/>
                    <a:lstStyle/>
                    <a:p>
                      <a:pPr marL="228600" marR="0" lvl="0" indent="-228600" algn="l" defTabSz="914400" rtl="0" eaLnBrk="0" fontAlgn="base" latinLnBrk="0" hangingPunct="0">
                        <a:lnSpc>
                          <a:spcPct val="100000"/>
                        </a:lnSpc>
                        <a:spcBef>
                          <a:spcPct val="20000"/>
                        </a:spcBef>
                        <a:spcAft>
                          <a:spcPct val="0"/>
                        </a:spcAft>
                        <a:buClr>
                          <a:srgbClr val="800000"/>
                        </a:buClr>
                        <a:buSzPct val="75000"/>
                        <a:buFont typeface="Wingdings" pitchFamily="2" charset="2"/>
                        <a:buChar char="§"/>
                        <a:tabLst>
                          <a:tab pos="228600" algn="l"/>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Excessive overtime </a:t>
                      </a:r>
                      <a:br>
                        <a:rPr kumimoji="0" lang="en-US" sz="1800" b="1" i="0" u="none" strike="noStrike" cap="none" normalizeH="0" baseline="0" dirty="0" smtClean="0">
                          <a:ln>
                            <a:noFill/>
                          </a:ln>
                          <a:solidFill>
                            <a:schemeClr val="tx1"/>
                          </a:solidFill>
                          <a:effectLst/>
                          <a:latin typeface="Arial" pitchFamily="34" charset="0"/>
                          <a:cs typeface="Arial" pitchFamily="34" charset="0"/>
                        </a:rPr>
                      </a:br>
                      <a:r>
                        <a:rPr kumimoji="0" lang="en-US" sz="1800" b="1" i="0" u="none" strike="noStrike" cap="none" normalizeH="0" baseline="0" dirty="0" smtClean="0">
                          <a:ln>
                            <a:noFill/>
                          </a:ln>
                          <a:solidFill>
                            <a:schemeClr val="tx1"/>
                          </a:solidFill>
                          <a:effectLst/>
                          <a:latin typeface="Arial" pitchFamily="34" charset="0"/>
                          <a:cs typeface="Arial" pitchFamily="34" charset="0"/>
                        </a:rPr>
                        <a:t>(to speed up construction)</a:t>
                      </a:r>
                    </a:p>
                  </a:txBody>
                  <a:tcPr marL="182880" marR="182880" marT="91440" marB="91440" anchor="ctr" horzOverflow="overflow">
                    <a:lnL w="12700" cap="flat" cmpd="sng" algn="ctr">
                      <a:noFill/>
                      <a:prstDash val="solid"/>
                      <a:round/>
                      <a:headEnd type="none" w="med" len="med"/>
                      <a:tailEnd type="none" w="med" len="med"/>
                    </a:lnL>
                    <a:lnR w="12700"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371600" algn="dec"/>
                        </a:tabLst>
                      </a:pPr>
                      <a:r>
                        <a:rPr kumimoji="0" lang="en-US" sz="2200" b="1" i="0" u="none" strike="noStrike" cap="none" normalizeH="0" baseline="0" dirty="0" smtClean="0">
                          <a:ln>
                            <a:noFill/>
                          </a:ln>
                          <a:solidFill>
                            <a:srgbClr val="9A002E"/>
                          </a:solidFill>
                          <a:effectLst/>
                          <a:latin typeface="Arial" pitchFamily="34" charset="0"/>
                          <a:cs typeface="Arial" pitchFamily="34" charset="0"/>
                        </a:rPr>
                        <a:t> 	50,323</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chemeClr val="bg1"/>
                    </a:solidFill>
                  </a:tcPr>
                </a:tc>
              </a:tr>
              <a:tr h="739959">
                <a:tc>
                  <a:txBody>
                    <a:bodyPr/>
                    <a:lstStyle/>
                    <a:p>
                      <a:pPr marL="228600" marR="0" lvl="0" indent="-228600" algn="l" defTabSz="914400" rtl="0" eaLnBrk="0" fontAlgn="base" latinLnBrk="0" hangingPunct="0">
                        <a:lnSpc>
                          <a:spcPct val="100000"/>
                        </a:lnSpc>
                        <a:spcBef>
                          <a:spcPct val="20000"/>
                        </a:spcBef>
                        <a:spcAft>
                          <a:spcPct val="0"/>
                        </a:spcAft>
                        <a:buClr>
                          <a:srgbClr val="800000"/>
                        </a:buClr>
                        <a:buSzPct val="75000"/>
                        <a:buFont typeface="Wingdings" pitchFamily="2" charset="2"/>
                        <a:buChar char="§"/>
                        <a:tabLst>
                          <a:tab pos="228600" algn="l"/>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Shift of HRSG work to </a:t>
                      </a:r>
                      <a:br>
                        <a:rPr kumimoji="0" lang="en-US" sz="1800" b="1" i="0" u="none" strike="noStrike" cap="none" normalizeH="0" baseline="0" dirty="0" smtClean="0">
                          <a:ln>
                            <a:noFill/>
                          </a:ln>
                          <a:solidFill>
                            <a:schemeClr val="tx1"/>
                          </a:solidFill>
                          <a:effectLst/>
                          <a:latin typeface="Arial" pitchFamily="34" charset="0"/>
                          <a:cs typeface="Arial" pitchFamily="34" charset="0"/>
                        </a:rPr>
                      </a:br>
                      <a:r>
                        <a:rPr kumimoji="0" lang="en-US" sz="1800" b="1" i="0" u="none" strike="noStrike" cap="none" normalizeH="0" baseline="0" dirty="0" smtClean="0">
                          <a:ln>
                            <a:noFill/>
                          </a:ln>
                          <a:solidFill>
                            <a:schemeClr val="tx1"/>
                          </a:solidFill>
                          <a:effectLst/>
                          <a:latin typeface="Arial" pitchFamily="34" charset="0"/>
                          <a:cs typeface="Arial" pitchFamily="34" charset="0"/>
                        </a:rPr>
                        <a:t>winter 2010-2011</a:t>
                      </a:r>
                    </a:p>
                  </a:txBody>
                  <a:tcPr marL="182880" marR="182880" marT="91440" marB="91440" anchor="ctr" horzOverflow="overflow">
                    <a:lnL w="12700" cap="flat" cmpd="sng" algn="ctr">
                      <a:noFill/>
                      <a:prstDash val="solid"/>
                      <a:round/>
                      <a:headEnd type="none" w="med" len="med"/>
                      <a:tailEnd type="none" w="med" len="med"/>
                    </a:lnL>
                    <a:lnR w="12700"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371600" algn="dec"/>
                        </a:tabLst>
                      </a:pPr>
                      <a:r>
                        <a:rPr kumimoji="0" lang="en-US" sz="2200" b="1" i="0" u="none" strike="noStrike" cap="none" normalizeH="0" baseline="0" dirty="0" smtClean="0">
                          <a:ln>
                            <a:noFill/>
                          </a:ln>
                          <a:solidFill>
                            <a:srgbClr val="9A002E"/>
                          </a:solidFill>
                          <a:effectLst/>
                          <a:latin typeface="Arial" pitchFamily="34" charset="0"/>
                          <a:cs typeface="Arial" pitchFamily="34" charset="0"/>
                        </a:rPr>
                        <a:t>	31,189</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chemeClr val="bg1"/>
                    </a:solidFill>
                  </a:tcPr>
                </a:tc>
              </a:tr>
              <a:tr h="1017444">
                <a:tc>
                  <a:txBody>
                    <a:bodyPr/>
                    <a:lstStyle/>
                    <a:p>
                      <a:pPr marL="228600" marR="0" lvl="0" indent="-228600" algn="l" defTabSz="914400" rtl="0" eaLnBrk="0" fontAlgn="base" latinLnBrk="0" hangingPunct="0">
                        <a:lnSpc>
                          <a:spcPct val="100000"/>
                        </a:lnSpc>
                        <a:spcBef>
                          <a:spcPct val="20000"/>
                        </a:spcBef>
                        <a:spcAft>
                          <a:spcPct val="0"/>
                        </a:spcAft>
                        <a:buClr>
                          <a:srgbClr val="800000"/>
                        </a:buClr>
                        <a:buSzPct val="75000"/>
                        <a:buFont typeface="Wingdings" pitchFamily="2" charset="2"/>
                        <a:buChar char="§"/>
                        <a:tabLst>
                          <a:tab pos="228600" algn="l"/>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Change of sequencing </a:t>
                      </a:r>
                      <a:br>
                        <a:rPr kumimoji="0" lang="en-US" sz="1800" b="1" i="0" u="none" strike="noStrike" cap="none" normalizeH="0" baseline="0" dirty="0" smtClean="0">
                          <a:ln>
                            <a:noFill/>
                          </a:ln>
                          <a:solidFill>
                            <a:schemeClr val="tx1"/>
                          </a:solidFill>
                          <a:effectLst/>
                          <a:latin typeface="Arial" pitchFamily="34" charset="0"/>
                          <a:cs typeface="Arial" pitchFamily="34" charset="0"/>
                        </a:rPr>
                      </a:br>
                      <a:r>
                        <a:rPr kumimoji="0" lang="en-US" sz="1800" b="1" i="0" u="none" strike="noStrike" cap="none" normalizeH="0" baseline="0" dirty="0" smtClean="0">
                          <a:ln>
                            <a:noFill/>
                          </a:ln>
                          <a:solidFill>
                            <a:schemeClr val="tx1"/>
                          </a:solidFill>
                          <a:effectLst/>
                          <a:latin typeface="Arial" pitchFamily="34" charset="0"/>
                          <a:cs typeface="Arial" pitchFamily="34" charset="0"/>
                        </a:rPr>
                        <a:t>that caused disruption </a:t>
                      </a:r>
                      <a:br>
                        <a:rPr kumimoji="0" lang="en-US" sz="1800" b="1" i="0" u="none" strike="noStrike" cap="none" normalizeH="0" baseline="0" dirty="0" smtClean="0">
                          <a:ln>
                            <a:noFill/>
                          </a:ln>
                          <a:solidFill>
                            <a:schemeClr val="tx1"/>
                          </a:solidFill>
                          <a:effectLst/>
                          <a:latin typeface="Arial" pitchFamily="34" charset="0"/>
                          <a:cs typeface="Arial" pitchFamily="34" charset="0"/>
                        </a:rPr>
                      </a:br>
                      <a:r>
                        <a:rPr kumimoji="0" lang="en-US" sz="1800" b="1" i="0" u="none" strike="noStrike" cap="none" normalizeH="0" baseline="0" dirty="0" smtClean="0">
                          <a:ln>
                            <a:noFill/>
                          </a:ln>
                          <a:solidFill>
                            <a:schemeClr val="tx1"/>
                          </a:solidFill>
                          <a:effectLst/>
                          <a:latin typeface="Arial" pitchFamily="34" charset="0"/>
                          <a:cs typeface="Arial" pitchFamily="34" charset="0"/>
                        </a:rPr>
                        <a:t>and congestion</a:t>
                      </a:r>
                    </a:p>
                  </a:txBody>
                  <a:tcPr marL="182880" marR="182880" marT="91440" marB="91440" anchor="ctr" horzOverflow="overflow">
                    <a:lnL w="12700" cap="flat" cmpd="sng" algn="ctr">
                      <a:noFill/>
                      <a:prstDash val="solid"/>
                      <a:round/>
                      <a:headEnd type="none" w="med" len="med"/>
                      <a:tailEnd type="none" w="med" len="med"/>
                    </a:lnL>
                    <a:lnR w="12700"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371600" algn="dec"/>
                        </a:tabLst>
                      </a:pPr>
                      <a:r>
                        <a:rPr kumimoji="0" lang="en-US" sz="2200" b="1" i="0" u="none" strike="noStrike" cap="none" normalizeH="0" baseline="0" dirty="0" smtClean="0">
                          <a:ln>
                            <a:noFill/>
                          </a:ln>
                          <a:solidFill>
                            <a:srgbClr val="9A002E"/>
                          </a:solidFill>
                          <a:effectLst/>
                          <a:latin typeface="Arial" pitchFamily="34" charset="0"/>
                          <a:cs typeface="Arial" pitchFamily="34" charset="0"/>
                        </a:rPr>
                        <a:t>	46,668</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chemeClr val="bg1"/>
                    </a:solidFill>
                  </a:tcPr>
                </a:tc>
              </a:tr>
              <a:tr h="1017444">
                <a:tc>
                  <a:txBody>
                    <a:bodyPr/>
                    <a:lstStyle/>
                    <a:p>
                      <a:pPr marL="228600" marR="0" lvl="0" indent="-228600" algn="l" defTabSz="914400" rtl="0" eaLnBrk="0" fontAlgn="base" latinLnBrk="0" hangingPunct="0">
                        <a:lnSpc>
                          <a:spcPct val="100000"/>
                        </a:lnSpc>
                        <a:spcBef>
                          <a:spcPct val="20000"/>
                        </a:spcBef>
                        <a:spcAft>
                          <a:spcPct val="0"/>
                        </a:spcAft>
                        <a:buClr>
                          <a:srgbClr val="800000"/>
                        </a:buClr>
                        <a:buSzPct val="75000"/>
                        <a:buFont typeface="Wingdings" pitchFamily="2" charset="2"/>
                        <a:buChar char="§"/>
                        <a:tabLst>
                          <a:tab pos="228600" algn="l"/>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Loss of learning (the need to accelerate required hiring more workers)</a:t>
                      </a:r>
                    </a:p>
                  </a:txBody>
                  <a:tcPr marL="182880" marR="182880" marT="91440" marB="91440" anchor="ctr" horzOverflow="overflow">
                    <a:lnL w="12700" cap="flat" cmpd="sng" algn="ctr">
                      <a:noFill/>
                      <a:prstDash val="solid"/>
                      <a:round/>
                      <a:headEnd type="none" w="med" len="med"/>
                      <a:tailEnd type="none" w="med" len="med"/>
                    </a:lnL>
                    <a:lnR w="12700"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371600" algn="dec"/>
                        </a:tabLst>
                      </a:pPr>
                      <a:r>
                        <a:rPr kumimoji="0" lang="en-US" sz="2200" b="1" i="0" u="none" strike="noStrike" cap="none" normalizeH="0" baseline="0" dirty="0" smtClean="0">
                          <a:ln>
                            <a:noFill/>
                          </a:ln>
                          <a:solidFill>
                            <a:srgbClr val="9A002E"/>
                          </a:solidFill>
                          <a:effectLst/>
                          <a:latin typeface="Arial" pitchFamily="34" charset="0"/>
                          <a:cs typeface="Arial" pitchFamily="34" charset="0"/>
                        </a:rPr>
                        <a:t>	8,550</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chemeClr val="bg1"/>
                    </a:solidFill>
                  </a:tcPr>
                </a:tc>
              </a:tr>
              <a:tr h="627874">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000" b="0" i="0" u="none" strike="noStrike" cap="none" normalizeH="0" baseline="0" dirty="0" smtClean="0">
                          <a:ln>
                            <a:noFill/>
                          </a:ln>
                          <a:solidFill>
                            <a:schemeClr val="tx1"/>
                          </a:solidFill>
                          <a:effectLst/>
                          <a:latin typeface="Arial Black" pitchFamily="34" charset="0"/>
                          <a:cs typeface="Arial" pitchFamily="34" charset="0"/>
                        </a:rPr>
                        <a:t>  TOTAL</a:t>
                      </a:r>
                    </a:p>
                  </a:txBody>
                  <a:tcPr marL="182880" marR="182880" marT="91440" marB="91440" anchor="ctr" horzOverflow="overflow">
                    <a:lnL w="12700" cap="flat" cmpd="sng" algn="ctr">
                      <a:noFill/>
                      <a:prstDash val="solid"/>
                      <a:round/>
                      <a:headEnd type="none" w="med" len="med"/>
                      <a:tailEnd type="none" w="med" len="med"/>
                    </a:lnL>
                    <a:lnR w="12700"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371600" algn="dec"/>
                        </a:tabLst>
                      </a:pPr>
                      <a:r>
                        <a:rPr kumimoji="0" lang="en-US" sz="2200" b="0" i="0" u="none" strike="noStrike" cap="none" normalizeH="0" baseline="0" dirty="0" smtClean="0">
                          <a:ln>
                            <a:noFill/>
                          </a:ln>
                          <a:solidFill>
                            <a:srgbClr val="9A002E"/>
                          </a:solidFill>
                          <a:effectLst/>
                          <a:latin typeface="Arial Black" pitchFamily="34" charset="0"/>
                          <a:cs typeface="Arial" pitchFamily="34" charset="0"/>
                        </a:rPr>
                        <a:t>136,730 hrs</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FE285"/>
                    </a:solidFill>
                  </a:tcPr>
                </a:tc>
              </a:tr>
            </a:tbl>
          </a:graphicData>
        </a:graphic>
      </p:graphicFrame>
      <p:sp>
        <p:nvSpPr>
          <p:cNvPr id="19482" name="Text Box 1050"/>
          <p:cNvSpPr txBox="1">
            <a:spLocks noChangeArrowheads="1"/>
          </p:cNvSpPr>
          <p:nvPr/>
        </p:nvSpPr>
        <p:spPr bwMode="auto">
          <a:xfrm>
            <a:off x="-1143000" y="2235200"/>
            <a:ext cx="184150" cy="457200"/>
          </a:xfrm>
          <a:prstGeom prst="rect">
            <a:avLst/>
          </a:prstGeom>
          <a:noFill/>
          <a:ln w="12700">
            <a:noFill/>
            <a:miter lim="800000"/>
            <a:headEnd type="none" w="sm" len="sm"/>
            <a:tailEnd type="none" w="sm" len="sm"/>
          </a:ln>
        </p:spPr>
        <p:txBody>
          <a:bodyPr wrap="none">
            <a:spAutoFit/>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1FBF5666-C5C6-44AE-9D84-FDEF3B098F4B}" type="slidenum">
              <a:rPr lang="en-US" smtClean="0"/>
              <a:pPr/>
              <a:t>28</a:t>
            </a:fld>
            <a:endParaRPr lang="en-US" dirty="0"/>
          </a:p>
        </p:txBody>
      </p:sp>
      <p:graphicFrame>
        <p:nvGraphicFramePr>
          <p:cNvPr id="20" name="Group 1027"/>
          <p:cNvGraphicFramePr>
            <a:graphicFrameLocks noGrp="1"/>
          </p:cNvGraphicFramePr>
          <p:nvPr>
            <p:ph idx="1"/>
          </p:nvPr>
        </p:nvGraphicFramePr>
        <p:xfrm>
          <a:off x="6265891" y="1470444"/>
          <a:ext cx="2443397" cy="4881515"/>
        </p:xfrm>
        <a:graphic>
          <a:graphicData uri="http://schemas.openxmlformats.org/drawingml/2006/table">
            <a:tbl>
              <a:tblPr firstRow="1"/>
              <a:tblGrid>
                <a:gridCol w="2443397"/>
              </a:tblGrid>
              <a:tr h="717305">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1600" b="1" i="0" u="none" strike="noStrike" cap="none" normalizeH="0" baseline="0" dirty="0" smtClean="0">
                          <a:ln>
                            <a:noFill/>
                          </a:ln>
                          <a:solidFill>
                            <a:schemeClr val="bg1"/>
                          </a:solidFill>
                          <a:effectLst/>
                          <a:latin typeface="Arial" pitchFamily="34" charset="0"/>
                          <a:cs typeface="Arial" pitchFamily="34" charset="0"/>
                        </a:rPr>
                        <a:t>Lost Labor Dollars</a:t>
                      </a:r>
                      <a:br>
                        <a:rPr kumimoji="0" lang="en-US" sz="1600" b="1" i="0" u="none" strike="noStrike" cap="none" normalizeH="0" baseline="0" dirty="0" smtClean="0">
                          <a:ln>
                            <a:noFill/>
                          </a:ln>
                          <a:solidFill>
                            <a:schemeClr val="bg1"/>
                          </a:solidFill>
                          <a:effectLst/>
                          <a:latin typeface="Arial" pitchFamily="34" charset="0"/>
                          <a:cs typeface="Arial" pitchFamily="34" charset="0"/>
                        </a:rPr>
                      </a:br>
                      <a:r>
                        <a:rPr kumimoji="0" lang="en-US" sz="1600" b="1" i="0" u="none" strike="noStrike" cap="none" normalizeH="0" baseline="0" dirty="0" smtClean="0">
                          <a:ln>
                            <a:noFill/>
                          </a:ln>
                          <a:solidFill>
                            <a:schemeClr val="bg1"/>
                          </a:solidFill>
                          <a:effectLst/>
                          <a:latin typeface="Arial" pitchFamily="34" charset="0"/>
                          <a:cs typeface="Arial" pitchFamily="34" charset="0"/>
                        </a:rPr>
                        <a:t> at $52.92 / hour</a:t>
                      </a:r>
                      <a:endParaRPr kumimoji="0" lang="en-US" sz="1600" b="0" i="0" u="none" strike="noStrike" cap="none" normalizeH="0" baseline="0" dirty="0" smtClean="0">
                        <a:ln>
                          <a:noFill/>
                        </a:ln>
                        <a:solidFill>
                          <a:schemeClr val="bg1"/>
                        </a:solidFill>
                        <a:effectLst/>
                        <a:latin typeface="Arial" pitchFamily="34" charset="0"/>
                        <a:cs typeface="Arial" pitchFamily="34" charset="0"/>
                      </a:endParaRPr>
                    </a:p>
                  </a:txBody>
                  <a:tcPr marL="182880" marR="182880" marT="91440" marB="91440" anchor="b" horzOverflow="overflow">
                    <a:lnL w="12700" cap="flat" cmpd="sng" algn="ctr">
                      <a:noFill/>
                      <a:prstDash val="solid"/>
                      <a:round/>
                      <a:headEnd type="none" w="med" len="med"/>
                      <a:tailEnd type="none" w="med" len="med"/>
                    </a:lnL>
                    <a:lnR w="28575" cap="flat" cmpd="sng" algn="ctr">
                      <a:solidFill>
                        <a:srgbClr val="7F7F7F"/>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rgbClr val="9A002E"/>
                    </a:solidFill>
                  </a:tcPr>
                </a:tc>
              </a:tr>
              <a:tr h="735257">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828800" algn="dec"/>
                        </a:tabLst>
                      </a:pPr>
                      <a:r>
                        <a:rPr kumimoji="0" lang="en-US" sz="2200" b="1" i="0" u="none" strike="noStrike" cap="none" normalizeH="0" baseline="0" dirty="0" smtClean="0">
                          <a:ln>
                            <a:noFill/>
                          </a:ln>
                          <a:solidFill>
                            <a:srgbClr val="9A002E"/>
                          </a:solidFill>
                          <a:effectLst/>
                          <a:latin typeface="Arial" pitchFamily="34" charset="0"/>
                          <a:cs typeface="Arial" pitchFamily="34" charset="0"/>
                        </a:rPr>
                        <a:t> 	$2,663,040</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chemeClr val="bg1"/>
                    </a:solidFill>
                  </a:tcPr>
                </a:tc>
              </a:tr>
              <a:tr h="738188">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828800" algn="dec"/>
                        </a:tabLst>
                      </a:pPr>
                      <a:r>
                        <a:rPr kumimoji="0" lang="en-US" sz="2200" b="1" i="0" u="none" strike="noStrike" cap="none" normalizeH="0" baseline="0" dirty="0" smtClean="0">
                          <a:ln>
                            <a:noFill/>
                          </a:ln>
                          <a:solidFill>
                            <a:srgbClr val="9A002E"/>
                          </a:solidFill>
                          <a:effectLst/>
                          <a:latin typeface="Arial" pitchFamily="34" charset="0"/>
                          <a:cs typeface="Arial" pitchFamily="34" charset="0"/>
                        </a:rPr>
                        <a:t>	$1,650,522</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chemeClr val="bg1"/>
                    </a:solidFill>
                  </a:tcPr>
                </a:tc>
              </a:tr>
              <a:tr h="1014412">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828800" algn="dec"/>
                        </a:tabLst>
                      </a:pPr>
                      <a:r>
                        <a:rPr kumimoji="0" lang="en-US" sz="2200" b="1" i="0" u="none" strike="noStrike" cap="none" normalizeH="0" baseline="0" dirty="0" smtClean="0">
                          <a:ln>
                            <a:noFill/>
                          </a:ln>
                          <a:solidFill>
                            <a:srgbClr val="9A002E"/>
                          </a:solidFill>
                          <a:effectLst/>
                          <a:latin typeface="Arial" pitchFamily="34" charset="0"/>
                          <a:cs typeface="Arial" pitchFamily="34" charset="0"/>
                        </a:rPr>
                        <a:t>	$2,469,671</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chemeClr val="bg1"/>
                    </a:solidFill>
                  </a:tcPr>
                </a:tc>
              </a:tr>
              <a:tr h="1000125">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828800" algn="dec"/>
                        </a:tabLst>
                      </a:pPr>
                      <a:r>
                        <a:rPr kumimoji="0" lang="en-US" sz="2200" b="1" i="0" u="none" strike="noStrike" cap="none" normalizeH="0" baseline="0" dirty="0" smtClean="0">
                          <a:ln>
                            <a:noFill/>
                          </a:ln>
                          <a:solidFill>
                            <a:srgbClr val="9A002E"/>
                          </a:solidFill>
                          <a:effectLst/>
                          <a:latin typeface="Arial" pitchFamily="34" charset="0"/>
                          <a:cs typeface="Arial" pitchFamily="34" charset="0"/>
                        </a:rPr>
                        <a:t>	$452,466</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chemeClr val="bg1"/>
                    </a:solidFill>
                  </a:tcPr>
                </a:tc>
              </a:tr>
              <a:tr h="676228">
                <a:tc>
                  <a:txBody>
                    <a:bodyPr/>
                    <a:lstStyle/>
                    <a:p>
                      <a:pPr marL="0" marR="0" lvl="0" indent="0" algn="ctr" defTabSz="914400" rtl="0" eaLnBrk="0" fontAlgn="base" latinLnBrk="0" hangingPunct="0">
                        <a:lnSpc>
                          <a:spcPct val="90000"/>
                        </a:lnSpc>
                        <a:spcBef>
                          <a:spcPct val="20000"/>
                        </a:spcBef>
                        <a:spcAft>
                          <a:spcPct val="0"/>
                        </a:spcAft>
                        <a:buClr>
                          <a:schemeClr val="accent2"/>
                        </a:buClr>
                        <a:buSzPct val="75000"/>
                        <a:buFont typeface="Monotype Sorts" pitchFamily="2" charset="2"/>
                        <a:buNone/>
                        <a:tabLst>
                          <a:tab pos="1828800" algn="dec"/>
                        </a:tabLst>
                      </a:pPr>
                      <a:r>
                        <a:rPr kumimoji="0" lang="en-US" sz="2200" b="0" i="0" u="none" strike="noStrike" cap="none" normalizeH="0" baseline="0" dirty="0" smtClean="0">
                          <a:ln>
                            <a:noFill/>
                          </a:ln>
                          <a:solidFill>
                            <a:srgbClr val="9A002E"/>
                          </a:solidFill>
                          <a:effectLst/>
                          <a:latin typeface="Arial Black" pitchFamily="34" charset="0"/>
                          <a:cs typeface="Arial" pitchFamily="34" charset="0"/>
                        </a:rPr>
                        <a:t>$7,235,699</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FE285"/>
                    </a:solidFill>
                  </a:tcPr>
                </a:tc>
              </a:tr>
            </a:tbl>
          </a:graphicData>
        </a:graphic>
      </p:graphicFrame>
      <p:sp>
        <p:nvSpPr>
          <p:cNvPr id="10" name="Rectangle 1026"/>
          <p:cNvSpPr>
            <a:spLocks noGrp="1" noChangeArrowheads="1"/>
          </p:cNvSpPr>
          <p:nvPr>
            <p:ph type="title"/>
          </p:nvPr>
        </p:nvSpPr>
        <p:spPr>
          <a:xfrm>
            <a:off x="0" y="197340"/>
            <a:ext cx="9144000" cy="838200"/>
          </a:xfrm>
        </p:spPr>
        <p:txBody>
          <a:bodyPr/>
          <a:lstStyle/>
          <a:p>
            <a:pPr algn="ctr"/>
            <a:r>
              <a:rPr lang="en-US" sz="3200" dirty="0" smtClean="0">
                <a:solidFill>
                  <a:schemeClr val="bg1"/>
                </a:solidFill>
              </a:rPr>
              <a:t>Conclusions: Dr. James Adrian</a:t>
            </a:r>
          </a:p>
        </p:txBody>
      </p:sp>
    </p:spTree>
  </p:cSld>
  <p:clrMapOvr>
    <a:masterClrMapping/>
  </p:clrMapOvr>
  <p:transition>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125046"/>
            <a:ext cx="9144000" cy="1000369"/>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1117651"/>
            <a:ext cx="9144000" cy="152400"/>
          </a:xfrm>
          <a:prstGeom prst="rect">
            <a:avLst/>
          </a:prstGeom>
          <a:gradFill>
            <a:gsLst>
              <a:gs pos="0">
                <a:schemeClr val="tx1">
                  <a:alpha val="68000"/>
                </a:schemeClr>
              </a:gs>
              <a:gs pos="50000">
                <a:srgbClr val="DDDDD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0962" name="Title 2"/>
          <p:cNvSpPr>
            <a:spLocks noGrp="1"/>
          </p:cNvSpPr>
          <p:nvPr>
            <p:ph type="title"/>
          </p:nvPr>
        </p:nvSpPr>
        <p:spPr>
          <a:xfrm>
            <a:off x="0" y="173895"/>
            <a:ext cx="9144000" cy="838200"/>
          </a:xfrm>
        </p:spPr>
        <p:txBody>
          <a:bodyPr/>
          <a:lstStyle/>
          <a:p>
            <a:pPr algn="ctr"/>
            <a:r>
              <a:rPr lang="en-US" sz="3200" dirty="0" smtClean="0">
                <a:solidFill>
                  <a:schemeClr val="bg1"/>
                </a:solidFill>
              </a:rPr>
              <a:t>ACME Labor Hours on Project</a:t>
            </a:r>
          </a:p>
        </p:txBody>
      </p:sp>
      <p:graphicFrame>
        <p:nvGraphicFramePr>
          <p:cNvPr id="5" name="Content Placeholder 4"/>
          <p:cNvGraphicFramePr>
            <a:graphicFrameLocks noGrp="1"/>
          </p:cNvGraphicFramePr>
          <p:nvPr>
            <p:ph idx="1"/>
          </p:nvPr>
        </p:nvGraphicFramePr>
        <p:xfrm>
          <a:off x="320431" y="1586522"/>
          <a:ext cx="8518769" cy="4454770"/>
        </p:xfrm>
        <a:graphic>
          <a:graphicData uri="http://schemas.openxmlformats.org/drawingml/2006/table">
            <a:tbl>
              <a:tblPr firstRow="1" bandRow="1">
                <a:tableStyleId>{10A1B5D5-9B99-4C35-A422-299274C87663}</a:tableStyleId>
              </a:tblPr>
              <a:tblGrid>
                <a:gridCol w="3618505"/>
                <a:gridCol w="1922639"/>
                <a:gridCol w="2977625"/>
              </a:tblGrid>
              <a:tr h="571124">
                <a:tc>
                  <a:txBody>
                    <a:bodyPr/>
                    <a:lstStyle/>
                    <a:p>
                      <a:r>
                        <a:rPr lang="en-US" dirty="0" smtClean="0">
                          <a:latin typeface="Arial" pitchFamily="34" charset="0"/>
                          <a:cs typeface="Arial" pitchFamily="34" charset="0"/>
                        </a:rPr>
                        <a:t>Description</a:t>
                      </a:r>
                      <a:endParaRPr lang="en-US" dirty="0">
                        <a:latin typeface="Arial" pitchFamily="34" charset="0"/>
                        <a:cs typeface="Arial" pitchFamily="34" charset="0"/>
                      </a:endParaRPr>
                    </a:p>
                  </a:txBody>
                  <a:tcPr marL="182880" marR="182880" marT="91440" marB="91440">
                    <a:lnL w="28575" cap="flat" cmpd="sng" algn="ctr">
                      <a:solidFill>
                        <a:srgbClr val="7F7F7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a:r>
                        <a:rPr lang="en-US" dirty="0" smtClean="0">
                          <a:latin typeface="Arial" pitchFamily="34" charset="0"/>
                          <a:cs typeface="Arial" pitchFamily="34" charset="0"/>
                        </a:rPr>
                        <a:t>Craft hours</a:t>
                      </a:r>
                      <a:endParaRPr lang="en-US" dirty="0">
                        <a:latin typeface="Arial" pitchFamily="34" charset="0"/>
                        <a:cs typeface="Arial" pitchFamily="34" charset="0"/>
                      </a:endParaRPr>
                    </a:p>
                  </a:txBody>
                  <a:tcPr marL="182880" marR="182880" marT="91440" marB="9144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a:endParaRPr lang="en-US" dirty="0">
                        <a:latin typeface="Arial" pitchFamily="34" charset="0"/>
                        <a:cs typeface="Arial" pitchFamily="34" charset="0"/>
                      </a:endParaRPr>
                    </a:p>
                  </a:txBody>
                  <a:tcPr marL="182880" marR="18288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571124">
                <a:tc>
                  <a:txBody>
                    <a:bodyPr/>
                    <a:lstStyle/>
                    <a:p>
                      <a:r>
                        <a:rPr lang="en-US" dirty="0" smtClean="0">
                          <a:latin typeface="Arial" pitchFamily="34" charset="0"/>
                          <a:cs typeface="Arial" pitchFamily="34" charset="0"/>
                        </a:rPr>
                        <a:t>Actual</a:t>
                      </a:r>
                      <a:r>
                        <a:rPr lang="en-US" baseline="0" dirty="0" smtClean="0">
                          <a:latin typeface="Arial" pitchFamily="34" charset="0"/>
                          <a:cs typeface="Arial" pitchFamily="34" charset="0"/>
                        </a:rPr>
                        <a:t> Craft Hours</a:t>
                      </a:r>
                      <a:endParaRPr lang="en-US" dirty="0">
                        <a:latin typeface="Arial" pitchFamily="34" charset="0"/>
                        <a:cs typeface="Arial" pitchFamily="34" charset="0"/>
                      </a:endParaRPr>
                    </a:p>
                  </a:txBody>
                  <a:tcPr marL="182880" marR="182880" marT="91440" marB="91440" anchor="ctr">
                    <a:lnL w="28575"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r>
                        <a:rPr lang="en-US" dirty="0" smtClean="0">
                          <a:latin typeface="Arial" pitchFamily="34" charset="0"/>
                          <a:cs typeface="Arial" pitchFamily="34" charset="0"/>
                        </a:rPr>
                        <a:t>926,000</a:t>
                      </a:r>
                      <a:endParaRPr lang="en-US" dirty="0">
                        <a:latin typeface="Arial" pitchFamily="34" charset="0"/>
                        <a:cs typeface="Arial" pitchFamily="34" charset="0"/>
                      </a:endParaRPr>
                    </a:p>
                  </a:txBody>
                  <a:tcPr marL="182880" marR="182880" marT="91440" marB="9144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endParaRPr lang="en-US" dirty="0">
                        <a:latin typeface="Arial" pitchFamily="34" charset="0"/>
                        <a:cs typeface="Arial" pitchFamily="34" charset="0"/>
                      </a:endParaRPr>
                    </a:p>
                  </a:txBody>
                  <a:tcPr marL="182880" marR="182880" marT="91440" marB="91440" anchor="ctr">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CECEC"/>
                    </a:solidFill>
                  </a:tcPr>
                </a:tc>
              </a:tr>
              <a:tr h="571124">
                <a:tc>
                  <a:txBody>
                    <a:bodyPr/>
                    <a:lstStyle/>
                    <a:p>
                      <a:r>
                        <a:rPr lang="en-US" dirty="0" smtClean="0">
                          <a:latin typeface="Arial" pitchFamily="34" charset="0"/>
                          <a:cs typeface="Arial" pitchFamily="34" charset="0"/>
                        </a:rPr>
                        <a:t> – Estimated</a:t>
                      </a:r>
                      <a:r>
                        <a:rPr lang="en-US" baseline="0" dirty="0" smtClean="0">
                          <a:latin typeface="Arial" pitchFamily="34" charset="0"/>
                          <a:cs typeface="Arial" pitchFamily="34" charset="0"/>
                        </a:rPr>
                        <a:t> Craft Hours</a:t>
                      </a:r>
                      <a:endParaRPr lang="en-US" dirty="0">
                        <a:latin typeface="Arial" pitchFamily="34" charset="0"/>
                        <a:cs typeface="Arial" pitchFamily="34" charset="0"/>
                      </a:endParaRPr>
                    </a:p>
                  </a:txBody>
                  <a:tcPr marL="182880" marR="182880" marT="91440" marB="91440" anchor="ctr">
                    <a:lnL w="28575"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r>
                        <a:rPr lang="en-US" dirty="0" smtClean="0">
                          <a:latin typeface="Arial" pitchFamily="34" charset="0"/>
                          <a:cs typeface="Arial" pitchFamily="34" charset="0"/>
                        </a:rPr>
                        <a:t>580,000</a:t>
                      </a:r>
                      <a:endParaRPr lang="en-US" dirty="0">
                        <a:latin typeface="Arial" pitchFamily="34" charset="0"/>
                        <a:cs typeface="Arial" pitchFamily="34" charset="0"/>
                      </a:endParaRPr>
                    </a:p>
                  </a:txBody>
                  <a:tcPr marL="182880" marR="182880" marT="91440" marB="9144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endParaRPr lang="en-US" dirty="0">
                        <a:latin typeface="Arial" pitchFamily="34" charset="0"/>
                        <a:cs typeface="Arial" pitchFamily="34" charset="0"/>
                      </a:endParaRPr>
                    </a:p>
                  </a:txBody>
                  <a:tcPr marL="182880" marR="182880" marT="91440" marB="91440" anchor="ctr">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CECEC"/>
                    </a:solidFill>
                  </a:tcPr>
                </a:tc>
              </a:tr>
              <a:tr h="571124">
                <a:tc>
                  <a:txBody>
                    <a:bodyPr/>
                    <a:lstStyle/>
                    <a:p>
                      <a:r>
                        <a:rPr lang="en-US" dirty="0" smtClean="0">
                          <a:latin typeface="Arial" pitchFamily="34" charset="0"/>
                          <a:cs typeface="Arial" pitchFamily="34" charset="0"/>
                        </a:rPr>
                        <a:t> – Approved Change Hours</a:t>
                      </a:r>
                      <a:endParaRPr lang="en-US" dirty="0">
                        <a:latin typeface="Arial" pitchFamily="34" charset="0"/>
                        <a:cs typeface="Arial" pitchFamily="34" charset="0"/>
                      </a:endParaRPr>
                    </a:p>
                  </a:txBody>
                  <a:tcPr marL="182880" marR="182880" marT="91440" marB="91440" anchor="ctr">
                    <a:lnL w="28575"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r>
                        <a:rPr lang="en-US" dirty="0" smtClean="0">
                          <a:latin typeface="Arial" pitchFamily="34" charset="0"/>
                          <a:cs typeface="Arial" pitchFamily="34" charset="0"/>
                        </a:rPr>
                        <a:t>148,000</a:t>
                      </a:r>
                      <a:endParaRPr lang="en-US" dirty="0">
                        <a:latin typeface="Arial" pitchFamily="34" charset="0"/>
                        <a:cs typeface="Arial" pitchFamily="34" charset="0"/>
                      </a:endParaRPr>
                    </a:p>
                  </a:txBody>
                  <a:tcPr marL="182880" marR="182880" marT="91440" marB="9144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r>
                        <a:rPr lang="en-US" b="1" dirty="0" smtClean="0">
                          <a:solidFill>
                            <a:srgbClr val="9A002E"/>
                          </a:solidFill>
                          <a:latin typeface="Arial" pitchFamily="34" charset="0"/>
                          <a:cs typeface="Arial" pitchFamily="34" charset="0"/>
                        </a:rPr>
                        <a:t>#</a:t>
                      </a:r>
                      <a:r>
                        <a:rPr lang="en-US" b="1" baseline="0" dirty="0" smtClean="0">
                          <a:solidFill>
                            <a:srgbClr val="9A002E"/>
                          </a:solidFill>
                          <a:latin typeface="Arial" pitchFamily="34" charset="0"/>
                          <a:cs typeface="Arial" pitchFamily="34" charset="0"/>
                        </a:rPr>
                        <a:t> of changes = 120</a:t>
                      </a:r>
                      <a:endParaRPr lang="en-US" b="1" dirty="0">
                        <a:solidFill>
                          <a:srgbClr val="9A002E"/>
                        </a:solidFill>
                        <a:latin typeface="Arial" pitchFamily="34" charset="0"/>
                        <a:cs typeface="Arial" pitchFamily="34" charset="0"/>
                      </a:endParaRPr>
                    </a:p>
                  </a:txBody>
                  <a:tcPr marL="182880" marR="182880" marT="91440" marB="91440" anchor="ctr">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571124">
                <a:tc>
                  <a:txBody>
                    <a:bodyPr/>
                    <a:lstStyle/>
                    <a:p>
                      <a:r>
                        <a:rPr lang="en-US" dirty="0" smtClean="0">
                          <a:latin typeface="Arial" pitchFamily="34" charset="0"/>
                          <a:cs typeface="Arial" pitchFamily="34" charset="0"/>
                        </a:rPr>
                        <a:t> – Unapproved Change Hours</a:t>
                      </a:r>
                      <a:endParaRPr lang="en-US" dirty="0">
                        <a:latin typeface="Arial" pitchFamily="34" charset="0"/>
                        <a:cs typeface="Arial" pitchFamily="34" charset="0"/>
                      </a:endParaRPr>
                    </a:p>
                  </a:txBody>
                  <a:tcPr marL="182880" marR="182880" marT="91440" marB="91440" anchor="ctr">
                    <a:lnL w="28575"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r>
                        <a:rPr lang="en-US" dirty="0" smtClean="0">
                          <a:latin typeface="Arial" pitchFamily="34" charset="0"/>
                          <a:cs typeface="Arial" pitchFamily="34" charset="0"/>
                        </a:rPr>
                        <a:t>56,000</a:t>
                      </a:r>
                      <a:endParaRPr lang="en-US" dirty="0">
                        <a:latin typeface="Arial" pitchFamily="34" charset="0"/>
                        <a:cs typeface="Arial" pitchFamily="34" charset="0"/>
                      </a:endParaRPr>
                    </a:p>
                  </a:txBody>
                  <a:tcPr marL="182880" marR="182880" marT="91440" marB="9144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r>
                        <a:rPr lang="en-US" b="1" dirty="0" smtClean="0">
                          <a:solidFill>
                            <a:srgbClr val="9A002E"/>
                          </a:solidFill>
                          <a:latin typeface="Arial" pitchFamily="34" charset="0"/>
                          <a:cs typeface="Arial" pitchFamily="34" charset="0"/>
                        </a:rPr>
                        <a:t># of changes = 101</a:t>
                      </a:r>
                      <a:endParaRPr lang="en-US" b="1" dirty="0">
                        <a:solidFill>
                          <a:srgbClr val="9A002E"/>
                        </a:solidFill>
                        <a:latin typeface="Arial" pitchFamily="34" charset="0"/>
                        <a:cs typeface="Arial" pitchFamily="34" charset="0"/>
                      </a:endParaRPr>
                    </a:p>
                  </a:txBody>
                  <a:tcPr marL="182880" marR="182880" marT="91440" marB="91440" anchor="ctr">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599150">
                <a:tc>
                  <a:txBody>
                    <a:bodyPr/>
                    <a:lstStyle/>
                    <a:p>
                      <a:pPr marL="228600" indent="-228600"/>
                      <a:r>
                        <a:rPr lang="en-US" dirty="0" smtClean="0">
                          <a:latin typeface="Arial" pitchFamily="34" charset="0"/>
                          <a:cs typeface="Arial" pitchFamily="34" charset="0"/>
                        </a:rPr>
                        <a:t> = Additional Lost Hours </a:t>
                      </a:r>
                      <a:br>
                        <a:rPr lang="en-US" dirty="0" smtClean="0">
                          <a:latin typeface="Arial" pitchFamily="34" charset="0"/>
                          <a:cs typeface="Arial" pitchFamily="34" charset="0"/>
                        </a:rPr>
                      </a:br>
                      <a:r>
                        <a:rPr lang="en-US" i="1" dirty="0" smtClean="0">
                          <a:latin typeface="Arial" pitchFamily="34" charset="0"/>
                          <a:cs typeface="Arial" pitchFamily="34" charset="0"/>
                        </a:rPr>
                        <a:t>(Total Cost Claim)</a:t>
                      </a:r>
                      <a:endParaRPr lang="en-US" i="1" dirty="0">
                        <a:latin typeface="Arial" pitchFamily="34" charset="0"/>
                        <a:cs typeface="Arial" pitchFamily="34" charset="0"/>
                      </a:endParaRPr>
                    </a:p>
                  </a:txBody>
                  <a:tcPr marL="182880" marR="182880" marT="91440" marB="91440" anchor="ctr">
                    <a:lnL w="28575"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28575" cap="flat" cmpd="sng" algn="ctr">
                      <a:solidFill>
                        <a:srgbClr val="7F7F7F"/>
                      </a:solidFill>
                      <a:prstDash val="solid"/>
                      <a:round/>
                      <a:headEnd type="none" w="med" len="med"/>
                      <a:tailEnd type="none" w="med" len="med"/>
                    </a:lnB>
                  </a:tcPr>
                </a:tc>
                <a:tc>
                  <a:txBody>
                    <a:bodyPr/>
                    <a:lstStyle/>
                    <a:p>
                      <a:pPr algn="ctr"/>
                      <a:r>
                        <a:rPr lang="en-US" dirty="0" smtClean="0">
                          <a:latin typeface="Arial" pitchFamily="34" charset="0"/>
                          <a:cs typeface="Arial" pitchFamily="34" charset="0"/>
                        </a:rPr>
                        <a:t>142,000</a:t>
                      </a:r>
                      <a:endParaRPr lang="en-US" dirty="0">
                        <a:latin typeface="Arial" pitchFamily="34" charset="0"/>
                        <a:cs typeface="Arial" pitchFamily="34" charset="0"/>
                      </a:endParaRPr>
                    </a:p>
                  </a:txBody>
                  <a:tcPr marL="182880" marR="182880" marT="91440" marB="9144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28575" cap="flat" cmpd="sng" algn="ctr">
                      <a:solidFill>
                        <a:srgbClr val="7F7F7F"/>
                      </a:solidFill>
                      <a:prstDash val="solid"/>
                      <a:round/>
                      <a:headEnd type="none" w="med" len="med"/>
                      <a:tailEnd type="none" w="med" len="med"/>
                    </a:lnB>
                  </a:tcPr>
                </a:tc>
                <a:tc>
                  <a:txBody>
                    <a:bodyPr/>
                    <a:lstStyle/>
                    <a:p>
                      <a:pPr algn="ctr"/>
                      <a:r>
                        <a:rPr lang="en-US" b="1" dirty="0" smtClean="0">
                          <a:solidFill>
                            <a:srgbClr val="9A002E"/>
                          </a:solidFill>
                          <a:latin typeface="Arial" pitchFamily="34" charset="0"/>
                          <a:cs typeface="Arial" pitchFamily="34" charset="0"/>
                        </a:rPr>
                        <a:t>Changes, sequencing, weather,</a:t>
                      </a:r>
                      <a:r>
                        <a:rPr lang="en-US" b="1" baseline="0" dirty="0" smtClean="0">
                          <a:solidFill>
                            <a:srgbClr val="9A002E"/>
                          </a:solidFill>
                          <a:latin typeface="Arial" pitchFamily="34" charset="0"/>
                          <a:cs typeface="Arial" pitchFamily="34" charset="0"/>
                        </a:rPr>
                        <a:t> added workers, 1820 RFIs, overtime</a:t>
                      </a:r>
                      <a:endParaRPr lang="en-US" b="1" dirty="0">
                        <a:solidFill>
                          <a:srgbClr val="9A002E"/>
                        </a:solidFill>
                        <a:latin typeface="Arial" pitchFamily="34" charset="0"/>
                        <a:cs typeface="Arial" pitchFamily="34" charset="0"/>
                      </a:endParaRPr>
                    </a:p>
                  </a:txBody>
                  <a:tcPr marL="182880" marR="182880" marT="91440" marB="91440" anchor="ctr">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28575" cap="flat" cmpd="sng" algn="ctr">
                      <a:solidFill>
                        <a:srgbClr val="7F7F7F"/>
                      </a:solidFill>
                      <a:prstDash val="solid"/>
                      <a:round/>
                      <a:headEnd type="none" w="med" len="med"/>
                      <a:tailEnd type="none" w="med" len="med"/>
                    </a:lnB>
                  </a:tcPr>
                </a:tc>
              </a:tr>
            </a:tbl>
          </a:graphicData>
        </a:graphic>
      </p:graphicFrame>
      <p:sp>
        <p:nvSpPr>
          <p:cNvPr id="7" name="Slide Number Placeholder 6"/>
          <p:cNvSpPr>
            <a:spLocks noGrp="1"/>
          </p:cNvSpPr>
          <p:nvPr>
            <p:ph type="sldNum" sz="quarter" idx="12"/>
          </p:nvPr>
        </p:nvSpPr>
        <p:spPr/>
        <p:txBody>
          <a:bodyPr/>
          <a:lstStyle/>
          <a:p>
            <a:fld id="{1FBF5666-C5C6-44AE-9D84-FDEF3B098F4B}" type="slidenum">
              <a:rPr lang="en-US" smtClean="0"/>
              <a:pPr/>
              <a:t>29</a:t>
            </a:fld>
            <a:endParaRPr lang="en-US" dirty="0"/>
          </a:p>
        </p:txBody>
      </p:sp>
    </p:spTree>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6"/>
          <p:cNvSpPr>
            <a:spLocks noChangeArrowheads="1"/>
          </p:cNvSpPr>
          <p:nvPr/>
        </p:nvSpPr>
        <p:spPr bwMode="auto">
          <a:xfrm>
            <a:off x="3779838" y="2343150"/>
            <a:ext cx="9144000" cy="0"/>
          </a:xfrm>
          <a:prstGeom prst="rect">
            <a:avLst/>
          </a:prstGeom>
          <a:noFill/>
          <a:ln w="12700">
            <a:noFill/>
            <a:miter lim="800000"/>
            <a:headEnd type="none" w="sm" len="sm"/>
            <a:tailEnd type="none" w="sm" len="sm"/>
          </a:ln>
        </p:spPr>
        <p:txBody>
          <a:bodyPr>
            <a:spAutoFit/>
          </a:bodyPr>
          <a:lstStyle/>
          <a:p>
            <a:endParaRPr lang="en-US">
              <a:solidFill>
                <a:prstClr val="black"/>
              </a:solidFill>
            </a:endParaRPr>
          </a:p>
        </p:txBody>
      </p:sp>
      <p:sp>
        <p:nvSpPr>
          <p:cNvPr id="6" name="Rectangle 2"/>
          <p:cNvSpPr txBox="1">
            <a:spLocks noChangeArrowheads="1"/>
          </p:cNvSpPr>
          <p:nvPr/>
        </p:nvSpPr>
        <p:spPr bwMode="auto">
          <a:xfrm>
            <a:off x="685800" y="4777"/>
            <a:ext cx="7772400" cy="11394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smtClean="0">
                <a:ln>
                  <a:noFill/>
                </a:ln>
                <a:uLnTx/>
                <a:uFillTx/>
                <a:latin typeface="Arial Black" pitchFamily="-80" charset="0"/>
                <a:ea typeface="+mj-ea"/>
                <a:cs typeface="+mj-cs"/>
              </a:rPr>
              <a:t>The Case</a:t>
            </a:r>
          </a:p>
        </p:txBody>
      </p:sp>
      <p:sp>
        <p:nvSpPr>
          <p:cNvPr id="8" name="Rectangle 3"/>
          <p:cNvSpPr txBox="1">
            <a:spLocks noChangeArrowheads="1"/>
          </p:cNvSpPr>
          <p:nvPr/>
        </p:nvSpPr>
        <p:spPr>
          <a:xfrm>
            <a:off x="265717" y="2308695"/>
            <a:ext cx="8621838" cy="2712720"/>
          </a:xfrm>
          <a:prstGeom prst="rect">
            <a:avLst/>
          </a:prstGeom>
          <a:noFill/>
        </p:spPr>
        <p:txBody>
          <a:bodyPr/>
          <a:lstStyle/>
          <a:p>
            <a:pPr marL="342900" marR="0" lvl="0" indent="-342900" algn="ctr" defTabSz="914400" rtl="0" eaLnBrk="1" fontAlgn="base" latinLnBrk="0" hangingPunct="1">
              <a:lnSpc>
                <a:spcPct val="100000"/>
              </a:lnSpc>
              <a:spcBef>
                <a:spcPct val="20000"/>
              </a:spcBef>
              <a:spcAft>
                <a:spcPct val="0"/>
              </a:spcAft>
              <a:buClr>
                <a:srgbClr val="FFCC00"/>
              </a:buClr>
              <a:buSzTx/>
              <a:tabLst/>
              <a:defRPr/>
            </a:pPr>
            <a:r>
              <a:rPr kumimoji="0" lang="en-US" sz="3600" b="1"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pitchFamily="34" charset="0"/>
                <a:ea typeface="+mn-ea"/>
                <a:cs typeface="Arial" pitchFamily="34" charset="0"/>
              </a:rPr>
              <a:t>Loss of Productivity – Expert Analysis</a:t>
            </a:r>
          </a:p>
          <a:p>
            <a:pPr marL="342900" marR="0" lvl="0" indent="-342900" algn="ctr" defTabSz="914400" rtl="0" eaLnBrk="1" fontAlgn="base" latinLnBrk="0" hangingPunct="1">
              <a:lnSpc>
                <a:spcPct val="100000"/>
              </a:lnSpc>
              <a:spcBef>
                <a:spcPct val="20000"/>
              </a:spcBef>
              <a:spcAft>
                <a:spcPct val="0"/>
              </a:spcAft>
              <a:buClr>
                <a:srgbClr val="FFCC00"/>
              </a:buClr>
              <a:buSzTx/>
              <a:tabLst/>
              <a:defRPr/>
            </a:pPr>
            <a:endParaRPr kumimoji="0" lang="en-US" sz="2000" b="1"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pitchFamily="34" charset="0"/>
              <a:ea typeface="+mn-ea"/>
              <a:cs typeface="Arial" pitchFamily="34" charset="0"/>
            </a:endParaRPr>
          </a:p>
          <a:p>
            <a:pPr marL="342900" marR="0" lvl="0" indent="-342900" algn="ctr" defTabSz="914400" rtl="0" eaLnBrk="1" fontAlgn="base" latinLnBrk="0" hangingPunct="1">
              <a:lnSpc>
                <a:spcPct val="90000"/>
              </a:lnSpc>
              <a:spcBef>
                <a:spcPct val="20000"/>
              </a:spcBef>
              <a:spcAft>
                <a:spcPct val="0"/>
              </a:spcAft>
              <a:buClr>
                <a:srgbClr val="FFCC00"/>
              </a:buClr>
              <a:buSzTx/>
              <a:tabLst/>
              <a:defRPr/>
            </a:pPr>
            <a:r>
              <a:rPr kumimoji="0" lang="en-US" sz="3600" b="0" i="1" u="none" strike="noStrike" kern="0" cap="none" spc="0" normalizeH="0" baseline="0" noProof="0" dirty="0" smtClean="0">
                <a:ln>
                  <a:noFill/>
                </a:ln>
                <a:solidFill>
                  <a:srgbClr val="FFCC00"/>
                </a:solidFill>
                <a:effectLst>
                  <a:outerShdw blurRad="50800" dist="50800" dir="5400000" algn="ctr" rotWithShape="0">
                    <a:schemeClr val="tx1"/>
                  </a:outerShdw>
                </a:effectLst>
                <a:uLnTx/>
                <a:uFillTx/>
                <a:latin typeface="Arial Black" pitchFamily="34" charset="0"/>
                <a:cs typeface="Arial" pitchFamily="34" charset="0"/>
              </a:rPr>
              <a:t>ACME Constructors </a:t>
            </a:r>
            <a:br>
              <a:rPr kumimoji="0" lang="en-US" sz="3600" b="0" i="1" u="none" strike="noStrike" kern="0" cap="none" spc="0" normalizeH="0" baseline="0" noProof="0" dirty="0" smtClean="0">
                <a:ln>
                  <a:noFill/>
                </a:ln>
                <a:solidFill>
                  <a:srgbClr val="FFCC00"/>
                </a:solidFill>
                <a:effectLst>
                  <a:outerShdw blurRad="50800" dist="50800" dir="5400000" algn="ctr" rotWithShape="0">
                    <a:schemeClr val="tx1"/>
                  </a:outerShdw>
                </a:effectLst>
                <a:uLnTx/>
                <a:uFillTx/>
                <a:latin typeface="Arial Black" pitchFamily="34" charset="0"/>
                <a:cs typeface="Arial" pitchFamily="34" charset="0"/>
              </a:rPr>
            </a:br>
            <a:r>
              <a:rPr kumimoji="0" lang="en-US" sz="3600" b="0" i="1" u="none" strike="noStrike" kern="0" cap="none" spc="0" normalizeH="0" baseline="0" noProof="0" dirty="0" smtClean="0">
                <a:ln>
                  <a:noFill/>
                </a:ln>
                <a:solidFill>
                  <a:srgbClr val="FFCC00"/>
                </a:solidFill>
                <a:effectLst>
                  <a:outerShdw blurRad="50800" dist="50800" dir="5400000" algn="ctr" rotWithShape="0">
                    <a:schemeClr val="tx1"/>
                  </a:outerShdw>
                </a:effectLst>
                <a:uLnTx/>
                <a:uFillTx/>
                <a:latin typeface="Arial Black" pitchFamily="34" charset="0"/>
                <a:cs typeface="Arial" pitchFamily="34" charset="0"/>
              </a:rPr>
              <a:t>v. </a:t>
            </a:r>
            <a:br>
              <a:rPr kumimoji="0" lang="en-US" sz="3600" b="0" i="1" u="none" strike="noStrike" kern="0" cap="none" spc="0" normalizeH="0" baseline="0" noProof="0" dirty="0" smtClean="0">
                <a:ln>
                  <a:noFill/>
                </a:ln>
                <a:solidFill>
                  <a:srgbClr val="FFCC00"/>
                </a:solidFill>
                <a:effectLst>
                  <a:outerShdw blurRad="50800" dist="50800" dir="5400000" algn="ctr" rotWithShape="0">
                    <a:schemeClr val="tx1"/>
                  </a:outerShdw>
                </a:effectLst>
                <a:uLnTx/>
                <a:uFillTx/>
                <a:latin typeface="Arial Black" pitchFamily="34" charset="0"/>
                <a:cs typeface="Arial" pitchFamily="34" charset="0"/>
              </a:rPr>
            </a:br>
            <a:r>
              <a:rPr kumimoji="0" lang="en-US" sz="3600" b="0" i="1" u="none" strike="noStrike" kern="0" cap="none" spc="0" normalizeH="0" baseline="0" noProof="0" dirty="0" smtClean="0">
                <a:ln>
                  <a:noFill/>
                </a:ln>
                <a:solidFill>
                  <a:srgbClr val="FFCC00"/>
                </a:solidFill>
                <a:effectLst>
                  <a:outerShdw blurRad="50800" dist="50800" dir="5400000" algn="ctr" rotWithShape="0">
                    <a:schemeClr val="tx1"/>
                  </a:outerShdw>
                </a:effectLst>
                <a:uLnTx/>
                <a:uFillTx/>
                <a:latin typeface="Arial Black" pitchFamily="34" charset="0"/>
                <a:cs typeface="Arial" pitchFamily="34" charset="0"/>
              </a:rPr>
              <a:t>American Power</a:t>
            </a:r>
          </a:p>
          <a:p>
            <a:pPr marL="342900" marR="0" lvl="0" indent="-342900" algn="ctr" defTabSz="914400" rtl="0" eaLnBrk="1" fontAlgn="base" latinLnBrk="0" hangingPunct="1">
              <a:lnSpc>
                <a:spcPct val="100000"/>
              </a:lnSpc>
              <a:spcBef>
                <a:spcPct val="20000"/>
              </a:spcBef>
              <a:spcAft>
                <a:spcPct val="0"/>
              </a:spcAft>
              <a:buClr>
                <a:srgbClr val="FFCC00"/>
              </a:buClr>
              <a:buSzTx/>
              <a:tabLst/>
              <a:defRPr/>
            </a:pPr>
            <a:endPar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endParaRPr>
          </a:p>
          <a:p>
            <a:pPr marL="342900" marR="0" lvl="0" indent="-342900" algn="ctr" defTabSz="914400" rtl="0" eaLnBrk="1" fontAlgn="base" latinLnBrk="0" hangingPunct="1">
              <a:lnSpc>
                <a:spcPct val="100000"/>
              </a:lnSpc>
              <a:spcBef>
                <a:spcPct val="20000"/>
              </a:spcBef>
              <a:spcAft>
                <a:spcPct val="0"/>
              </a:spcAft>
              <a:buClr>
                <a:srgbClr val="FFCC00"/>
              </a:buClr>
              <a:buSzTx/>
              <a:tabLst/>
              <a:defRPr/>
            </a:pPr>
            <a:endPar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endParaRPr>
          </a:p>
        </p:txBody>
      </p:sp>
      <p:sp>
        <p:nvSpPr>
          <p:cNvPr id="9" name="Slide Number Placeholder 8"/>
          <p:cNvSpPr>
            <a:spLocks noGrp="1"/>
          </p:cNvSpPr>
          <p:nvPr>
            <p:ph type="sldNum" sz="quarter" idx="12"/>
          </p:nvPr>
        </p:nvSpPr>
        <p:spPr>
          <a:xfrm>
            <a:off x="7014285" y="6553200"/>
            <a:ext cx="2133600" cy="304800"/>
          </a:xfrm>
        </p:spPr>
        <p:txBody>
          <a:bodyPr/>
          <a:lstStyle/>
          <a:p>
            <a:fld id="{B6C2AB66-35F9-4A26-8D54-804673898F76}" type="slidenum">
              <a:rPr lang="en-US" smtClean="0"/>
              <a:pPr/>
              <a:t>3</a:t>
            </a:fld>
            <a:endParaRPr lang="en-US" dirty="0"/>
          </a:p>
        </p:txBody>
      </p:sp>
    </p:spTree>
  </p:cSld>
  <p:clrMapOvr>
    <a:masterClrMapping/>
  </p:clrMapOvr>
  <p:transition>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117600"/>
            <a:ext cx="9144000" cy="5740400"/>
          </a:xfrm>
          <a:prstGeom prst="rect">
            <a:avLst/>
          </a:pr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1" name="Rectangle 6"/>
          <p:cNvSpPr>
            <a:spLocks noChangeArrowheads="1"/>
          </p:cNvSpPr>
          <p:nvPr/>
        </p:nvSpPr>
        <p:spPr bwMode="auto">
          <a:xfrm>
            <a:off x="3779838" y="2343150"/>
            <a:ext cx="9144000" cy="0"/>
          </a:xfrm>
          <a:prstGeom prst="rect">
            <a:avLst/>
          </a:prstGeom>
          <a:noFill/>
          <a:ln w="12700">
            <a:noFill/>
            <a:miter lim="800000"/>
            <a:headEnd type="none" w="sm" len="sm"/>
            <a:tailEnd type="none" w="sm" len="sm"/>
          </a:ln>
        </p:spPr>
        <p:txBody>
          <a:bodyPr>
            <a:spAutoFit/>
          </a:bodyPr>
          <a:lstStyle/>
          <a:p>
            <a:endParaRPr lang="en-US">
              <a:solidFill>
                <a:prstClr val="black"/>
              </a:solidFill>
            </a:endParaRPr>
          </a:p>
        </p:txBody>
      </p:sp>
      <p:sp>
        <p:nvSpPr>
          <p:cNvPr id="7" name="Rectangle 2"/>
          <p:cNvSpPr txBox="1">
            <a:spLocks noChangeArrowheads="1"/>
          </p:cNvSpPr>
          <p:nvPr/>
        </p:nvSpPr>
        <p:spPr bwMode="auto">
          <a:xfrm>
            <a:off x="690083" y="348574"/>
            <a:ext cx="7772400" cy="11394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1" u="none" strike="noStrike" kern="0" cap="none" spc="0" normalizeH="0" baseline="0" noProof="0" dirty="0" smtClean="0">
                <a:ln>
                  <a:noFill/>
                </a:ln>
                <a:uLnTx/>
                <a:uFillTx/>
                <a:latin typeface="Arial Black" pitchFamily="-80" charset="0"/>
                <a:ea typeface="+mj-ea"/>
                <a:cs typeface="+mj-cs"/>
              </a:rPr>
              <a:t>DIRECT:</a:t>
            </a:r>
            <a:r>
              <a:rPr kumimoji="0" lang="en-US" sz="4000" b="1" i="1" u="none" strike="noStrike" kern="0" cap="none" spc="0" normalizeH="0" noProof="0" dirty="0" smtClean="0">
                <a:ln>
                  <a:noFill/>
                </a:ln>
                <a:uLnTx/>
                <a:uFillTx/>
                <a:latin typeface="Arial Black" pitchFamily="-80" charset="0"/>
                <a:ea typeface="+mj-ea"/>
                <a:cs typeface="+mj-cs"/>
              </a:rPr>
              <a:t> </a:t>
            </a:r>
            <a:r>
              <a:rPr kumimoji="0" lang="en-US" sz="4000" b="1" i="1" u="none" strike="noStrike" kern="0" cap="none" spc="0" normalizeH="0" baseline="0" noProof="0" dirty="0" smtClean="0">
                <a:ln>
                  <a:noFill/>
                </a:ln>
                <a:uLnTx/>
                <a:uFillTx/>
                <a:latin typeface="Arial Black" pitchFamily="-80" charset="0"/>
                <a:ea typeface="+mj-ea"/>
                <a:cs typeface="+mj-cs"/>
              </a:rPr>
              <a:t>QUESTION 1:</a:t>
            </a:r>
            <a:br>
              <a:rPr kumimoji="0" lang="en-US" sz="4000" b="1" i="1" u="none" strike="noStrike" kern="0" cap="none" spc="0" normalizeH="0" baseline="0" noProof="0" dirty="0" smtClean="0">
                <a:ln>
                  <a:noFill/>
                </a:ln>
                <a:uLnTx/>
                <a:uFillTx/>
                <a:latin typeface="Arial Black" pitchFamily="-80" charset="0"/>
                <a:ea typeface="+mj-ea"/>
                <a:cs typeface="+mj-cs"/>
              </a:rPr>
            </a:br>
            <a:endParaRPr kumimoji="0" lang="en-US" sz="4000" b="1" i="1" u="none" strike="noStrike" kern="0" cap="none" spc="0" normalizeH="0" baseline="0" noProof="0" dirty="0" smtClean="0">
              <a:ln>
                <a:noFill/>
              </a:ln>
              <a:uLnTx/>
              <a:uFillTx/>
              <a:latin typeface="Arial Black" pitchFamily="-80" charset="0"/>
              <a:ea typeface="+mj-ea"/>
              <a:cs typeface="+mj-cs"/>
            </a:endParaRPr>
          </a:p>
        </p:txBody>
      </p:sp>
      <p:sp>
        <p:nvSpPr>
          <p:cNvPr id="5" name="Rectangle 3"/>
          <p:cNvSpPr txBox="1">
            <a:spLocks noChangeArrowheads="1"/>
          </p:cNvSpPr>
          <p:nvPr/>
        </p:nvSpPr>
        <p:spPr>
          <a:xfrm>
            <a:off x="562707" y="1223914"/>
            <a:ext cx="8018585" cy="3108960"/>
          </a:xfrm>
          <a:prstGeom prst="rect">
            <a:avLst/>
          </a:prstGeom>
          <a:noFill/>
        </p:spPr>
        <p:txBody>
          <a:bodyPr/>
          <a:lstStyle/>
          <a:p>
            <a:pPr marL="342900" marR="0" lvl="0" indent="-342900" algn="l" defTabSz="914400" rtl="0" eaLnBrk="1" fontAlgn="base" latinLnBrk="0" hangingPunct="1">
              <a:lnSpc>
                <a:spcPct val="100000"/>
              </a:lnSpc>
              <a:spcBef>
                <a:spcPct val="20000"/>
              </a:spcBef>
              <a:spcAft>
                <a:spcPts val="600"/>
              </a:spcAft>
              <a:buClrTx/>
              <a:buSzTx/>
              <a:buFontTx/>
              <a:buNone/>
              <a:tabLst/>
              <a:defRPr/>
            </a:pPr>
            <a:r>
              <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rPr>
              <a:t>   Based on what I have heard, the direct helped me to:</a:t>
            </a:r>
          </a:p>
          <a:p>
            <a:pPr marL="342900" marR="0" lvl="0" indent="-342900" algn="l" defTabSz="914400" rtl="0" eaLnBrk="1" fontAlgn="base" latinLnBrk="0" hangingPunct="1">
              <a:lnSpc>
                <a:spcPct val="100000"/>
              </a:lnSpc>
              <a:spcBef>
                <a:spcPct val="20000"/>
              </a:spcBef>
              <a:spcAft>
                <a:spcPts val="600"/>
              </a:spcAft>
              <a:buClrTx/>
              <a:buSzTx/>
              <a:buFontTx/>
              <a:buNone/>
              <a:tabLst/>
              <a:defRPr/>
            </a:pPr>
            <a:r>
              <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rPr>
              <a:t>      </a:t>
            </a:r>
            <a:r>
              <a:rPr kumimoji="0" lang="en-US" sz="3200" b="0" i="0" u="none" strike="noStrike" kern="0" cap="none" spc="0" normalizeH="0" baseline="0" noProof="0" dirty="0" smtClean="0">
                <a:ln>
                  <a:noFill/>
                </a:ln>
                <a:solidFill>
                  <a:srgbClr val="FFCC00"/>
                </a:solidFill>
                <a:effectLst>
                  <a:outerShdw blurRad="50800" dist="50800" dir="5400000" algn="ctr" rotWithShape="0">
                    <a:schemeClr val="tx1"/>
                  </a:outerShdw>
                </a:effectLst>
                <a:uLnTx/>
                <a:uFillTx/>
                <a:latin typeface="Arial" charset="0"/>
                <a:ea typeface="+mn-ea"/>
                <a:cs typeface="+mn-cs"/>
              </a:rPr>
              <a:t>A)</a:t>
            </a:r>
            <a:r>
              <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rPr>
              <a:t> Strongly favor the plaintiff</a:t>
            </a:r>
          </a:p>
          <a:p>
            <a:pPr marL="342900" marR="0" lvl="0" indent="-342900" algn="l" defTabSz="914400" rtl="0" eaLnBrk="1" fontAlgn="base" latinLnBrk="0" hangingPunct="1">
              <a:lnSpc>
                <a:spcPct val="100000"/>
              </a:lnSpc>
              <a:spcBef>
                <a:spcPct val="20000"/>
              </a:spcBef>
              <a:spcAft>
                <a:spcPts val="600"/>
              </a:spcAft>
              <a:buClrTx/>
              <a:buSzTx/>
              <a:buFontTx/>
              <a:buNone/>
              <a:tabLst/>
              <a:defRPr/>
            </a:pPr>
            <a:r>
              <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rPr>
              <a:t>      </a:t>
            </a:r>
            <a:r>
              <a:rPr kumimoji="0" lang="en-US" sz="3200" b="0" i="0" u="none" strike="noStrike" kern="0" cap="none" spc="0" normalizeH="0" baseline="0" noProof="0" dirty="0" smtClean="0">
                <a:ln>
                  <a:noFill/>
                </a:ln>
                <a:solidFill>
                  <a:srgbClr val="FFCC00"/>
                </a:solidFill>
                <a:effectLst>
                  <a:outerShdw blurRad="50800" dist="50800" dir="5400000" algn="ctr" rotWithShape="0">
                    <a:schemeClr val="tx1"/>
                  </a:outerShdw>
                </a:effectLst>
                <a:uLnTx/>
                <a:uFillTx/>
                <a:latin typeface="Arial" charset="0"/>
                <a:ea typeface="+mn-ea"/>
                <a:cs typeface="+mn-cs"/>
              </a:rPr>
              <a:t>B)</a:t>
            </a:r>
            <a:r>
              <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rPr>
              <a:t> Slightly favor the plaintiff</a:t>
            </a:r>
          </a:p>
          <a:p>
            <a:pPr marL="342900" marR="0" lvl="0" indent="-342900" algn="l" defTabSz="914400" rtl="0" eaLnBrk="1" fontAlgn="base" latinLnBrk="0" hangingPunct="1">
              <a:lnSpc>
                <a:spcPct val="100000"/>
              </a:lnSpc>
              <a:spcBef>
                <a:spcPct val="20000"/>
              </a:spcBef>
              <a:spcAft>
                <a:spcPts val="600"/>
              </a:spcAft>
              <a:buClrTx/>
              <a:buSzTx/>
              <a:buFontTx/>
              <a:buNone/>
              <a:tabLst/>
              <a:defRPr/>
            </a:pPr>
            <a:r>
              <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rPr>
              <a:t>      </a:t>
            </a:r>
            <a:r>
              <a:rPr kumimoji="0" lang="en-US" sz="3200" b="0" i="0" u="none" strike="noStrike" kern="0" cap="none" spc="0" normalizeH="0" baseline="0" noProof="0" dirty="0" smtClean="0">
                <a:ln>
                  <a:noFill/>
                </a:ln>
                <a:solidFill>
                  <a:srgbClr val="FFCC00"/>
                </a:solidFill>
                <a:effectLst>
                  <a:outerShdw blurRad="50800" dist="50800" dir="5400000" algn="ctr" rotWithShape="0">
                    <a:schemeClr val="tx1"/>
                  </a:outerShdw>
                </a:effectLst>
                <a:uLnTx/>
                <a:uFillTx/>
                <a:latin typeface="Arial" charset="0"/>
                <a:ea typeface="+mn-ea"/>
                <a:cs typeface="+mn-cs"/>
              </a:rPr>
              <a:t>C)</a:t>
            </a:r>
            <a:r>
              <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rPr>
              <a:t> Slightly favor the defendant</a:t>
            </a:r>
          </a:p>
          <a:p>
            <a:pPr marL="342900" marR="0" lvl="0" indent="-342900" algn="l" defTabSz="914400" rtl="0" eaLnBrk="1" fontAlgn="base" latinLnBrk="0" hangingPunct="1">
              <a:lnSpc>
                <a:spcPct val="100000"/>
              </a:lnSpc>
              <a:spcBef>
                <a:spcPct val="20000"/>
              </a:spcBef>
              <a:spcAft>
                <a:spcPts val="600"/>
              </a:spcAft>
              <a:buClrTx/>
              <a:buSzTx/>
              <a:buFontTx/>
              <a:buNone/>
              <a:tabLst/>
              <a:defRPr/>
            </a:pPr>
            <a:r>
              <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rPr>
              <a:t>      </a:t>
            </a:r>
            <a:r>
              <a:rPr kumimoji="0" lang="en-US" sz="3200" b="0" i="0" u="none" strike="noStrike" kern="0" cap="none" spc="0" normalizeH="0" baseline="0" noProof="0" dirty="0" smtClean="0">
                <a:ln>
                  <a:noFill/>
                </a:ln>
                <a:solidFill>
                  <a:srgbClr val="FFCC00"/>
                </a:solidFill>
                <a:effectLst>
                  <a:outerShdw blurRad="50800" dist="50800" dir="5400000" algn="ctr" rotWithShape="0">
                    <a:schemeClr val="tx1"/>
                  </a:outerShdw>
                </a:effectLst>
                <a:uLnTx/>
                <a:uFillTx/>
                <a:latin typeface="Arial" charset="0"/>
                <a:ea typeface="+mn-ea"/>
                <a:cs typeface="+mn-cs"/>
              </a:rPr>
              <a:t>D)</a:t>
            </a:r>
            <a:r>
              <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rPr>
              <a:t> Strongly favor the defendant</a:t>
            </a:r>
          </a:p>
          <a:p>
            <a:pPr marL="342900" marR="0" lvl="0" indent="-342900" algn="l" defTabSz="914400" rtl="0" eaLnBrk="1" fontAlgn="base" latinLnBrk="0" hangingPunct="1">
              <a:lnSpc>
                <a:spcPct val="100000"/>
              </a:lnSpc>
              <a:spcBef>
                <a:spcPct val="20000"/>
              </a:spcBef>
              <a:spcAft>
                <a:spcPts val="600"/>
              </a:spcAft>
              <a:buClrTx/>
              <a:buSzTx/>
              <a:buFontTx/>
              <a:buNone/>
              <a:tabLst/>
              <a:defRPr/>
            </a:pPr>
            <a:endPar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endParaRPr>
          </a:p>
          <a:p>
            <a:pPr marL="342900" marR="0" lvl="0" indent="-342900" algn="l" defTabSz="914400" rtl="0" eaLnBrk="1" fontAlgn="base" latinLnBrk="0" hangingPunct="1">
              <a:lnSpc>
                <a:spcPct val="100000"/>
              </a:lnSpc>
              <a:spcBef>
                <a:spcPct val="20000"/>
              </a:spcBef>
              <a:spcAft>
                <a:spcPts val="600"/>
              </a:spcAft>
              <a:buClrTx/>
              <a:buSzTx/>
              <a:buFontTx/>
              <a:buNone/>
              <a:tabLst/>
              <a:defRPr/>
            </a:pPr>
            <a:r>
              <a:rPr kumimoji="0" lang="en-US" sz="4400" b="0" i="1"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Black" pitchFamily="34" charset="0"/>
              </a:rPr>
              <a:t>          </a:t>
            </a:r>
            <a:r>
              <a:rPr kumimoji="0" lang="en-US" sz="4400" b="0" i="1" u="none" strike="noStrike" kern="0" cap="none" spc="0" normalizeH="0" baseline="0" noProof="0" dirty="0" smtClean="0">
                <a:ln>
                  <a:noFill/>
                </a:ln>
                <a:solidFill>
                  <a:srgbClr val="FFCC00"/>
                </a:solidFill>
                <a:effectLst>
                  <a:outerShdw blurRad="50800" dist="50800" dir="5400000" algn="ctr" rotWithShape="0">
                    <a:schemeClr val="tx1"/>
                  </a:outerShdw>
                </a:effectLst>
                <a:uLnTx/>
                <a:uFillTx/>
                <a:latin typeface="Arial Black" pitchFamily="34" charset="0"/>
              </a:rPr>
              <a:t>VOTE NOW</a:t>
            </a:r>
          </a:p>
        </p:txBody>
      </p:sp>
      <p:sp>
        <p:nvSpPr>
          <p:cNvPr id="8" name="Slide Number Placeholder 7"/>
          <p:cNvSpPr>
            <a:spLocks noGrp="1"/>
          </p:cNvSpPr>
          <p:nvPr>
            <p:ph type="sldNum" sz="quarter" idx="12"/>
          </p:nvPr>
        </p:nvSpPr>
        <p:spPr>
          <a:xfrm>
            <a:off x="7014285" y="6553200"/>
            <a:ext cx="2133600" cy="304800"/>
          </a:xfrm>
        </p:spPr>
        <p:txBody>
          <a:bodyPr/>
          <a:lstStyle/>
          <a:p>
            <a:fld id="{B6C2AB66-35F9-4A26-8D54-804673898F76}" type="slidenum">
              <a:rPr lang="en-US" smtClean="0"/>
              <a:pPr/>
              <a:t>30</a:t>
            </a:fld>
            <a:endParaRPr lang="en-US" dirty="0"/>
          </a:p>
        </p:txBody>
      </p:sp>
      <p:sp>
        <p:nvSpPr>
          <p:cNvPr id="10" name="TextBox 9"/>
          <p:cNvSpPr txBox="1"/>
          <p:nvPr/>
        </p:nvSpPr>
        <p:spPr>
          <a:xfrm>
            <a:off x="632558" y="5072176"/>
            <a:ext cx="7026520" cy="1077218"/>
          </a:xfrm>
          <a:prstGeom prst="rect">
            <a:avLst/>
          </a:prstGeom>
          <a:noFill/>
        </p:spPr>
        <p:txBody>
          <a:bodyPr wrap="square" rtlCol="0">
            <a:spAutoFit/>
          </a:bodyPr>
          <a:lstStyle/>
          <a:p>
            <a:pPr algn="ctr"/>
            <a:r>
              <a:rPr lang="en-US" sz="3200" i="1" dirty="0" smtClean="0">
                <a:solidFill>
                  <a:srgbClr val="FFC000"/>
                </a:solidFill>
                <a:effectLst>
                  <a:outerShdw blurRad="50800" dist="50800" dir="5400000" algn="ctr" rotWithShape="0">
                    <a:schemeClr val="tx1"/>
                  </a:outerShdw>
                </a:effectLst>
              </a:rPr>
              <a:t>Go To: http://ambar.org/plenarypoll</a:t>
            </a:r>
          </a:p>
          <a:p>
            <a:pPr algn="ctr"/>
            <a:endParaRPr lang="en-US" sz="3200" i="1" dirty="0" smtClean="0">
              <a:solidFill>
                <a:srgbClr val="FFC000"/>
              </a:solidFill>
              <a:effectLst>
                <a:outerShdw blurRad="50800" dist="50800" dir="5400000" algn="ctr" rotWithShape="0">
                  <a:schemeClr val="tx1"/>
                </a:outerShdw>
              </a:effectLst>
            </a:endParaRPr>
          </a:p>
        </p:txBody>
      </p:sp>
    </p:spTree>
  </p:cSld>
  <p:clrMapOvr>
    <a:masterClrMapping/>
  </p:clrMapOvr>
  <p:transition>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117600"/>
            <a:ext cx="9144000" cy="5740400"/>
          </a:xfrm>
          <a:prstGeom prst="rect">
            <a:avLst/>
          </a:pr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1" name="Rectangle 6"/>
          <p:cNvSpPr>
            <a:spLocks noChangeArrowheads="1"/>
          </p:cNvSpPr>
          <p:nvPr/>
        </p:nvSpPr>
        <p:spPr bwMode="auto">
          <a:xfrm>
            <a:off x="3779838" y="2343150"/>
            <a:ext cx="9144000" cy="0"/>
          </a:xfrm>
          <a:prstGeom prst="rect">
            <a:avLst/>
          </a:prstGeom>
          <a:noFill/>
          <a:ln w="12700">
            <a:noFill/>
            <a:miter lim="800000"/>
            <a:headEnd type="none" w="sm" len="sm"/>
            <a:tailEnd type="none" w="sm" len="sm"/>
          </a:ln>
        </p:spPr>
        <p:txBody>
          <a:bodyPr>
            <a:spAutoFit/>
          </a:bodyPr>
          <a:lstStyle/>
          <a:p>
            <a:endParaRPr lang="en-US">
              <a:solidFill>
                <a:prstClr val="black"/>
              </a:solidFill>
            </a:endParaRPr>
          </a:p>
        </p:txBody>
      </p:sp>
      <p:sp>
        <p:nvSpPr>
          <p:cNvPr id="7" name="Rectangle 2"/>
          <p:cNvSpPr txBox="1">
            <a:spLocks noChangeArrowheads="1"/>
          </p:cNvSpPr>
          <p:nvPr/>
        </p:nvSpPr>
        <p:spPr bwMode="auto">
          <a:xfrm>
            <a:off x="705713" y="348574"/>
            <a:ext cx="7772400" cy="11394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1" u="none" strike="noStrike" kern="0" cap="none" spc="0" normalizeH="0" baseline="0" noProof="0" dirty="0" smtClean="0">
                <a:ln>
                  <a:noFill/>
                </a:ln>
                <a:uLnTx/>
                <a:uFillTx/>
                <a:latin typeface="Arial Black" pitchFamily="-80" charset="0"/>
                <a:ea typeface="+mj-ea"/>
                <a:cs typeface="+mj-cs"/>
              </a:rPr>
              <a:t>DIRECT: QUESTION 2:</a:t>
            </a:r>
            <a:br>
              <a:rPr kumimoji="0" lang="en-US" sz="4000" b="1" i="1" u="none" strike="noStrike" kern="0" cap="none" spc="0" normalizeH="0" baseline="0" noProof="0" dirty="0" smtClean="0">
                <a:ln>
                  <a:noFill/>
                </a:ln>
                <a:uLnTx/>
                <a:uFillTx/>
                <a:latin typeface="Arial Black" pitchFamily="-80" charset="0"/>
                <a:ea typeface="+mj-ea"/>
                <a:cs typeface="+mj-cs"/>
              </a:rPr>
            </a:br>
            <a:endParaRPr kumimoji="0" lang="en-US" sz="4000" b="1" i="1" u="none" strike="noStrike" kern="0" cap="none" spc="0" normalizeH="0" baseline="0" noProof="0" dirty="0" smtClean="0">
              <a:ln>
                <a:noFill/>
              </a:ln>
              <a:uLnTx/>
              <a:uFillTx/>
              <a:latin typeface="Arial Black" pitchFamily="-80" charset="0"/>
              <a:ea typeface="+mj-ea"/>
              <a:cs typeface="+mj-cs"/>
            </a:endParaRPr>
          </a:p>
        </p:txBody>
      </p:sp>
      <p:sp>
        <p:nvSpPr>
          <p:cNvPr id="6" name="Rectangle 3"/>
          <p:cNvSpPr txBox="1">
            <a:spLocks noChangeArrowheads="1"/>
          </p:cNvSpPr>
          <p:nvPr/>
        </p:nvSpPr>
        <p:spPr>
          <a:xfrm>
            <a:off x="1371600" y="1810071"/>
            <a:ext cx="6400800" cy="2855740"/>
          </a:xfrm>
          <a:prstGeom prst="rect">
            <a:avLst/>
          </a:prstGeom>
          <a:noFill/>
        </p:spPr>
        <p:txBody>
          <a:bodyPr/>
          <a:lstStyle/>
          <a:p>
            <a:pPr marL="342900" marR="0" lvl="0" indent="-342900" algn="l" defTabSz="914400" rtl="0" eaLnBrk="1" fontAlgn="base" latinLnBrk="0" hangingPunct="1">
              <a:lnSpc>
                <a:spcPct val="100000"/>
              </a:lnSpc>
              <a:spcBef>
                <a:spcPct val="20000"/>
              </a:spcBef>
              <a:spcAft>
                <a:spcPts val="1200"/>
              </a:spcAft>
              <a:buClrTx/>
              <a:buSzTx/>
              <a:buFontTx/>
              <a:buNone/>
              <a:tabLst/>
              <a:defRPr/>
            </a:pPr>
            <a:r>
              <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rPr>
              <a:t>The level of testimony was: </a:t>
            </a:r>
          </a:p>
          <a:p>
            <a:pPr marL="342900" marR="0" lvl="0" indent="-342900" algn="l" defTabSz="914400" rtl="0" eaLnBrk="1" fontAlgn="base" latinLnBrk="0" hangingPunct="1">
              <a:lnSpc>
                <a:spcPct val="100000"/>
              </a:lnSpc>
              <a:spcBef>
                <a:spcPct val="20000"/>
              </a:spcBef>
              <a:spcAft>
                <a:spcPts val="1200"/>
              </a:spcAft>
              <a:buClrTx/>
              <a:buSzTx/>
              <a:buFontTx/>
              <a:buNone/>
              <a:tabLst/>
              <a:defRPr/>
            </a:pPr>
            <a:r>
              <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rPr>
              <a:t>  </a:t>
            </a:r>
            <a:r>
              <a:rPr kumimoji="0" lang="en-US" sz="3200" b="0" i="0" u="none" strike="noStrike" kern="0" cap="none" spc="0" normalizeH="0" baseline="0" noProof="0" dirty="0" smtClean="0">
                <a:ln>
                  <a:noFill/>
                </a:ln>
                <a:solidFill>
                  <a:srgbClr val="FFCC00"/>
                </a:solidFill>
                <a:effectLst>
                  <a:outerShdw blurRad="50800" dist="50800" dir="5400000" algn="ctr" rotWithShape="0">
                    <a:schemeClr val="tx1"/>
                  </a:outerShdw>
                </a:effectLst>
                <a:uLnTx/>
                <a:uFillTx/>
                <a:latin typeface="Arial" charset="0"/>
                <a:ea typeface="+mn-ea"/>
                <a:cs typeface="+mn-cs"/>
              </a:rPr>
              <a:t>A)</a:t>
            </a:r>
            <a:r>
              <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rPr>
              <a:t> Too hard to understand</a:t>
            </a:r>
          </a:p>
          <a:p>
            <a:pPr marL="342900" marR="0" lvl="0" indent="-342900" algn="l" defTabSz="914400" rtl="0" eaLnBrk="1" fontAlgn="base" latinLnBrk="0" hangingPunct="1">
              <a:lnSpc>
                <a:spcPct val="100000"/>
              </a:lnSpc>
              <a:spcBef>
                <a:spcPct val="20000"/>
              </a:spcBef>
              <a:spcAft>
                <a:spcPts val="1200"/>
              </a:spcAft>
              <a:buClrTx/>
              <a:buSzTx/>
              <a:buFontTx/>
              <a:buNone/>
              <a:tabLst/>
              <a:defRPr/>
            </a:pPr>
            <a:r>
              <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rPr>
              <a:t>  </a:t>
            </a:r>
            <a:r>
              <a:rPr kumimoji="0" lang="en-US" sz="3200" b="0" i="0" u="none" strike="noStrike" kern="0" cap="none" spc="0" normalizeH="0" baseline="0" noProof="0" dirty="0" smtClean="0">
                <a:ln>
                  <a:noFill/>
                </a:ln>
                <a:solidFill>
                  <a:srgbClr val="FFCC00"/>
                </a:solidFill>
                <a:effectLst>
                  <a:outerShdw blurRad="50800" dist="50800" dir="5400000" algn="ctr" rotWithShape="0">
                    <a:schemeClr val="tx1"/>
                  </a:outerShdw>
                </a:effectLst>
                <a:uLnTx/>
                <a:uFillTx/>
                <a:latin typeface="Arial" charset="0"/>
                <a:ea typeface="+mn-ea"/>
                <a:cs typeface="+mn-cs"/>
              </a:rPr>
              <a:t>B)</a:t>
            </a:r>
            <a:r>
              <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rPr>
              <a:t> Just right</a:t>
            </a:r>
          </a:p>
          <a:p>
            <a:pPr marL="342900" marR="0" lvl="0" indent="-342900" algn="l" defTabSz="914400" rtl="0" eaLnBrk="1" fontAlgn="base" latinLnBrk="0" hangingPunct="1">
              <a:lnSpc>
                <a:spcPct val="100000"/>
              </a:lnSpc>
              <a:spcBef>
                <a:spcPct val="20000"/>
              </a:spcBef>
              <a:spcAft>
                <a:spcPts val="2400"/>
              </a:spcAft>
              <a:buClrTx/>
              <a:buSzTx/>
              <a:buFontTx/>
              <a:buNone/>
              <a:tabLst/>
              <a:defRPr/>
            </a:pPr>
            <a:r>
              <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rPr>
              <a:t>  </a:t>
            </a:r>
            <a:r>
              <a:rPr kumimoji="0" lang="en-US" sz="3200" b="0" i="0" u="none" strike="noStrike" kern="0" cap="none" spc="0" normalizeH="0" baseline="0" noProof="0" dirty="0" smtClean="0">
                <a:ln>
                  <a:noFill/>
                </a:ln>
                <a:solidFill>
                  <a:srgbClr val="FFCC00"/>
                </a:solidFill>
                <a:effectLst>
                  <a:outerShdw blurRad="50800" dist="50800" dir="5400000" algn="ctr" rotWithShape="0">
                    <a:schemeClr val="tx1"/>
                  </a:outerShdw>
                </a:effectLst>
                <a:uLnTx/>
                <a:uFillTx/>
                <a:latin typeface="Arial" charset="0"/>
                <a:ea typeface="+mn-ea"/>
                <a:cs typeface="+mn-cs"/>
              </a:rPr>
              <a:t>C)</a:t>
            </a:r>
            <a:r>
              <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rPr>
              <a:t> Too simplified</a:t>
            </a:r>
          </a:p>
          <a:p>
            <a:pPr marL="342900" marR="0" lvl="0" indent="-342900" algn="l" defTabSz="914400" rtl="0" eaLnBrk="1" fontAlgn="base" latinLnBrk="0" hangingPunct="1">
              <a:lnSpc>
                <a:spcPct val="100000"/>
              </a:lnSpc>
              <a:spcBef>
                <a:spcPct val="20000"/>
              </a:spcBef>
              <a:spcAft>
                <a:spcPts val="1200"/>
              </a:spcAft>
              <a:buClrTx/>
              <a:buSzTx/>
              <a:buFontTx/>
              <a:buNone/>
              <a:tabLst/>
              <a:defRPr/>
            </a:pPr>
            <a:endPar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endParaRPr>
          </a:p>
          <a:p>
            <a:pPr marL="342900" marR="0" lvl="0" indent="-342900" algn="l" defTabSz="914400" rtl="0" eaLnBrk="1" fontAlgn="base" latinLnBrk="0" hangingPunct="1">
              <a:lnSpc>
                <a:spcPct val="100000"/>
              </a:lnSpc>
              <a:spcBef>
                <a:spcPct val="20000"/>
              </a:spcBef>
              <a:spcAft>
                <a:spcPts val="1200"/>
              </a:spcAft>
              <a:buClrTx/>
              <a:buSzTx/>
              <a:buFontTx/>
              <a:buNone/>
              <a:tabLst/>
              <a:defRPr/>
            </a:pPr>
            <a:r>
              <a:rPr kumimoji="0" lang="en-US" sz="4400" b="0" i="1" u="none" strike="noStrike" kern="0" cap="none" spc="0" normalizeH="0" baseline="0" noProof="0" dirty="0" smtClean="0">
                <a:ln>
                  <a:noFill/>
                </a:ln>
                <a:solidFill>
                  <a:srgbClr val="FFCC00"/>
                </a:solidFill>
                <a:effectLst>
                  <a:outerShdw blurRad="50800" dist="50800" dir="5400000" algn="ctr" rotWithShape="0">
                    <a:schemeClr val="tx1"/>
                  </a:outerShdw>
                </a:effectLst>
                <a:uLnTx/>
                <a:uFillTx/>
                <a:latin typeface="Arial Black" pitchFamily="34" charset="0"/>
              </a:rPr>
              <a:t>      VOTE NOW</a:t>
            </a:r>
          </a:p>
        </p:txBody>
      </p:sp>
      <p:sp>
        <p:nvSpPr>
          <p:cNvPr id="8" name="Slide Number Placeholder 7"/>
          <p:cNvSpPr>
            <a:spLocks noGrp="1"/>
          </p:cNvSpPr>
          <p:nvPr>
            <p:ph type="sldNum" sz="quarter" idx="12"/>
          </p:nvPr>
        </p:nvSpPr>
        <p:spPr>
          <a:xfrm>
            <a:off x="6998655" y="6553200"/>
            <a:ext cx="2133600" cy="304800"/>
          </a:xfrm>
        </p:spPr>
        <p:txBody>
          <a:bodyPr/>
          <a:lstStyle/>
          <a:p>
            <a:fld id="{B6C2AB66-35F9-4A26-8D54-804673898F76}" type="slidenum">
              <a:rPr lang="en-US" smtClean="0"/>
              <a:pPr/>
              <a:t>31</a:t>
            </a:fld>
            <a:endParaRPr lang="en-US" dirty="0"/>
          </a:p>
        </p:txBody>
      </p:sp>
      <p:sp>
        <p:nvSpPr>
          <p:cNvPr id="10" name="TextBox 9"/>
          <p:cNvSpPr txBox="1"/>
          <p:nvPr/>
        </p:nvSpPr>
        <p:spPr>
          <a:xfrm>
            <a:off x="632558" y="5072176"/>
            <a:ext cx="7026520" cy="1077218"/>
          </a:xfrm>
          <a:prstGeom prst="rect">
            <a:avLst/>
          </a:prstGeom>
          <a:noFill/>
        </p:spPr>
        <p:txBody>
          <a:bodyPr wrap="square" rtlCol="0">
            <a:spAutoFit/>
          </a:bodyPr>
          <a:lstStyle/>
          <a:p>
            <a:pPr algn="ctr"/>
            <a:r>
              <a:rPr lang="en-US" sz="3200" i="1" dirty="0" smtClean="0">
                <a:solidFill>
                  <a:srgbClr val="FFC000"/>
                </a:solidFill>
                <a:effectLst>
                  <a:outerShdw blurRad="50800" dist="50800" dir="5400000" algn="ctr" rotWithShape="0">
                    <a:schemeClr val="tx1"/>
                  </a:outerShdw>
                </a:effectLst>
              </a:rPr>
              <a:t>Go To: http://ambar.org/plenarypoll</a:t>
            </a:r>
          </a:p>
          <a:p>
            <a:pPr algn="ctr"/>
            <a:endParaRPr lang="en-US" sz="3200" i="1" dirty="0" smtClean="0">
              <a:solidFill>
                <a:srgbClr val="FFC000"/>
              </a:solidFill>
              <a:effectLst>
                <a:outerShdw blurRad="50800" dist="50800" dir="5400000" algn="ctr" rotWithShape="0">
                  <a:schemeClr val="tx1"/>
                </a:outerShdw>
              </a:effectLst>
            </a:endParaRPr>
          </a:p>
        </p:txBody>
      </p:sp>
    </p:spTree>
  </p:cSld>
  <p:clrMapOvr>
    <a:masterClrMapping/>
  </p:clrMapOvr>
  <p:transition>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117600"/>
            <a:ext cx="9144000" cy="5740400"/>
          </a:xfrm>
          <a:prstGeom prst="rect">
            <a:avLst/>
          </a:pr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1" name="Rectangle 6"/>
          <p:cNvSpPr>
            <a:spLocks noChangeArrowheads="1"/>
          </p:cNvSpPr>
          <p:nvPr/>
        </p:nvSpPr>
        <p:spPr bwMode="auto">
          <a:xfrm>
            <a:off x="3779838" y="2343150"/>
            <a:ext cx="9144000" cy="0"/>
          </a:xfrm>
          <a:prstGeom prst="rect">
            <a:avLst/>
          </a:prstGeom>
          <a:noFill/>
          <a:ln w="12700">
            <a:noFill/>
            <a:miter lim="800000"/>
            <a:headEnd type="none" w="sm" len="sm"/>
            <a:tailEnd type="none" w="sm" len="sm"/>
          </a:ln>
        </p:spPr>
        <p:txBody>
          <a:bodyPr>
            <a:spAutoFit/>
          </a:bodyPr>
          <a:lstStyle/>
          <a:p>
            <a:endParaRPr lang="en-US">
              <a:solidFill>
                <a:prstClr val="black"/>
              </a:solidFill>
            </a:endParaRPr>
          </a:p>
        </p:txBody>
      </p:sp>
      <p:sp>
        <p:nvSpPr>
          <p:cNvPr id="7" name="Rectangle 2"/>
          <p:cNvSpPr txBox="1">
            <a:spLocks noChangeArrowheads="1"/>
          </p:cNvSpPr>
          <p:nvPr/>
        </p:nvSpPr>
        <p:spPr bwMode="auto">
          <a:xfrm>
            <a:off x="697898" y="348574"/>
            <a:ext cx="7772400" cy="11394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1" u="none" strike="noStrike" kern="0" cap="none" spc="0" normalizeH="0" baseline="0" noProof="0" dirty="0" smtClean="0">
                <a:ln>
                  <a:noFill/>
                </a:ln>
                <a:uLnTx/>
                <a:uFillTx/>
                <a:latin typeface="Arial Black" pitchFamily="-80" charset="0"/>
                <a:ea typeface="+mj-ea"/>
                <a:cs typeface="+mj-cs"/>
              </a:rPr>
              <a:t>DIRECT: QUESTION 3:</a:t>
            </a:r>
            <a:br>
              <a:rPr kumimoji="0" lang="en-US" sz="4000" b="1" i="1" u="none" strike="noStrike" kern="0" cap="none" spc="0" normalizeH="0" baseline="0" noProof="0" dirty="0" smtClean="0">
                <a:ln>
                  <a:noFill/>
                </a:ln>
                <a:uLnTx/>
                <a:uFillTx/>
                <a:latin typeface="Arial Black" pitchFamily="-80" charset="0"/>
                <a:ea typeface="+mj-ea"/>
                <a:cs typeface="+mj-cs"/>
              </a:rPr>
            </a:br>
            <a:endParaRPr kumimoji="0" lang="en-US" sz="4000" b="1" i="1" u="none" strike="noStrike" kern="0" cap="none" spc="0" normalizeH="0" baseline="0" noProof="0" dirty="0" smtClean="0">
              <a:ln>
                <a:noFill/>
              </a:ln>
              <a:uLnTx/>
              <a:uFillTx/>
              <a:latin typeface="Arial Black" pitchFamily="-80" charset="0"/>
              <a:ea typeface="+mj-ea"/>
              <a:cs typeface="+mj-cs"/>
            </a:endParaRPr>
          </a:p>
        </p:txBody>
      </p:sp>
      <p:sp>
        <p:nvSpPr>
          <p:cNvPr id="5" name="Rectangle 3"/>
          <p:cNvSpPr txBox="1">
            <a:spLocks noChangeArrowheads="1"/>
          </p:cNvSpPr>
          <p:nvPr/>
        </p:nvSpPr>
        <p:spPr>
          <a:xfrm>
            <a:off x="1197301" y="1311436"/>
            <a:ext cx="6773594" cy="3373902"/>
          </a:xfrm>
          <a:prstGeom prst="rect">
            <a:avLst/>
          </a:prstGeom>
          <a:noFill/>
        </p:spPr>
        <p:txBody>
          <a:bodyPr/>
          <a:lstStyle/>
          <a:p>
            <a:pPr marL="342900" marR="0" lvl="0" indent="-342900" algn="l" defTabSz="914400" rtl="0" eaLnBrk="1" fontAlgn="base" latinLnBrk="0" hangingPunct="1">
              <a:lnSpc>
                <a:spcPct val="100000"/>
              </a:lnSpc>
              <a:spcBef>
                <a:spcPct val="20000"/>
              </a:spcBef>
              <a:spcAft>
                <a:spcPts val="1200"/>
              </a:spcAft>
              <a:buClrTx/>
              <a:buSzTx/>
              <a:buFontTx/>
              <a:buNone/>
              <a:tabLst/>
              <a:defRPr/>
            </a:pPr>
            <a:r>
              <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rPr>
              <a:t>   Which of the following is more true of the PowerPoint that was used?</a:t>
            </a:r>
          </a:p>
          <a:p>
            <a:pPr marL="342900" marR="0" lvl="0" indent="-342900" algn="l" defTabSz="914400" rtl="0" eaLnBrk="1" fontAlgn="base" latinLnBrk="0" hangingPunct="1">
              <a:lnSpc>
                <a:spcPct val="100000"/>
              </a:lnSpc>
              <a:spcBef>
                <a:spcPct val="20000"/>
              </a:spcBef>
              <a:spcAft>
                <a:spcPts val="1800"/>
              </a:spcAft>
              <a:buClrTx/>
              <a:buSzTx/>
              <a:buFontTx/>
              <a:buNone/>
              <a:tabLst/>
              <a:defRPr/>
            </a:pPr>
            <a:r>
              <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rPr>
              <a:t>     </a:t>
            </a:r>
            <a:r>
              <a:rPr kumimoji="0" lang="en-US" sz="3200" b="0" i="0" u="none" strike="noStrike" kern="0" cap="none" spc="0" normalizeH="0" baseline="0" noProof="0" dirty="0" smtClean="0">
                <a:ln>
                  <a:noFill/>
                </a:ln>
                <a:solidFill>
                  <a:srgbClr val="FFCC00"/>
                </a:solidFill>
                <a:effectLst>
                  <a:outerShdw blurRad="50800" dist="50800" dir="5400000" algn="ctr" rotWithShape="0">
                    <a:schemeClr val="tx1"/>
                  </a:outerShdw>
                </a:effectLst>
                <a:uLnTx/>
                <a:uFillTx/>
                <a:latin typeface="Arial" charset="0"/>
                <a:ea typeface="+mn-ea"/>
                <a:cs typeface="+mn-cs"/>
              </a:rPr>
              <a:t>A)</a:t>
            </a:r>
            <a:r>
              <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rPr>
              <a:t> It helped to focus my attention</a:t>
            </a:r>
          </a:p>
          <a:p>
            <a:pPr marL="342900" marR="0" lvl="0" indent="-342900" algn="l" defTabSz="914400" rtl="0" eaLnBrk="1" fontAlgn="base" latinLnBrk="0" hangingPunct="1">
              <a:lnSpc>
                <a:spcPct val="100000"/>
              </a:lnSpc>
              <a:spcBef>
                <a:spcPct val="20000"/>
              </a:spcBef>
              <a:spcAft>
                <a:spcPts val="1800"/>
              </a:spcAft>
              <a:buClrTx/>
              <a:buSzTx/>
              <a:buFontTx/>
              <a:buNone/>
              <a:tabLst/>
              <a:defRPr/>
            </a:pPr>
            <a:r>
              <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rPr>
              <a:t>     </a:t>
            </a:r>
            <a:r>
              <a:rPr kumimoji="0" lang="en-US" sz="3200" b="0" i="0" u="none" strike="noStrike" kern="0" cap="none" spc="0" normalizeH="0" baseline="0" noProof="0" dirty="0" smtClean="0">
                <a:ln>
                  <a:noFill/>
                </a:ln>
                <a:solidFill>
                  <a:srgbClr val="FFCC00"/>
                </a:solidFill>
                <a:effectLst>
                  <a:outerShdw blurRad="50800" dist="50800" dir="5400000" algn="ctr" rotWithShape="0">
                    <a:schemeClr val="tx1"/>
                  </a:outerShdw>
                </a:effectLst>
                <a:uLnTx/>
                <a:uFillTx/>
                <a:latin typeface="Arial" charset="0"/>
                <a:ea typeface="+mn-ea"/>
                <a:cs typeface="+mn-cs"/>
              </a:rPr>
              <a:t>B)</a:t>
            </a:r>
            <a:r>
              <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rPr>
              <a:t> It didn’t make a difference</a:t>
            </a:r>
          </a:p>
          <a:p>
            <a:pPr marL="342900" marR="0" lvl="0" indent="-342900" algn="l" defTabSz="914400" rtl="0" eaLnBrk="1" fontAlgn="base" latinLnBrk="0" hangingPunct="1">
              <a:lnSpc>
                <a:spcPct val="100000"/>
              </a:lnSpc>
              <a:spcBef>
                <a:spcPct val="20000"/>
              </a:spcBef>
              <a:spcAft>
                <a:spcPts val="1800"/>
              </a:spcAft>
              <a:buClrTx/>
              <a:buSzTx/>
              <a:buFontTx/>
              <a:buNone/>
              <a:tabLst/>
              <a:defRPr/>
            </a:pPr>
            <a:r>
              <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rPr>
              <a:t>     </a:t>
            </a:r>
            <a:r>
              <a:rPr kumimoji="0" lang="en-US" sz="3200" b="0" i="0" u="none" strike="noStrike" kern="0" cap="none" spc="0" normalizeH="0" baseline="0" noProof="0" dirty="0" smtClean="0">
                <a:ln>
                  <a:noFill/>
                </a:ln>
                <a:solidFill>
                  <a:srgbClr val="FFCC00"/>
                </a:solidFill>
                <a:effectLst>
                  <a:outerShdw blurRad="50800" dist="50800" dir="5400000" algn="ctr" rotWithShape="0">
                    <a:schemeClr val="tx1"/>
                  </a:outerShdw>
                </a:effectLst>
                <a:uLnTx/>
                <a:uFillTx/>
                <a:latin typeface="Arial" charset="0"/>
                <a:ea typeface="+mn-ea"/>
                <a:cs typeface="+mn-cs"/>
              </a:rPr>
              <a:t>C)</a:t>
            </a:r>
            <a:r>
              <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rPr>
              <a:t> It was distracting</a:t>
            </a:r>
          </a:p>
          <a:p>
            <a:pPr marL="342900" marR="0" lvl="0" indent="-342900" algn="l" defTabSz="914400" rtl="0" eaLnBrk="1" fontAlgn="base" latinLnBrk="0" hangingPunct="1">
              <a:lnSpc>
                <a:spcPct val="100000"/>
              </a:lnSpc>
              <a:spcBef>
                <a:spcPct val="20000"/>
              </a:spcBef>
              <a:spcAft>
                <a:spcPts val="1800"/>
              </a:spcAft>
              <a:buClrTx/>
              <a:buSzTx/>
              <a:buFontTx/>
              <a:buNone/>
              <a:tabLst/>
              <a:defRPr/>
            </a:pPr>
            <a:endPar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endParaRPr>
          </a:p>
          <a:p>
            <a:pPr marL="342900" marR="0" lvl="0" indent="-342900" algn="l" defTabSz="914400" rtl="0" eaLnBrk="1" fontAlgn="base" latinLnBrk="0" hangingPunct="1">
              <a:lnSpc>
                <a:spcPct val="100000"/>
              </a:lnSpc>
              <a:spcBef>
                <a:spcPct val="20000"/>
              </a:spcBef>
              <a:spcAft>
                <a:spcPts val="1200"/>
              </a:spcAft>
              <a:buClrTx/>
              <a:buSzTx/>
              <a:buFontTx/>
              <a:buNone/>
              <a:tabLst/>
              <a:defRPr/>
            </a:pPr>
            <a:r>
              <a:rPr kumimoji="0" lang="en-US" sz="4400" b="0" i="1" u="none" strike="noStrike" kern="0" cap="none" spc="0" normalizeH="0" baseline="0" noProof="0" dirty="0" smtClean="0">
                <a:ln>
                  <a:noFill/>
                </a:ln>
                <a:solidFill>
                  <a:srgbClr val="FFCC00"/>
                </a:solidFill>
                <a:effectLst>
                  <a:outerShdw blurRad="50800" dist="50800" dir="5400000" algn="ctr" rotWithShape="0">
                    <a:schemeClr val="tx1"/>
                  </a:outerShdw>
                </a:effectLst>
                <a:uLnTx/>
                <a:uFillTx/>
                <a:latin typeface="Arial Black" pitchFamily="34" charset="0"/>
              </a:rPr>
              <a:t>       VOTE NOW</a:t>
            </a:r>
          </a:p>
          <a:p>
            <a:pPr marL="342900" marR="0" lvl="0" indent="-342900" algn="l" defTabSz="914400" rtl="0" eaLnBrk="1" fontAlgn="base" latinLnBrk="0" hangingPunct="1">
              <a:lnSpc>
                <a:spcPct val="100000"/>
              </a:lnSpc>
              <a:spcBef>
                <a:spcPct val="20000"/>
              </a:spcBef>
              <a:spcAft>
                <a:spcPts val="1200"/>
              </a:spcAft>
              <a:buClrTx/>
              <a:buSzTx/>
              <a:buFontTx/>
              <a:buNone/>
              <a:tabLst/>
              <a:defRPr/>
            </a:pPr>
            <a:endPar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endParaRPr>
          </a:p>
          <a:p>
            <a:pPr marL="342900" marR="0" lvl="0" indent="-342900" algn="l" defTabSz="914400" rtl="0" eaLnBrk="1" fontAlgn="base" latinLnBrk="0" hangingPunct="1">
              <a:lnSpc>
                <a:spcPct val="100000"/>
              </a:lnSpc>
              <a:spcBef>
                <a:spcPct val="20000"/>
              </a:spcBef>
              <a:spcAft>
                <a:spcPts val="1200"/>
              </a:spcAft>
              <a:buClrTx/>
              <a:buSzTx/>
              <a:buFontTx/>
              <a:buNone/>
              <a:tabLst/>
              <a:defRPr/>
            </a:pPr>
            <a:endPar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endParaRPr>
          </a:p>
          <a:p>
            <a:pPr marL="342900" marR="0" lvl="0" indent="-342900" algn="l" defTabSz="914400" rtl="0" eaLnBrk="1" fontAlgn="base" latinLnBrk="0" hangingPunct="1">
              <a:lnSpc>
                <a:spcPct val="100000"/>
              </a:lnSpc>
              <a:spcBef>
                <a:spcPct val="20000"/>
              </a:spcBef>
              <a:spcAft>
                <a:spcPts val="1200"/>
              </a:spcAft>
              <a:buClrTx/>
              <a:buSzTx/>
              <a:buFontTx/>
              <a:buNone/>
              <a:tabLst/>
              <a:defRPr/>
            </a:pPr>
            <a:endPar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endParaRPr>
          </a:p>
          <a:p>
            <a:pPr marL="342900" marR="0" lvl="0" indent="-342900" algn="l" defTabSz="914400" rtl="0" eaLnBrk="1" fontAlgn="base" latinLnBrk="0" hangingPunct="1">
              <a:lnSpc>
                <a:spcPct val="100000"/>
              </a:lnSpc>
              <a:spcBef>
                <a:spcPct val="20000"/>
              </a:spcBef>
              <a:spcAft>
                <a:spcPts val="1200"/>
              </a:spcAft>
              <a:buClrTx/>
              <a:buSzTx/>
              <a:buFontTx/>
              <a:buNone/>
              <a:tabLst/>
              <a:defRPr/>
            </a:pPr>
            <a:r>
              <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rPr>
              <a:t>VOTE NOW</a:t>
            </a:r>
          </a:p>
        </p:txBody>
      </p:sp>
      <p:sp>
        <p:nvSpPr>
          <p:cNvPr id="8" name="Slide Number Placeholder 7"/>
          <p:cNvSpPr>
            <a:spLocks noGrp="1"/>
          </p:cNvSpPr>
          <p:nvPr>
            <p:ph type="sldNum" sz="quarter" idx="12"/>
          </p:nvPr>
        </p:nvSpPr>
        <p:spPr>
          <a:xfrm>
            <a:off x="7022100" y="6553200"/>
            <a:ext cx="2133600" cy="304800"/>
          </a:xfrm>
        </p:spPr>
        <p:txBody>
          <a:bodyPr/>
          <a:lstStyle/>
          <a:p>
            <a:fld id="{B6C2AB66-35F9-4A26-8D54-804673898F76}" type="slidenum">
              <a:rPr lang="en-US" smtClean="0"/>
              <a:pPr/>
              <a:t>32</a:t>
            </a:fld>
            <a:endParaRPr lang="en-US" dirty="0"/>
          </a:p>
        </p:txBody>
      </p:sp>
      <p:sp>
        <p:nvSpPr>
          <p:cNvPr id="10" name="TextBox 9"/>
          <p:cNvSpPr txBox="1"/>
          <p:nvPr/>
        </p:nvSpPr>
        <p:spPr>
          <a:xfrm>
            <a:off x="1070198" y="5142511"/>
            <a:ext cx="7026520" cy="1077218"/>
          </a:xfrm>
          <a:prstGeom prst="rect">
            <a:avLst/>
          </a:prstGeom>
          <a:noFill/>
        </p:spPr>
        <p:txBody>
          <a:bodyPr wrap="square" rtlCol="0">
            <a:spAutoFit/>
          </a:bodyPr>
          <a:lstStyle/>
          <a:p>
            <a:pPr algn="ctr"/>
            <a:r>
              <a:rPr lang="en-US" sz="3200" i="1" dirty="0" smtClean="0">
                <a:solidFill>
                  <a:srgbClr val="FFC000"/>
                </a:solidFill>
                <a:effectLst>
                  <a:outerShdw blurRad="50800" dist="50800" dir="5400000" algn="ctr" rotWithShape="0">
                    <a:schemeClr val="tx1"/>
                  </a:outerShdw>
                </a:effectLst>
              </a:rPr>
              <a:t>Go To: http://ambar.org/plenarypoll</a:t>
            </a:r>
          </a:p>
          <a:p>
            <a:pPr algn="ctr"/>
            <a:endParaRPr lang="en-US" sz="3200" i="1" dirty="0" smtClean="0">
              <a:solidFill>
                <a:srgbClr val="FFC000"/>
              </a:solidFill>
              <a:effectLst>
                <a:outerShdw blurRad="50800" dist="50800" dir="5400000" algn="ctr" rotWithShape="0">
                  <a:schemeClr val="tx1"/>
                </a:outerShdw>
              </a:effectLst>
            </a:endParaRPr>
          </a:p>
        </p:txBody>
      </p:sp>
    </p:spTree>
  </p:cSld>
  <p:clrMapOvr>
    <a:masterClrMapping/>
  </p:clrMapOvr>
  <p:transition>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900" y="3916"/>
            <a:ext cx="9144000" cy="68580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
            <a:ext cx="9144000" cy="6858000"/>
          </a:xfrm>
          <a:prstGeom prst="rect">
            <a:avLst/>
          </a:prstGeom>
          <a:solidFill>
            <a:srgbClr val="000022">
              <a:alpha val="2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125046"/>
            <a:ext cx="9144000" cy="1000369"/>
          </a:xfrm>
          <a:prstGeom prst="rect">
            <a:avLst/>
          </a:prstGeom>
          <a:solidFill>
            <a:srgbClr val="00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1117651"/>
            <a:ext cx="9144000" cy="124995"/>
          </a:xfrm>
          <a:prstGeom prst="rect">
            <a:avLst/>
          </a:prstGeom>
          <a:gradFill>
            <a:gsLst>
              <a:gs pos="0">
                <a:schemeClr val="tx1">
                  <a:alpha val="68000"/>
                </a:schemeClr>
              </a:gs>
              <a:gs pos="50000">
                <a:srgbClr val="DDDDD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itle 4"/>
          <p:cNvSpPr>
            <a:spLocks noGrp="1"/>
          </p:cNvSpPr>
          <p:nvPr>
            <p:ph type="ctrTitle"/>
          </p:nvPr>
        </p:nvSpPr>
        <p:spPr>
          <a:xfrm>
            <a:off x="693584" y="-15608"/>
            <a:ext cx="7772400" cy="1219200"/>
          </a:xfrm>
        </p:spPr>
        <p:txBody>
          <a:bodyPr/>
          <a:lstStyle/>
          <a:p>
            <a:pPr algn="ctr"/>
            <a:r>
              <a:rPr lang="en-US" sz="3600" i="1" dirty="0" smtClean="0">
                <a:effectLst>
                  <a:outerShdw blurRad="50800" dist="50800" dir="5400000" algn="ctr" rotWithShape="0">
                    <a:schemeClr val="tx1"/>
                  </a:outerShdw>
                </a:effectLst>
                <a:latin typeface="Arial Black" pitchFamily="34" charset="0"/>
              </a:rPr>
              <a:t>Cross Examination</a:t>
            </a:r>
            <a:endParaRPr lang="en-US" sz="3600" i="1" dirty="0">
              <a:effectLst>
                <a:outerShdw blurRad="50800" dist="50800" dir="5400000" algn="ctr" rotWithShape="0">
                  <a:schemeClr val="tx1"/>
                </a:outerShdw>
              </a:effectLst>
              <a:latin typeface="Arial Black" pitchFamily="34" charset="0"/>
            </a:endParaRPr>
          </a:p>
        </p:txBody>
      </p:sp>
      <p:sp>
        <p:nvSpPr>
          <p:cNvPr id="6" name="Subtitle 5"/>
          <p:cNvSpPr>
            <a:spLocks noGrp="1"/>
          </p:cNvSpPr>
          <p:nvPr>
            <p:ph type="subTitle" idx="1"/>
          </p:nvPr>
        </p:nvSpPr>
        <p:spPr>
          <a:xfrm>
            <a:off x="1379415" y="2209800"/>
            <a:ext cx="6400800" cy="4343400"/>
          </a:xfrm>
        </p:spPr>
        <p:txBody>
          <a:bodyPr/>
          <a:lstStyle/>
          <a:p>
            <a:pPr algn="ctr"/>
            <a:r>
              <a:rPr lang="en-US" sz="1800" i="1" dirty="0" smtClean="0">
                <a:solidFill>
                  <a:srgbClr val="000058"/>
                </a:solidFill>
                <a:latin typeface="Arial" pitchFamily="34" charset="0"/>
                <a:cs typeface="Arial" pitchFamily="34" charset="0"/>
              </a:rPr>
              <a:t>WITNESS</a:t>
            </a:r>
            <a:r>
              <a:rPr lang="en-US" sz="1800" dirty="0" smtClean="0">
                <a:solidFill>
                  <a:srgbClr val="000058"/>
                </a:solidFill>
                <a:latin typeface="Arial" pitchFamily="34" charset="0"/>
                <a:cs typeface="Arial" pitchFamily="34" charset="0"/>
              </a:rPr>
              <a:t> </a:t>
            </a:r>
            <a:r>
              <a:rPr lang="en-US" dirty="0" smtClean="0">
                <a:solidFill>
                  <a:srgbClr val="006600"/>
                </a:solidFill>
                <a:latin typeface="Arial" pitchFamily="34" charset="0"/>
                <a:cs typeface="Arial" pitchFamily="34" charset="0"/>
              </a:rPr>
              <a:t/>
            </a:r>
            <a:br>
              <a:rPr lang="en-US" dirty="0" smtClean="0">
                <a:solidFill>
                  <a:srgbClr val="006600"/>
                </a:solidFill>
                <a:latin typeface="Arial" pitchFamily="34" charset="0"/>
                <a:cs typeface="Arial" pitchFamily="34" charset="0"/>
              </a:rPr>
            </a:br>
            <a:r>
              <a:rPr lang="en-US" b="1" dirty="0" smtClean="0">
                <a:solidFill>
                  <a:schemeClr val="tx1"/>
                </a:solidFill>
                <a:latin typeface="Arial" pitchFamily="34" charset="0"/>
                <a:cs typeface="Arial" pitchFamily="34" charset="0"/>
              </a:rPr>
              <a:t>James Adrian</a:t>
            </a:r>
          </a:p>
          <a:p>
            <a:pPr algn="ctr"/>
            <a:r>
              <a:rPr lang="en-US" sz="2000" dirty="0" smtClean="0">
                <a:solidFill>
                  <a:srgbClr val="000058"/>
                </a:solidFill>
                <a:latin typeface="Arial" pitchFamily="34" charset="0"/>
                <a:cs typeface="Arial" pitchFamily="34" charset="0"/>
              </a:rPr>
              <a:t>Adrian International, </a:t>
            </a:r>
            <a:br>
              <a:rPr lang="en-US" sz="2000" dirty="0" smtClean="0">
                <a:solidFill>
                  <a:srgbClr val="000058"/>
                </a:solidFill>
                <a:latin typeface="Arial" pitchFamily="34" charset="0"/>
                <a:cs typeface="Arial" pitchFamily="34" charset="0"/>
              </a:rPr>
            </a:br>
            <a:r>
              <a:rPr lang="en-US" sz="2000" dirty="0" smtClean="0">
                <a:solidFill>
                  <a:srgbClr val="000058"/>
                </a:solidFill>
                <a:latin typeface="Arial" pitchFamily="34" charset="0"/>
                <a:cs typeface="Arial" pitchFamily="34" charset="0"/>
              </a:rPr>
              <a:t>Peoria, IL</a:t>
            </a:r>
          </a:p>
          <a:p>
            <a:pPr algn="ctr"/>
            <a:endParaRPr lang="en-US" sz="2400" i="1" dirty="0" smtClean="0">
              <a:solidFill>
                <a:srgbClr val="006600"/>
              </a:solidFill>
              <a:latin typeface="Arial" pitchFamily="34" charset="0"/>
              <a:cs typeface="Arial" pitchFamily="34" charset="0"/>
            </a:endParaRPr>
          </a:p>
          <a:p>
            <a:pPr algn="ctr"/>
            <a:r>
              <a:rPr lang="en-US" sz="1800" i="1" dirty="0" smtClean="0">
                <a:solidFill>
                  <a:srgbClr val="000058"/>
                </a:solidFill>
                <a:latin typeface="Arial" pitchFamily="34" charset="0"/>
                <a:cs typeface="Arial" pitchFamily="34" charset="0"/>
              </a:rPr>
              <a:t>ATTORNEY </a:t>
            </a:r>
            <a:r>
              <a:rPr lang="en-US" sz="1800" i="1" dirty="0" smtClean="0">
                <a:solidFill>
                  <a:srgbClr val="006600"/>
                </a:solidFill>
                <a:latin typeface="Arial" pitchFamily="34" charset="0"/>
                <a:cs typeface="Arial" pitchFamily="34" charset="0"/>
              </a:rPr>
              <a:t/>
            </a:r>
            <a:br>
              <a:rPr lang="en-US" sz="1800" i="1" dirty="0" smtClean="0">
                <a:solidFill>
                  <a:srgbClr val="006600"/>
                </a:solidFill>
                <a:latin typeface="Arial" pitchFamily="34" charset="0"/>
                <a:cs typeface="Arial" pitchFamily="34" charset="0"/>
              </a:rPr>
            </a:br>
            <a:r>
              <a:rPr lang="en-US" b="1" dirty="0" smtClean="0">
                <a:solidFill>
                  <a:srgbClr val="006600"/>
                </a:solidFill>
                <a:latin typeface="Arial" pitchFamily="34" charset="0"/>
                <a:cs typeface="Arial" pitchFamily="34" charset="0"/>
              </a:rPr>
              <a:t> </a:t>
            </a:r>
            <a:r>
              <a:rPr lang="en-US" b="1" dirty="0" smtClean="0">
                <a:solidFill>
                  <a:schemeClr val="tx1"/>
                </a:solidFill>
                <a:latin typeface="Arial" pitchFamily="34" charset="0"/>
                <a:cs typeface="Arial" pitchFamily="34" charset="0"/>
              </a:rPr>
              <a:t>Daniel D. McMillan</a:t>
            </a:r>
          </a:p>
          <a:p>
            <a:pPr algn="ctr"/>
            <a:r>
              <a:rPr lang="es-ES" sz="2000" dirty="0" smtClean="0">
                <a:solidFill>
                  <a:srgbClr val="000058"/>
                </a:solidFill>
                <a:latin typeface="Arial" pitchFamily="34" charset="0"/>
                <a:cs typeface="Arial" pitchFamily="34" charset="0"/>
              </a:rPr>
              <a:t>Jones </a:t>
            </a:r>
            <a:r>
              <a:rPr lang="es-ES" sz="2000" dirty="0" err="1" smtClean="0">
                <a:solidFill>
                  <a:srgbClr val="000058"/>
                </a:solidFill>
                <a:latin typeface="Arial" pitchFamily="34" charset="0"/>
                <a:cs typeface="Arial" pitchFamily="34" charset="0"/>
              </a:rPr>
              <a:t>Day</a:t>
            </a:r>
            <a:r>
              <a:rPr lang="es-ES" sz="2000" dirty="0" smtClean="0">
                <a:solidFill>
                  <a:srgbClr val="000058"/>
                </a:solidFill>
                <a:latin typeface="Arial" pitchFamily="34" charset="0"/>
                <a:cs typeface="Arial" pitchFamily="34" charset="0"/>
              </a:rPr>
              <a:t>, </a:t>
            </a:r>
            <a:br>
              <a:rPr lang="es-ES" sz="2000" dirty="0" smtClean="0">
                <a:solidFill>
                  <a:srgbClr val="000058"/>
                </a:solidFill>
                <a:latin typeface="Arial" pitchFamily="34" charset="0"/>
                <a:cs typeface="Arial" pitchFamily="34" charset="0"/>
              </a:rPr>
            </a:br>
            <a:r>
              <a:rPr lang="es-ES" sz="2000" dirty="0" smtClean="0">
                <a:solidFill>
                  <a:srgbClr val="000058"/>
                </a:solidFill>
                <a:latin typeface="Arial" pitchFamily="34" charset="0"/>
                <a:cs typeface="Arial" pitchFamily="34" charset="0"/>
              </a:rPr>
              <a:t>Los </a:t>
            </a:r>
            <a:r>
              <a:rPr lang="es-ES" sz="2000" dirty="0" err="1" smtClean="0">
                <a:solidFill>
                  <a:srgbClr val="000058"/>
                </a:solidFill>
                <a:latin typeface="Arial" pitchFamily="34" charset="0"/>
                <a:cs typeface="Arial" pitchFamily="34" charset="0"/>
              </a:rPr>
              <a:t>Angeles</a:t>
            </a:r>
            <a:r>
              <a:rPr lang="es-ES" sz="2000" dirty="0" smtClean="0">
                <a:solidFill>
                  <a:srgbClr val="000058"/>
                </a:solidFill>
                <a:latin typeface="Arial" pitchFamily="34" charset="0"/>
                <a:cs typeface="Arial" pitchFamily="34" charset="0"/>
              </a:rPr>
              <a:t>, CA</a:t>
            </a:r>
            <a:endParaRPr lang="en-US" sz="2000" dirty="0">
              <a:solidFill>
                <a:srgbClr val="000058"/>
              </a:solidFill>
              <a:latin typeface="Arial" pitchFamily="34" charset="0"/>
              <a:cs typeface="Arial" pitchFamily="34" charset="0"/>
            </a:endParaRPr>
          </a:p>
        </p:txBody>
      </p:sp>
      <p:sp>
        <p:nvSpPr>
          <p:cNvPr id="4" name="Slide Number Placeholder 3"/>
          <p:cNvSpPr>
            <a:spLocks noGrp="1"/>
          </p:cNvSpPr>
          <p:nvPr>
            <p:ph type="sldNum" sz="quarter" idx="4"/>
          </p:nvPr>
        </p:nvSpPr>
        <p:spPr>
          <a:xfrm>
            <a:off x="7006470" y="6553200"/>
            <a:ext cx="2133600" cy="304800"/>
          </a:xfrm>
        </p:spPr>
        <p:txBody>
          <a:bodyPr/>
          <a:lstStyle/>
          <a:p>
            <a:fld id="{156911DD-43FA-4490-A84D-D580B3B0791D}" type="slidenum">
              <a:rPr lang="en-US" altLang="en-US" smtClean="0">
                <a:solidFill>
                  <a:srgbClr val="000058"/>
                </a:solidFill>
              </a:rPr>
              <a:pPr/>
              <a:t>33</a:t>
            </a:fld>
            <a:endParaRPr lang="en-US" altLang="en-US" dirty="0">
              <a:solidFill>
                <a:srgbClr val="000058"/>
              </a:solidFill>
            </a:endParaRPr>
          </a:p>
        </p:txBody>
      </p:sp>
    </p:spTree>
  </p:cSld>
  <p:clrMapOvr>
    <a:masterClrMapping/>
  </p:clrMapOvr>
  <p:transition>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900" y="3916"/>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900" y="3916"/>
            <a:ext cx="9144000" cy="68580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0" y="1"/>
            <a:ext cx="9144000" cy="6858000"/>
          </a:xfrm>
          <a:prstGeom prst="rect">
            <a:avLst/>
          </a:prstGeom>
          <a:solidFill>
            <a:srgbClr val="000022">
              <a:alpha val="2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0" y="125046"/>
            <a:ext cx="9144000" cy="1000369"/>
          </a:xfrm>
          <a:prstGeom prst="rect">
            <a:avLst/>
          </a:prstGeom>
          <a:solidFill>
            <a:srgbClr val="00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1117651"/>
            <a:ext cx="9144000" cy="124995"/>
          </a:xfrm>
          <a:prstGeom prst="rect">
            <a:avLst/>
          </a:prstGeom>
          <a:gradFill>
            <a:gsLst>
              <a:gs pos="0">
                <a:schemeClr val="tx1">
                  <a:alpha val="68000"/>
                </a:schemeClr>
              </a:gs>
              <a:gs pos="50000">
                <a:srgbClr val="DDDDD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85800" y="181710"/>
            <a:ext cx="7772400" cy="838200"/>
          </a:xfrm>
        </p:spPr>
        <p:txBody>
          <a:bodyPr/>
          <a:lstStyle/>
          <a:p>
            <a:pPr algn="ctr"/>
            <a:r>
              <a:rPr lang="en-US" sz="3200" dirty="0" smtClean="0">
                <a:solidFill>
                  <a:schemeClr val="bg1"/>
                </a:solidFill>
              </a:rPr>
              <a:t>Trial Exhibit 20</a:t>
            </a:r>
            <a:br>
              <a:rPr lang="en-US" sz="3200" dirty="0" smtClean="0">
                <a:solidFill>
                  <a:schemeClr val="bg1"/>
                </a:solidFill>
              </a:rPr>
            </a:br>
            <a:r>
              <a:rPr lang="en-US" sz="3200" dirty="0" smtClean="0">
                <a:solidFill>
                  <a:schemeClr val="bg1"/>
                </a:solidFill>
              </a:rPr>
              <a:t>Change Order 33:  Flue Supports</a:t>
            </a:r>
            <a:endParaRPr lang="en-US" sz="3200" dirty="0">
              <a:solidFill>
                <a:schemeClr val="bg1"/>
              </a:solidFill>
            </a:endParaRPr>
          </a:p>
        </p:txBody>
      </p:sp>
      <p:sp>
        <p:nvSpPr>
          <p:cNvPr id="4" name="Slide Number Placeholder 3"/>
          <p:cNvSpPr>
            <a:spLocks noGrp="1"/>
          </p:cNvSpPr>
          <p:nvPr>
            <p:ph type="sldNum" sz="quarter" idx="12"/>
          </p:nvPr>
        </p:nvSpPr>
        <p:spPr>
          <a:xfrm>
            <a:off x="6984785" y="6537570"/>
            <a:ext cx="2133600" cy="304800"/>
          </a:xfrm>
        </p:spPr>
        <p:txBody>
          <a:bodyPr/>
          <a:lstStyle/>
          <a:p>
            <a:fld id="{DFCCC908-399F-4DC6-93D5-69FDAB15CCDC}" type="slidenum">
              <a:rPr lang="en-US" altLang="en-US" smtClean="0"/>
              <a:pPr/>
              <a:t>34</a:t>
            </a:fld>
            <a:endParaRPr lang="en-US" altLang="en-US" dirty="0"/>
          </a:p>
        </p:txBody>
      </p:sp>
      <p:pic>
        <p:nvPicPr>
          <p:cNvPr id="5" name="Picture 5"/>
          <p:cNvPicPr>
            <a:picLocks noGrp="1" noChangeAspect="1" noChangeArrowheads="1"/>
          </p:cNvPicPr>
          <p:nvPr>
            <p:ph idx="1"/>
          </p:nvPr>
        </p:nvPicPr>
        <p:blipFill>
          <a:blip r:embed="rId2" cstate="print"/>
          <a:stretch>
            <a:fillRect/>
          </a:stretch>
        </p:blipFill>
        <p:spPr bwMode="auto">
          <a:xfrm>
            <a:off x="2583034" y="1376595"/>
            <a:ext cx="3989706" cy="5330955"/>
          </a:xfrm>
          <a:prstGeom prst="rect">
            <a:avLst/>
          </a:prstGeom>
          <a:noFill/>
          <a:ln>
            <a:solidFill>
              <a:schemeClr val="tx1"/>
            </a:solidFill>
          </a:ln>
          <a:effectLst>
            <a:outerShdw blurRad="101600" dist="50800" dir="2400000" algn="ctr" rotWithShape="0">
              <a:schemeClr val="bg2">
                <a:lumMod val="50000"/>
              </a:schemeClr>
            </a:outerShdw>
          </a:effectLst>
        </p:spPr>
      </p:pic>
    </p:spTree>
  </p:cSld>
  <p:clrMapOvr>
    <a:masterClrMapping/>
  </p:clrMapOvr>
  <p:transition>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900" y="3916"/>
            <a:ext cx="9144000" cy="68580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0" y="1"/>
            <a:ext cx="9144000" cy="6858000"/>
          </a:xfrm>
          <a:prstGeom prst="rect">
            <a:avLst/>
          </a:prstGeom>
          <a:solidFill>
            <a:srgbClr val="000022">
              <a:alpha val="2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125046"/>
            <a:ext cx="9144000" cy="1000369"/>
          </a:xfrm>
          <a:prstGeom prst="rect">
            <a:avLst/>
          </a:prstGeom>
          <a:solidFill>
            <a:srgbClr val="00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117651"/>
            <a:ext cx="9144000" cy="124995"/>
          </a:xfrm>
          <a:prstGeom prst="rect">
            <a:avLst/>
          </a:prstGeom>
          <a:gradFill>
            <a:gsLst>
              <a:gs pos="0">
                <a:schemeClr val="tx1">
                  <a:alpha val="68000"/>
                </a:schemeClr>
              </a:gs>
              <a:gs pos="50000">
                <a:srgbClr val="DDDDD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85800" y="197340"/>
            <a:ext cx="7772400" cy="838200"/>
          </a:xfrm>
        </p:spPr>
        <p:txBody>
          <a:bodyPr/>
          <a:lstStyle/>
          <a:p>
            <a:pPr algn="ctr"/>
            <a:r>
              <a:rPr lang="en-US" sz="3200" dirty="0" smtClean="0">
                <a:solidFill>
                  <a:schemeClr val="bg1"/>
                </a:solidFill>
              </a:rPr>
              <a:t>Trial Exhibit 20</a:t>
            </a:r>
            <a:br>
              <a:rPr lang="en-US" sz="3200" dirty="0" smtClean="0">
                <a:solidFill>
                  <a:schemeClr val="bg1"/>
                </a:solidFill>
              </a:rPr>
            </a:br>
            <a:r>
              <a:rPr lang="en-US" sz="3200" dirty="0" smtClean="0">
                <a:solidFill>
                  <a:schemeClr val="bg1"/>
                </a:solidFill>
              </a:rPr>
              <a:t>Change Order 33:  Flue Supports</a:t>
            </a:r>
            <a:endParaRPr lang="en-US" sz="3200" dirty="0">
              <a:solidFill>
                <a:schemeClr val="bg1"/>
              </a:solidFill>
            </a:endParaRPr>
          </a:p>
        </p:txBody>
      </p:sp>
      <p:sp>
        <p:nvSpPr>
          <p:cNvPr id="4" name="Slide Number Placeholder 3"/>
          <p:cNvSpPr>
            <a:spLocks noGrp="1"/>
          </p:cNvSpPr>
          <p:nvPr>
            <p:ph type="sldNum" sz="quarter" idx="12"/>
          </p:nvPr>
        </p:nvSpPr>
        <p:spPr>
          <a:xfrm>
            <a:off x="6984785" y="6545385"/>
            <a:ext cx="2133600" cy="304800"/>
          </a:xfrm>
        </p:spPr>
        <p:txBody>
          <a:bodyPr/>
          <a:lstStyle/>
          <a:p>
            <a:fld id="{DFCCC908-399F-4DC6-93D5-69FDAB15CCDC}" type="slidenum">
              <a:rPr lang="en-US" altLang="en-US" smtClean="0"/>
              <a:pPr/>
              <a:t>35</a:t>
            </a:fld>
            <a:endParaRPr lang="en-US" altLang="en-US" dirty="0"/>
          </a:p>
        </p:txBody>
      </p:sp>
      <p:pic>
        <p:nvPicPr>
          <p:cNvPr id="5" name="Picture 5"/>
          <p:cNvPicPr>
            <a:picLocks noGrp="1" noChangeAspect="1" noChangeArrowheads="1"/>
          </p:cNvPicPr>
          <p:nvPr>
            <p:ph idx="1"/>
          </p:nvPr>
        </p:nvPicPr>
        <p:blipFill>
          <a:blip r:embed="rId2" cstate="print"/>
          <a:stretch>
            <a:fillRect/>
          </a:stretch>
        </p:blipFill>
        <p:spPr bwMode="auto">
          <a:xfrm>
            <a:off x="2553577" y="1312984"/>
            <a:ext cx="4058240" cy="5422528"/>
          </a:xfrm>
          <a:prstGeom prst="rect">
            <a:avLst/>
          </a:prstGeom>
          <a:noFill/>
          <a:ln>
            <a:solidFill>
              <a:schemeClr val="tx1"/>
            </a:solidFill>
          </a:ln>
          <a:effectLst>
            <a:outerShdw blurRad="50800" dist="50800" dir="2400000" algn="ctr" rotWithShape="0">
              <a:schemeClr val="bg2">
                <a:lumMod val="50000"/>
              </a:schemeClr>
            </a:outerShdw>
          </a:effectLst>
        </p:spPr>
      </p:pic>
      <p:pic>
        <p:nvPicPr>
          <p:cNvPr id="7" name="Picture 6" descr="Change Order DETAIL.png"/>
          <p:cNvPicPr>
            <a:picLocks noChangeAspect="1"/>
          </p:cNvPicPr>
          <p:nvPr/>
        </p:nvPicPr>
        <p:blipFill>
          <a:blip r:embed="rId3" cstate="print"/>
          <a:srcRect r="30330"/>
          <a:stretch>
            <a:fillRect/>
          </a:stretch>
        </p:blipFill>
        <p:spPr>
          <a:xfrm>
            <a:off x="228600" y="2971800"/>
            <a:ext cx="8648004" cy="874144"/>
          </a:xfrm>
          <a:prstGeom prst="rect">
            <a:avLst/>
          </a:prstGeom>
          <a:ln w="19050">
            <a:solidFill>
              <a:schemeClr val="tx1"/>
            </a:solidFill>
          </a:ln>
          <a:effectLst>
            <a:outerShdw blurRad="50800" dist="50800" dir="2400000" algn="ctr" rotWithShape="0">
              <a:schemeClr val="bg2">
                <a:lumMod val="50000"/>
              </a:schemeClr>
            </a:outerShdw>
          </a:effectLst>
        </p:spPr>
      </p:pic>
      <p:sp>
        <p:nvSpPr>
          <p:cNvPr id="10" name="TextBox 9"/>
          <p:cNvSpPr txBox="1"/>
          <p:nvPr/>
        </p:nvSpPr>
        <p:spPr>
          <a:xfrm>
            <a:off x="838200" y="2057400"/>
            <a:ext cx="3276600" cy="707886"/>
          </a:xfrm>
          <a:prstGeom prst="rect">
            <a:avLst/>
          </a:prstGeom>
          <a:solidFill>
            <a:schemeClr val="bg1"/>
          </a:solidFill>
          <a:ln w="19050">
            <a:solidFill>
              <a:schemeClr val="tx1"/>
            </a:solidFill>
          </a:ln>
          <a:effectLst>
            <a:outerShdw blurRad="152400" dist="50800" dir="3600000" algn="ctr" rotWithShape="0">
              <a:srgbClr val="000000"/>
            </a:outerShdw>
          </a:effectLst>
        </p:spPr>
        <p:txBody>
          <a:bodyPr wrap="square" rtlCol="0">
            <a:spAutoFit/>
          </a:bodyPr>
          <a:lstStyle/>
          <a:p>
            <a:pPr eaLnBrk="0" fontAlgn="base" hangingPunct="0">
              <a:spcBef>
                <a:spcPct val="0"/>
              </a:spcBef>
              <a:spcAft>
                <a:spcPct val="0"/>
              </a:spcAft>
            </a:pPr>
            <a:r>
              <a:rPr lang="en-US" sz="2000" b="1" dirty="0" smtClean="0">
                <a:solidFill>
                  <a:srgbClr val="000000"/>
                </a:solidFill>
              </a:rPr>
              <a:t>Change Description</a:t>
            </a:r>
          </a:p>
          <a:p>
            <a:pPr eaLnBrk="0" fontAlgn="base" hangingPunct="0">
              <a:spcBef>
                <a:spcPct val="0"/>
              </a:spcBef>
              <a:spcAft>
                <a:spcPct val="0"/>
              </a:spcAft>
            </a:pPr>
            <a:r>
              <a:rPr lang="en-US" sz="2000" dirty="0" smtClean="0">
                <a:solidFill>
                  <a:srgbClr val="000000"/>
                </a:solidFill>
              </a:rPr>
              <a:t>Change to Flue Supports.</a:t>
            </a:r>
            <a:endParaRPr lang="en-US" sz="2000" dirty="0">
              <a:solidFill>
                <a:srgbClr val="000000"/>
              </a:solidFill>
            </a:endParaRPr>
          </a:p>
        </p:txBody>
      </p:sp>
      <p:pic>
        <p:nvPicPr>
          <p:cNvPr id="11" name="Picture 10" descr="Sig.png"/>
          <p:cNvPicPr>
            <a:picLocks noChangeAspect="1"/>
          </p:cNvPicPr>
          <p:nvPr/>
        </p:nvPicPr>
        <p:blipFill>
          <a:blip r:embed="rId4" cstate="print"/>
          <a:stretch>
            <a:fillRect/>
          </a:stretch>
        </p:blipFill>
        <p:spPr>
          <a:xfrm>
            <a:off x="241738" y="4163640"/>
            <a:ext cx="8597462" cy="488697"/>
          </a:xfrm>
          <a:prstGeom prst="rect">
            <a:avLst/>
          </a:prstGeom>
          <a:ln w="19050">
            <a:solidFill>
              <a:schemeClr val="tx1"/>
            </a:solidFill>
          </a:ln>
          <a:effectLst>
            <a:outerShdw blurRad="50800" dist="50800" dir="2400000" algn="ctr" rotWithShape="0">
              <a:schemeClr val="bg2">
                <a:lumMod val="50000"/>
              </a:schemeClr>
            </a:outerShdw>
          </a:effectLst>
        </p:spPr>
      </p:pic>
    </p:spTree>
  </p:cSld>
  <p:clrMapOvr>
    <a:masterClrMapping/>
  </p:clrMapOvr>
  <p:transition>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900" y="3916"/>
            <a:ext cx="9144000" cy="68580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0" y="1"/>
            <a:ext cx="9144000" cy="6858000"/>
          </a:xfrm>
          <a:prstGeom prst="rect">
            <a:avLst/>
          </a:prstGeom>
          <a:solidFill>
            <a:srgbClr val="000022">
              <a:alpha val="2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125046"/>
            <a:ext cx="9144000" cy="1000369"/>
          </a:xfrm>
          <a:prstGeom prst="rect">
            <a:avLst/>
          </a:prstGeom>
          <a:solidFill>
            <a:srgbClr val="00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117651"/>
            <a:ext cx="9144000" cy="124995"/>
          </a:xfrm>
          <a:prstGeom prst="rect">
            <a:avLst/>
          </a:prstGeom>
          <a:gradFill>
            <a:gsLst>
              <a:gs pos="0">
                <a:schemeClr val="tx1">
                  <a:alpha val="68000"/>
                </a:schemeClr>
              </a:gs>
              <a:gs pos="50000">
                <a:srgbClr val="DDDDD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5"/>
          <p:cNvPicPr>
            <a:picLocks noGrp="1" noChangeAspect="1" noChangeArrowheads="1"/>
          </p:cNvPicPr>
          <p:nvPr>
            <p:ph idx="1"/>
          </p:nvPr>
        </p:nvPicPr>
        <p:blipFill>
          <a:blip r:embed="rId2" cstate="print"/>
          <a:srcRect/>
          <a:stretch>
            <a:fillRect/>
          </a:stretch>
        </p:blipFill>
        <p:spPr bwMode="auto">
          <a:xfrm>
            <a:off x="2557570" y="1352061"/>
            <a:ext cx="4046161" cy="5406389"/>
          </a:xfrm>
          <a:prstGeom prst="rect">
            <a:avLst/>
          </a:prstGeom>
          <a:noFill/>
          <a:ln w="9525">
            <a:solidFill>
              <a:schemeClr val="tx1"/>
            </a:solidFill>
            <a:miter lim="800000"/>
            <a:headEnd/>
            <a:tailEnd/>
          </a:ln>
          <a:effectLst>
            <a:outerShdw blurRad="50800" dist="50800" dir="2400000" algn="ctr" rotWithShape="0">
              <a:schemeClr val="bg2">
                <a:lumMod val="50000"/>
              </a:schemeClr>
            </a:outerShdw>
          </a:effectLst>
        </p:spPr>
      </p:pic>
      <p:sp>
        <p:nvSpPr>
          <p:cNvPr id="2" name="Title 1"/>
          <p:cNvSpPr>
            <a:spLocks noGrp="1"/>
          </p:cNvSpPr>
          <p:nvPr>
            <p:ph type="title"/>
          </p:nvPr>
        </p:nvSpPr>
        <p:spPr>
          <a:xfrm>
            <a:off x="685800" y="189525"/>
            <a:ext cx="7772400" cy="838200"/>
          </a:xfrm>
        </p:spPr>
        <p:txBody>
          <a:bodyPr/>
          <a:lstStyle/>
          <a:p>
            <a:pPr algn="ctr"/>
            <a:r>
              <a:rPr lang="en-US" sz="3200" dirty="0" smtClean="0">
                <a:solidFill>
                  <a:schemeClr val="bg1"/>
                </a:solidFill>
              </a:rPr>
              <a:t>Trial Exhibit 20</a:t>
            </a:r>
            <a:br>
              <a:rPr lang="en-US" sz="3200" dirty="0" smtClean="0">
                <a:solidFill>
                  <a:schemeClr val="bg1"/>
                </a:solidFill>
              </a:rPr>
            </a:br>
            <a:r>
              <a:rPr lang="en-US" sz="3200" dirty="0" smtClean="0">
                <a:solidFill>
                  <a:schemeClr val="bg1"/>
                </a:solidFill>
              </a:rPr>
              <a:t>Change Order 33:  Flue Supports</a:t>
            </a:r>
            <a:endParaRPr lang="en-US" sz="3200" dirty="0">
              <a:solidFill>
                <a:schemeClr val="bg1"/>
              </a:solidFill>
            </a:endParaRPr>
          </a:p>
        </p:txBody>
      </p:sp>
      <p:sp>
        <p:nvSpPr>
          <p:cNvPr id="4" name="Slide Number Placeholder 3"/>
          <p:cNvSpPr>
            <a:spLocks noGrp="1"/>
          </p:cNvSpPr>
          <p:nvPr>
            <p:ph type="sldNum" sz="quarter" idx="12"/>
          </p:nvPr>
        </p:nvSpPr>
        <p:spPr>
          <a:xfrm>
            <a:off x="6984785" y="6514125"/>
            <a:ext cx="2133600" cy="304800"/>
          </a:xfrm>
        </p:spPr>
        <p:txBody>
          <a:bodyPr/>
          <a:lstStyle/>
          <a:p>
            <a:fld id="{DFCCC908-399F-4DC6-93D5-69FDAB15CCDC}" type="slidenum">
              <a:rPr lang="en-US" altLang="en-US" smtClean="0"/>
              <a:pPr/>
              <a:t>36</a:t>
            </a:fld>
            <a:endParaRPr lang="en-US" altLang="en-US" dirty="0"/>
          </a:p>
        </p:txBody>
      </p:sp>
      <p:sp>
        <p:nvSpPr>
          <p:cNvPr id="9" name="TextBox 8"/>
          <p:cNvSpPr txBox="1"/>
          <p:nvPr/>
        </p:nvSpPr>
        <p:spPr>
          <a:xfrm>
            <a:off x="257903" y="2590800"/>
            <a:ext cx="8606692" cy="1754326"/>
          </a:xfrm>
          <a:prstGeom prst="rect">
            <a:avLst/>
          </a:prstGeom>
          <a:solidFill>
            <a:schemeClr val="bg1"/>
          </a:solidFill>
          <a:ln w="6350">
            <a:solidFill>
              <a:srgbClr val="000000"/>
            </a:solidFill>
          </a:ln>
          <a:effectLst>
            <a:outerShdw blurRad="50800" dist="50800" dir="3000000" algn="ctr" rotWithShape="0">
              <a:schemeClr val="bg2">
                <a:lumMod val="50000"/>
              </a:schemeClr>
            </a:outerShdw>
          </a:effectLst>
        </p:spPr>
        <p:txBody>
          <a:bodyPr wrap="square" rtlCol="0">
            <a:spAutoFit/>
          </a:bodyPr>
          <a:lstStyle/>
          <a:p>
            <a:pPr eaLnBrk="0" fontAlgn="base" hangingPunct="0">
              <a:spcBef>
                <a:spcPct val="0"/>
              </a:spcBef>
              <a:spcAft>
                <a:spcPct val="0"/>
              </a:spcAft>
            </a:pPr>
            <a:r>
              <a:rPr lang="en-US" dirty="0" smtClean="0">
                <a:solidFill>
                  <a:srgbClr val="000000"/>
                </a:solidFill>
              </a:rPr>
              <a:t>ACME acknowledges and agrees that the compensation set forth in this Change Order comprises the total compensation due to ACME, and all Subcontractors and all Suppliers, for any and all increased costs, acceleration costs, impacts, interruption of schedules, extended overhead costs, delay, ripple effects, or cumulative impacts on all other work that has arisen or may arise as a result of the Flue Support Change.</a:t>
            </a:r>
            <a:endParaRPr lang="en-US" dirty="0">
              <a:solidFill>
                <a:srgbClr val="000000"/>
              </a:solidFill>
            </a:endParaRPr>
          </a:p>
        </p:txBody>
      </p:sp>
      <p:sp>
        <p:nvSpPr>
          <p:cNvPr id="11" name="TextBox 10"/>
          <p:cNvSpPr txBox="1"/>
          <p:nvPr/>
        </p:nvSpPr>
        <p:spPr>
          <a:xfrm>
            <a:off x="257903" y="4575900"/>
            <a:ext cx="8606692" cy="1200329"/>
          </a:xfrm>
          <a:prstGeom prst="rect">
            <a:avLst/>
          </a:prstGeom>
          <a:solidFill>
            <a:schemeClr val="bg1"/>
          </a:solidFill>
          <a:ln w="6350">
            <a:solidFill>
              <a:srgbClr val="000000"/>
            </a:solidFill>
          </a:ln>
          <a:effectLst>
            <a:outerShdw blurRad="50800" dist="50800" dir="3000000" algn="ctr" rotWithShape="0">
              <a:schemeClr val="bg2">
                <a:lumMod val="50000"/>
              </a:schemeClr>
            </a:outerShdw>
          </a:effectLst>
        </p:spPr>
        <p:txBody>
          <a:bodyPr wrap="square" rtlCol="0">
            <a:spAutoFit/>
          </a:bodyPr>
          <a:lstStyle/>
          <a:p>
            <a:pPr eaLnBrk="0" fontAlgn="base" hangingPunct="0">
              <a:spcBef>
                <a:spcPct val="0"/>
              </a:spcBef>
              <a:spcAft>
                <a:spcPct val="0"/>
              </a:spcAft>
            </a:pPr>
            <a:r>
              <a:rPr lang="en-US" dirty="0" smtClean="0">
                <a:solidFill>
                  <a:srgbClr val="000000"/>
                </a:solidFill>
              </a:rPr>
              <a:t>ACME also agrees to waive all rights, without exception or reservation of any kind whatsoever, to file any further claim or request for equitable adjustment of any type, arising from the Flue Support Change and its impact on any of the remaining work under this Contract.</a:t>
            </a:r>
            <a:endParaRPr lang="en-US" dirty="0">
              <a:solidFill>
                <a:srgbClr val="000000"/>
              </a:solidFill>
            </a:endParaRPr>
          </a:p>
        </p:txBody>
      </p:sp>
    </p:spTree>
  </p:cSld>
  <p:clrMapOvr>
    <a:masterClrMapping/>
  </p:clrMapOvr>
  <p:transition>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900" y="-3899"/>
            <a:ext cx="9144000" cy="68580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0" y="1"/>
            <a:ext cx="9144000" cy="6858000"/>
          </a:xfrm>
          <a:prstGeom prst="rect">
            <a:avLst/>
          </a:prstGeom>
          <a:solidFill>
            <a:srgbClr val="000022">
              <a:alpha val="2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125046"/>
            <a:ext cx="9144000" cy="1000369"/>
          </a:xfrm>
          <a:prstGeom prst="rect">
            <a:avLst/>
          </a:prstGeom>
          <a:solidFill>
            <a:srgbClr val="00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078576"/>
            <a:ext cx="9144000" cy="124995"/>
          </a:xfrm>
          <a:prstGeom prst="rect">
            <a:avLst/>
          </a:prstGeom>
          <a:gradFill>
            <a:gsLst>
              <a:gs pos="0">
                <a:schemeClr val="tx1">
                  <a:alpha val="68000"/>
                </a:schemeClr>
              </a:gs>
              <a:gs pos="50000">
                <a:srgbClr val="DDDDD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5"/>
          <p:cNvPicPr>
            <a:picLocks noGrp="1" noChangeAspect="1" noChangeArrowheads="1"/>
          </p:cNvPicPr>
          <p:nvPr>
            <p:ph idx="1"/>
          </p:nvPr>
        </p:nvPicPr>
        <p:blipFill>
          <a:blip r:embed="rId2" cstate="print"/>
          <a:srcRect/>
          <a:stretch>
            <a:fillRect/>
          </a:stretch>
        </p:blipFill>
        <p:spPr bwMode="auto">
          <a:xfrm>
            <a:off x="2579077" y="1295400"/>
            <a:ext cx="4049199" cy="5410450"/>
          </a:xfrm>
          <a:prstGeom prst="rect">
            <a:avLst/>
          </a:prstGeom>
          <a:noFill/>
          <a:ln w="9525">
            <a:solidFill>
              <a:schemeClr val="tx1"/>
            </a:solidFill>
            <a:miter lim="800000"/>
            <a:headEnd/>
            <a:tailEnd/>
          </a:ln>
          <a:effectLst>
            <a:outerShdw blurRad="50800" dist="50800" dir="2400000" algn="ctr" rotWithShape="0">
              <a:schemeClr val="bg2">
                <a:lumMod val="50000"/>
              </a:schemeClr>
            </a:outerShdw>
          </a:effectLst>
        </p:spPr>
      </p:pic>
      <p:sp>
        <p:nvSpPr>
          <p:cNvPr id="2" name="Title 1"/>
          <p:cNvSpPr>
            <a:spLocks noGrp="1"/>
          </p:cNvSpPr>
          <p:nvPr>
            <p:ph type="title"/>
          </p:nvPr>
        </p:nvSpPr>
        <p:spPr>
          <a:xfrm>
            <a:off x="685800" y="189525"/>
            <a:ext cx="7772400" cy="838200"/>
          </a:xfrm>
        </p:spPr>
        <p:txBody>
          <a:bodyPr/>
          <a:lstStyle/>
          <a:p>
            <a:pPr algn="ctr"/>
            <a:r>
              <a:rPr lang="en-US" sz="3200" dirty="0" smtClean="0">
                <a:solidFill>
                  <a:schemeClr val="bg1"/>
                </a:solidFill>
              </a:rPr>
              <a:t>Trial Exhibit 20</a:t>
            </a:r>
            <a:br>
              <a:rPr lang="en-US" sz="3200" dirty="0" smtClean="0">
                <a:solidFill>
                  <a:schemeClr val="bg1"/>
                </a:solidFill>
              </a:rPr>
            </a:br>
            <a:r>
              <a:rPr lang="en-US" sz="3200" dirty="0" smtClean="0">
                <a:solidFill>
                  <a:schemeClr val="bg1"/>
                </a:solidFill>
              </a:rPr>
              <a:t>Change Order 33:  Flue Supports</a:t>
            </a:r>
            <a:endParaRPr lang="en-US" sz="3200" dirty="0">
              <a:solidFill>
                <a:schemeClr val="bg1"/>
              </a:solidFill>
            </a:endParaRPr>
          </a:p>
        </p:txBody>
      </p:sp>
      <p:sp>
        <p:nvSpPr>
          <p:cNvPr id="4" name="Slide Number Placeholder 3"/>
          <p:cNvSpPr>
            <a:spLocks noGrp="1"/>
          </p:cNvSpPr>
          <p:nvPr>
            <p:ph type="sldNum" sz="quarter" idx="12"/>
          </p:nvPr>
        </p:nvSpPr>
        <p:spPr/>
        <p:txBody>
          <a:bodyPr/>
          <a:lstStyle/>
          <a:p>
            <a:fld id="{DFCCC908-399F-4DC6-93D5-69FDAB15CCDC}" type="slidenum">
              <a:rPr lang="en-US" altLang="en-US" smtClean="0"/>
              <a:pPr/>
              <a:t>37</a:t>
            </a:fld>
            <a:endParaRPr lang="en-US" altLang="en-US" dirty="0"/>
          </a:p>
        </p:txBody>
      </p:sp>
      <p:sp>
        <p:nvSpPr>
          <p:cNvPr id="9" name="TextBox 8"/>
          <p:cNvSpPr txBox="1"/>
          <p:nvPr/>
        </p:nvSpPr>
        <p:spPr>
          <a:xfrm>
            <a:off x="282261" y="2362200"/>
            <a:ext cx="8480739" cy="1200329"/>
          </a:xfrm>
          <a:prstGeom prst="rect">
            <a:avLst/>
          </a:prstGeom>
          <a:solidFill>
            <a:schemeClr val="bg1"/>
          </a:solidFill>
          <a:ln w="6350">
            <a:solidFill>
              <a:srgbClr val="000000"/>
            </a:solidFill>
          </a:ln>
          <a:effectLst>
            <a:outerShdw blurRad="50800" dist="50800" dir="3000000" algn="ctr" rotWithShape="0">
              <a:schemeClr val="bg2">
                <a:lumMod val="50000"/>
              </a:schemeClr>
            </a:outerShdw>
          </a:effectLst>
        </p:spPr>
        <p:txBody>
          <a:bodyPr wrap="square" rtlCol="0">
            <a:spAutoFit/>
          </a:bodyPr>
          <a:lstStyle/>
          <a:p>
            <a:pPr eaLnBrk="0" fontAlgn="base" hangingPunct="0">
              <a:spcBef>
                <a:spcPct val="0"/>
              </a:spcBef>
              <a:spcAft>
                <a:spcPct val="0"/>
              </a:spcAft>
            </a:pPr>
            <a:r>
              <a:rPr lang="en-US" dirty="0" smtClean="0">
                <a:solidFill>
                  <a:srgbClr val="000000"/>
                </a:solidFill>
              </a:rPr>
              <a:t>Additionally, we agree that the compensation (time and cost) set forth in this Change Order comprises the total compensation due the Contractor, and all Subcontractors and all Suppliers, for the work or change defined in this Change Order, including all impact on any unchanged work.</a:t>
            </a:r>
            <a:endParaRPr lang="en-US" dirty="0">
              <a:solidFill>
                <a:srgbClr val="000000"/>
              </a:solidFill>
            </a:endParaRPr>
          </a:p>
        </p:txBody>
      </p:sp>
      <p:sp>
        <p:nvSpPr>
          <p:cNvPr id="11" name="TextBox 10"/>
          <p:cNvSpPr txBox="1"/>
          <p:nvPr/>
        </p:nvSpPr>
        <p:spPr>
          <a:xfrm>
            <a:off x="203196" y="3962399"/>
            <a:ext cx="8714154" cy="2024185"/>
          </a:xfrm>
          <a:prstGeom prst="rect">
            <a:avLst/>
          </a:prstGeom>
          <a:solidFill>
            <a:schemeClr val="bg1"/>
          </a:solidFill>
          <a:ln w="6350">
            <a:solidFill>
              <a:srgbClr val="000000"/>
            </a:solidFill>
          </a:ln>
          <a:effectLst>
            <a:outerShdw blurRad="50800" dist="50800" dir="3000000" algn="ctr" rotWithShape="0">
              <a:schemeClr val="bg2">
                <a:lumMod val="50000"/>
              </a:schemeClr>
            </a:outerShdw>
          </a:effectLst>
        </p:spPr>
        <p:txBody>
          <a:bodyPr wrap="square" rtlCol="0">
            <a:spAutoFit/>
          </a:bodyPr>
          <a:lstStyle/>
          <a:p>
            <a:pPr eaLnBrk="0" fontAlgn="base" hangingPunct="0">
              <a:spcBef>
                <a:spcPct val="0"/>
              </a:spcBef>
              <a:spcAft>
                <a:spcPct val="0"/>
              </a:spcAft>
            </a:pPr>
            <a:r>
              <a:rPr lang="en-US" dirty="0" smtClean="0">
                <a:solidFill>
                  <a:srgbClr val="000000"/>
                </a:solidFill>
              </a:rPr>
              <a:t>The signing of this Change Order shall indicate that the Change constitutes the total equitable adjustment owed the Contractor, all Subcontractors and all Suppliers, [and Contractor] agrees to waive all rights, without exception or reservation of any kind whatsoever, to file any further claim or request for equitable adjustment of any type, for any reasonably foreseeable, cause that shall arise out of or as a result of this Change Order or the impact of this Change Order on the remainder of the work under this Contract.</a:t>
            </a:r>
            <a:endParaRPr lang="en-US" dirty="0">
              <a:solidFill>
                <a:srgbClr val="000000"/>
              </a:solidFill>
            </a:endParaRPr>
          </a:p>
        </p:txBody>
      </p:sp>
    </p:spTree>
  </p:cSld>
  <p:clrMapOvr>
    <a:masterClrMapping/>
  </p:clrMapOvr>
  <p:transition>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00" y="3916"/>
            <a:ext cx="9144000" cy="68580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1"/>
            <a:ext cx="9144000" cy="6858000"/>
          </a:xfrm>
          <a:prstGeom prst="rect">
            <a:avLst/>
          </a:prstGeom>
          <a:solidFill>
            <a:srgbClr val="000022">
              <a:alpha val="2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125046"/>
            <a:ext cx="9144000" cy="1000369"/>
          </a:xfrm>
          <a:prstGeom prst="rect">
            <a:avLst/>
          </a:prstGeom>
          <a:solidFill>
            <a:srgbClr val="00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117651"/>
            <a:ext cx="9144000" cy="124995"/>
          </a:xfrm>
          <a:prstGeom prst="rect">
            <a:avLst/>
          </a:prstGeom>
          <a:gradFill>
            <a:gsLst>
              <a:gs pos="0">
                <a:schemeClr val="tx1">
                  <a:alpha val="68000"/>
                </a:schemeClr>
              </a:gs>
              <a:gs pos="50000">
                <a:srgbClr val="DDDDD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85800" y="189525"/>
            <a:ext cx="7772400" cy="838200"/>
          </a:xfrm>
        </p:spPr>
        <p:txBody>
          <a:bodyPr/>
          <a:lstStyle/>
          <a:p>
            <a:pPr algn="ctr"/>
            <a:r>
              <a:rPr lang="en-US" sz="3200" dirty="0" smtClean="0">
                <a:solidFill>
                  <a:schemeClr val="bg1"/>
                </a:solidFill>
              </a:rPr>
              <a:t>Trial Exhibit 1</a:t>
            </a:r>
            <a:br>
              <a:rPr lang="en-US" sz="3200" dirty="0" smtClean="0">
                <a:solidFill>
                  <a:schemeClr val="bg1"/>
                </a:solidFill>
              </a:rPr>
            </a:br>
            <a:r>
              <a:rPr lang="en-US" sz="3200" dirty="0" smtClean="0">
                <a:solidFill>
                  <a:schemeClr val="bg1"/>
                </a:solidFill>
              </a:rPr>
              <a:t>Construction Contract</a:t>
            </a:r>
            <a:endParaRPr lang="en-US" sz="3200" dirty="0">
              <a:solidFill>
                <a:schemeClr val="bg1"/>
              </a:solidFill>
            </a:endParaRPr>
          </a:p>
        </p:txBody>
      </p:sp>
      <p:sp>
        <p:nvSpPr>
          <p:cNvPr id="4" name="Slide Number Placeholder 3"/>
          <p:cNvSpPr>
            <a:spLocks noGrp="1"/>
          </p:cNvSpPr>
          <p:nvPr>
            <p:ph type="sldNum" sz="quarter" idx="12"/>
          </p:nvPr>
        </p:nvSpPr>
        <p:spPr>
          <a:xfrm>
            <a:off x="6984785" y="6537570"/>
            <a:ext cx="2133600" cy="304800"/>
          </a:xfrm>
        </p:spPr>
        <p:txBody>
          <a:bodyPr/>
          <a:lstStyle/>
          <a:p>
            <a:fld id="{DFCCC908-399F-4DC6-93D5-69FDAB15CCDC}" type="slidenum">
              <a:rPr lang="en-US" altLang="en-US" smtClean="0"/>
              <a:pPr/>
              <a:t>38</a:t>
            </a:fld>
            <a:endParaRPr lang="en-US" altLang="en-US" dirty="0"/>
          </a:p>
        </p:txBody>
      </p:sp>
      <p:pic>
        <p:nvPicPr>
          <p:cNvPr id="35842" name="Picture 2"/>
          <p:cNvPicPr>
            <a:picLocks noGrp="1" noChangeAspect="1" noChangeArrowheads="1"/>
          </p:cNvPicPr>
          <p:nvPr>
            <p:ph idx="1"/>
          </p:nvPr>
        </p:nvPicPr>
        <p:blipFill>
          <a:blip r:embed="rId2" cstate="print"/>
          <a:srcRect/>
          <a:stretch>
            <a:fillRect/>
          </a:stretch>
        </p:blipFill>
        <p:spPr bwMode="auto">
          <a:xfrm>
            <a:off x="2691912" y="1323024"/>
            <a:ext cx="3782646" cy="5432524"/>
          </a:xfrm>
          <a:prstGeom prst="rect">
            <a:avLst/>
          </a:prstGeom>
          <a:noFill/>
          <a:ln w="9525">
            <a:solidFill>
              <a:schemeClr val="tx1"/>
            </a:solidFill>
            <a:miter lim="800000"/>
            <a:headEnd/>
            <a:tailEnd/>
          </a:ln>
          <a:effectLst>
            <a:outerShdw blurRad="50800" dist="50800" dir="2400000" algn="ctr" rotWithShape="0">
              <a:schemeClr val="bg2">
                <a:lumMod val="50000"/>
              </a:schemeClr>
            </a:outerShdw>
          </a:effectLst>
        </p:spPr>
      </p:pic>
    </p:spTree>
  </p:cSld>
  <p:clrMapOvr>
    <a:masterClrMapping/>
  </p:clrMapOvr>
  <p:transition>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900" y="3916"/>
            <a:ext cx="9144000" cy="68580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1"/>
            <a:ext cx="9144000" cy="6858000"/>
          </a:xfrm>
          <a:prstGeom prst="rect">
            <a:avLst/>
          </a:prstGeom>
          <a:solidFill>
            <a:srgbClr val="000022">
              <a:alpha val="2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0" y="125046"/>
            <a:ext cx="9144000" cy="1000369"/>
          </a:xfrm>
          <a:prstGeom prst="rect">
            <a:avLst/>
          </a:prstGeom>
          <a:solidFill>
            <a:srgbClr val="00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117651"/>
            <a:ext cx="9144000" cy="124995"/>
          </a:xfrm>
          <a:prstGeom prst="rect">
            <a:avLst/>
          </a:prstGeom>
          <a:gradFill>
            <a:gsLst>
              <a:gs pos="0">
                <a:schemeClr val="tx1">
                  <a:alpha val="68000"/>
                </a:schemeClr>
              </a:gs>
              <a:gs pos="50000">
                <a:srgbClr val="DDDDD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85800" y="197340"/>
            <a:ext cx="7772400" cy="838200"/>
          </a:xfrm>
        </p:spPr>
        <p:txBody>
          <a:bodyPr/>
          <a:lstStyle/>
          <a:p>
            <a:pPr algn="ctr"/>
            <a:r>
              <a:rPr lang="en-US" sz="3200" dirty="0" smtClean="0">
                <a:solidFill>
                  <a:schemeClr val="bg1"/>
                </a:solidFill>
              </a:rPr>
              <a:t>Trial Exhibit 1</a:t>
            </a:r>
            <a:br>
              <a:rPr lang="en-US" sz="3200" dirty="0" smtClean="0">
                <a:solidFill>
                  <a:schemeClr val="bg1"/>
                </a:solidFill>
              </a:rPr>
            </a:br>
            <a:r>
              <a:rPr lang="en-US" sz="3200" dirty="0" smtClean="0">
                <a:solidFill>
                  <a:schemeClr val="bg1"/>
                </a:solidFill>
              </a:rPr>
              <a:t>Construction Contract</a:t>
            </a:r>
            <a:endParaRPr lang="en-US" sz="3200" dirty="0">
              <a:solidFill>
                <a:schemeClr val="bg1"/>
              </a:solidFill>
            </a:endParaRPr>
          </a:p>
        </p:txBody>
      </p:sp>
      <p:sp>
        <p:nvSpPr>
          <p:cNvPr id="4" name="Slide Number Placeholder 3"/>
          <p:cNvSpPr>
            <a:spLocks noGrp="1"/>
          </p:cNvSpPr>
          <p:nvPr>
            <p:ph type="sldNum" sz="quarter" idx="12"/>
          </p:nvPr>
        </p:nvSpPr>
        <p:spPr>
          <a:xfrm>
            <a:off x="6984785" y="6537570"/>
            <a:ext cx="2133600" cy="304800"/>
          </a:xfrm>
        </p:spPr>
        <p:txBody>
          <a:bodyPr/>
          <a:lstStyle/>
          <a:p>
            <a:fld id="{DFCCC908-399F-4DC6-93D5-69FDAB15CCDC}" type="slidenum">
              <a:rPr lang="en-US" altLang="en-US" smtClean="0"/>
              <a:pPr/>
              <a:t>39</a:t>
            </a:fld>
            <a:endParaRPr lang="en-US" altLang="en-US" dirty="0"/>
          </a:p>
        </p:txBody>
      </p:sp>
      <p:pic>
        <p:nvPicPr>
          <p:cNvPr id="35842" name="Picture 2"/>
          <p:cNvPicPr>
            <a:picLocks noGrp="1" noChangeAspect="1" noChangeArrowheads="1"/>
          </p:cNvPicPr>
          <p:nvPr>
            <p:ph idx="1"/>
          </p:nvPr>
        </p:nvPicPr>
        <p:blipFill>
          <a:blip r:embed="rId2" cstate="print"/>
          <a:srcRect/>
          <a:stretch>
            <a:fillRect/>
          </a:stretch>
        </p:blipFill>
        <p:spPr bwMode="auto">
          <a:xfrm>
            <a:off x="2704122" y="1328610"/>
            <a:ext cx="3759200" cy="5398852"/>
          </a:xfrm>
          <a:prstGeom prst="rect">
            <a:avLst/>
          </a:prstGeom>
          <a:noFill/>
          <a:ln w="9525">
            <a:solidFill>
              <a:schemeClr val="tx1"/>
            </a:solidFill>
            <a:miter lim="800000"/>
            <a:headEnd/>
            <a:tailEnd/>
          </a:ln>
          <a:effectLst>
            <a:outerShdw blurRad="50800" dist="50800" dir="2400000" algn="ctr" rotWithShape="0">
              <a:schemeClr val="bg2">
                <a:lumMod val="50000"/>
              </a:schemeClr>
            </a:outerShdw>
          </a:effectLst>
        </p:spPr>
      </p:pic>
      <p:sp>
        <p:nvSpPr>
          <p:cNvPr id="5" name="TextBox 4"/>
          <p:cNvSpPr txBox="1"/>
          <p:nvPr/>
        </p:nvSpPr>
        <p:spPr>
          <a:xfrm>
            <a:off x="533400" y="2637690"/>
            <a:ext cx="8305800" cy="1938992"/>
          </a:xfrm>
          <a:prstGeom prst="rect">
            <a:avLst/>
          </a:prstGeom>
          <a:solidFill>
            <a:schemeClr val="bg1"/>
          </a:solidFill>
          <a:ln w="6350">
            <a:solidFill>
              <a:srgbClr val="000000"/>
            </a:solidFill>
          </a:ln>
          <a:effectLst>
            <a:outerShdw blurRad="50800" dist="50800" dir="2400000" algn="ctr" rotWithShape="0">
              <a:schemeClr val="bg2">
                <a:lumMod val="50000"/>
              </a:schemeClr>
            </a:outerShdw>
          </a:effectLst>
        </p:spPr>
        <p:txBody>
          <a:bodyPr wrap="square" rtlCol="0">
            <a:spAutoFit/>
          </a:bodyPr>
          <a:lstStyle/>
          <a:p>
            <a:pPr eaLnBrk="0" fontAlgn="base" hangingPunct="0">
              <a:spcBef>
                <a:spcPct val="0"/>
              </a:spcBef>
              <a:spcAft>
                <a:spcPct val="0"/>
              </a:spcAft>
            </a:pPr>
            <a:r>
              <a:rPr lang="en-US" sz="2400" dirty="0" smtClean="0">
                <a:solidFill>
                  <a:srgbClr val="000000"/>
                </a:solidFill>
              </a:rPr>
              <a:t>The total change to the Contract Price of any Change Order shall be that indicated on the approved Change Order Form, and such change to the Contract Price shall not be subject to escalation or increase at any time or based upon any theory such as loss of productivity, efficiency, or impact.</a:t>
            </a:r>
            <a:endParaRPr lang="en-US" sz="2400" dirty="0">
              <a:solidFill>
                <a:srgbClr val="000000"/>
              </a:solidFill>
            </a:endParaRPr>
          </a:p>
        </p:txBody>
      </p:sp>
    </p:spTree>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6"/>
          <p:cNvSpPr>
            <a:spLocks noChangeArrowheads="1"/>
          </p:cNvSpPr>
          <p:nvPr/>
        </p:nvSpPr>
        <p:spPr bwMode="auto">
          <a:xfrm>
            <a:off x="3779838" y="2343150"/>
            <a:ext cx="9144000" cy="0"/>
          </a:xfrm>
          <a:prstGeom prst="rect">
            <a:avLst/>
          </a:prstGeom>
          <a:noFill/>
          <a:ln w="12700">
            <a:noFill/>
            <a:miter lim="800000"/>
            <a:headEnd type="none" w="sm" len="sm"/>
            <a:tailEnd type="none" w="sm" len="sm"/>
          </a:ln>
        </p:spPr>
        <p:txBody>
          <a:bodyPr>
            <a:spAutoFit/>
          </a:bodyPr>
          <a:lstStyle/>
          <a:p>
            <a:endParaRPr lang="en-US">
              <a:solidFill>
                <a:prstClr val="black"/>
              </a:solidFill>
            </a:endParaRPr>
          </a:p>
        </p:txBody>
      </p:sp>
      <p:sp>
        <p:nvSpPr>
          <p:cNvPr id="6" name="Slide Number Placeholder 5"/>
          <p:cNvSpPr>
            <a:spLocks noGrp="1"/>
          </p:cNvSpPr>
          <p:nvPr>
            <p:ph type="sldNum" sz="quarter" idx="12"/>
          </p:nvPr>
        </p:nvSpPr>
        <p:spPr>
          <a:xfrm>
            <a:off x="7022100" y="6553200"/>
            <a:ext cx="2133600" cy="304800"/>
          </a:xfrm>
        </p:spPr>
        <p:txBody>
          <a:bodyPr/>
          <a:lstStyle/>
          <a:p>
            <a:fld id="{B6C2AB66-35F9-4A26-8D54-804673898F76}" type="slidenum">
              <a:rPr lang="en-US" smtClean="0"/>
              <a:pPr/>
              <a:t>4</a:t>
            </a:fld>
            <a:endParaRPr lang="en-US" dirty="0"/>
          </a:p>
        </p:txBody>
      </p:sp>
      <p:sp>
        <p:nvSpPr>
          <p:cNvPr id="9" name="Rectangle 2"/>
          <p:cNvSpPr txBox="1">
            <a:spLocks noChangeArrowheads="1"/>
          </p:cNvSpPr>
          <p:nvPr/>
        </p:nvSpPr>
        <p:spPr bwMode="auto">
          <a:xfrm>
            <a:off x="690563" y="372000"/>
            <a:ext cx="7772400" cy="11394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1" u="none" strike="noStrike" kern="0" cap="none" spc="0" normalizeH="0" baseline="0" noProof="0" dirty="0" smtClean="0">
                <a:ln>
                  <a:noFill/>
                </a:ln>
                <a:uLnTx/>
                <a:uFillTx/>
                <a:latin typeface="Arial Black" pitchFamily="-80" charset="0"/>
                <a:ea typeface="+mj-ea"/>
                <a:cs typeface="+mj-cs"/>
              </a:rPr>
              <a:t>INTRO: QUESTION 1:</a:t>
            </a:r>
            <a:br>
              <a:rPr kumimoji="0" lang="en-US" sz="4000" b="1" i="1" u="none" strike="noStrike" kern="0" cap="none" spc="0" normalizeH="0" baseline="0" noProof="0" dirty="0" smtClean="0">
                <a:ln>
                  <a:noFill/>
                </a:ln>
                <a:uLnTx/>
                <a:uFillTx/>
                <a:latin typeface="Arial Black" pitchFamily="-80" charset="0"/>
                <a:ea typeface="+mj-ea"/>
                <a:cs typeface="+mj-cs"/>
              </a:rPr>
            </a:br>
            <a:endParaRPr kumimoji="0" lang="en-US" sz="4000" b="1" i="1" u="none" strike="noStrike" kern="0" cap="none" spc="0" normalizeH="0" baseline="0" noProof="0" dirty="0" smtClean="0">
              <a:ln>
                <a:noFill/>
              </a:ln>
              <a:uLnTx/>
              <a:uFillTx/>
              <a:latin typeface="Arial Black" pitchFamily="-80" charset="0"/>
              <a:ea typeface="+mj-ea"/>
              <a:cs typeface="+mj-cs"/>
            </a:endParaRPr>
          </a:p>
        </p:txBody>
      </p:sp>
      <p:sp>
        <p:nvSpPr>
          <p:cNvPr id="7" name="Rectangle 3"/>
          <p:cNvSpPr txBox="1">
            <a:spLocks noChangeArrowheads="1"/>
          </p:cNvSpPr>
          <p:nvPr/>
        </p:nvSpPr>
        <p:spPr>
          <a:xfrm>
            <a:off x="1390650" y="1699065"/>
            <a:ext cx="6400800" cy="2712720"/>
          </a:xfrm>
          <a:prstGeom prst="rect">
            <a:avLst/>
          </a:prstGeom>
          <a:noFill/>
        </p:spPr>
        <p:txBody>
          <a:bodyPr/>
          <a:lstStyle/>
          <a:p>
            <a:pPr marL="342900" marR="0" lvl="0" indent="-342900" algn="l" defTabSz="914400" rtl="0" eaLnBrk="1" fontAlgn="base" latinLnBrk="0" hangingPunct="1">
              <a:lnSpc>
                <a:spcPct val="100000"/>
              </a:lnSpc>
              <a:spcBef>
                <a:spcPct val="20000"/>
              </a:spcBef>
              <a:spcAft>
                <a:spcPts val="1200"/>
              </a:spcAft>
              <a:buClr>
                <a:srgbClr val="FFCC00"/>
              </a:buClr>
              <a:buSzTx/>
              <a:buFontTx/>
              <a:buNone/>
              <a:tabLst/>
              <a:defRPr/>
            </a:pPr>
            <a:r>
              <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rPr>
              <a:t>Have you previously participated in a mock trial in any capacity?</a:t>
            </a:r>
          </a:p>
          <a:p>
            <a:pPr marL="971550" marR="0" lvl="1" indent="-514350" algn="l" defTabSz="914400" rtl="0" eaLnBrk="1" fontAlgn="base" latinLnBrk="0" hangingPunct="1">
              <a:lnSpc>
                <a:spcPct val="100000"/>
              </a:lnSpc>
              <a:spcBef>
                <a:spcPct val="20000"/>
              </a:spcBef>
              <a:spcAft>
                <a:spcPts val="1200"/>
              </a:spcAft>
              <a:buClr>
                <a:srgbClr val="FFCC00"/>
              </a:buClr>
              <a:buSzTx/>
              <a:buFontTx/>
              <a:buAutoNum type="alphaUcParenR"/>
              <a:tabLst/>
              <a:defRPr/>
            </a:pPr>
            <a:r>
              <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rPr>
              <a:t>Yes</a:t>
            </a:r>
          </a:p>
          <a:p>
            <a:pPr marL="971550" marR="0" lvl="1" indent="-514350" algn="l" defTabSz="914400" rtl="0" eaLnBrk="1" fontAlgn="base" latinLnBrk="0" hangingPunct="1">
              <a:lnSpc>
                <a:spcPct val="100000"/>
              </a:lnSpc>
              <a:spcBef>
                <a:spcPct val="20000"/>
              </a:spcBef>
              <a:spcAft>
                <a:spcPts val="1200"/>
              </a:spcAft>
              <a:buClr>
                <a:srgbClr val="FFCC00"/>
              </a:buClr>
              <a:buSzTx/>
              <a:buFontTx/>
              <a:buAutoNum type="alphaUcParenR"/>
              <a:tabLst/>
              <a:defRPr/>
            </a:pPr>
            <a:r>
              <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rPr>
              <a:t>No</a:t>
            </a:r>
          </a:p>
          <a:p>
            <a:pPr marL="971550" marR="0" lvl="1" indent="-514350" algn="l" defTabSz="914400" rtl="0" eaLnBrk="1" fontAlgn="base" latinLnBrk="0" hangingPunct="1">
              <a:lnSpc>
                <a:spcPct val="100000"/>
              </a:lnSpc>
              <a:spcBef>
                <a:spcPct val="20000"/>
              </a:spcBef>
              <a:spcAft>
                <a:spcPts val="1200"/>
              </a:spcAft>
              <a:buClr>
                <a:srgbClr val="FFCC00"/>
              </a:buClr>
              <a:buSzTx/>
              <a:buFontTx/>
              <a:buAutoNum type="alphaUcParenR"/>
              <a:tabLst/>
              <a:defRPr/>
            </a:pPr>
            <a:endPar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ndParaRPr>
          </a:p>
          <a:p>
            <a:pPr marL="342900" marR="0" lvl="0" indent="-342900" algn="l" defTabSz="914400" rtl="0" eaLnBrk="1" fontAlgn="base" latinLnBrk="0" hangingPunct="1">
              <a:lnSpc>
                <a:spcPct val="100000"/>
              </a:lnSpc>
              <a:spcBef>
                <a:spcPct val="20000"/>
              </a:spcBef>
              <a:spcAft>
                <a:spcPts val="1200"/>
              </a:spcAft>
              <a:buClr>
                <a:srgbClr val="FFCC00"/>
              </a:buClr>
              <a:buSzTx/>
              <a:buFontTx/>
              <a:buNone/>
              <a:tabLst/>
              <a:defRPr/>
            </a:pPr>
            <a:endPar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endParaRPr>
          </a:p>
          <a:p>
            <a:pPr marL="342900" marR="0" lvl="0" indent="-342900" algn="l" defTabSz="914400" rtl="0" eaLnBrk="1" fontAlgn="base" latinLnBrk="0" hangingPunct="1">
              <a:lnSpc>
                <a:spcPct val="100000"/>
              </a:lnSpc>
              <a:spcBef>
                <a:spcPct val="20000"/>
              </a:spcBef>
              <a:spcAft>
                <a:spcPts val="1200"/>
              </a:spcAft>
              <a:buClr>
                <a:srgbClr val="FFCC00"/>
              </a:buClr>
              <a:buSzTx/>
              <a:buFontTx/>
              <a:buNone/>
              <a:tabLst/>
              <a:defRPr/>
            </a:pPr>
            <a:r>
              <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rPr>
              <a:t>          </a:t>
            </a:r>
            <a:r>
              <a:rPr kumimoji="0" lang="en-US" sz="4400" b="0" i="1" u="none" strike="noStrike" kern="0" cap="none" spc="0" normalizeH="0" baseline="0" noProof="0" dirty="0" smtClean="0">
                <a:ln>
                  <a:noFill/>
                </a:ln>
                <a:solidFill>
                  <a:srgbClr val="FFCC00"/>
                </a:solidFill>
                <a:effectLst>
                  <a:outerShdw blurRad="50800" dist="50800" dir="5400000" algn="ctr" rotWithShape="0">
                    <a:schemeClr val="tx1"/>
                  </a:outerShdw>
                </a:effectLst>
                <a:uLnTx/>
                <a:uFillTx/>
                <a:latin typeface="Arial Black" pitchFamily="34" charset="0"/>
              </a:rPr>
              <a:t>VOTE NOW</a:t>
            </a:r>
          </a:p>
        </p:txBody>
      </p:sp>
      <p:sp>
        <p:nvSpPr>
          <p:cNvPr id="8" name="TextBox 7"/>
          <p:cNvSpPr txBox="1"/>
          <p:nvPr/>
        </p:nvSpPr>
        <p:spPr>
          <a:xfrm>
            <a:off x="1640742" y="4673591"/>
            <a:ext cx="5900615" cy="1077218"/>
          </a:xfrm>
          <a:prstGeom prst="rect">
            <a:avLst/>
          </a:prstGeom>
          <a:noFill/>
        </p:spPr>
        <p:txBody>
          <a:bodyPr wrap="square" rtlCol="0">
            <a:spAutoFit/>
          </a:bodyPr>
          <a:lstStyle/>
          <a:p>
            <a:pPr algn="ctr"/>
            <a:r>
              <a:rPr lang="en-US" sz="3200" i="1" dirty="0" smtClean="0">
                <a:solidFill>
                  <a:srgbClr val="FFC000"/>
                </a:solidFill>
                <a:effectLst>
                  <a:outerShdw blurRad="50800" dist="50800" dir="5400000" algn="ctr" rotWithShape="0">
                    <a:schemeClr val="tx1"/>
                  </a:outerShdw>
                </a:effectLst>
              </a:rPr>
              <a:t>Go To</a:t>
            </a:r>
          </a:p>
          <a:p>
            <a:pPr algn="ctr"/>
            <a:r>
              <a:rPr lang="en-US" sz="3200" i="1" dirty="0" smtClean="0">
                <a:solidFill>
                  <a:srgbClr val="FFC000"/>
                </a:solidFill>
                <a:effectLst>
                  <a:outerShdw blurRad="50800" dist="50800" dir="5400000" algn="ctr" rotWithShape="0">
                    <a:schemeClr val="tx1"/>
                  </a:outerShdw>
                </a:effectLst>
              </a:rPr>
              <a:t>http://ambar.org/plenarypoll</a:t>
            </a:r>
            <a:endParaRPr lang="en-US" sz="3200" i="1" dirty="0">
              <a:solidFill>
                <a:srgbClr val="FFC000"/>
              </a:solidFill>
              <a:effectLst>
                <a:outerShdw blurRad="50800" dist="50800" dir="5400000" algn="ctr" rotWithShape="0">
                  <a:schemeClr val="tx1"/>
                </a:outerShdw>
              </a:effectLst>
            </a:endParaRPr>
          </a:p>
        </p:txBody>
      </p:sp>
    </p:spTree>
  </p:cSld>
  <p:clrMapOvr>
    <a:masterClrMapping/>
  </p:clrMapOvr>
  <p:transition>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25046"/>
            <a:ext cx="9144000" cy="1000369"/>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117651"/>
            <a:ext cx="9144000" cy="152400"/>
          </a:xfrm>
          <a:prstGeom prst="rect">
            <a:avLst/>
          </a:prstGeom>
          <a:gradFill>
            <a:gsLst>
              <a:gs pos="0">
                <a:schemeClr val="tx1">
                  <a:alpha val="68000"/>
                </a:schemeClr>
              </a:gs>
              <a:gs pos="50000">
                <a:srgbClr val="DDDDD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aphicFrame>
        <p:nvGraphicFramePr>
          <p:cNvPr id="244739" name="Group 1027"/>
          <p:cNvGraphicFramePr>
            <a:graphicFrameLocks noGrp="1"/>
          </p:cNvGraphicFramePr>
          <p:nvPr>
            <p:ph idx="1"/>
          </p:nvPr>
        </p:nvGraphicFramePr>
        <p:xfrm>
          <a:off x="457202" y="1470444"/>
          <a:ext cx="5748726" cy="4882639"/>
        </p:xfrm>
        <a:graphic>
          <a:graphicData uri="http://schemas.openxmlformats.org/drawingml/2006/table">
            <a:tbl>
              <a:tblPr firstRow="1"/>
              <a:tblGrid>
                <a:gridCol w="3527135"/>
                <a:gridCol w="2221591"/>
              </a:tblGrid>
              <a:tr h="739959">
                <a:tc>
                  <a:txBody>
                    <a:bodyPr/>
                    <a:lstStyle/>
                    <a:p>
                      <a:pPr marL="0" marR="0" lvl="0" indent="0" algn="l" defTabSz="914400" rtl="0" eaLnBrk="0" fontAlgn="base" latinLnBrk="0" hangingPunct="0">
                        <a:lnSpc>
                          <a:spcPct val="90000"/>
                        </a:lnSpc>
                        <a:spcBef>
                          <a:spcPct val="20000"/>
                        </a:spcBef>
                        <a:spcAft>
                          <a:spcPct val="0"/>
                        </a:spcAft>
                        <a:buClr>
                          <a:schemeClr val="accent2"/>
                        </a:buClr>
                        <a:buSzPct val="75000"/>
                        <a:buFont typeface="Monotype Sorts" pitchFamily="2" charset="2"/>
                        <a:buNone/>
                        <a:tabLst/>
                      </a:pPr>
                      <a:r>
                        <a:rPr kumimoji="0" lang="en-US" sz="2000" b="1" i="1" u="none" strike="noStrike" cap="none" normalizeH="0" baseline="0" dirty="0" smtClean="0">
                          <a:ln>
                            <a:noFill/>
                          </a:ln>
                          <a:solidFill>
                            <a:schemeClr val="tx1"/>
                          </a:solidFill>
                          <a:effectLst/>
                          <a:latin typeface="Arial" pitchFamily="34" charset="0"/>
                          <a:cs typeface="Arial" pitchFamily="34" charset="0"/>
                        </a:rPr>
                        <a:t>LOST PRODUCTIVITY </a:t>
                      </a:r>
                      <a:br>
                        <a:rPr kumimoji="0" lang="en-US" sz="2000" b="1" i="1" u="none" strike="noStrike" cap="none" normalizeH="0" baseline="0" dirty="0" smtClean="0">
                          <a:ln>
                            <a:noFill/>
                          </a:ln>
                          <a:solidFill>
                            <a:schemeClr val="tx1"/>
                          </a:solidFill>
                          <a:effectLst/>
                          <a:latin typeface="Arial" pitchFamily="34" charset="0"/>
                          <a:cs typeface="Arial" pitchFamily="34" charset="0"/>
                        </a:rPr>
                      </a:br>
                      <a:r>
                        <a:rPr kumimoji="0" lang="en-US" sz="2000" b="1" i="1" u="none" strike="noStrike" cap="none" normalizeH="0" baseline="0" dirty="0" smtClean="0">
                          <a:ln>
                            <a:noFill/>
                          </a:ln>
                          <a:solidFill>
                            <a:schemeClr val="tx1"/>
                          </a:solidFill>
                          <a:effectLst/>
                          <a:latin typeface="Arial" pitchFamily="34" charset="0"/>
                          <a:cs typeface="Arial" pitchFamily="34" charset="0"/>
                        </a:rPr>
                        <a:t>DUE TO:</a:t>
                      </a:r>
                    </a:p>
                  </a:txBody>
                  <a:tcPr marL="182880" marR="182880" marT="91440" marB="9144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1600" b="1" i="0" u="none" strike="noStrike" cap="none" normalizeH="0" baseline="0" dirty="0" smtClean="0">
                          <a:ln>
                            <a:noFill/>
                          </a:ln>
                          <a:solidFill>
                            <a:schemeClr val="bg1"/>
                          </a:solidFill>
                          <a:effectLst/>
                          <a:latin typeface="Arial" pitchFamily="34" charset="0"/>
                          <a:cs typeface="Arial" pitchFamily="34" charset="0"/>
                        </a:rPr>
                        <a:t>Calculated </a:t>
                      </a:r>
                      <a:br>
                        <a:rPr kumimoji="0" lang="en-US" sz="1600" b="1" i="0" u="none" strike="noStrike" cap="none" normalizeH="0" baseline="0" dirty="0" smtClean="0">
                          <a:ln>
                            <a:noFill/>
                          </a:ln>
                          <a:solidFill>
                            <a:schemeClr val="bg1"/>
                          </a:solidFill>
                          <a:effectLst/>
                          <a:latin typeface="Arial" pitchFamily="34" charset="0"/>
                          <a:cs typeface="Arial" pitchFamily="34" charset="0"/>
                        </a:rPr>
                      </a:br>
                      <a:r>
                        <a:rPr kumimoji="0" lang="en-US" sz="1600" b="1" i="0" u="none" strike="noStrike" cap="none" normalizeH="0" baseline="0" dirty="0" smtClean="0">
                          <a:ln>
                            <a:noFill/>
                          </a:ln>
                          <a:solidFill>
                            <a:schemeClr val="bg1"/>
                          </a:solidFill>
                          <a:effectLst/>
                          <a:latin typeface="Arial" pitchFamily="34" charset="0"/>
                          <a:cs typeface="Arial" pitchFamily="34" charset="0"/>
                        </a:rPr>
                        <a:t>Lost Labor Hours</a:t>
                      </a:r>
                    </a:p>
                  </a:txBody>
                  <a:tcPr marL="182880" marR="182880" marT="91440" marB="91440" anchor="b" horzOverflow="overflow">
                    <a:lnL w="12700" cap="flat" cmpd="sng" algn="ctr">
                      <a:noFill/>
                      <a:prstDash val="solid"/>
                      <a:round/>
                      <a:headEnd type="none" w="med" len="med"/>
                      <a:tailEnd type="none" w="med" len="med"/>
                    </a:lnL>
                    <a:lnR w="28575" cap="flat" cmpd="sng" algn="ctr">
                      <a:solidFill>
                        <a:srgbClr val="7F7F7F"/>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rgbClr val="9A002E"/>
                    </a:solidFill>
                  </a:tcPr>
                </a:tc>
              </a:tr>
              <a:tr h="739959">
                <a:tc>
                  <a:txBody>
                    <a:bodyPr/>
                    <a:lstStyle/>
                    <a:p>
                      <a:pPr marL="228600" marR="0" lvl="0" indent="-228600" algn="l" defTabSz="914400" rtl="0" eaLnBrk="0" fontAlgn="base" latinLnBrk="0" hangingPunct="0">
                        <a:lnSpc>
                          <a:spcPct val="100000"/>
                        </a:lnSpc>
                        <a:spcBef>
                          <a:spcPct val="20000"/>
                        </a:spcBef>
                        <a:spcAft>
                          <a:spcPct val="0"/>
                        </a:spcAft>
                        <a:buClr>
                          <a:srgbClr val="800000"/>
                        </a:buClr>
                        <a:buSzPct val="75000"/>
                        <a:buFont typeface="Wingdings" pitchFamily="2" charset="2"/>
                        <a:buChar char="§"/>
                        <a:tabLst>
                          <a:tab pos="228600" algn="l"/>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Excessive overtime </a:t>
                      </a:r>
                      <a:br>
                        <a:rPr kumimoji="0" lang="en-US" sz="1800" b="1" i="0" u="none" strike="noStrike" cap="none" normalizeH="0" baseline="0" dirty="0" smtClean="0">
                          <a:ln>
                            <a:noFill/>
                          </a:ln>
                          <a:solidFill>
                            <a:schemeClr val="tx1"/>
                          </a:solidFill>
                          <a:effectLst/>
                          <a:latin typeface="Arial" pitchFamily="34" charset="0"/>
                          <a:cs typeface="Arial" pitchFamily="34" charset="0"/>
                        </a:rPr>
                      </a:br>
                      <a:r>
                        <a:rPr kumimoji="0" lang="en-US" sz="1800" b="1" i="0" u="none" strike="noStrike" cap="none" normalizeH="0" baseline="0" dirty="0" smtClean="0">
                          <a:ln>
                            <a:noFill/>
                          </a:ln>
                          <a:solidFill>
                            <a:schemeClr val="tx1"/>
                          </a:solidFill>
                          <a:effectLst/>
                          <a:latin typeface="Arial" pitchFamily="34" charset="0"/>
                          <a:cs typeface="Arial" pitchFamily="34" charset="0"/>
                        </a:rPr>
                        <a:t>(to speed up construction)</a:t>
                      </a:r>
                    </a:p>
                  </a:txBody>
                  <a:tcPr marL="182880" marR="182880" marT="91440" marB="91440" anchor="ctr" horzOverflow="overflow">
                    <a:lnL w="12700" cap="flat" cmpd="sng" algn="ctr">
                      <a:noFill/>
                      <a:prstDash val="solid"/>
                      <a:round/>
                      <a:headEnd type="none" w="med" len="med"/>
                      <a:tailEnd type="none" w="med" len="med"/>
                    </a:lnL>
                    <a:lnR w="12700"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371600" algn="dec"/>
                        </a:tabLst>
                      </a:pPr>
                      <a:r>
                        <a:rPr kumimoji="0" lang="en-US" sz="2200" b="1" i="0" u="none" strike="noStrike" cap="none" normalizeH="0" baseline="0" dirty="0" smtClean="0">
                          <a:ln>
                            <a:noFill/>
                          </a:ln>
                          <a:solidFill>
                            <a:srgbClr val="9A002E"/>
                          </a:solidFill>
                          <a:effectLst/>
                          <a:latin typeface="Arial" pitchFamily="34" charset="0"/>
                          <a:cs typeface="Arial" pitchFamily="34" charset="0"/>
                        </a:rPr>
                        <a:t> 	50,323</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chemeClr val="bg1"/>
                    </a:solidFill>
                  </a:tcPr>
                </a:tc>
              </a:tr>
              <a:tr h="739959">
                <a:tc>
                  <a:txBody>
                    <a:bodyPr/>
                    <a:lstStyle/>
                    <a:p>
                      <a:pPr marL="228600" marR="0" lvl="0" indent="-228600" algn="l" defTabSz="914400" rtl="0" eaLnBrk="0" fontAlgn="base" latinLnBrk="0" hangingPunct="0">
                        <a:lnSpc>
                          <a:spcPct val="100000"/>
                        </a:lnSpc>
                        <a:spcBef>
                          <a:spcPct val="20000"/>
                        </a:spcBef>
                        <a:spcAft>
                          <a:spcPct val="0"/>
                        </a:spcAft>
                        <a:buClr>
                          <a:srgbClr val="800000"/>
                        </a:buClr>
                        <a:buSzPct val="75000"/>
                        <a:buFont typeface="Wingdings" pitchFamily="2" charset="2"/>
                        <a:buChar char="§"/>
                        <a:tabLst>
                          <a:tab pos="228600" algn="l"/>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Shift of HRSG work to </a:t>
                      </a:r>
                      <a:br>
                        <a:rPr kumimoji="0" lang="en-US" sz="1800" b="1" i="0" u="none" strike="noStrike" cap="none" normalizeH="0" baseline="0" dirty="0" smtClean="0">
                          <a:ln>
                            <a:noFill/>
                          </a:ln>
                          <a:solidFill>
                            <a:schemeClr val="tx1"/>
                          </a:solidFill>
                          <a:effectLst/>
                          <a:latin typeface="Arial" pitchFamily="34" charset="0"/>
                          <a:cs typeface="Arial" pitchFamily="34" charset="0"/>
                        </a:rPr>
                      </a:br>
                      <a:r>
                        <a:rPr kumimoji="0" lang="en-US" sz="1800" b="1" i="0" u="none" strike="noStrike" cap="none" normalizeH="0" baseline="0" dirty="0" smtClean="0">
                          <a:ln>
                            <a:noFill/>
                          </a:ln>
                          <a:solidFill>
                            <a:schemeClr val="tx1"/>
                          </a:solidFill>
                          <a:effectLst/>
                          <a:latin typeface="Arial" pitchFamily="34" charset="0"/>
                          <a:cs typeface="Arial" pitchFamily="34" charset="0"/>
                        </a:rPr>
                        <a:t>winter 2010-2011</a:t>
                      </a:r>
                    </a:p>
                  </a:txBody>
                  <a:tcPr marL="182880" marR="182880" marT="91440" marB="91440" anchor="ctr" horzOverflow="overflow">
                    <a:lnL w="12700" cap="flat" cmpd="sng" algn="ctr">
                      <a:noFill/>
                      <a:prstDash val="solid"/>
                      <a:round/>
                      <a:headEnd type="none" w="med" len="med"/>
                      <a:tailEnd type="none" w="med" len="med"/>
                    </a:lnL>
                    <a:lnR w="12700"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371600" algn="dec"/>
                        </a:tabLst>
                      </a:pPr>
                      <a:r>
                        <a:rPr kumimoji="0" lang="en-US" sz="2200" b="1" i="0" u="none" strike="noStrike" cap="none" normalizeH="0" baseline="0" dirty="0" smtClean="0">
                          <a:ln>
                            <a:noFill/>
                          </a:ln>
                          <a:solidFill>
                            <a:srgbClr val="9A002E"/>
                          </a:solidFill>
                          <a:effectLst/>
                          <a:latin typeface="Arial" pitchFamily="34" charset="0"/>
                          <a:cs typeface="Arial" pitchFamily="34" charset="0"/>
                        </a:rPr>
                        <a:t>	31,189</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chemeClr val="bg1"/>
                    </a:solidFill>
                  </a:tcPr>
                </a:tc>
              </a:tr>
              <a:tr h="1017444">
                <a:tc>
                  <a:txBody>
                    <a:bodyPr/>
                    <a:lstStyle/>
                    <a:p>
                      <a:pPr marL="228600" marR="0" lvl="0" indent="-228600" algn="l" defTabSz="914400" rtl="0" eaLnBrk="0" fontAlgn="base" latinLnBrk="0" hangingPunct="0">
                        <a:lnSpc>
                          <a:spcPct val="100000"/>
                        </a:lnSpc>
                        <a:spcBef>
                          <a:spcPct val="20000"/>
                        </a:spcBef>
                        <a:spcAft>
                          <a:spcPct val="0"/>
                        </a:spcAft>
                        <a:buClr>
                          <a:srgbClr val="800000"/>
                        </a:buClr>
                        <a:buSzPct val="75000"/>
                        <a:buFont typeface="Wingdings" pitchFamily="2" charset="2"/>
                        <a:buChar char="§"/>
                        <a:tabLst>
                          <a:tab pos="228600" algn="l"/>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Change of sequencing </a:t>
                      </a:r>
                      <a:br>
                        <a:rPr kumimoji="0" lang="en-US" sz="1800" b="1" i="0" u="none" strike="noStrike" cap="none" normalizeH="0" baseline="0" dirty="0" smtClean="0">
                          <a:ln>
                            <a:noFill/>
                          </a:ln>
                          <a:solidFill>
                            <a:schemeClr val="tx1"/>
                          </a:solidFill>
                          <a:effectLst/>
                          <a:latin typeface="Arial" pitchFamily="34" charset="0"/>
                          <a:cs typeface="Arial" pitchFamily="34" charset="0"/>
                        </a:rPr>
                      </a:br>
                      <a:r>
                        <a:rPr kumimoji="0" lang="en-US" sz="1800" b="1" i="0" u="none" strike="noStrike" cap="none" normalizeH="0" baseline="0" dirty="0" smtClean="0">
                          <a:ln>
                            <a:noFill/>
                          </a:ln>
                          <a:solidFill>
                            <a:schemeClr val="tx1"/>
                          </a:solidFill>
                          <a:effectLst/>
                          <a:latin typeface="Arial" pitchFamily="34" charset="0"/>
                          <a:cs typeface="Arial" pitchFamily="34" charset="0"/>
                        </a:rPr>
                        <a:t>that caused disruption </a:t>
                      </a:r>
                      <a:br>
                        <a:rPr kumimoji="0" lang="en-US" sz="1800" b="1" i="0" u="none" strike="noStrike" cap="none" normalizeH="0" baseline="0" dirty="0" smtClean="0">
                          <a:ln>
                            <a:noFill/>
                          </a:ln>
                          <a:solidFill>
                            <a:schemeClr val="tx1"/>
                          </a:solidFill>
                          <a:effectLst/>
                          <a:latin typeface="Arial" pitchFamily="34" charset="0"/>
                          <a:cs typeface="Arial" pitchFamily="34" charset="0"/>
                        </a:rPr>
                      </a:br>
                      <a:r>
                        <a:rPr kumimoji="0" lang="en-US" sz="1800" b="1" i="0" u="none" strike="noStrike" cap="none" normalizeH="0" baseline="0" dirty="0" smtClean="0">
                          <a:ln>
                            <a:noFill/>
                          </a:ln>
                          <a:solidFill>
                            <a:schemeClr val="tx1"/>
                          </a:solidFill>
                          <a:effectLst/>
                          <a:latin typeface="Arial" pitchFamily="34" charset="0"/>
                          <a:cs typeface="Arial" pitchFamily="34" charset="0"/>
                        </a:rPr>
                        <a:t>and congestion</a:t>
                      </a:r>
                    </a:p>
                  </a:txBody>
                  <a:tcPr marL="182880" marR="182880" marT="91440" marB="91440" anchor="ctr" horzOverflow="overflow">
                    <a:lnL w="12700" cap="flat" cmpd="sng" algn="ctr">
                      <a:noFill/>
                      <a:prstDash val="solid"/>
                      <a:round/>
                      <a:headEnd type="none" w="med" len="med"/>
                      <a:tailEnd type="none" w="med" len="med"/>
                    </a:lnL>
                    <a:lnR w="12700"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371600" algn="dec"/>
                        </a:tabLst>
                      </a:pPr>
                      <a:r>
                        <a:rPr kumimoji="0" lang="en-US" sz="2200" b="1" i="0" u="none" strike="noStrike" cap="none" normalizeH="0" baseline="0" dirty="0" smtClean="0">
                          <a:ln>
                            <a:noFill/>
                          </a:ln>
                          <a:solidFill>
                            <a:srgbClr val="9A002E"/>
                          </a:solidFill>
                          <a:effectLst/>
                          <a:latin typeface="Arial" pitchFamily="34" charset="0"/>
                          <a:cs typeface="Arial" pitchFamily="34" charset="0"/>
                        </a:rPr>
                        <a:t>	46,668</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chemeClr val="bg1"/>
                    </a:solidFill>
                  </a:tcPr>
                </a:tc>
              </a:tr>
              <a:tr h="1017444">
                <a:tc>
                  <a:txBody>
                    <a:bodyPr/>
                    <a:lstStyle/>
                    <a:p>
                      <a:pPr marL="228600" marR="0" lvl="0" indent="-228600" algn="l" defTabSz="914400" rtl="0" eaLnBrk="0" fontAlgn="base" latinLnBrk="0" hangingPunct="0">
                        <a:lnSpc>
                          <a:spcPct val="100000"/>
                        </a:lnSpc>
                        <a:spcBef>
                          <a:spcPct val="20000"/>
                        </a:spcBef>
                        <a:spcAft>
                          <a:spcPct val="0"/>
                        </a:spcAft>
                        <a:buClr>
                          <a:srgbClr val="800000"/>
                        </a:buClr>
                        <a:buSzPct val="75000"/>
                        <a:buFont typeface="Wingdings" pitchFamily="2" charset="2"/>
                        <a:buChar char="§"/>
                        <a:tabLst>
                          <a:tab pos="228600" algn="l"/>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Loss of learning (the need to accelerate required hiring more workers)</a:t>
                      </a:r>
                    </a:p>
                  </a:txBody>
                  <a:tcPr marL="182880" marR="182880" marT="91440" marB="91440" anchor="ctr" horzOverflow="overflow">
                    <a:lnL w="12700" cap="flat" cmpd="sng" algn="ctr">
                      <a:noFill/>
                      <a:prstDash val="solid"/>
                      <a:round/>
                      <a:headEnd type="none" w="med" len="med"/>
                      <a:tailEnd type="none" w="med" len="med"/>
                    </a:lnL>
                    <a:lnR w="12700"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371600" algn="dec"/>
                        </a:tabLst>
                      </a:pPr>
                      <a:r>
                        <a:rPr kumimoji="0" lang="en-US" sz="2200" b="1" i="0" u="none" strike="noStrike" cap="none" normalizeH="0" baseline="0" dirty="0" smtClean="0">
                          <a:ln>
                            <a:noFill/>
                          </a:ln>
                          <a:solidFill>
                            <a:srgbClr val="9A002E"/>
                          </a:solidFill>
                          <a:effectLst/>
                          <a:latin typeface="Arial" pitchFamily="34" charset="0"/>
                          <a:cs typeface="Arial" pitchFamily="34" charset="0"/>
                        </a:rPr>
                        <a:t>	8,550</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chemeClr val="bg1"/>
                    </a:solidFill>
                  </a:tcPr>
                </a:tc>
              </a:tr>
              <a:tr h="627874">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000" b="0" i="0" u="none" strike="noStrike" cap="none" normalizeH="0" baseline="0" dirty="0" smtClean="0">
                          <a:ln>
                            <a:noFill/>
                          </a:ln>
                          <a:solidFill>
                            <a:schemeClr val="tx1"/>
                          </a:solidFill>
                          <a:effectLst/>
                          <a:latin typeface="Arial Black" pitchFamily="34" charset="0"/>
                          <a:cs typeface="Arial" pitchFamily="34" charset="0"/>
                        </a:rPr>
                        <a:t>  TOTAL</a:t>
                      </a:r>
                    </a:p>
                  </a:txBody>
                  <a:tcPr marL="182880" marR="182880" marT="91440" marB="91440" anchor="ctr" horzOverflow="overflow">
                    <a:lnL w="12700" cap="flat" cmpd="sng" algn="ctr">
                      <a:noFill/>
                      <a:prstDash val="solid"/>
                      <a:round/>
                      <a:headEnd type="none" w="med" len="med"/>
                      <a:tailEnd type="none" w="med" len="med"/>
                    </a:lnL>
                    <a:lnR w="12700"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371600" algn="dec"/>
                        </a:tabLst>
                      </a:pPr>
                      <a:r>
                        <a:rPr kumimoji="0" lang="en-US" sz="2200" b="0" i="0" u="none" strike="noStrike" cap="none" normalizeH="0" baseline="0" dirty="0" smtClean="0">
                          <a:ln>
                            <a:noFill/>
                          </a:ln>
                          <a:solidFill>
                            <a:srgbClr val="9A002E"/>
                          </a:solidFill>
                          <a:effectLst/>
                          <a:latin typeface="Arial Black" pitchFamily="34" charset="0"/>
                          <a:cs typeface="Arial" pitchFamily="34" charset="0"/>
                        </a:rPr>
                        <a:t>136,730 hrs</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FE285"/>
                    </a:solidFill>
                  </a:tcPr>
                </a:tc>
              </a:tr>
            </a:tbl>
          </a:graphicData>
        </a:graphic>
      </p:graphicFrame>
      <p:sp>
        <p:nvSpPr>
          <p:cNvPr id="19482" name="Text Box 1050"/>
          <p:cNvSpPr txBox="1">
            <a:spLocks noChangeArrowheads="1"/>
          </p:cNvSpPr>
          <p:nvPr/>
        </p:nvSpPr>
        <p:spPr bwMode="auto">
          <a:xfrm>
            <a:off x="-1143000" y="2235200"/>
            <a:ext cx="184150" cy="457200"/>
          </a:xfrm>
          <a:prstGeom prst="rect">
            <a:avLst/>
          </a:prstGeom>
          <a:noFill/>
          <a:ln w="12700">
            <a:noFill/>
            <a:miter lim="800000"/>
            <a:headEnd type="none" w="sm" len="sm"/>
            <a:tailEnd type="none" w="sm" len="sm"/>
          </a:ln>
        </p:spPr>
        <p:txBody>
          <a:bodyPr wrap="none">
            <a:spAutoFit/>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1FBF5666-C5C6-44AE-9D84-FDEF3B098F4B}" type="slidenum">
              <a:rPr lang="en-US" smtClean="0"/>
              <a:pPr/>
              <a:t>40</a:t>
            </a:fld>
            <a:endParaRPr lang="en-US" dirty="0"/>
          </a:p>
        </p:txBody>
      </p:sp>
      <p:graphicFrame>
        <p:nvGraphicFramePr>
          <p:cNvPr id="20" name="Group 1027"/>
          <p:cNvGraphicFramePr>
            <a:graphicFrameLocks noGrp="1"/>
          </p:cNvGraphicFramePr>
          <p:nvPr>
            <p:ph idx="1"/>
          </p:nvPr>
        </p:nvGraphicFramePr>
        <p:xfrm>
          <a:off x="6265891" y="1470444"/>
          <a:ext cx="2443397" cy="4881515"/>
        </p:xfrm>
        <a:graphic>
          <a:graphicData uri="http://schemas.openxmlformats.org/drawingml/2006/table">
            <a:tbl>
              <a:tblPr firstRow="1"/>
              <a:tblGrid>
                <a:gridCol w="2443397"/>
              </a:tblGrid>
              <a:tr h="717305">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1600" b="1" i="0" u="none" strike="noStrike" cap="none" normalizeH="0" baseline="0" dirty="0" smtClean="0">
                          <a:ln>
                            <a:noFill/>
                          </a:ln>
                          <a:solidFill>
                            <a:schemeClr val="bg1"/>
                          </a:solidFill>
                          <a:effectLst/>
                          <a:latin typeface="Arial" pitchFamily="34" charset="0"/>
                          <a:cs typeface="Arial" pitchFamily="34" charset="0"/>
                        </a:rPr>
                        <a:t>Lost Labor Dollars</a:t>
                      </a:r>
                      <a:br>
                        <a:rPr kumimoji="0" lang="en-US" sz="1600" b="1" i="0" u="none" strike="noStrike" cap="none" normalizeH="0" baseline="0" dirty="0" smtClean="0">
                          <a:ln>
                            <a:noFill/>
                          </a:ln>
                          <a:solidFill>
                            <a:schemeClr val="bg1"/>
                          </a:solidFill>
                          <a:effectLst/>
                          <a:latin typeface="Arial" pitchFamily="34" charset="0"/>
                          <a:cs typeface="Arial" pitchFamily="34" charset="0"/>
                        </a:rPr>
                      </a:br>
                      <a:r>
                        <a:rPr kumimoji="0" lang="en-US" sz="1600" b="1" i="0" u="none" strike="noStrike" cap="none" normalizeH="0" baseline="0" dirty="0" smtClean="0">
                          <a:ln>
                            <a:noFill/>
                          </a:ln>
                          <a:solidFill>
                            <a:schemeClr val="bg1"/>
                          </a:solidFill>
                          <a:effectLst/>
                          <a:latin typeface="Arial" pitchFamily="34" charset="0"/>
                          <a:cs typeface="Arial" pitchFamily="34" charset="0"/>
                        </a:rPr>
                        <a:t> at $52.92 / hour</a:t>
                      </a:r>
                      <a:endParaRPr kumimoji="0" lang="en-US" sz="1600" b="0" i="0" u="none" strike="noStrike" cap="none" normalizeH="0" baseline="0" dirty="0" smtClean="0">
                        <a:ln>
                          <a:noFill/>
                        </a:ln>
                        <a:solidFill>
                          <a:schemeClr val="bg1"/>
                        </a:solidFill>
                        <a:effectLst/>
                        <a:latin typeface="Arial" pitchFamily="34" charset="0"/>
                        <a:cs typeface="Arial" pitchFamily="34" charset="0"/>
                      </a:endParaRPr>
                    </a:p>
                  </a:txBody>
                  <a:tcPr marL="182880" marR="182880" marT="91440" marB="91440" anchor="b" horzOverflow="overflow">
                    <a:lnL w="12700" cap="flat" cmpd="sng" algn="ctr">
                      <a:noFill/>
                      <a:prstDash val="solid"/>
                      <a:round/>
                      <a:headEnd type="none" w="med" len="med"/>
                      <a:tailEnd type="none" w="med" len="med"/>
                    </a:lnL>
                    <a:lnR w="28575" cap="flat" cmpd="sng" algn="ctr">
                      <a:solidFill>
                        <a:srgbClr val="7F7F7F"/>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rgbClr val="9A002E"/>
                    </a:solidFill>
                  </a:tcPr>
                </a:tc>
              </a:tr>
              <a:tr h="735257">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828800" algn="dec"/>
                        </a:tabLst>
                      </a:pPr>
                      <a:r>
                        <a:rPr kumimoji="0" lang="en-US" sz="2200" b="1" i="0" u="none" strike="noStrike" cap="none" normalizeH="0" baseline="0" dirty="0" smtClean="0">
                          <a:ln>
                            <a:noFill/>
                          </a:ln>
                          <a:solidFill>
                            <a:srgbClr val="9A002E"/>
                          </a:solidFill>
                          <a:effectLst/>
                          <a:latin typeface="Arial" pitchFamily="34" charset="0"/>
                          <a:cs typeface="Arial" pitchFamily="34" charset="0"/>
                        </a:rPr>
                        <a:t> 	$2,663,040</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chemeClr val="bg1"/>
                    </a:solidFill>
                  </a:tcPr>
                </a:tc>
              </a:tr>
              <a:tr h="738188">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828800" algn="dec"/>
                        </a:tabLst>
                      </a:pPr>
                      <a:r>
                        <a:rPr kumimoji="0" lang="en-US" sz="2200" b="1" i="0" u="none" strike="noStrike" cap="none" normalizeH="0" baseline="0" dirty="0" smtClean="0">
                          <a:ln>
                            <a:noFill/>
                          </a:ln>
                          <a:solidFill>
                            <a:srgbClr val="9A002E"/>
                          </a:solidFill>
                          <a:effectLst/>
                          <a:latin typeface="Arial" pitchFamily="34" charset="0"/>
                          <a:cs typeface="Arial" pitchFamily="34" charset="0"/>
                        </a:rPr>
                        <a:t>	$1,650,522</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chemeClr val="bg1"/>
                    </a:solidFill>
                  </a:tcPr>
                </a:tc>
              </a:tr>
              <a:tr h="1014412">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828800" algn="dec"/>
                        </a:tabLst>
                      </a:pPr>
                      <a:r>
                        <a:rPr kumimoji="0" lang="en-US" sz="2200" b="1" i="0" u="none" strike="noStrike" cap="none" normalizeH="0" baseline="0" dirty="0" smtClean="0">
                          <a:ln>
                            <a:noFill/>
                          </a:ln>
                          <a:solidFill>
                            <a:srgbClr val="9A002E"/>
                          </a:solidFill>
                          <a:effectLst/>
                          <a:latin typeface="Arial" pitchFamily="34" charset="0"/>
                          <a:cs typeface="Arial" pitchFamily="34" charset="0"/>
                        </a:rPr>
                        <a:t>	$2,469,671</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chemeClr val="bg1"/>
                    </a:solidFill>
                  </a:tcPr>
                </a:tc>
              </a:tr>
              <a:tr h="1000125">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tab pos="1828800" algn="dec"/>
                        </a:tabLst>
                      </a:pPr>
                      <a:r>
                        <a:rPr kumimoji="0" lang="en-US" sz="2200" b="1" i="0" u="none" strike="noStrike" cap="none" normalizeH="0" baseline="0" dirty="0" smtClean="0">
                          <a:ln>
                            <a:noFill/>
                          </a:ln>
                          <a:solidFill>
                            <a:srgbClr val="9A002E"/>
                          </a:solidFill>
                          <a:effectLst/>
                          <a:latin typeface="Arial" pitchFamily="34" charset="0"/>
                          <a:cs typeface="Arial" pitchFamily="34" charset="0"/>
                        </a:rPr>
                        <a:t>	$452,466</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19050" cap="flat" cmpd="sng" algn="ctr">
                      <a:solidFill>
                        <a:srgbClr val="9A002E"/>
                      </a:solidFill>
                      <a:prstDash val="solid"/>
                      <a:round/>
                      <a:headEnd type="none" w="med" len="med"/>
                      <a:tailEnd type="none" w="med" len="med"/>
                    </a:lnB>
                    <a:lnTlToBr>
                      <a:noFill/>
                    </a:lnTlToBr>
                    <a:lnBlToTr>
                      <a:noFill/>
                    </a:lnBlToTr>
                    <a:solidFill>
                      <a:schemeClr val="bg1"/>
                    </a:solidFill>
                  </a:tcPr>
                </a:tc>
              </a:tr>
              <a:tr h="676228">
                <a:tc>
                  <a:txBody>
                    <a:bodyPr/>
                    <a:lstStyle/>
                    <a:p>
                      <a:pPr marL="0" marR="0" lvl="0" indent="0" algn="ctr" defTabSz="914400" rtl="0" eaLnBrk="0" fontAlgn="base" latinLnBrk="0" hangingPunct="0">
                        <a:lnSpc>
                          <a:spcPct val="90000"/>
                        </a:lnSpc>
                        <a:spcBef>
                          <a:spcPct val="20000"/>
                        </a:spcBef>
                        <a:spcAft>
                          <a:spcPct val="0"/>
                        </a:spcAft>
                        <a:buClr>
                          <a:schemeClr val="accent2"/>
                        </a:buClr>
                        <a:buSzPct val="75000"/>
                        <a:buFont typeface="Monotype Sorts" pitchFamily="2" charset="2"/>
                        <a:buNone/>
                        <a:tabLst>
                          <a:tab pos="1828800" algn="dec"/>
                        </a:tabLst>
                      </a:pPr>
                      <a:r>
                        <a:rPr kumimoji="0" lang="en-US" sz="2200" b="0" i="0" u="none" strike="noStrike" cap="none" normalizeH="0" baseline="0" dirty="0" smtClean="0">
                          <a:ln>
                            <a:noFill/>
                          </a:ln>
                          <a:solidFill>
                            <a:srgbClr val="9A002E"/>
                          </a:solidFill>
                          <a:effectLst/>
                          <a:latin typeface="Arial Black" pitchFamily="34" charset="0"/>
                          <a:cs typeface="Arial" pitchFamily="34" charset="0"/>
                        </a:rPr>
                        <a:t>$7,235,699</a:t>
                      </a:r>
                    </a:p>
                  </a:txBody>
                  <a:tcPr marL="182880" marR="182880" marT="91440" marB="91440" anchor="ctr" horzOverflow="overflow">
                    <a:lnL w="12700"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19050" cap="flat" cmpd="sng" algn="ctr">
                      <a:solidFill>
                        <a:srgbClr val="9A002E"/>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FE285"/>
                    </a:solidFill>
                  </a:tcPr>
                </a:tc>
              </a:tr>
            </a:tbl>
          </a:graphicData>
        </a:graphic>
      </p:graphicFrame>
      <p:sp>
        <p:nvSpPr>
          <p:cNvPr id="10" name="Rectangle 1026"/>
          <p:cNvSpPr>
            <a:spLocks noGrp="1" noChangeArrowheads="1"/>
          </p:cNvSpPr>
          <p:nvPr>
            <p:ph type="title"/>
          </p:nvPr>
        </p:nvSpPr>
        <p:spPr>
          <a:xfrm>
            <a:off x="0" y="197340"/>
            <a:ext cx="9144000" cy="838200"/>
          </a:xfrm>
        </p:spPr>
        <p:txBody>
          <a:bodyPr/>
          <a:lstStyle/>
          <a:p>
            <a:pPr algn="ctr"/>
            <a:r>
              <a:rPr lang="en-US" sz="3200" dirty="0" smtClean="0">
                <a:solidFill>
                  <a:schemeClr val="bg1"/>
                </a:solidFill>
              </a:rPr>
              <a:t>Conclusions: Dr. James Adrian</a:t>
            </a:r>
          </a:p>
        </p:txBody>
      </p:sp>
      <p:grpSp>
        <p:nvGrpSpPr>
          <p:cNvPr id="2" name="Group 20"/>
          <p:cNvGrpSpPr/>
          <p:nvPr/>
        </p:nvGrpSpPr>
        <p:grpSpPr>
          <a:xfrm>
            <a:off x="4419601" y="3912014"/>
            <a:ext cx="1357744" cy="634584"/>
            <a:chOff x="4419601" y="3912014"/>
            <a:chExt cx="1357744" cy="634584"/>
          </a:xfrm>
        </p:grpSpPr>
        <p:sp>
          <p:nvSpPr>
            <p:cNvPr id="19" name="Rectangle 18"/>
            <p:cNvSpPr/>
            <p:nvPr/>
          </p:nvSpPr>
          <p:spPr>
            <a:xfrm>
              <a:off x="4419601" y="3981594"/>
              <a:ext cx="1357744" cy="42949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7"/>
            <p:cNvGrpSpPr>
              <a:grpSpLocks/>
            </p:cNvGrpSpPr>
            <p:nvPr/>
          </p:nvGrpSpPr>
          <p:grpSpPr bwMode="auto">
            <a:xfrm>
              <a:off x="4842163" y="3912014"/>
              <a:ext cx="637308" cy="634584"/>
              <a:chOff x="-775" y="2064"/>
              <a:chExt cx="773" cy="772"/>
            </a:xfrm>
            <a:solidFill>
              <a:srgbClr val="C00000">
                <a:alpha val="76000"/>
              </a:srgbClr>
            </a:solidFill>
          </p:grpSpPr>
          <p:sp>
            <p:nvSpPr>
              <p:cNvPr id="14" name="Freeform 8"/>
              <p:cNvSpPr>
                <a:spLocks/>
              </p:cNvSpPr>
              <p:nvPr/>
            </p:nvSpPr>
            <p:spPr bwMode="auto">
              <a:xfrm>
                <a:off x="-775" y="2064"/>
                <a:ext cx="773" cy="772"/>
              </a:xfrm>
              <a:custGeom>
                <a:avLst/>
                <a:gdLst/>
                <a:ahLst/>
                <a:cxnLst>
                  <a:cxn ang="0">
                    <a:pos x="81" y="21"/>
                  </a:cxn>
                  <a:cxn ang="0">
                    <a:pos x="101" y="33"/>
                  </a:cxn>
                  <a:cxn ang="0">
                    <a:pos x="134" y="69"/>
                  </a:cxn>
                  <a:cxn ang="0">
                    <a:pos x="173" y="82"/>
                  </a:cxn>
                  <a:cxn ang="0">
                    <a:pos x="196" y="64"/>
                  </a:cxn>
                  <a:cxn ang="0">
                    <a:pos x="222" y="46"/>
                  </a:cxn>
                  <a:cxn ang="0">
                    <a:pos x="248" y="26"/>
                  </a:cxn>
                  <a:cxn ang="0">
                    <a:pos x="270" y="18"/>
                  </a:cxn>
                  <a:cxn ang="0">
                    <a:pos x="276" y="20"/>
                  </a:cxn>
                  <a:cxn ang="0">
                    <a:pos x="288" y="20"/>
                  </a:cxn>
                  <a:cxn ang="0">
                    <a:pos x="291" y="35"/>
                  </a:cxn>
                  <a:cxn ang="0">
                    <a:pos x="289" y="50"/>
                  </a:cxn>
                  <a:cxn ang="0">
                    <a:pos x="282" y="60"/>
                  </a:cxn>
                  <a:cxn ang="0">
                    <a:pos x="257" y="83"/>
                  </a:cxn>
                  <a:cxn ang="0">
                    <a:pos x="211" y="121"/>
                  </a:cxn>
                  <a:cxn ang="0">
                    <a:pos x="210" y="159"/>
                  </a:cxn>
                  <a:cxn ang="0">
                    <a:pos x="251" y="200"/>
                  </a:cxn>
                  <a:cxn ang="0">
                    <a:pos x="282" y="236"/>
                  </a:cxn>
                  <a:cxn ang="0">
                    <a:pos x="309" y="266"/>
                  </a:cxn>
                  <a:cxn ang="0">
                    <a:pos x="327" y="292"/>
                  </a:cxn>
                  <a:cxn ang="0">
                    <a:pos x="306" y="287"/>
                  </a:cxn>
                  <a:cxn ang="0">
                    <a:pos x="287" y="281"/>
                  </a:cxn>
                  <a:cxn ang="0">
                    <a:pos x="275" y="287"/>
                  </a:cxn>
                  <a:cxn ang="0">
                    <a:pos x="285" y="308"/>
                  </a:cxn>
                  <a:cxn ang="0">
                    <a:pos x="298" y="319"/>
                  </a:cxn>
                  <a:cxn ang="0">
                    <a:pos x="287" y="323"/>
                  </a:cxn>
                  <a:cxn ang="0">
                    <a:pos x="272" y="319"/>
                  </a:cxn>
                  <a:cxn ang="0">
                    <a:pos x="224" y="273"/>
                  </a:cxn>
                  <a:cxn ang="0">
                    <a:pos x="166" y="202"/>
                  </a:cxn>
                  <a:cxn ang="0">
                    <a:pos x="123" y="206"/>
                  </a:cxn>
                  <a:cxn ang="0">
                    <a:pos x="84" y="254"/>
                  </a:cxn>
                  <a:cxn ang="0">
                    <a:pos x="46" y="297"/>
                  </a:cxn>
                  <a:cxn ang="0">
                    <a:pos x="17" y="311"/>
                  </a:cxn>
                  <a:cxn ang="0">
                    <a:pos x="9" y="297"/>
                  </a:cxn>
                  <a:cxn ang="0">
                    <a:pos x="2" y="285"/>
                  </a:cxn>
                  <a:cxn ang="0">
                    <a:pos x="22" y="245"/>
                  </a:cxn>
                  <a:cxn ang="0">
                    <a:pos x="44" y="215"/>
                  </a:cxn>
                  <a:cxn ang="0">
                    <a:pos x="83" y="172"/>
                  </a:cxn>
                  <a:cxn ang="0">
                    <a:pos x="115" y="139"/>
                  </a:cxn>
                  <a:cxn ang="0">
                    <a:pos x="73" y="89"/>
                  </a:cxn>
                  <a:cxn ang="0">
                    <a:pos x="33" y="51"/>
                  </a:cxn>
                  <a:cxn ang="0">
                    <a:pos x="18" y="22"/>
                  </a:cxn>
                  <a:cxn ang="0">
                    <a:pos x="30" y="11"/>
                  </a:cxn>
                  <a:cxn ang="0">
                    <a:pos x="32" y="2"/>
                  </a:cxn>
                  <a:cxn ang="0">
                    <a:pos x="51" y="16"/>
                  </a:cxn>
                  <a:cxn ang="0">
                    <a:pos x="69" y="29"/>
                  </a:cxn>
                  <a:cxn ang="0">
                    <a:pos x="73" y="27"/>
                  </a:cxn>
                  <a:cxn ang="0">
                    <a:pos x="67" y="8"/>
                  </a:cxn>
                </a:cxnLst>
                <a:rect l="0" t="0" r="r" b="b"/>
                <a:pathLst>
                  <a:path w="327" h="327">
                    <a:moveTo>
                      <a:pt x="67" y="8"/>
                    </a:moveTo>
                    <a:cubicBezTo>
                      <a:pt x="70" y="10"/>
                      <a:pt x="72" y="11"/>
                      <a:pt x="74" y="14"/>
                    </a:cubicBezTo>
                    <a:cubicBezTo>
                      <a:pt x="76" y="18"/>
                      <a:pt x="77" y="19"/>
                      <a:pt x="81" y="21"/>
                    </a:cubicBezTo>
                    <a:cubicBezTo>
                      <a:pt x="85" y="24"/>
                      <a:pt x="85" y="27"/>
                      <a:pt x="88" y="27"/>
                    </a:cubicBezTo>
                    <a:cubicBezTo>
                      <a:pt x="92" y="27"/>
                      <a:pt x="96" y="27"/>
                      <a:pt x="97" y="29"/>
                    </a:cubicBezTo>
                    <a:cubicBezTo>
                      <a:pt x="98" y="30"/>
                      <a:pt x="98" y="29"/>
                      <a:pt x="101" y="33"/>
                    </a:cubicBezTo>
                    <a:cubicBezTo>
                      <a:pt x="105" y="37"/>
                      <a:pt x="107" y="38"/>
                      <a:pt x="111" y="41"/>
                    </a:cubicBezTo>
                    <a:cubicBezTo>
                      <a:pt x="114" y="45"/>
                      <a:pt x="112" y="48"/>
                      <a:pt x="118" y="52"/>
                    </a:cubicBezTo>
                    <a:cubicBezTo>
                      <a:pt x="123" y="57"/>
                      <a:pt x="127" y="62"/>
                      <a:pt x="134" y="69"/>
                    </a:cubicBezTo>
                    <a:cubicBezTo>
                      <a:pt x="141" y="76"/>
                      <a:pt x="143" y="79"/>
                      <a:pt x="147" y="83"/>
                    </a:cubicBezTo>
                    <a:cubicBezTo>
                      <a:pt x="152" y="88"/>
                      <a:pt x="157" y="94"/>
                      <a:pt x="160" y="97"/>
                    </a:cubicBezTo>
                    <a:cubicBezTo>
                      <a:pt x="165" y="90"/>
                      <a:pt x="169" y="86"/>
                      <a:pt x="173" y="82"/>
                    </a:cubicBezTo>
                    <a:cubicBezTo>
                      <a:pt x="176" y="78"/>
                      <a:pt x="181" y="74"/>
                      <a:pt x="184" y="71"/>
                    </a:cubicBezTo>
                    <a:cubicBezTo>
                      <a:pt x="187" y="68"/>
                      <a:pt x="192" y="64"/>
                      <a:pt x="192" y="64"/>
                    </a:cubicBezTo>
                    <a:cubicBezTo>
                      <a:pt x="192" y="64"/>
                      <a:pt x="193" y="66"/>
                      <a:pt x="196" y="64"/>
                    </a:cubicBezTo>
                    <a:cubicBezTo>
                      <a:pt x="198" y="62"/>
                      <a:pt x="198" y="62"/>
                      <a:pt x="201" y="60"/>
                    </a:cubicBezTo>
                    <a:cubicBezTo>
                      <a:pt x="203" y="57"/>
                      <a:pt x="208" y="55"/>
                      <a:pt x="211" y="53"/>
                    </a:cubicBezTo>
                    <a:cubicBezTo>
                      <a:pt x="213" y="51"/>
                      <a:pt x="220" y="47"/>
                      <a:pt x="222" y="46"/>
                    </a:cubicBezTo>
                    <a:cubicBezTo>
                      <a:pt x="224" y="44"/>
                      <a:pt x="233" y="35"/>
                      <a:pt x="233" y="34"/>
                    </a:cubicBezTo>
                    <a:cubicBezTo>
                      <a:pt x="233" y="34"/>
                      <a:pt x="236" y="34"/>
                      <a:pt x="237" y="33"/>
                    </a:cubicBezTo>
                    <a:cubicBezTo>
                      <a:pt x="238" y="32"/>
                      <a:pt x="243" y="27"/>
                      <a:pt x="248" y="26"/>
                    </a:cubicBezTo>
                    <a:cubicBezTo>
                      <a:pt x="253" y="24"/>
                      <a:pt x="258" y="22"/>
                      <a:pt x="260" y="20"/>
                    </a:cubicBezTo>
                    <a:cubicBezTo>
                      <a:pt x="262" y="17"/>
                      <a:pt x="263" y="18"/>
                      <a:pt x="265" y="18"/>
                    </a:cubicBezTo>
                    <a:cubicBezTo>
                      <a:pt x="268" y="18"/>
                      <a:pt x="270" y="18"/>
                      <a:pt x="270" y="18"/>
                    </a:cubicBezTo>
                    <a:cubicBezTo>
                      <a:pt x="272" y="19"/>
                      <a:pt x="272" y="19"/>
                      <a:pt x="272" y="19"/>
                    </a:cubicBezTo>
                    <a:cubicBezTo>
                      <a:pt x="274" y="18"/>
                      <a:pt x="274" y="18"/>
                      <a:pt x="274" y="18"/>
                    </a:cubicBezTo>
                    <a:cubicBezTo>
                      <a:pt x="276" y="20"/>
                      <a:pt x="276" y="20"/>
                      <a:pt x="276" y="20"/>
                    </a:cubicBezTo>
                    <a:cubicBezTo>
                      <a:pt x="276" y="20"/>
                      <a:pt x="277" y="19"/>
                      <a:pt x="280" y="18"/>
                    </a:cubicBezTo>
                    <a:cubicBezTo>
                      <a:pt x="283" y="18"/>
                      <a:pt x="286" y="20"/>
                      <a:pt x="286" y="20"/>
                    </a:cubicBezTo>
                    <a:cubicBezTo>
                      <a:pt x="288" y="20"/>
                      <a:pt x="288" y="20"/>
                      <a:pt x="288" y="20"/>
                    </a:cubicBezTo>
                    <a:cubicBezTo>
                      <a:pt x="288" y="20"/>
                      <a:pt x="289" y="21"/>
                      <a:pt x="289" y="22"/>
                    </a:cubicBezTo>
                    <a:cubicBezTo>
                      <a:pt x="290" y="23"/>
                      <a:pt x="290" y="27"/>
                      <a:pt x="291" y="28"/>
                    </a:cubicBezTo>
                    <a:cubicBezTo>
                      <a:pt x="291" y="29"/>
                      <a:pt x="291" y="33"/>
                      <a:pt x="291" y="35"/>
                    </a:cubicBezTo>
                    <a:cubicBezTo>
                      <a:pt x="290" y="36"/>
                      <a:pt x="291" y="37"/>
                      <a:pt x="290" y="39"/>
                    </a:cubicBezTo>
                    <a:cubicBezTo>
                      <a:pt x="289" y="40"/>
                      <a:pt x="291" y="40"/>
                      <a:pt x="289" y="43"/>
                    </a:cubicBezTo>
                    <a:cubicBezTo>
                      <a:pt x="288" y="45"/>
                      <a:pt x="290" y="46"/>
                      <a:pt x="289" y="50"/>
                    </a:cubicBezTo>
                    <a:cubicBezTo>
                      <a:pt x="287" y="54"/>
                      <a:pt x="289" y="54"/>
                      <a:pt x="289" y="54"/>
                    </a:cubicBezTo>
                    <a:cubicBezTo>
                      <a:pt x="286" y="56"/>
                      <a:pt x="286" y="56"/>
                      <a:pt x="286" y="56"/>
                    </a:cubicBezTo>
                    <a:cubicBezTo>
                      <a:pt x="282" y="60"/>
                      <a:pt x="282" y="60"/>
                      <a:pt x="282" y="60"/>
                    </a:cubicBezTo>
                    <a:cubicBezTo>
                      <a:pt x="282" y="60"/>
                      <a:pt x="278" y="61"/>
                      <a:pt x="275" y="64"/>
                    </a:cubicBezTo>
                    <a:cubicBezTo>
                      <a:pt x="272" y="68"/>
                      <a:pt x="268" y="71"/>
                      <a:pt x="267" y="71"/>
                    </a:cubicBezTo>
                    <a:cubicBezTo>
                      <a:pt x="266" y="72"/>
                      <a:pt x="259" y="81"/>
                      <a:pt x="257" y="83"/>
                    </a:cubicBezTo>
                    <a:cubicBezTo>
                      <a:pt x="254" y="86"/>
                      <a:pt x="251" y="90"/>
                      <a:pt x="248" y="93"/>
                    </a:cubicBezTo>
                    <a:cubicBezTo>
                      <a:pt x="245" y="95"/>
                      <a:pt x="236" y="103"/>
                      <a:pt x="228" y="108"/>
                    </a:cubicBezTo>
                    <a:cubicBezTo>
                      <a:pt x="220" y="112"/>
                      <a:pt x="214" y="119"/>
                      <a:pt x="211" y="121"/>
                    </a:cubicBezTo>
                    <a:cubicBezTo>
                      <a:pt x="207" y="124"/>
                      <a:pt x="200" y="128"/>
                      <a:pt x="199" y="129"/>
                    </a:cubicBezTo>
                    <a:cubicBezTo>
                      <a:pt x="198" y="130"/>
                      <a:pt x="195" y="133"/>
                      <a:pt x="192" y="136"/>
                    </a:cubicBezTo>
                    <a:cubicBezTo>
                      <a:pt x="203" y="148"/>
                      <a:pt x="206" y="156"/>
                      <a:pt x="210" y="159"/>
                    </a:cubicBezTo>
                    <a:cubicBezTo>
                      <a:pt x="214" y="163"/>
                      <a:pt x="219" y="170"/>
                      <a:pt x="226" y="176"/>
                    </a:cubicBezTo>
                    <a:cubicBezTo>
                      <a:pt x="233" y="182"/>
                      <a:pt x="233" y="180"/>
                      <a:pt x="239" y="186"/>
                    </a:cubicBezTo>
                    <a:cubicBezTo>
                      <a:pt x="245" y="192"/>
                      <a:pt x="248" y="195"/>
                      <a:pt x="251" y="200"/>
                    </a:cubicBezTo>
                    <a:cubicBezTo>
                      <a:pt x="254" y="204"/>
                      <a:pt x="258" y="209"/>
                      <a:pt x="261" y="213"/>
                    </a:cubicBezTo>
                    <a:cubicBezTo>
                      <a:pt x="264" y="218"/>
                      <a:pt x="268" y="220"/>
                      <a:pt x="272" y="225"/>
                    </a:cubicBezTo>
                    <a:cubicBezTo>
                      <a:pt x="277" y="230"/>
                      <a:pt x="278" y="232"/>
                      <a:pt x="282" y="236"/>
                    </a:cubicBezTo>
                    <a:cubicBezTo>
                      <a:pt x="286" y="239"/>
                      <a:pt x="288" y="241"/>
                      <a:pt x="292" y="246"/>
                    </a:cubicBezTo>
                    <a:cubicBezTo>
                      <a:pt x="297" y="250"/>
                      <a:pt x="298" y="251"/>
                      <a:pt x="301" y="255"/>
                    </a:cubicBezTo>
                    <a:cubicBezTo>
                      <a:pt x="305" y="260"/>
                      <a:pt x="304" y="263"/>
                      <a:pt x="309" y="266"/>
                    </a:cubicBezTo>
                    <a:cubicBezTo>
                      <a:pt x="314" y="269"/>
                      <a:pt x="316" y="272"/>
                      <a:pt x="319" y="276"/>
                    </a:cubicBezTo>
                    <a:cubicBezTo>
                      <a:pt x="321" y="280"/>
                      <a:pt x="322" y="281"/>
                      <a:pt x="324" y="286"/>
                    </a:cubicBezTo>
                    <a:cubicBezTo>
                      <a:pt x="326" y="290"/>
                      <a:pt x="327" y="292"/>
                      <a:pt x="327" y="292"/>
                    </a:cubicBezTo>
                    <a:cubicBezTo>
                      <a:pt x="327" y="292"/>
                      <a:pt x="326" y="293"/>
                      <a:pt x="323" y="292"/>
                    </a:cubicBezTo>
                    <a:cubicBezTo>
                      <a:pt x="321" y="290"/>
                      <a:pt x="321" y="289"/>
                      <a:pt x="317" y="289"/>
                    </a:cubicBezTo>
                    <a:cubicBezTo>
                      <a:pt x="312" y="288"/>
                      <a:pt x="310" y="290"/>
                      <a:pt x="306" y="287"/>
                    </a:cubicBezTo>
                    <a:cubicBezTo>
                      <a:pt x="303" y="284"/>
                      <a:pt x="302" y="285"/>
                      <a:pt x="300" y="285"/>
                    </a:cubicBezTo>
                    <a:cubicBezTo>
                      <a:pt x="298" y="285"/>
                      <a:pt x="296" y="285"/>
                      <a:pt x="293" y="284"/>
                    </a:cubicBezTo>
                    <a:cubicBezTo>
                      <a:pt x="290" y="283"/>
                      <a:pt x="287" y="281"/>
                      <a:pt x="287" y="281"/>
                    </a:cubicBezTo>
                    <a:cubicBezTo>
                      <a:pt x="289" y="287"/>
                      <a:pt x="289" y="288"/>
                      <a:pt x="291" y="292"/>
                    </a:cubicBezTo>
                    <a:cubicBezTo>
                      <a:pt x="286" y="290"/>
                      <a:pt x="284" y="289"/>
                      <a:pt x="282" y="289"/>
                    </a:cubicBezTo>
                    <a:cubicBezTo>
                      <a:pt x="279" y="289"/>
                      <a:pt x="279" y="288"/>
                      <a:pt x="275" y="287"/>
                    </a:cubicBezTo>
                    <a:cubicBezTo>
                      <a:pt x="272" y="286"/>
                      <a:pt x="275" y="288"/>
                      <a:pt x="275" y="291"/>
                    </a:cubicBezTo>
                    <a:cubicBezTo>
                      <a:pt x="276" y="294"/>
                      <a:pt x="277" y="294"/>
                      <a:pt x="278" y="298"/>
                    </a:cubicBezTo>
                    <a:cubicBezTo>
                      <a:pt x="279" y="302"/>
                      <a:pt x="283" y="308"/>
                      <a:pt x="285" y="308"/>
                    </a:cubicBezTo>
                    <a:cubicBezTo>
                      <a:pt x="287" y="308"/>
                      <a:pt x="291" y="311"/>
                      <a:pt x="293" y="311"/>
                    </a:cubicBezTo>
                    <a:cubicBezTo>
                      <a:pt x="294" y="311"/>
                      <a:pt x="295" y="313"/>
                      <a:pt x="297" y="315"/>
                    </a:cubicBezTo>
                    <a:cubicBezTo>
                      <a:pt x="298" y="317"/>
                      <a:pt x="295" y="315"/>
                      <a:pt x="298" y="319"/>
                    </a:cubicBezTo>
                    <a:cubicBezTo>
                      <a:pt x="294" y="316"/>
                      <a:pt x="294" y="320"/>
                      <a:pt x="291" y="318"/>
                    </a:cubicBezTo>
                    <a:cubicBezTo>
                      <a:pt x="289" y="315"/>
                      <a:pt x="288" y="315"/>
                      <a:pt x="287" y="317"/>
                    </a:cubicBezTo>
                    <a:cubicBezTo>
                      <a:pt x="287" y="319"/>
                      <a:pt x="288" y="322"/>
                      <a:pt x="287" y="323"/>
                    </a:cubicBezTo>
                    <a:cubicBezTo>
                      <a:pt x="287" y="324"/>
                      <a:pt x="285" y="327"/>
                      <a:pt x="285" y="327"/>
                    </a:cubicBezTo>
                    <a:cubicBezTo>
                      <a:pt x="280" y="325"/>
                      <a:pt x="280" y="325"/>
                      <a:pt x="280" y="325"/>
                    </a:cubicBezTo>
                    <a:cubicBezTo>
                      <a:pt x="272" y="319"/>
                      <a:pt x="272" y="319"/>
                      <a:pt x="272" y="319"/>
                    </a:cubicBezTo>
                    <a:cubicBezTo>
                      <a:pt x="272" y="319"/>
                      <a:pt x="262" y="310"/>
                      <a:pt x="257" y="306"/>
                    </a:cubicBezTo>
                    <a:cubicBezTo>
                      <a:pt x="252" y="303"/>
                      <a:pt x="245" y="298"/>
                      <a:pt x="241" y="294"/>
                    </a:cubicBezTo>
                    <a:cubicBezTo>
                      <a:pt x="237" y="290"/>
                      <a:pt x="228" y="279"/>
                      <a:pt x="224" y="273"/>
                    </a:cubicBezTo>
                    <a:cubicBezTo>
                      <a:pt x="219" y="268"/>
                      <a:pt x="208" y="253"/>
                      <a:pt x="201" y="247"/>
                    </a:cubicBezTo>
                    <a:cubicBezTo>
                      <a:pt x="195" y="241"/>
                      <a:pt x="184" y="225"/>
                      <a:pt x="180" y="220"/>
                    </a:cubicBezTo>
                    <a:cubicBezTo>
                      <a:pt x="175" y="216"/>
                      <a:pt x="172" y="211"/>
                      <a:pt x="166" y="202"/>
                    </a:cubicBezTo>
                    <a:cubicBezTo>
                      <a:pt x="159" y="193"/>
                      <a:pt x="148" y="180"/>
                      <a:pt x="148" y="180"/>
                    </a:cubicBezTo>
                    <a:cubicBezTo>
                      <a:pt x="142" y="187"/>
                      <a:pt x="136" y="190"/>
                      <a:pt x="134" y="192"/>
                    </a:cubicBezTo>
                    <a:cubicBezTo>
                      <a:pt x="133" y="195"/>
                      <a:pt x="126" y="201"/>
                      <a:pt x="123" y="206"/>
                    </a:cubicBezTo>
                    <a:cubicBezTo>
                      <a:pt x="121" y="210"/>
                      <a:pt x="112" y="219"/>
                      <a:pt x="108" y="224"/>
                    </a:cubicBezTo>
                    <a:cubicBezTo>
                      <a:pt x="103" y="230"/>
                      <a:pt x="98" y="235"/>
                      <a:pt x="95" y="239"/>
                    </a:cubicBezTo>
                    <a:cubicBezTo>
                      <a:pt x="92" y="243"/>
                      <a:pt x="89" y="249"/>
                      <a:pt x="84" y="254"/>
                    </a:cubicBezTo>
                    <a:cubicBezTo>
                      <a:pt x="79" y="258"/>
                      <a:pt x="71" y="267"/>
                      <a:pt x="67" y="273"/>
                    </a:cubicBezTo>
                    <a:cubicBezTo>
                      <a:pt x="64" y="279"/>
                      <a:pt x="62" y="284"/>
                      <a:pt x="59" y="286"/>
                    </a:cubicBezTo>
                    <a:cubicBezTo>
                      <a:pt x="56" y="288"/>
                      <a:pt x="54" y="291"/>
                      <a:pt x="46" y="297"/>
                    </a:cubicBezTo>
                    <a:cubicBezTo>
                      <a:pt x="38" y="303"/>
                      <a:pt x="34" y="305"/>
                      <a:pt x="32" y="306"/>
                    </a:cubicBezTo>
                    <a:cubicBezTo>
                      <a:pt x="31" y="308"/>
                      <a:pt x="30" y="311"/>
                      <a:pt x="25" y="309"/>
                    </a:cubicBezTo>
                    <a:cubicBezTo>
                      <a:pt x="21" y="306"/>
                      <a:pt x="20" y="311"/>
                      <a:pt x="17" y="311"/>
                    </a:cubicBezTo>
                    <a:cubicBezTo>
                      <a:pt x="13" y="311"/>
                      <a:pt x="9" y="312"/>
                      <a:pt x="10" y="308"/>
                    </a:cubicBezTo>
                    <a:cubicBezTo>
                      <a:pt x="10" y="304"/>
                      <a:pt x="10" y="302"/>
                      <a:pt x="10" y="301"/>
                    </a:cubicBezTo>
                    <a:cubicBezTo>
                      <a:pt x="10" y="299"/>
                      <a:pt x="9" y="297"/>
                      <a:pt x="9" y="297"/>
                    </a:cubicBezTo>
                    <a:cubicBezTo>
                      <a:pt x="9" y="297"/>
                      <a:pt x="7" y="297"/>
                      <a:pt x="5" y="298"/>
                    </a:cubicBezTo>
                    <a:cubicBezTo>
                      <a:pt x="3" y="299"/>
                      <a:pt x="0" y="302"/>
                      <a:pt x="1" y="297"/>
                    </a:cubicBezTo>
                    <a:cubicBezTo>
                      <a:pt x="2" y="292"/>
                      <a:pt x="1" y="288"/>
                      <a:pt x="2" y="285"/>
                    </a:cubicBezTo>
                    <a:cubicBezTo>
                      <a:pt x="4" y="282"/>
                      <a:pt x="5" y="277"/>
                      <a:pt x="6" y="273"/>
                    </a:cubicBezTo>
                    <a:cubicBezTo>
                      <a:pt x="7" y="270"/>
                      <a:pt x="10" y="263"/>
                      <a:pt x="13" y="259"/>
                    </a:cubicBezTo>
                    <a:cubicBezTo>
                      <a:pt x="16" y="254"/>
                      <a:pt x="19" y="250"/>
                      <a:pt x="22" y="245"/>
                    </a:cubicBezTo>
                    <a:cubicBezTo>
                      <a:pt x="24" y="240"/>
                      <a:pt x="27" y="235"/>
                      <a:pt x="28" y="232"/>
                    </a:cubicBezTo>
                    <a:cubicBezTo>
                      <a:pt x="30" y="228"/>
                      <a:pt x="31" y="227"/>
                      <a:pt x="31" y="227"/>
                    </a:cubicBezTo>
                    <a:cubicBezTo>
                      <a:pt x="31" y="227"/>
                      <a:pt x="41" y="218"/>
                      <a:pt x="44" y="215"/>
                    </a:cubicBezTo>
                    <a:cubicBezTo>
                      <a:pt x="46" y="212"/>
                      <a:pt x="53" y="206"/>
                      <a:pt x="56" y="202"/>
                    </a:cubicBezTo>
                    <a:cubicBezTo>
                      <a:pt x="59" y="198"/>
                      <a:pt x="55" y="200"/>
                      <a:pt x="61" y="194"/>
                    </a:cubicBezTo>
                    <a:cubicBezTo>
                      <a:pt x="67" y="188"/>
                      <a:pt x="79" y="176"/>
                      <a:pt x="83" y="172"/>
                    </a:cubicBezTo>
                    <a:cubicBezTo>
                      <a:pt x="86" y="168"/>
                      <a:pt x="89" y="166"/>
                      <a:pt x="93" y="163"/>
                    </a:cubicBezTo>
                    <a:cubicBezTo>
                      <a:pt x="97" y="160"/>
                      <a:pt x="106" y="151"/>
                      <a:pt x="108" y="148"/>
                    </a:cubicBezTo>
                    <a:cubicBezTo>
                      <a:pt x="109" y="145"/>
                      <a:pt x="111" y="142"/>
                      <a:pt x="115" y="139"/>
                    </a:cubicBezTo>
                    <a:cubicBezTo>
                      <a:pt x="105" y="125"/>
                      <a:pt x="102" y="121"/>
                      <a:pt x="96" y="115"/>
                    </a:cubicBezTo>
                    <a:cubicBezTo>
                      <a:pt x="90" y="109"/>
                      <a:pt x="84" y="103"/>
                      <a:pt x="82" y="100"/>
                    </a:cubicBezTo>
                    <a:cubicBezTo>
                      <a:pt x="80" y="96"/>
                      <a:pt x="77" y="93"/>
                      <a:pt x="73" y="89"/>
                    </a:cubicBezTo>
                    <a:cubicBezTo>
                      <a:pt x="69" y="85"/>
                      <a:pt x="61" y="78"/>
                      <a:pt x="56" y="74"/>
                    </a:cubicBezTo>
                    <a:cubicBezTo>
                      <a:pt x="51" y="71"/>
                      <a:pt x="46" y="65"/>
                      <a:pt x="44" y="62"/>
                    </a:cubicBezTo>
                    <a:cubicBezTo>
                      <a:pt x="42" y="58"/>
                      <a:pt x="36" y="57"/>
                      <a:pt x="33" y="51"/>
                    </a:cubicBezTo>
                    <a:cubicBezTo>
                      <a:pt x="29" y="46"/>
                      <a:pt x="24" y="39"/>
                      <a:pt x="21" y="36"/>
                    </a:cubicBezTo>
                    <a:cubicBezTo>
                      <a:pt x="19" y="34"/>
                      <a:pt x="16" y="30"/>
                      <a:pt x="14" y="27"/>
                    </a:cubicBezTo>
                    <a:cubicBezTo>
                      <a:pt x="13" y="23"/>
                      <a:pt x="17" y="24"/>
                      <a:pt x="18" y="22"/>
                    </a:cubicBezTo>
                    <a:cubicBezTo>
                      <a:pt x="18" y="19"/>
                      <a:pt x="17" y="18"/>
                      <a:pt x="19" y="17"/>
                    </a:cubicBezTo>
                    <a:cubicBezTo>
                      <a:pt x="22" y="15"/>
                      <a:pt x="23" y="13"/>
                      <a:pt x="25" y="13"/>
                    </a:cubicBezTo>
                    <a:cubicBezTo>
                      <a:pt x="27" y="12"/>
                      <a:pt x="30" y="11"/>
                      <a:pt x="30" y="11"/>
                    </a:cubicBezTo>
                    <a:cubicBezTo>
                      <a:pt x="34" y="9"/>
                      <a:pt x="34" y="9"/>
                      <a:pt x="34" y="9"/>
                    </a:cubicBezTo>
                    <a:cubicBezTo>
                      <a:pt x="34" y="9"/>
                      <a:pt x="33" y="7"/>
                      <a:pt x="33" y="6"/>
                    </a:cubicBezTo>
                    <a:cubicBezTo>
                      <a:pt x="33" y="5"/>
                      <a:pt x="29" y="0"/>
                      <a:pt x="32" y="2"/>
                    </a:cubicBezTo>
                    <a:cubicBezTo>
                      <a:pt x="35" y="4"/>
                      <a:pt x="34" y="0"/>
                      <a:pt x="37" y="4"/>
                    </a:cubicBezTo>
                    <a:cubicBezTo>
                      <a:pt x="40" y="7"/>
                      <a:pt x="41" y="7"/>
                      <a:pt x="44" y="10"/>
                    </a:cubicBezTo>
                    <a:cubicBezTo>
                      <a:pt x="47" y="12"/>
                      <a:pt x="47" y="15"/>
                      <a:pt x="51" y="16"/>
                    </a:cubicBezTo>
                    <a:cubicBezTo>
                      <a:pt x="55" y="18"/>
                      <a:pt x="57" y="18"/>
                      <a:pt x="58" y="19"/>
                    </a:cubicBezTo>
                    <a:cubicBezTo>
                      <a:pt x="60" y="20"/>
                      <a:pt x="61" y="21"/>
                      <a:pt x="64" y="24"/>
                    </a:cubicBezTo>
                    <a:cubicBezTo>
                      <a:pt x="66" y="27"/>
                      <a:pt x="67" y="28"/>
                      <a:pt x="69" y="29"/>
                    </a:cubicBezTo>
                    <a:cubicBezTo>
                      <a:pt x="71" y="31"/>
                      <a:pt x="74" y="32"/>
                      <a:pt x="74" y="32"/>
                    </a:cubicBezTo>
                    <a:cubicBezTo>
                      <a:pt x="74" y="30"/>
                      <a:pt x="74" y="30"/>
                      <a:pt x="74" y="30"/>
                    </a:cubicBezTo>
                    <a:cubicBezTo>
                      <a:pt x="74" y="30"/>
                      <a:pt x="75" y="32"/>
                      <a:pt x="73" y="27"/>
                    </a:cubicBezTo>
                    <a:cubicBezTo>
                      <a:pt x="70" y="22"/>
                      <a:pt x="68" y="18"/>
                      <a:pt x="67" y="14"/>
                    </a:cubicBezTo>
                    <a:cubicBezTo>
                      <a:pt x="65" y="11"/>
                      <a:pt x="65" y="9"/>
                      <a:pt x="65" y="9"/>
                    </a:cubicBezTo>
                    <a:cubicBezTo>
                      <a:pt x="65" y="9"/>
                      <a:pt x="63" y="6"/>
                      <a:pt x="67" y="8"/>
                    </a:cubicBezTo>
                    <a:close/>
                  </a:path>
                </a:pathLst>
              </a:custGeom>
              <a:solidFill>
                <a:srgbClr val="C00000">
                  <a:alpha val="90000"/>
                </a:srgbClr>
              </a:solidFill>
              <a:ln w="9525">
                <a:noFill/>
                <a:round/>
                <a:headEnd/>
                <a:tailEnd/>
              </a:ln>
            </p:spPr>
            <p:txBody>
              <a:bodyPr/>
              <a:lstStyle/>
              <a:p>
                <a:endParaRPr lang="en-US"/>
              </a:p>
            </p:txBody>
          </p:sp>
          <p:sp>
            <p:nvSpPr>
              <p:cNvPr id="15" name="Freeform 9"/>
              <p:cNvSpPr>
                <a:spLocks/>
              </p:cNvSpPr>
              <p:nvPr/>
            </p:nvSpPr>
            <p:spPr bwMode="auto">
              <a:xfrm>
                <a:off x="-617" y="2661"/>
                <a:ext cx="62" cy="80"/>
              </a:xfrm>
              <a:custGeom>
                <a:avLst/>
                <a:gdLst/>
                <a:ahLst/>
                <a:cxnLst>
                  <a:cxn ang="0">
                    <a:pos x="24" y="3"/>
                  </a:cxn>
                  <a:cxn ang="0">
                    <a:pos x="18" y="11"/>
                  </a:cxn>
                  <a:cxn ang="0">
                    <a:pos x="14" y="15"/>
                  </a:cxn>
                  <a:cxn ang="0">
                    <a:pos x="9" y="21"/>
                  </a:cxn>
                  <a:cxn ang="0">
                    <a:pos x="7" y="25"/>
                  </a:cxn>
                  <a:cxn ang="0">
                    <a:pos x="3" y="29"/>
                  </a:cxn>
                  <a:cxn ang="0">
                    <a:pos x="1" y="32"/>
                  </a:cxn>
                  <a:cxn ang="0">
                    <a:pos x="3" y="31"/>
                  </a:cxn>
                  <a:cxn ang="0">
                    <a:pos x="8" y="29"/>
                  </a:cxn>
                  <a:cxn ang="0">
                    <a:pos x="11" y="25"/>
                  </a:cxn>
                  <a:cxn ang="0">
                    <a:pos x="14" y="23"/>
                  </a:cxn>
                  <a:cxn ang="0">
                    <a:pos x="17" y="18"/>
                  </a:cxn>
                  <a:cxn ang="0">
                    <a:pos x="21" y="15"/>
                  </a:cxn>
                  <a:cxn ang="0">
                    <a:pos x="22" y="10"/>
                  </a:cxn>
                  <a:cxn ang="0">
                    <a:pos x="24" y="3"/>
                  </a:cxn>
                </a:cxnLst>
                <a:rect l="0" t="0" r="r" b="b"/>
                <a:pathLst>
                  <a:path w="26" h="34">
                    <a:moveTo>
                      <a:pt x="24" y="3"/>
                    </a:moveTo>
                    <a:cubicBezTo>
                      <a:pt x="26" y="0"/>
                      <a:pt x="19" y="10"/>
                      <a:pt x="18" y="11"/>
                    </a:cubicBezTo>
                    <a:cubicBezTo>
                      <a:pt x="17" y="12"/>
                      <a:pt x="15" y="13"/>
                      <a:pt x="14" y="15"/>
                    </a:cubicBezTo>
                    <a:cubicBezTo>
                      <a:pt x="12" y="17"/>
                      <a:pt x="11" y="19"/>
                      <a:pt x="9" y="21"/>
                    </a:cubicBezTo>
                    <a:cubicBezTo>
                      <a:pt x="8" y="23"/>
                      <a:pt x="8" y="25"/>
                      <a:pt x="7" y="25"/>
                    </a:cubicBezTo>
                    <a:cubicBezTo>
                      <a:pt x="6" y="26"/>
                      <a:pt x="5" y="28"/>
                      <a:pt x="3" y="29"/>
                    </a:cubicBezTo>
                    <a:cubicBezTo>
                      <a:pt x="2" y="30"/>
                      <a:pt x="2" y="31"/>
                      <a:pt x="1" y="32"/>
                    </a:cubicBezTo>
                    <a:cubicBezTo>
                      <a:pt x="0" y="34"/>
                      <a:pt x="1" y="32"/>
                      <a:pt x="3" y="31"/>
                    </a:cubicBezTo>
                    <a:cubicBezTo>
                      <a:pt x="6" y="30"/>
                      <a:pt x="7" y="30"/>
                      <a:pt x="8" y="29"/>
                    </a:cubicBezTo>
                    <a:cubicBezTo>
                      <a:pt x="9" y="27"/>
                      <a:pt x="8" y="24"/>
                      <a:pt x="11" y="25"/>
                    </a:cubicBezTo>
                    <a:cubicBezTo>
                      <a:pt x="13" y="26"/>
                      <a:pt x="12" y="24"/>
                      <a:pt x="14" y="23"/>
                    </a:cubicBezTo>
                    <a:cubicBezTo>
                      <a:pt x="15" y="21"/>
                      <a:pt x="15" y="20"/>
                      <a:pt x="17" y="18"/>
                    </a:cubicBezTo>
                    <a:cubicBezTo>
                      <a:pt x="19" y="16"/>
                      <a:pt x="20" y="16"/>
                      <a:pt x="21" y="15"/>
                    </a:cubicBezTo>
                    <a:cubicBezTo>
                      <a:pt x="22" y="13"/>
                      <a:pt x="21" y="11"/>
                      <a:pt x="22" y="10"/>
                    </a:cubicBezTo>
                    <a:cubicBezTo>
                      <a:pt x="22" y="9"/>
                      <a:pt x="21" y="8"/>
                      <a:pt x="24" y="3"/>
                    </a:cubicBezTo>
                    <a:close/>
                  </a:path>
                </a:pathLst>
              </a:custGeom>
              <a:grpFill/>
              <a:ln w="9525">
                <a:noFill/>
                <a:round/>
                <a:headEnd/>
                <a:tailEnd/>
              </a:ln>
            </p:spPr>
            <p:txBody>
              <a:bodyPr/>
              <a:lstStyle/>
              <a:p>
                <a:endParaRPr lang="en-US"/>
              </a:p>
            </p:txBody>
          </p:sp>
        </p:grpSp>
      </p:grpSp>
      <p:grpSp>
        <p:nvGrpSpPr>
          <p:cNvPr id="4" name="Group 31"/>
          <p:cNvGrpSpPr/>
          <p:nvPr/>
        </p:nvGrpSpPr>
        <p:grpSpPr>
          <a:xfrm>
            <a:off x="6470073" y="3912014"/>
            <a:ext cx="2022763" cy="634584"/>
            <a:chOff x="6470073" y="3912014"/>
            <a:chExt cx="2022763" cy="634584"/>
          </a:xfrm>
        </p:grpSpPr>
        <p:sp>
          <p:nvSpPr>
            <p:cNvPr id="28" name="Rectangle 27"/>
            <p:cNvSpPr/>
            <p:nvPr/>
          </p:nvSpPr>
          <p:spPr>
            <a:xfrm>
              <a:off x="6470073" y="3981594"/>
              <a:ext cx="2022763" cy="42949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7"/>
            <p:cNvGrpSpPr>
              <a:grpSpLocks/>
            </p:cNvGrpSpPr>
            <p:nvPr/>
          </p:nvGrpSpPr>
          <p:grpSpPr bwMode="auto">
            <a:xfrm>
              <a:off x="7206095" y="3912014"/>
              <a:ext cx="637308" cy="634584"/>
              <a:chOff x="-775" y="2064"/>
              <a:chExt cx="773" cy="772"/>
            </a:xfrm>
            <a:solidFill>
              <a:srgbClr val="C00000">
                <a:alpha val="76000"/>
              </a:srgbClr>
            </a:solidFill>
          </p:grpSpPr>
          <p:sp>
            <p:nvSpPr>
              <p:cNvPr id="30" name="Freeform 8"/>
              <p:cNvSpPr>
                <a:spLocks/>
              </p:cNvSpPr>
              <p:nvPr/>
            </p:nvSpPr>
            <p:spPr bwMode="auto">
              <a:xfrm>
                <a:off x="-775" y="2064"/>
                <a:ext cx="773" cy="772"/>
              </a:xfrm>
              <a:custGeom>
                <a:avLst/>
                <a:gdLst/>
                <a:ahLst/>
                <a:cxnLst>
                  <a:cxn ang="0">
                    <a:pos x="81" y="21"/>
                  </a:cxn>
                  <a:cxn ang="0">
                    <a:pos x="101" y="33"/>
                  </a:cxn>
                  <a:cxn ang="0">
                    <a:pos x="134" y="69"/>
                  </a:cxn>
                  <a:cxn ang="0">
                    <a:pos x="173" y="82"/>
                  </a:cxn>
                  <a:cxn ang="0">
                    <a:pos x="196" y="64"/>
                  </a:cxn>
                  <a:cxn ang="0">
                    <a:pos x="222" y="46"/>
                  </a:cxn>
                  <a:cxn ang="0">
                    <a:pos x="248" y="26"/>
                  </a:cxn>
                  <a:cxn ang="0">
                    <a:pos x="270" y="18"/>
                  </a:cxn>
                  <a:cxn ang="0">
                    <a:pos x="276" y="20"/>
                  </a:cxn>
                  <a:cxn ang="0">
                    <a:pos x="288" y="20"/>
                  </a:cxn>
                  <a:cxn ang="0">
                    <a:pos x="291" y="35"/>
                  </a:cxn>
                  <a:cxn ang="0">
                    <a:pos x="289" y="50"/>
                  </a:cxn>
                  <a:cxn ang="0">
                    <a:pos x="282" y="60"/>
                  </a:cxn>
                  <a:cxn ang="0">
                    <a:pos x="257" y="83"/>
                  </a:cxn>
                  <a:cxn ang="0">
                    <a:pos x="211" y="121"/>
                  </a:cxn>
                  <a:cxn ang="0">
                    <a:pos x="210" y="159"/>
                  </a:cxn>
                  <a:cxn ang="0">
                    <a:pos x="251" y="200"/>
                  </a:cxn>
                  <a:cxn ang="0">
                    <a:pos x="282" y="236"/>
                  </a:cxn>
                  <a:cxn ang="0">
                    <a:pos x="309" y="266"/>
                  </a:cxn>
                  <a:cxn ang="0">
                    <a:pos x="327" y="292"/>
                  </a:cxn>
                  <a:cxn ang="0">
                    <a:pos x="306" y="287"/>
                  </a:cxn>
                  <a:cxn ang="0">
                    <a:pos x="287" y="281"/>
                  </a:cxn>
                  <a:cxn ang="0">
                    <a:pos x="275" y="287"/>
                  </a:cxn>
                  <a:cxn ang="0">
                    <a:pos x="285" y="308"/>
                  </a:cxn>
                  <a:cxn ang="0">
                    <a:pos x="298" y="319"/>
                  </a:cxn>
                  <a:cxn ang="0">
                    <a:pos x="287" y="323"/>
                  </a:cxn>
                  <a:cxn ang="0">
                    <a:pos x="272" y="319"/>
                  </a:cxn>
                  <a:cxn ang="0">
                    <a:pos x="224" y="273"/>
                  </a:cxn>
                  <a:cxn ang="0">
                    <a:pos x="166" y="202"/>
                  </a:cxn>
                  <a:cxn ang="0">
                    <a:pos x="123" y="206"/>
                  </a:cxn>
                  <a:cxn ang="0">
                    <a:pos x="84" y="254"/>
                  </a:cxn>
                  <a:cxn ang="0">
                    <a:pos x="46" y="297"/>
                  </a:cxn>
                  <a:cxn ang="0">
                    <a:pos x="17" y="311"/>
                  </a:cxn>
                  <a:cxn ang="0">
                    <a:pos x="9" y="297"/>
                  </a:cxn>
                  <a:cxn ang="0">
                    <a:pos x="2" y="285"/>
                  </a:cxn>
                  <a:cxn ang="0">
                    <a:pos x="22" y="245"/>
                  </a:cxn>
                  <a:cxn ang="0">
                    <a:pos x="44" y="215"/>
                  </a:cxn>
                  <a:cxn ang="0">
                    <a:pos x="83" y="172"/>
                  </a:cxn>
                  <a:cxn ang="0">
                    <a:pos x="115" y="139"/>
                  </a:cxn>
                  <a:cxn ang="0">
                    <a:pos x="73" y="89"/>
                  </a:cxn>
                  <a:cxn ang="0">
                    <a:pos x="33" y="51"/>
                  </a:cxn>
                  <a:cxn ang="0">
                    <a:pos x="18" y="22"/>
                  </a:cxn>
                  <a:cxn ang="0">
                    <a:pos x="30" y="11"/>
                  </a:cxn>
                  <a:cxn ang="0">
                    <a:pos x="32" y="2"/>
                  </a:cxn>
                  <a:cxn ang="0">
                    <a:pos x="51" y="16"/>
                  </a:cxn>
                  <a:cxn ang="0">
                    <a:pos x="69" y="29"/>
                  </a:cxn>
                  <a:cxn ang="0">
                    <a:pos x="73" y="27"/>
                  </a:cxn>
                  <a:cxn ang="0">
                    <a:pos x="67" y="8"/>
                  </a:cxn>
                </a:cxnLst>
                <a:rect l="0" t="0" r="r" b="b"/>
                <a:pathLst>
                  <a:path w="327" h="327">
                    <a:moveTo>
                      <a:pt x="67" y="8"/>
                    </a:moveTo>
                    <a:cubicBezTo>
                      <a:pt x="70" y="10"/>
                      <a:pt x="72" y="11"/>
                      <a:pt x="74" y="14"/>
                    </a:cubicBezTo>
                    <a:cubicBezTo>
                      <a:pt x="76" y="18"/>
                      <a:pt x="77" y="19"/>
                      <a:pt x="81" y="21"/>
                    </a:cubicBezTo>
                    <a:cubicBezTo>
                      <a:pt x="85" y="24"/>
                      <a:pt x="85" y="27"/>
                      <a:pt x="88" y="27"/>
                    </a:cubicBezTo>
                    <a:cubicBezTo>
                      <a:pt x="92" y="27"/>
                      <a:pt x="96" y="27"/>
                      <a:pt x="97" y="29"/>
                    </a:cubicBezTo>
                    <a:cubicBezTo>
                      <a:pt x="98" y="30"/>
                      <a:pt x="98" y="29"/>
                      <a:pt x="101" y="33"/>
                    </a:cubicBezTo>
                    <a:cubicBezTo>
                      <a:pt x="105" y="37"/>
                      <a:pt x="107" y="38"/>
                      <a:pt x="111" y="41"/>
                    </a:cubicBezTo>
                    <a:cubicBezTo>
                      <a:pt x="114" y="45"/>
                      <a:pt x="112" y="48"/>
                      <a:pt x="118" y="52"/>
                    </a:cubicBezTo>
                    <a:cubicBezTo>
                      <a:pt x="123" y="57"/>
                      <a:pt x="127" y="62"/>
                      <a:pt x="134" y="69"/>
                    </a:cubicBezTo>
                    <a:cubicBezTo>
                      <a:pt x="141" y="76"/>
                      <a:pt x="143" y="79"/>
                      <a:pt x="147" y="83"/>
                    </a:cubicBezTo>
                    <a:cubicBezTo>
                      <a:pt x="152" y="88"/>
                      <a:pt x="157" y="94"/>
                      <a:pt x="160" y="97"/>
                    </a:cubicBezTo>
                    <a:cubicBezTo>
                      <a:pt x="165" y="90"/>
                      <a:pt x="169" y="86"/>
                      <a:pt x="173" y="82"/>
                    </a:cubicBezTo>
                    <a:cubicBezTo>
                      <a:pt x="176" y="78"/>
                      <a:pt x="181" y="74"/>
                      <a:pt x="184" y="71"/>
                    </a:cubicBezTo>
                    <a:cubicBezTo>
                      <a:pt x="187" y="68"/>
                      <a:pt x="192" y="64"/>
                      <a:pt x="192" y="64"/>
                    </a:cubicBezTo>
                    <a:cubicBezTo>
                      <a:pt x="192" y="64"/>
                      <a:pt x="193" y="66"/>
                      <a:pt x="196" y="64"/>
                    </a:cubicBezTo>
                    <a:cubicBezTo>
                      <a:pt x="198" y="62"/>
                      <a:pt x="198" y="62"/>
                      <a:pt x="201" y="60"/>
                    </a:cubicBezTo>
                    <a:cubicBezTo>
                      <a:pt x="203" y="57"/>
                      <a:pt x="208" y="55"/>
                      <a:pt x="211" y="53"/>
                    </a:cubicBezTo>
                    <a:cubicBezTo>
                      <a:pt x="213" y="51"/>
                      <a:pt x="220" y="47"/>
                      <a:pt x="222" y="46"/>
                    </a:cubicBezTo>
                    <a:cubicBezTo>
                      <a:pt x="224" y="44"/>
                      <a:pt x="233" y="35"/>
                      <a:pt x="233" y="34"/>
                    </a:cubicBezTo>
                    <a:cubicBezTo>
                      <a:pt x="233" y="34"/>
                      <a:pt x="236" y="34"/>
                      <a:pt x="237" y="33"/>
                    </a:cubicBezTo>
                    <a:cubicBezTo>
                      <a:pt x="238" y="32"/>
                      <a:pt x="243" y="27"/>
                      <a:pt x="248" y="26"/>
                    </a:cubicBezTo>
                    <a:cubicBezTo>
                      <a:pt x="253" y="24"/>
                      <a:pt x="258" y="22"/>
                      <a:pt x="260" y="20"/>
                    </a:cubicBezTo>
                    <a:cubicBezTo>
                      <a:pt x="262" y="17"/>
                      <a:pt x="263" y="18"/>
                      <a:pt x="265" y="18"/>
                    </a:cubicBezTo>
                    <a:cubicBezTo>
                      <a:pt x="268" y="18"/>
                      <a:pt x="270" y="18"/>
                      <a:pt x="270" y="18"/>
                    </a:cubicBezTo>
                    <a:cubicBezTo>
                      <a:pt x="272" y="19"/>
                      <a:pt x="272" y="19"/>
                      <a:pt x="272" y="19"/>
                    </a:cubicBezTo>
                    <a:cubicBezTo>
                      <a:pt x="274" y="18"/>
                      <a:pt x="274" y="18"/>
                      <a:pt x="274" y="18"/>
                    </a:cubicBezTo>
                    <a:cubicBezTo>
                      <a:pt x="276" y="20"/>
                      <a:pt x="276" y="20"/>
                      <a:pt x="276" y="20"/>
                    </a:cubicBezTo>
                    <a:cubicBezTo>
                      <a:pt x="276" y="20"/>
                      <a:pt x="277" y="19"/>
                      <a:pt x="280" y="18"/>
                    </a:cubicBezTo>
                    <a:cubicBezTo>
                      <a:pt x="283" y="18"/>
                      <a:pt x="286" y="20"/>
                      <a:pt x="286" y="20"/>
                    </a:cubicBezTo>
                    <a:cubicBezTo>
                      <a:pt x="288" y="20"/>
                      <a:pt x="288" y="20"/>
                      <a:pt x="288" y="20"/>
                    </a:cubicBezTo>
                    <a:cubicBezTo>
                      <a:pt x="288" y="20"/>
                      <a:pt x="289" y="21"/>
                      <a:pt x="289" y="22"/>
                    </a:cubicBezTo>
                    <a:cubicBezTo>
                      <a:pt x="290" y="23"/>
                      <a:pt x="290" y="27"/>
                      <a:pt x="291" y="28"/>
                    </a:cubicBezTo>
                    <a:cubicBezTo>
                      <a:pt x="291" y="29"/>
                      <a:pt x="291" y="33"/>
                      <a:pt x="291" y="35"/>
                    </a:cubicBezTo>
                    <a:cubicBezTo>
                      <a:pt x="290" y="36"/>
                      <a:pt x="291" y="37"/>
                      <a:pt x="290" y="39"/>
                    </a:cubicBezTo>
                    <a:cubicBezTo>
                      <a:pt x="289" y="40"/>
                      <a:pt x="291" y="40"/>
                      <a:pt x="289" y="43"/>
                    </a:cubicBezTo>
                    <a:cubicBezTo>
                      <a:pt x="288" y="45"/>
                      <a:pt x="290" y="46"/>
                      <a:pt x="289" y="50"/>
                    </a:cubicBezTo>
                    <a:cubicBezTo>
                      <a:pt x="287" y="54"/>
                      <a:pt x="289" y="54"/>
                      <a:pt x="289" y="54"/>
                    </a:cubicBezTo>
                    <a:cubicBezTo>
                      <a:pt x="286" y="56"/>
                      <a:pt x="286" y="56"/>
                      <a:pt x="286" y="56"/>
                    </a:cubicBezTo>
                    <a:cubicBezTo>
                      <a:pt x="282" y="60"/>
                      <a:pt x="282" y="60"/>
                      <a:pt x="282" y="60"/>
                    </a:cubicBezTo>
                    <a:cubicBezTo>
                      <a:pt x="282" y="60"/>
                      <a:pt x="278" y="61"/>
                      <a:pt x="275" y="64"/>
                    </a:cubicBezTo>
                    <a:cubicBezTo>
                      <a:pt x="272" y="68"/>
                      <a:pt x="268" y="71"/>
                      <a:pt x="267" y="71"/>
                    </a:cubicBezTo>
                    <a:cubicBezTo>
                      <a:pt x="266" y="72"/>
                      <a:pt x="259" y="81"/>
                      <a:pt x="257" y="83"/>
                    </a:cubicBezTo>
                    <a:cubicBezTo>
                      <a:pt x="254" y="86"/>
                      <a:pt x="251" y="90"/>
                      <a:pt x="248" y="93"/>
                    </a:cubicBezTo>
                    <a:cubicBezTo>
                      <a:pt x="245" y="95"/>
                      <a:pt x="236" y="103"/>
                      <a:pt x="228" y="108"/>
                    </a:cubicBezTo>
                    <a:cubicBezTo>
                      <a:pt x="220" y="112"/>
                      <a:pt x="214" y="119"/>
                      <a:pt x="211" y="121"/>
                    </a:cubicBezTo>
                    <a:cubicBezTo>
                      <a:pt x="207" y="124"/>
                      <a:pt x="200" y="128"/>
                      <a:pt x="199" y="129"/>
                    </a:cubicBezTo>
                    <a:cubicBezTo>
                      <a:pt x="198" y="130"/>
                      <a:pt x="195" y="133"/>
                      <a:pt x="192" y="136"/>
                    </a:cubicBezTo>
                    <a:cubicBezTo>
                      <a:pt x="203" y="148"/>
                      <a:pt x="206" y="156"/>
                      <a:pt x="210" y="159"/>
                    </a:cubicBezTo>
                    <a:cubicBezTo>
                      <a:pt x="214" y="163"/>
                      <a:pt x="219" y="170"/>
                      <a:pt x="226" y="176"/>
                    </a:cubicBezTo>
                    <a:cubicBezTo>
                      <a:pt x="233" y="182"/>
                      <a:pt x="233" y="180"/>
                      <a:pt x="239" y="186"/>
                    </a:cubicBezTo>
                    <a:cubicBezTo>
                      <a:pt x="245" y="192"/>
                      <a:pt x="248" y="195"/>
                      <a:pt x="251" y="200"/>
                    </a:cubicBezTo>
                    <a:cubicBezTo>
                      <a:pt x="254" y="204"/>
                      <a:pt x="258" y="209"/>
                      <a:pt x="261" y="213"/>
                    </a:cubicBezTo>
                    <a:cubicBezTo>
                      <a:pt x="264" y="218"/>
                      <a:pt x="268" y="220"/>
                      <a:pt x="272" y="225"/>
                    </a:cubicBezTo>
                    <a:cubicBezTo>
                      <a:pt x="277" y="230"/>
                      <a:pt x="278" y="232"/>
                      <a:pt x="282" y="236"/>
                    </a:cubicBezTo>
                    <a:cubicBezTo>
                      <a:pt x="286" y="239"/>
                      <a:pt x="288" y="241"/>
                      <a:pt x="292" y="246"/>
                    </a:cubicBezTo>
                    <a:cubicBezTo>
                      <a:pt x="297" y="250"/>
                      <a:pt x="298" y="251"/>
                      <a:pt x="301" y="255"/>
                    </a:cubicBezTo>
                    <a:cubicBezTo>
                      <a:pt x="305" y="260"/>
                      <a:pt x="304" y="263"/>
                      <a:pt x="309" y="266"/>
                    </a:cubicBezTo>
                    <a:cubicBezTo>
                      <a:pt x="314" y="269"/>
                      <a:pt x="316" y="272"/>
                      <a:pt x="319" y="276"/>
                    </a:cubicBezTo>
                    <a:cubicBezTo>
                      <a:pt x="321" y="280"/>
                      <a:pt x="322" y="281"/>
                      <a:pt x="324" y="286"/>
                    </a:cubicBezTo>
                    <a:cubicBezTo>
                      <a:pt x="326" y="290"/>
                      <a:pt x="327" y="292"/>
                      <a:pt x="327" y="292"/>
                    </a:cubicBezTo>
                    <a:cubicBezTo>
                      <a:pt x="327" y="292"/>
                      <a:pt x="326" y="293"/>
                      <a:pt x="323" y="292"/>
                    </a:cubicBezTo>
                    <a:cubicBezTo>
                      <a:pt x="321" y="290"/>
                      <a:pt x="321" y="289"/>
                      <a:pt x="317" y="289"/>
                    </a:cubicBezTo>
                    <a:cubicBezTo>
                      <a:pt x="312" y="288"/>
                      <a:pt x="310" y="290"/>
                      <a:pt x="306" y="287"/>
                    </a:cubicBezTo>
                    <a:cubicBezTo>
                      <a:pt x="303" y="284"/>
                      <a:pt x="302" y="285"/>
                      <a:pt x="300" y="285"/>
                    </a:cubicBezTo>
                    <a:cubicBezTo>
                      <a:pt x="298" y="285"/>
                      <a:pt x="296" y="285"/>
                      <a:pt x="293" y="284"/>
                    </a:cubicBezTo>
                    <a:cubicBezTo>
                      <a:pt x="290" y="283"/>
                      <a:pt x="287" y="281"/>
                      <a:pt x="287" y="281"/>
                    </a:cubicBezTo>
                    <a:cubicBezTo>
                      <a:pt x="289" y="287"/>
                      <a:pt x="289" y="288"/>
                      <a:pt x="291" y="292"/>
                    </a:cubicBezTo>
                    <a:cubicBezTo>
                      <a:pt x="286" y="290"/>
                      <a:pt x="284" y="289"/>
                      <a:pt x="282" y="289"/>
                    </a:cubicBezTo>
                    <a:cubicBezTo>
                      <a:pt x="279" y="289"/>
                      <a:pt x="279" y="288"/>
                      <a:pt x="275" y="287"/>
                    </a:cubicBezTo>
                    <a:cubicBezTo>
                      <a:pt x="272" y="286"/>
                      <a:pt x="275" y="288"/>
                      <a:pt x="275" y="291"/>
                    </a:cubicBezTo>
                    <a:cubicBezTo>
                      <a:pt x="276" y="294"/>
                      <a:pt x="277" y="294"/>
                      <a:pt x="278" y="298"/>
                    </a:cubicBezTo>
                    <a:cubicBezTo>
                      <a:pt x="279" y="302"/>
                      <a:pt x="283" y="308"/>
                      <a:pt x="285" y="308"/>
                    </a:cubicBezTo>
                    <a:cubicBezTo>
                      <a:pt x="287" y="308"/>
                      <a:pt x="291" y="311"/>
                      <a:pt x="293" y="311"/>
                    </a:cubicBezTo>
                    <a:cubicBezTo>
                      <a:pt x="294" y="311"/>
                      <a:pt x="295" y="313"/>
                      <a:pt x="297" y="315"/>
                    </a:cubicBezTo>
                    <a:cubicBezTo>
                      <a:pt x="298" y="317"/>
                      <a:pt x="295" y="315"/>
                      <a:pt x="298" y="319"/>
                    </a:cubicBezTo>
                    <a:cubicBezTo>
                      <a:pt x="294" y="316"/>
                      <a:pt x="294" y="320"/>
                      <a:pt x="291" y="318"/>
                    </a:cubicBezTo>
                    <a:cubicBezTo>
                      <a:pt x="289" y="315"/>
                      <a:pt x="288" y="315"/>
                      <a:pt x="287" y="317"/>
                    </a:cubicBezTo>
                    <a:cubicBezTo>
                      <a:pt x="287" y="319"/>
                      <a:pt x="288" y="322"/>
                      <a:pt x="287" y="323"/>
                    </a:cubicBezTo>
                    <a:cubicBezTo>
                      <a:pt x="287" y="324"/>
                      <a:pt x="285" y="327"/>
                      <a:pt x="285" y="327"/>
                    </a:cubicBezTo>
                    <a:cubicBezTo>
                      <a:pt x="280" y="325"/>
                      <a:pt x="280" y="325"/>
                      <a:pt x="280" y="325"/>
                    </a:cubicBezTo>
                    <a:cubicBezTo>
                      <a:pt x="272" y="319"/>
                      <a:pt x="272" y="319"/>
                      <a:pt x="272" y="319"/>
                    </a:cubicBezTo>
                    <a:cubicBezTo>
                      <a:pt x="272" y="319"/>
                      <a:pt x="262" y="310"/>
                      <a:pt x="257" y="306"/>
                    </a:cubicBezTo>
                    <a:cubicBezTo>
                      <a:pt x="252" y="303"/>
                      <a:pt x="245" y="298"/>
                      <a:pt x="241" y="294"/>
                    </a:cubicBezTo>
                    <a:cubicBezTo>
                      <a:pt x="237" y="290"/>
                      <a:pt x="228" y="279"/>
                      <a:pt x="224" y="273"/>
                    </a:cubicBezTo>
                    <a:cubicBezTo>
                      <a:pt x="219" y="268"/>
                      <a:pt x="208" y="253"/>
                      <a:pt x="201" y="247"/>
                    </a:cubicBezTo>
                    <a:cubicBezTo>
                      <a:pt x="195" y="241"/>
                      <a:pt x="184" y="225"/>
                      <a:pt x="180" y="220"/>
                    </a:cubicBezTo>
                    <a:cubicBezTo>
                      <a:pt x="175" y="216"/>
                      <a:pt x="172" y="211"/>
                      <a:pt x="166" y="202"/>
                    </a:cubicBezTo>
                    <a:cubicBezTo>
                      <a:pt x="159" y="193"/>
                      <a:pt x="148" y="180"/>
                      <a:pt x="148" y="180"/>
                    </a:cubicBezTo>
                    <a:cubicBezTo>
                      <a:pt x="142" y="187"/>
                      <a:pt x="136" y="190"/>
                      <a:pt x="134" y="192"/>
                    </a:cubicBezTo>
                    <a:cubicBezTo>
                      <a:pt x="133" y="195"/>
                      <a:pt x="126" y="201"/>
                      <a:pt x="123" y="206"/>
                    </a:cubicBezTo>
                    <a:cubicBezTo>
                      <a:pt x="121" y="210"/>
                      <a:pt x="112" y="219"/>
                      <a:pt x="108" y="224"/>
                    </a:cubicBezTo>
                    <a:cubicBezTo>
                      <a:pt x="103" y="230"/>
                      <a:pt x="98" y="235"/>
                      <a:pt x="95" y="239"/>
                    </a:cubicBezTo>
                    <a:cubicBezTo>
                      <a:pt x="92" y="243"/>
                      <a:pt x="89" y="249"/>
                      <a:pt x="84" y="254"/>
                    </a:cubicBezTo>
                    <a:cubicBezTo>
                      <a:pt x="79" y="258"/>
                      <a:pt x="71" y="267"/>
                      <a:pt x="67" y="273"/>
                    </a:cubicBezTo>
                    <a:cubicBezTo>
                      <a:pt x="64" y="279"/>
                      <a:pt x="62" y="284"/>
                      <a:pt x="59" y="286"/>
                    </a:cubicBezTo>
                    <a:cubicBezTo>
                      <a:pt x="56" y="288"/>
                      <a:pt x="54" y="291"/>
                      <a:pt x="46" y="297"/>
                    </a:cubicBezTo>
                    <a:cubicBezTo>
                      <a:pt x="38" y="303"/>
                      <a:pt x="34" y="305"/>
                      <a:pt x="32" y="306"/>
                    </a:cubicBezTo>
                    <a:cubicBezTo>
                      <a:pt x="31" y="308"/>
                      <a:pt x="30" y="311"/>
                      <a:pt x="25" y="309"/>
                    </a:cubicBezTo>
                    <a:cubicBezTo>
                      <a:pt x="21" y="306"/>
                      <a:pt x="20" y="311"/>
                      <a:pt x="17" y="311"/>
                    </a:cubicBezTo>
                    <a:cubicBezTo>
                      <a:pt x="13" y="311"/>
                      <a:pt x="9" y="312"/>
                      <a:pt x="10" y="308"/>
                    </a:cubicBezTo>
                    <a:cubicBezTo>
                      <a:pt x="10" y="304"/>
                      <a:pt x="10" y="302"/>
                      <a:pt x="10" y="301"/>
                    </a:cubicBezTo>
                    <a:cubicBezTo>
                      <a:pt x="10" y="299"/>
                      <a:pt x="9" y="297"/>
                      <a:pt x="9" y="297"/>
                    </a:cubicBezTo>
                    <a:cubicBezTo>
                      <a:pt x="9" y="297"/>
                      <a:pt x="7" y="297"/>
                      <a:pt x="5" y="298"/>
                    </a:cubicBezTo>
                    <a:cubicBezTo>
                      <a:pt x="3" y="299"/>
                      <a:pt x="0" y="302"/>
                      <a:pt x="1" y="297"/>
                    </a:cubicBezTo>
                    <a:cubicBezTo>
                      <a:pt x="2" y="292"/>
                      <a:pt x="1" y="288"/>
                      <a:pt x="2" y="285"/>
                    </a:cubicBezTo>
                    <a:cubicBezTo>
                      <a:pt x="4" y="282"/>
                      <a:pt x="5" y="277"/>
                      <a:pt x="6" y="273"/>
                    </a:cubicBezTo>
                    <a:cubicBezTo>
                      <a:pt x="7" y="270"/>
                      <a:pt x="10" y="263"/>
                      <a:pt x="13" y="259"/>
                    </a:cubicBezTo>
                    <a:cubicBezTo>
                      <a:pt x="16" y="254"/>
                      <a:pt x="19" y="250"/>
                      <a:pt x="22" y="245"/>
                    </a:cubicBezTo>
                    <a:cubicBezTo>
                      <a:pt x="24" y="240"/>
                      <a:pt x="27" y="235"/>
                      <a:pt x="28" y="232"/>
                    </a:cubicBezTo>
                    <a:cubicBezTo>
                      <a:pt x="30" y="228"/>
                      <a:pt x="31" y="227"/>
                      <a:pt x="31" y="227"/>
                    </a:cubicBezTo>
                    <a:cubicBezTo>
                      <a:pt x="31" y="227"/>
                      <a:pt x="41" y="218"/>
                      <a:pt x="44" y="215"/>
                    </a:cubicBezTo>
                    <a:cubicBezTo>
                      <a:pt x="46" y="212"/>
                      <a:pt x="53" y="206"/>
                      <a:pt x="56" y="202"/>
                    </a:cubicBezTo>
                    <a:cubicBezTo>
                      <a:pt x="59" y="198"/>
                      <a:pt x="55" y="200"/>
                      <a:pt x="61" y="194"/>
                    </a:cubicBezTo>
                    <a:cubicBezTo>
                      <a:pt x="67" y="188"/>
                      <a:pt x="79" y="176"/>
                      <a:pt x="83" y="172"/>
                    </a:cubicBezTo>
                    <a:cubicBezTo>
                      <a:pt x="86" y="168"/>
                      <a:pt x="89" y="166"/>
                      <a:pt x="93" y="163"/>
                    </a:cubicBezTo>
                    <a:cubicBezTo>
                      <a:pt x="97" y="160"/>
                      <a:pt x="106" y="151"/>
                      <a:pt x="108" y="148"/>
                    </a:cubicBezTo>
                    <a:cubicBezTo>
                      <a:pt x="109" y="145"/>
                      <a:pt x="111" y="142"/>
                      <a:pt x="115" y="139"/>
                    </a:cubicBezTo>
                    <a:cubicBezTo>
                      <a:pt x="105" y="125"/>
                      <a:pt x="102" y="121"/>
                      <a:pt x="96" y="115"/>
                    </a:cubicBezTo>
                    <a:cubicBezTo>
                      <a:pt x="90" y="109"/>
                      <a:pt x="84" y="103"/>
                      <a:pt x="82" y="100"/>
                    </a:cubicBezTo>
                    <a:cubicBezTo>
                      <a:pt x="80" y="96"/>
                      <a:pt x="77" y="93"/>
                      <a:pt x="73" y="89"/>
                    </a:cubicBezTo>
                    <a:cubicBezTo>
                      <a:pt x="69" y="85"/>
                      <a:pt x="61" y="78"/>
                      <a:pt x="56" y="74"/>
                    </a:cubicBezTo>
                    <a:cubicBezTo>
                      <a:pt x="51" y="71"/>
                      <a:pt x="46" y="65"/>
                      <a:pt x="44" y="62"/>
                    </a:cubicBezTo>
                    <a:cubicBezTo>
                      <a:pt x="42" y="58"/>
                      <a:pt x="36" y="57"/>
                      <a:pt x="33" y="51"/>
                    </a:cubicBezTo>
                    <a:cubicBezTo>
                      <a:pt x="29" y="46"/>
                      <a:pt x="24" y="39"/>
                      <a:pt x="21" y="36"/>
                    </a:cubicBezTo>
                    <a:cubicBezTo>
                      <a:pt x="19" y="34"/>
                      <a:pt x="16" y="30"/>
                      <a:pt x="14" y="27"/>
                    </a:cubicBezTo>
                    <a:cubicBezTo>
                      <a:pt x="13" y="23"/>
                      <a:pt x="17" y="24"/>
                      <a:pt x="18" y="22"/>
                    </a:cubicBezTo>
                    <a:cubicBezTo>
                      <a:pt x="18" y="19"/>
                      <a:pt x="17" y="18"/>
                      <a:pt x="19" y="17"/>
                    </a:cubicBezTo>
                    <a:cubicBezTo>
                      <a:pt x="22" y="15"/>
                      <a:pt x="23" y="13"/>
                      <a:pt x="25" y="13"/>
                    </a:cubicBezTo>
                    <a:cubicBezTo>
                      <a:pt x="27" y="12"/>
                      <a:pt x="30" y="11"/>
                      <a:pt x="30" y="11"/>
                    </a:cubicBezTo>
                    <a:cubicBezTo>
                      <a:pt x="34" y="9"/>
                      <a:pt x="34" y="9"/>
                      <a:pt x="34" y="9"/>
                    </a:cubicBezTo>
                    <a:cubicBezTo>
                      <a:pt x="34" y="9"/>
                      <a:pt x="33" y="7"/>
                      <a:pt x="33" y="6"/>
                    </a:cubicBezTo>
                    <a:cubicBezTo>
                      <a:pt x="33" y="5"/>
                      <a:pt x="29" y="0"/>
                      <a:pt x="32" y="2"/>
                    </a:cubicBezTo>
                    <a:cubicBezTo>
                      <a:pt x="35" y="4"/>
                      <a:pt x="34" y="0"/>
                      <a:pt x="37" y="4"/>
                    </a:cubicBezTo>
                    <a:cubicBezTo>
                      <a:pt x="40" y="7"/>
                      <a:pt x="41" y="7"/>
                      <a:pt x="44" y="10"/>
                    </a:cubicBezTo>
                    <a:cubicBezTo>
                      <a:pt x="47" y="12"/>
                      <a:pt x="47" y="15"/>
                      <a:pt x="51" y="16"/>
                    </a:cubicBezTo>
                    <a:cubicBezTo>
                      <a:pt x="55" y="18"/>
                      <a:pt x="57" y="18"/>
                      <a:pt x="58" y="19"/>
                    </a:cubicBezTo>
                    <a:cubicBezTo>
                      <a:pt x="60" y="20"/>
                      <a:pt x="61" y="21"/>
                      <a:pt x="64" y="24"/>
                    </a:cubicBezTo>
                    <a:cubicBezTo>
                      <a:pt x="66" y="27"/>
                      <a:pt x="67" y="28"/>
                      <a:pt x="69" y="29"/>
                    </a:cubicBezTo>
                    <a:cubicBezTo>
                      <a:pt x="71" y="31"/>
                      <a:pt x="74" y="32"/>
                      <a:pt x="74" y="32"/>
                    </a:cubicBezTo>
                    <a:cubicBezTo>
                      <a:pt x="74" y="30"/>
                      <a:pt x="74" y="30"/>
                      <a:pt x="74" y="30"/>
                    </a:cubicBezTo>
                    <a:cubicBezTo>
                      <a:pt x="74" y="30"/>
                      <a:pt x="75" y="32"/>
                      <a:pt x="73" y="27"/>
                    </a:cubicBezTo>
                    <a:cubicBezTo>
                      <a:pt x="70" y="22"/>
                      <a:pt x="68" y="18"/>
                      <a:pt x="67" y="14"/>
                    </a:cubicBezTo>
                    <a:cubicBezTo>
                      <a:pt x="65" y="11"/>
                      <a:pt x="65" y="9"/>
                      <a:pt x="65" y="9"/>
                    </a:cubicBezTo>
                    <a:cubicBezTo>
                      <a:pt x="65" y="9"/>
                      <a:pt x="63" y="6"/>
                      <a:pt x="67" y="8"/>
                    </a:cubicBezTo>
                    <a:close/>
                  </a:path>
                </a:pathLst>
              </a:custGeom>
              <a:solidFill>
                <a:srgbClr val="C00000">
                  <a:alpha val="90000"/>
                </a:srgbClr>
              </a:solidFill>
              <a:ln w="9525">
                <a:noFill/>
                <a:round/>
                <a:headEnd/>
                <a:tailEnd/>
              </a:ln>
            </p:spPr>
            <p:txBody>
              <a:bodyPr/>
              <a:lstStyle/>
              <a:p>
                <a:endParaRPr lang="en-US"/>
              </a:p>
            </p:txBody>
          </p:sp>
          <p:sp>
            <p:nvSpPr>
              <p:cNvPr id="31" name="Freeform 9"/>
              <p:cNvSpPr>
                <a:spLocks/>
              </p:cNvSpPr>
              <p:nvPr/>
            </p:nvSpPr>
            <p:spPr bwMode="auto">
              <a:xfrm>
                <a:off x="-617" y="2661"/>
                <a:ext cx="62" cy="80"/>
              </a:xfrm>
              <a:custGeom>
                <a:avLst/>
                <a:gdLst/>
                <a:ahLst/>
                <a:cxnLst>
                  <a:cxn ang="0">
                    <a:pos x="24" y="3"/>
                  </a:cxn>
                  <a:cxn ang="0">
                    <a:pos x="18" y="11"/>
                  </a:cxn>
                  <a:cxn ang="0">
                    <a:pos x="14" y="15"/>
                  </a:cxn>
                  <a:cxn ang="0">
                    <a:pos x="9" y="21"/>
                  </a:cxn>
                  <a:cxn ang="0">
                    <a:pos x="7" y="25"/>
                  </a:cxn>
                  <a:cxn ang="0">
                    <a:pos x="3" y="29"/>
                  </a:cxn>
                  <a:cxn ang="0">
                    <a:pos x="1" y="32"/>
                  </a:cxn>
                  <a:cxn ang="0">
                    <a:pos x="3" y="31"/>
                  </a:cxn>
                  <a:cxn ang="0">
                    <a:pos x="8" y="29"/>
                  </a:cxn>
                  <a:cxn ang="0">
                    <a:pos x="11" y="25"/>
                  </a:cxn>
                  <a:cxn ang="0">
                    <a:pos x="14" y="23"/>
                  </a:cxn>
                  <a:cxn ang="0">
                    <a:pos x="17" y="18"/>
                  </a:cxn>
                  <a:cxn ang="0">
                    <a:pos x="21" y="15"/>
                  </a:cxn>
                  <a:cxn ang="0">
                    <a:pos x="22" y="10"/>
                  </a:cxn>
                  <a:cxn ang="0">
                    <a:pos x="24" y="3"/>
                  </a:cxn>
                </a:cxnLst>
                <a:rect l="0" t="0" r="r" b="b"/>
                <a:pathLst>
                  <a:path w="26" h="34">
                    <a:moveTo>
                      <a:pt x="24" y="3"/>
                    </a:moveTo>
                    <a:cubicBezTo>
                      <a:pt x="26" y="0"/>
                      <a:pt x="19" y="10"/>
                      <a:pt x="18" y="11"/>
                    </a:cubicBezTo>
                    <a:cubicBezTo>
                      <a:pt x="17" y="12"/>
                      <a:pt x="15" y="13"/>
                      <a:pt x="14" y="15"/>
                    </a:cubicBezTo>
                    <a:cubicBezTo>
                      <a:pt x="12" y="17"/>
                      <a:pt x="11" y="19"/>
                      <a:pt x="9" y="21"/>
                    </a:cubicBezTo>
                    <a:cubicBezTo>
                      <a:pt x="8" y="23"/>
                      <a:pt x="8" y="25"/>
                      <a:pt x="7" y="25"/>
                    </a:cubicBezTo>
                    <a:cubicBezTo>
                      <a:pt x="6" y="26"/>
                      <a:pt x="5" y="28"/>
                      <a:pt x="3" y="29"/>
                    </a:cubicBezTo>
                    <a:cubicBezTo>
                      <a:pt x="2" y="30"/>
                      <a:pt x="2" y="31"/>
                      <a:pt x="1" y="32"/>
                    </a:cubicBezTo>
                    <a:cubicBezTo>
                      <a:pt x="0" y="34"/>
                      <a:pt x="1" y="32"/>
                      <a:pt x="3" y="31"/>
                    </a:cubicBezTo>
                    <a:cubicBezTo>
                      <a:pt x="6" y="30"/>
                      <a:pt x="7" y="30"/>
                      <a:pt x="8" y="29"/>
                    </a:cubicBezTo>
                    <a:cubicBezTo>
                      <a:pt x="9" y="27"/>
                      <a:pt x="8" y="24"/>
                      <a:pt x="11" y="25"/>
                    </a:cubicBezTo>
                    <a:cubicBezTo>
                      <a:pt x="13" y="26"/>
                      <a:pt x="12" y="24"/>
                      <a:pt x="14" y="23"/>
                    </a:cubicBezTo>
                    <a:cubicBezTo>
                      <a:pt x="15" y="21"/>
                      <a:pt x="15" y="20"/>
                      <a:pt x="17" y="18"/>
                    </a:cubicBezTo>
                    <a:cubicBezTo>
                      <a:pt x="19" y="16"/>
                      <a:pt x="20" y="16"/>
                      <a:pt x="21" y="15"/>
                    </a:cubicBezTo>
                    <a:cubicBezTo>
                      <a:pt x="22" y="13"/>
                      <a:pt x="21" y="11"/>
                      <a:pt x="22" y="10"/>
                    </a:cubicBezTo>
                    <a:cubicBezTo>
                      <a:pt x="22" y="9"/>
                      <a:pt x="21" y="8"/>
                      <a:pt x="24" y="3"/>
                    </a:cubicBezTo>
                    <a:close/>
                  </a:path>
                </a:pathLst>
              </a:custGeom>
              <a:grpFill/>
              <a:ln w="9525">
                <a:noFill/>
                <a:round/>
                <a:headEnd/>
                <a:tailEnd/>
              </a:ln>
            </p:spPr>
            <p:txBody>
              <a:bodyPr/>
              <a:lstStyle/>
              <a:p>
                <a:endParaRPr lang="en-US"/>
              </a:p>
            </p:txBody>
          </p:sp>
        </p:grpSp>
      </p:grpSp>
      <p:grpSp>
        <p:nvGrpSpPr>
          <p:cNvPr id="6" name="Group 32"/>
          <p:cNvGrpSpPr/>
          <p:nvPr/>
        </p:nvGrpSpPr>
        <p:grpSpPr>
          <a:xfrm>
            <a:off x="4419601" y="3040475"/>
            <a:ext cx="1357744" cy="634584"/>
            <a:chOff x="4419601" y="3912014"/>
            <a:chExt cx="1357744" cy="634584"/>
          </a:xfrm>
        </p:grpSpPr>
        <p:sp>
          <p:nvSpPr>
            <p:cNvPr id="34" name="Rectangle 33"/>
            <p:cNvSpPr/>
            <p:nvPr/>
          </p:nvSpPr>
          <p:spPr>
            <a:xfrm>
              <a:off x="4419601" y="3981594"/>
              <a:ext cx="1357744" cy="42949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a:grpSpLocks/>
            </p:cNvGrpSpPr>
            <p:nvPr/>
          </p:nvGrpSpPr>
          <p:grpSpPr bwMode="auto">
            <a:xfrm>
              <a:off x="4842163" y="3912014"/>
              <a:ext cx="637308" cy="634584"/>
              <a:chOff x="-775" y="2064"/>
              <a:chExt cx="773" cy="772"/>
            </a:xfrm>
            <a:solidFill>
              <a:srgbClr val="C00000">
                <a:alpha val="76000"/>
              </a:srgbClr>
            </a:solidFill>
          </p:grpSpPr>
          <p:sp>
            <p:nvSpPr>
              <p:cNvPr id="36" name="Freeform 8"/>
              <p:cNvSpPr>
                <a:spLocks/>
              </p:cNvSpPr>
              <p:nvPr/>
            </p:nvSpPr>
            <p:spPr bwMode="auto">
              <a:xfrm>
                <a:off x="-775" y="2064"/>
                <a:ext cx="773" cy="772"/>
              </a:xfrm>
              <a:custGeom>
                <a:avLst/>
                <a:gdLst/>
                <a:ahLst/>
                <a:cxnLst>
                  <a:cxn ang="0">
                    <a:pos x="81" y="21"/>
                  </a:cxn>
                  <a:cxn ang="0">
                    <a:pos x="101" y="33"/>
                  </a:cxn>
                  <a:cxn ang="0">
                    <a:pos x="134" y="69"/>
                  </a:cxn>
                  <a:cxn ang="0">
                    <a:pos x="173" y="82"/>
                  </a:cxn>
                  <a:cxn ang="0">
                    <a:pos x="196" y="64"/>
                  </a:cxn>
                  <a:cxn ang="0">
                    <a:pos x="222" y="46"/>
                  </a:cxn>
                  <a:cxn ang="0">
                    <a:pos x="248" y="26"/>
                  </a:cxn>
                  <a:cxn ang="0">
                    <a:pos x="270" y="18"/>
                  </a:cxn>
                  <a:cxn ang="0">
                    <a:pos x="276" y="20"/>
                  </a:cxn>
                  <a:cxn ang="0">
                    <a:pos x="288" y="20"/>
                  </a:cxn>
                  <a:cxn ang="0">
                    <a:pos x="291" y="35"/>
                  </a:cxn>
                  <a:cxn ang="0">
                    <a:pos x="289" y="50"/>
                  </a:cxn>
                  <a:cxn ang="0">
                    <a:pos x="282" y="60"/>
                  </a:cxn>
                  <a:cxn ang="0">
                    <a:pos x="257" y="83"/>
                  </a:cxn>
                  <a:cxn ang="0">
                    <a:pos x="211" y="121"/>
                  </a:cxn>
                  <a:cxn ang="0">
                    <a:pos x="210" y="159"/>
                  </a:cxn>
                  <a:cxn ang="0">
                    <a:pos x="251" y="200"/>
                  </a:cxn>
                  <a:cxn ang="0">
                    <a:pos x="282" y="236"/>
                  </a:cxn>
                  <a:cxn ang="0">
                    <a:pos x="309" y="266"/>
                  </a:cxn>
                  <a:cxn ang="0">
                    <a:pos x="327" y="292"/>
                  </a:cxn>
                  <a:cxn ang="0">
                    <a:pos x="306" y="287"/>
                  </a:cxn>
                  <a:cxn ang="0">
                    <a:pos x="287" y="281"/>
                  </a:cxn>
                  <a:cxn ang="0">
                    <a:pos x="275" y="287"/>
                  </a:cxn>
                  <a:cxn ang="0">
                    <a:pos x="285" y="308"/>
                  </a:cxn>
                  <a:cxn ang="0">
                    <a:pos x="298" y="319"/>
                  </a:cxn>
                  <a:cxn ang="0">
                    <a:pos x="287" y="323"/>
                  </a:cxn>
                  <a:cxn ang="0">
                    <a:pos x="272" y="319"/>
                  </a:cxn>
                  <a:cxn ang="0">
                    <a:pos x="224" y="273"/>
                  </a:cxn>
                  <a:cxn ang="0">
                    <a:pos x="166" y="202"/>
                  </a:cxn>
                  <a:cxn ang="0">
                    <a:pos x="123" y="206"/>
                  </a:cxn>
                  <a:cxn ang="0">
                    <a:pos x="84" y="254"/>
                  </a:cxn>
                  <a:cxn ang="0">
                    <a:pos x="46" y="297"/>
                  </a:cxn>
                  <a:cxn ang="0">
                    <a:pos x="17" y="311"/>
                  </a:cxn>
                  <a:cxn ang="0">
                    <a:pos x="9" y="297"/>
                  </a:cxn>
                  <a:cxn ang="0">
                    <a:pos x="2" y="285"/>
                  </a:cxn>
                  <a:cxn ang="0">
                    <a:pos x="22" y="245"/>
                  </a:cxn>
                  <a:cxn ang="0">
                    <a:pos x="44" y="215"/>
                  </a:cxn>
                  <a:cxn ang="0">
                    <a:pos x="83" y="172"/>
                  </a:cxn>
                  <a:cxn ang="0">
                    <a:pos x="115" y="139"/>
                  </a:cxn>
                  <a:cxn ang="0">
                    <a:pos x="73" y="89"/>
                  </a:cxn>
                  <a:cxn ang="0">
                    <a:pos x="33" y="51"/>
                  </a:cxn>
                  <a:cxn ang="0">
                    <a:pos x="18" y="22"/>
                  </a:cxn>
                  <a:cxn ang="0">
                    <a:pos x="30" y="11"/>
                  </a:cxn>
                  <a:cxn ang="0">
                    <a:pos x="32" y="2"/>
                  </a:cxn>
                  <a:cxn ang="0">
                    <a:pos x="51" y="16"/>
                  </a:cxn>
                  <a:cxn ang="0">
                    <a:pos x="69" y="29"/>
                  </a:cxn>
                  <a:cxn ang="0">
                    <a:pos x="73" y="27"/>
                  </a:cxn>
                  <a:cxn ang="0">
                    <a:pos x="67" y="8"/>
                  </a:cxn>
                </a:cxnLst>
                <a:rect l="0" t="0" r="r" b="b"/>
                <a:pathLst>
                  <a:path w="327" h="327">
                    <a:moveTo>
                      <a:pt x="67" y="8"/>
                    </a:moveTo>
                    <a:cubicBezTo>
                      <a:pt x="70" y="10"/>
                      <a:pt x="72" y="11"/>
                      <a:pt x="74" y="14"/>
                    </a:cubicBezTo>
                    <a:cubicBezTo>
                      <a:pt x="76" y="18"/>
                      <a:pt x="77" y="19"/>
                      <a:pt x="81" y="21"/>
                    </a:cubicBezTo>
                    <a:cubicBezTo>
                      <a:pt x="85" y="24"/>
                      <a:pt x="85" y="27"/>
                      <a:pt x="88" y="27"/>
                    </a:cubicBezTo>
                    <a:cubicBezTo>
                      <a:pt x="92" y="27"/>
                      <a:pt x="96" y="27"/>
                      <a:pt x="97" y="29"/>
                    </a:cubicBezTo>
                    <a:cubicBezTo>
                      <a:pt x="98" y="30"/>
                      <a:pt x="98" y="29"/>
                      <a:pt x="101" y="33"/>
                    </a:cubicBezTo>
                    <a:cubicBezTo>
                      <a:pt x="105" y="37"/>
                      <a:pt x="107" y="38"/>
                      <a:pt x="111" y="41"/>
                    </a:cubicBezTo>
                    <a:cubicBezTo>
                      <a:pt x="114" y="45"/>
                      <a:pt x="112" y="48"/>
                      <a:pt x="118" y="52"/>
                    </a:cubicBezTo>
                    <a:cubicBezTo>
                      <a:pt x="123" y="57"/>
                      <a:pt x="127" y="62"/>
                      <a:pt x="134" y="69"/>
                    </a:cubicBezTo>
                    <a:cubicBezTo>
                      <a:pt x="141" y="76"/>
                      <a:pt x="143" y="79"/>
                      <a:pt x="147" y="83"/>
                    </a:cubicBezTo>
                    <a:cubicBezTo>
                      <a:pt x="152" y="88"/>
                      <a:pt x="157" y="94"/>
                      <a:pt x="160" y="97"/>
                    </a:cubicBezTo>
                    <a:cubicBezTo>
                      <a:pt x="165" y="90"/>
                      <a:pt x="169" y="86"/>
                      <a:pt x="173" y="82"/>
                    </a:cubicBezTo>
                    <a:cubicBezTo>
                      <a:pt x="176" y="78"/>
                      <a:pt x="181" y="74"/>
                      <a:pt x="184" y="71"/>
                    </a:cubicBezTo>
                    <a:cubicBezTo>
                      <a:pt x="187" y="68"/>
                      <a:pt x="192" y="64"/>
                      <a:pt x="192" y="64"/>
                    </a:cubicBezTo>
                    <a:cubicBezTo>
                      <a:pt x="192" y="64"/>
                      <a:pt x="193" y="66"/>
                      <a:pt x="196" y="64"/>
                    </a:cubicBezTo>
                    <a:cubicBezTo>
                      <a:pt x="198" y="62"/>
                      <a:pt x="198" y="62"/>
                      <a:pt x="201" y="60"/>
                    </a:cubicBezTo>
                    <a:cubicBezTo>
                      <a:pt x="203" y="57"/>
                      <a:pt x="208" y="55"/>
                      <a:pt x="211" y="53"/>
                    </a:cubicBezTo>
                    <a:cubicBezTo>
                      <a:pt x="213" y="51"/>
                      <a:pt x="220" y="47"/>
                      <a:pt x="222" y="46"/>
                    </a:cubicBezTo>
                    <a:cubicBezTo>
                      <a:pt x="224" y="44"/>
                      <a:pt x="233" y="35"/>
                      <a:pt x="233" y="34"/>
                    </a:cubicBezTo>
                    <a:cubicBezTo>
                      <a:pt x="233" y="34"/>
                      <a:pt x="236" y="34"/>
                      <a:pt x="237" y="33"/>
                    </a:cubicBezTo>
                    <a:cubicBezTo>
                      <a:pt x="238" y="32"/>
                      <a:pt x="243" y="27"/>
                      <a:pt x="248" y="26"/>
                    </a:cubicBezTo>
                    <a:cubicBezTo>
                      <a:pt x="253" y="24"/>
                      <a:pt x="258" y="22"/>
                      <a:pt x="260" y="20"/>
                    </a:cubicBezTo>
                    <a:cubicBezTo>
                      <a:pt x="262" y="17"/>
                      <a:pt x="263" y="18"/>
                      <a:pt x="265" y="18"/>
                    </a:cubicBezTo>
                    <a:cubicBezTo>
                      <a:pt x="268" y="18"/>
                      <a:pt x="270" y="18"/>
                      <a:pt x="270" y="18"/>
                    </a:cubicBezTo>
                    <a:cubicBezTo>
                      <a:pt x="272" y="19"/>
                      <a:pt x="272" y="19"/>
                      <a:pt x="272" y="19"/>
                    </a:cubicBezTo>
                    <a:cubicBezTo>
                      <a:pt x="274" y="18"/>
                      <a:pt x="274" y="18"/>
                      <a:pt x="274" y="18"/>
                    </a:cubicBezTo>
                    <a:cubicBezTo>
                      <a:pt x="276" y="20"/>
                      <a:pt x="276" y="20"/>
                      <a:pt x="276" y="20"/>
                    </a:cubicBezTo>
                    <a:cubicBezTo>
                      <a:pt x="276" y="20"/>
                      <a:pt x="277" y="19"/>
                      <a:pt x="280" y="18"/>
                    </a:cubicBezTo>
                    <a:cubicBezTo>
                      <a:pt x="283" y="18"/>
                      <a:pt x="286" y="20"/>
                      <a:pt x="286" y="20"/>
                    </a:cubicBezTo>
                    <a:cubicBezTo>
                      <a:pt x="288" y="20"/>
                      <a:pt x="288" y="20"/>
                      <a:pt x="288" y="20"/>
                    </a:cubicBezTo>
                    <a:cubicBezTo>
                      <a:pt x="288" y="20"/>
                      <a:pt x="289" y="21"/>
                      <a:pt x="289" y="22"/>
                    </a:cubicBezTo>
                    <a:cubicBezTo>
                      <a:pt x="290" y="23"/>
                      <a:pt x="290" y="27"/>
                      <a:pt x="291" y="28"/>
                    </a:cubicBezTo>
                    <a:cubicBezTo>
                      <a:pt x="291" y="29"/>
                      <a:pt x="291" y="33"/>
                      <a:pt x="291" y="35"/>
                    </a:cubicBezTo>
                    <a:cubicBezTo>
                      <a:pt x="290" y="36"/>
                      <a:pt x="291" y="37"/>
                      <a:pt x="290" y="39"/>
                    </a:cubicBezTo>
                    <a:cubicBezTo>
                      <a:pt x="289" y="40"/>
                      <a:pt x="291" y="40"/>
                      <a:pt x="289" y="43"/>
                    </a:cubicBezTo>
                    <a:cubicBezTo>
                      <a:pt x="288" y="45"/>
                      <a:pt x="290" y="46"/>
                      <a:pt x="289" y="50"/>
                    </a:cubicBezTo>
                    <a:cubicBezTo>
                      <a:pt x="287" y="54"/>
                      <a:pt x="289" y="54"/>
                      <a:pt x="289" y="54"/>
                    </a:cubicBezTo>
                    <a:cubicBezTo>
                      <a:pt x="286" y="56"/>
                      <a:pt x="286" y="56"/>
                      <a:pt x="286" y="56"/>
                    </a:cubicBezTo>
                    <a:cubicBezTo>
                      <a:pt x="282" y="60"/>
                      <a:pt x="282" y="60"/>
                      <a:pt x="282" y="60"/>
                    </a:cubicBezTo>
                    <a:cubicBezTo>
                      <a:pt x="282" y="60"/>
                      <a:pt x="278" y="61"/>
                      <a:pt x="275" y="64"/>
                    </a:cubicBezTo>
                    <a:cubicBezTo>
                      <a:pt x="272" y="68"/>
                      <a:pt x="268" y="71"/>
                      <a:pt x="267" y="71"/>
                    </a:cubicBezTo>
                    <a:cubicBezTo>
                      <a:pt x="266" y="72"/>
                      <a:pt x="259" y="81"/>
                      <a:pt x="257" y="83"/>
                    </a:cubicBezTo>
                    <a:cubicBezTo>
                      <a:pt x="254" y="86"/>
                      <a:pt x="251" y="90"/>
                      <a:pt x="248" y="93"/>
                    </a:cubicBezTo>
                    <a:cubicBezTo>
                      <a:pt x="245" y="95"/>
                      <a:pt x="236" y="103"/>
                      <a:pt x="228" y="108"/>
                    </a:cubicBezTo>
                    <a:cubicBezTo>
                      <a:pt x="220" y="112"/>
                      <a:pt x="214" y="119"/>
                      <a:pt x="211" y="121"/>
                    </a:cubicBezTo>
                    <a:cubicBezTo>
                      <a:pt x="207" y="124"/>
                      <a:pt x="200" y="128"/>
                      <a:pt x="199" y="129"/>
                    </a:cubicBezTo>
                    <a:cubicBezTo>
                      <a:pt x="198" y="130"/>
                      <a:pt x="195" y="133"/>
                      <a:pt x="192" y="136"/>
                    </a:cubicBezTo>
                    <a:cubicBezTo>
                      <a:pt x="203" y="148"/>
                      <a:pt x="206" y="156"/>
                      <a:pt x="210" y="159"/>
                    </a:cubicBezTo>
                    <a:cubicBezTo>
                      <a:pt x="214" y="163"/>
                      <a:pt x="219" y="170"/>
                      <a:pt x="226" y="176"/>
                    </a:cubicBezTo>
                    <a:cubicBezTo>
                      <a:pt x="233" y="182"/>
                      <a:pt x="233" y="180"/>
                      <a:pt x="239" y="186"/>
                    </a:cubicBezTo>
                    <a:cubicBezTo>
                      <a:pt x="245" y="192"/>
                      <a:pt x="248" y="195"/>
                      <a:pt x="251" y="200"/>
                    </a:cubicBezTo>
                    <a:cubicBezTo>
                      <a:pt x="254" y="204"/>
                      <a:pt x="258" y="209"/>
                      <a:pt x="261" y="213"/>
                    </a:cubicBezTo>
                    <a:cubicBezTo>
                      <a:pt x="264" y="218"/>
                      <a:pt x="268" y="220"/>
                      <a:pt x="272" y="225"/>
                    </a:cubicBezTo>
                    <a:cubicBezTo>
                      <a:pt x="277" y="230"/>
                      <a:pt x="278" y="232"/>
                      <a:pt x="282" y="236"/>
                    </a:cubicBezTo>
                    <a:cubicBezTo>
                      <a:pt x="286" y="239"/>
                      <a:pt x="288" y="241"/>
                      <a:pt x="292" y="246"/>
                    </a:cubicBezTo>
                    <a:cubicBezTo>
                      <a:pt x="297" y="250"/>
                      <a:pt x="298" y="251"/>
                      <a:pt x="301" y="255"/>
                    </a:cubicBezTo>
                    <a:cubicBezTo>
                      <a:pt x="305" y="260"/>
                      <a:pt x="304" y="263"/>
                      <a:pt x="309" y="266"/>
                    </a:cubicBezTo>
                    <a:cubicBezTo>
                      <a:pt x="314" y="269"/>
                      <a:pt x="316" y="272"/>
                      <a:pt x="319" y="276"/>
                    </a:cubicBezTo>
                    <a:cubicBezTo>
                      <a:pt x="321" y="280"/>
                      <a:pt x="322" y="281"/>
                      <a:pt x="324" y="286"/>
                    </a:cubicBezTo>
                    <a:cubicBezTo>
                      <a:pt x="326" y="290"/>
                      <a:pt x="327" y="292"/>
                      <a:pt x="327" y="292"/>
                    </a:cubicBezTo>
                    <a:cubicBezTo>
                      <a:pt x="327" y="292"/>
                      <a:pt x="326" y="293"/>
                      <a:pt x="323" y="292"/>
                    </a:cubicBezTo>
                    <a:cubicBezTo>
                      <a:pt x="321" y="290"/>
                      <a:pt x="321" y="289"/>
                      <a:pt x="317" y="289"/>
                    </a:cubicBezTo>
                    <a:cubicBezTo>
                      <a:pt x="312" y="288"/>
                      <a:pt x="310" y="290"/>
                      <a:pt x="306" y="287"/>
                    </a:cubicBezTo>
                    <a:cubicBezTo>
                      <a:pt x="303" y="284"/>
                      <a:pt x="302" y="285"/>
                      <a:pt x="300" y="285"/>
                    </a:cubicBezTo>
                    <a:cubicBezTo>
                      <a:pt x="298" y="285"/>
                      <a:pt x="296" y="285"/>
                      <a:pt x="293" y="284"/>
                    </a:cubicBezTo>
                    <a:cubicBezTo>
                      <a:pt x="290" y="283"/>
                      <a:pt x="287" y="281"/>
                      <a:pt x="287" y="281"/>
                    </a:cubicBezTo>
                    <a:cubicBezTo>
                      <a:pt x="289" y="287"/>
                      <a:pt x="289" y="288"/>
                      <a:pt x="291" y="292"/>
                    </a:cubicBezTo>
                    <a:cubicBezTo>
                      <a:pt x="286" y="290"/>
                      <a:pt x="284" y="289"/>
                      <a:pt x="282" y="289"/>
                    </a:cubicBezTo>
                    <a:cubicBezTo>
                      <a:pt x="279" y="289"/>
                      <a:pt x="279" y="288"/>
                      <a:pt x="275" y="287"/>
                    </a:cubicBezTo>
                    <a:cubicBezTo>
                      <a:pt x="272" y="286"/>
                      <a:pt x="275" y="288"/>
                      <a:pt x="275" y="291"/>
                    </a:cubicBezTo>
                    <a:cubicBezTo>
                      <a:pt x="276" y="294"/>
                      <a:pt x="277" y="294"/>
                      <a:pt x="278" y="298"/>
                    </a:cubicBezTo>
                    <a:cubicBezTo>
                      <a:pt x="279" y="302"/>
                      <a:pt x="283" y="308"/>
                      <a:pt x="285" y="308"/>
                    </a:cubicBezTo>
                    <a:cubicBezTo>
                      <a:pt x="287" y="308"/>
                      <a:pt x="291" y="311"/>
                      <a:pt x="293" y="311"/>
                    </a:cubicBezTo>
                    <a:cubicBezTo>
                      <a:pt x="294" y="311"/>
                      <a:pt x="295" y="313"/>
                      <a:pt x="297" y="315"/>
                    </a:cubicBezTo>
                    <a:cubicBezTo>
                      <a:pt x="298" y="317"/>
                      <a:pt x="295" y="315"/>
                      <a:pt x="298" y="319"/>
                    </a:cubicBezTo>
                    <a:cubicBezTo>
                      <a:pt x="294" y="316"/>
                      <a:pt x="294" y="320"/>
                      <a:pt x="291" y="318"/>
                    </a:cubicBezTo>
                    <a:cubicBezTo>
                      <a:pt x="289" y="315"/>
                      <a:pt x="288" y="315"/>
                      <a:pt x="287" y="317"/>
                    </a:cubicBezTo>
                    <a:cubicBezTo>
                      <a:pt x="287" y="319"/>
                      <a:pt x="288" y="322"/>
                      <a:pt x="287" y="323"/>
                    </a:cubicBezTo>
                    <a:cubicBezTo>
                      <a:pt x="287" y="324"/>
                      <a:pt x="285" y="327"/>
                      <a:pt x="285" y="327"/>
                    </a:cubicBezTo>
                    <a:cubicBezTo>
                      <a:pt x="280" y="325"/>
                      <a:pt x="280" y="325"/>
                      <a:pt x="280" y="325"/>
                    </a:cubicBezTo>
                    <a:cubicBezTo>
                      <a:pt x="272" y="319"/>
                      <a:pt x="272" y="319"/>
                      <a:pt x="272" y="319"/>
                    </a:cubicBezTo>
                    <a:cubicBezTo>
                      <a:pt x="272" y="319"/>
                      <a:pt x="262" y="310"/>
                      <a:pt x="257" y="306"/>
                    </a:cubicBezTo>
                    <a:cubicBezTo>
                      <a:pt x="252" y="303"/>
                      <a:pt x="245" y="298"/>
                      <a:pt x="241" y="294"/>
                    </a:cubicBezTo>
                    <a:cubicBezTo>
                      <a:pt x="237" y="290"/>
                      <a:pt x="228" y="279"/>
                      <a:pt x="224" y="273"/>
                    </a:cubicBezTo>
                    <a:cubicBezTo>
                      <a:pt x="219" y="268"/>
                      <a:pt x="208" y="253"/>
                      <a:pt x="201" y="247"/>
                    </a:cubicBezTo>
                    <a:cubicBezTo>
                      <a:pt x="195" y="241"/>
                      <a:pt x="184" y="225"/>
                      <a:pt x="180" y="220"/>
                    </a:cubicBezTo>
                    <a:cubicBezTo>
                      <a:pt x="175" y="216"/>
                      <a:pt x="172" y="211"/>
                      <a:pt x="166" y="202"/>
                    </a:cubicBezTo>
                    <a:cubicBezTo>
                      <a:pt x="159" y="193"/>
                      <a:pt x="148" y="180"/>
                      <a:pt x="148" y="180"/>
                    </a:cubicBezTo>
                    <a:cubicBezTo>
                      <a:pt x="142" y="187"/>
                      <a:pt x="136" y="190"/>
                      <a:pt x="134" y="192"/>
                    </a:cubicBezTo>
                    <a:cubicBezTo>
                      <a:pt x="133" y="195"/>
                      <a:pt x="126" y="201"/>
                      <a:pt x="123" y="206"/>
                    </a:cubicBezTo>
                    <a:cubicBezTo>
                      <a:pt x="121" y="210"/>
                      <a:pt x="112" y="219"/>
                      <a:pt x="108" y="224"/>
                    </a:cubicBezTo>
                    <a:cubicBezTo>
                      <a:pt x="103" y="230"/>
                      <a:pt x="98" y="235"/>
                      <a:pt x="95" y="239"/>
                    </a:cubicBezTo>
                    <a:cubicBezTo>
                      <a:pt x="92" y="243"/>
                      <a:pt x="89" y="249"/>
                      <a:pt x="84" y="254"/>
                    </a:cubicBezTo>
                    <a:cubicBezTo>
                      <a:pt x="79" y="258"/>
                      <a:pt x="71" y="267"/>
                      <a:pt x="67" y="273"/>
                    </a:cubicBezTo>
                    <a:cubicBezTo>
                      <a:pt x="64" y="279"/>
                      <a:pt x="62" y="284"/>
                      <a:pt x="59" y="286"/>
                    </a:cubicBezTo>
                    <a:cubicBezTo>
                      <a:pt x="56" y="288"/>
                      <a:pt x="54" y="291"/>
                      <a:pt x="46" y="297"/>
                    </a:cubicBezTo>
                    <a:cubicBezTo>
                      <a:pt x="38" y="303"/>
                      <a:pt x="34" y="305"/>
                      <a:pt x="32" y="306"/>
                    </a:cubicBezTo>
                    <a:cubicBezTo>
                      <a:pt x="31" y="308"/>
                      <a:pt x="30" y="311"/>
                      <a:pt x="25" y="309"/>
                    </a:cubicBezTo>
                    <a:cubicBezTo>
                      <a:pt x="21" y="306"/>
                      <a:pt x="20" y="311"/>
                      <a:pt x="17" y="311"/>
                    </a:cubicBezTo>
                    <a:cubicBezTo>
                      <a:pt x="13" y="311"/>
                      <a:pt x="9" y="312"/>
                      <a:pt x="10" y="308"/>
                    </a:cubicBezTo>
                    <a:cubicBezTo>
                      <a:pt x="10" y="304"/>
                      <a:pt x="10" y="302"/>
                      <a:pt x="10" y="301"/>
                    </a:cubicBezTo>
                    <a:cubicBezTo>
                      <a:pt x="10" y="299"/>
                      <a:pt x="9" y="297"/>
                      <a:pt x="9" y="297"/>
                    </a:cubicBezTo>
                    <a:cubicBezTo>
                      <a:pt x="9" y="297"/>
                      <a:pt x="7" y="297"/>
                      <a:pt x="5" y="298"/>
                    </a:cubicBezTo>
                    <a:cubicBezTo>
                      <a:pt x="3" y="299"/>
                      <a:pt x="0" y="302"/>
                      <a:pt x="1" y="297"/>
                    </a:cubicBezTo>
                    <a:cubicBezTo>
                      <a:pt x="2" y="292"/>
                      <a:pt x="1" y="288"/>
                      <a:pt x="2" y="285"/>
                    </a:cubicBezTo>
                    <a:cubicBezTo>
                      <a:pt x="4" y="282"/>
                      <a:pt x="5" y="277"/>
                      <a:pt x="6" y="273"/>
                    </a:cubicBezTo>
                    <a:cubicBezTo>
                      <a:pt x="7" y="270"/>
                      <a:pt x="10" y="263"/>
                      <a:pt x="13" y="259"/>
                    </a:cubicBezTo>
                    <a:cubicBezTo>
                      <a:pt x="16" y="254"/>
                      <a:pt x="19" y="250"/>
                      <a:pt x="22" y="245"/>
                    </a:cubicBezTo>
                    <a:cubicBezTo>
                      <a:pt x="24" y="240"/>
                      <a:pt x="27" y="235"/>
                      <a:pt x="28" y="232"/>
                    </a:cubicBezTo>
                    <a:cubicBezTo>
                      <a:pt x="30" y="228"/>
                      <a:pt x="31" y="227"/>
                      <a:pt x="31" y="227"/>
                    </a:cubicBezTo>
                    <a:cubicBezTo>
                      <a:pt x="31" y="227"/>
                      <a:pt x="41" y="218"/>
                      <a:pt x="44" y="215"/>
                    </a:cubicBezTo>
                    <a:cubicBezTo>
                      <a:pt x="46" y="212"/>
                      <a:pt x="53" y="206"/>
                      <a:pt x="56" y="202"/>
                    </a:cubicBezTo>
                    <a:cubicBezTo>
                      <a:pt x="59" y="198"/>
                      <a:pt x="55" y="200"/>
                      <a:pt x="61" y="194"/>
                    </a:cubicBezTo>
                    <a:cubicBezTo>
                      <a:pt x="67" y="188"/>
                      <a:pt x="79" y="176"/>
                      <a:pt x="83" y="172"/>
                    </a:cubicBezTo>
                    <a:cubicBezTo>
                      <a:pt x="86" y="168"/>
                      <a:pt x="89" y="166"/>
                      <a:pt x="93" y="163"/>
                    </a:cubicBezTo>
                    <a:cubicBezTo>
                      <a:pt x="97" y="160"/>
                      <a:pt x="106" y="151"/>
                      <a:pt x="108" y="148"/>
                    </a:cubicBezTo>
                    <a:cubicBezTo>
                      <a:pt x="109" y="145"/>
                      <a:pt x="111" y="142"/>
                      <a:pt x="115" y="139"/>
                    </a:cubicBezTo>
                    <a:cubicBezTo>
                      <a:pt x="105" y="125"/>
                      <a:pt x="102" y="121"/>
                      <a:pt x="96" y="115"/>
                    </a:cubicBezTo>
                    <a:cubicBezTo>
                      <a:pt x="90" y="109"/>
                      <a:pt x="84" y="103"/>
                      <a:pt x="82" y="100"/>
                    </a:cubicBezTo>
                    <a:cubicBezTo>
                      <a:pt x="80" y="96"/>
                      <a:pt x="77" y="93"/>
                      <a:pt x="73" y="89"/>
                    </a:cubicBezTo>
                    <a:cubicBezTo>
                      <a:pt x="69" y="85"/>
                      <a:pt x="61" y="78"/>
                      <a:pt x="56" y="74"/>
                    </a:cubicBezTo>
                    <a:cubicBezTo>
                      <a:pt x="51" y="71"/>
                      <a:pt x="46" y="65"/>
                      <a:pt x="44" y="62"/>
                    </a:cubicBezTo>
                    <a:cubicBezTo>
                      <a:pt x="42" y="58"/>
                      <a:pt x="36" y="57"/>
                      <a:pt x="33" y="51"/>
                    </a:cubicBezTo>
                    <a:cubicBezTo>
                      <a:pt x="29" y="46"/>
                      <a:pt x="24" y="39"/>
                      <a:pt x="21" y="36"/>
                    </a:cubicBezTo>
                    <a:cubicBezTo>
                      <a:pt x="19" y="34"/>
                      <a:pt x="16" y="30"/>
                      <a:pt x="14" y="27"/>
                    </a:cubicBezTo>
                    <a:cubicBezTo>
                      <a:pt x="13" y="23"/>
                      <a:pt x="17" y="24"/>
                      <a:pt x="18" y="22"/>
                    </a:cubicBezTo>
                    <a:cubicBezTo>
                      <a:pt x="18" y="19"/>
                      <a:pt x="17" y="18"/>
                      <a:pt x="19" y="17"/>
                    </a:cubicBezTo>
                    <a:cubicBezTo>
                      <a:pt x="22" y="15"/>
                      <a:pt x="23" y="13"/>
                      <a:pt x="25" y="13"/>
                    </a:cubicBezTo>
                    <a:cubicBezTo>
                      <a:pt x="27" y="12"/>
                      <a:pt x="30" y="11"/>
                      <a:pt x="30" y="11"/>
                    </a:cubicBezTo>
                    <a:cubicBezTo>
                      <a:pt x="34" y="9"/>
                      <a:pt x="34" y="9"/>
                      <a:pt x="34" y="9"/>
                    </a:cubicBezTo>
                    <a:cubicBezTo>
                      <a:pt x="34" y="9"/>
                      <a:pt x="33" y="7"/>
                      <a:pt x="33" y="6"/>
                    </a:cubicBezTo>
                    <a:cubicBezTo>
                      <a:pt x="33" y="5"/>
                      <a:pt x="29" y="0"/>
                      <a:pt x="32" y="2"/>
                    </a:cubicBezTo>
                    <a:cubicBezTo>
                      <a:pt x="35" y="4"/>
                      <a:pt x="34" y="0"/>
                      <a:pt x="37" y="4"/>
                    </a:cubicBezTo>
                    <a:cubicBezTo>
                      <a:pt x="40" y="7"/>
                      <a:pt x="41" y="7"/>
                      <a:pt x="44" y="10"/>
                    </a:cubicBezTo>
                    <a:cubicBezTo>
                      <a:pt x="47" y="12"/>
                      <a:pt x="47" y="15"/>
                      <a:pt x="51" y="16"/>
                    </a:cubicBezTo>
                    <a:cubicBezTo>
                      <a:pt x="55" y="18"/>
                      <a:pt x="57" y="18"/>
                      <a:pt x="58" y="19"/>
                    </a:cubicBezTo>
                    <a:cubicBezTo>
                      <a:pt x="60" y="20"/>
                      <a:pt x="61" y="21"/>
                      <a:pt x="64" y="24"/>
                    </a:cubicBezTo>
                    <a:cubicBezTo>
                      <a:pt x="66" y="27"/>
                      <a:pt x="67" y="28"/>
                      <a:pt x="69" y="29"/>
                    </a:cubicBezTo>
                    <a:cubicBezTo>
                      <a:pt x="71" y="31"/>
                      <a:pt x="74" y="32"/>
                      <a:pt x="74" y="32"/>
                    </a:cubicBezTo>
                    <a:cubicBezTo>
                      <a:pt x="74" y="30"/>
                      <a:pt x="74" y="30"/>
                      <a:pt x="74" y="30"/>
                    </a:cubicBezTo>
                    <a:cubicBezTo>
                      <a:pt x="74" y="30"/>
                      <a:pt x="75" y="32"/>
                      <a:pt x="73" y="27"/>
                    </a:cubicBezTo>
                    <a:cubicBezTo>
                      <a:pt x="70" y="22"/>
                      <a:pt x="68" y="18"/>
                      <a:pt x="67" y="14"/>
                    </a:cubicBezTo>
                    <a:cubicBezTo>
                      <a:pt x="65" y="11"/>
                      <a:pt x="65" y="9"/>
                      <a:pt x="65" y="9"/>
                    </a:cubicBezTo>
                    <a:cubicBezTo>
                      <a:pt x="65" y="9"/>
                      <a:pt x="63" y="6"/>
                      <a:pt x="67" y="8"/>
                    </a:cubicBezTo>
                    <a:close/>
                  </a:path>
                </a:pathLst>
              </a:custGeom>
              <a:solidFill>
                <a:srgbClr val="C00000">
                  <a:alpha val="90000"/>
                </a:srgbClr>
              </a:solidFill>
              <a:ln w="9525">
                <a:noFill/>
                <a:round/>
                <a:headEnd/>
                <a:tailEnd/>
              </a:ln>
            </p:spPr>
            <p:txBody>
              <a:bodyPr/>
              <a:lstStyle/>
              <a:p>
                <a:endParaRPr lang="en-US"/>
              </a:p>
            </p:txBody>
          </p:sp>
          <p:sp>
            <p:nvSpPr>
              <p:cNvPr id="37" name="Freeform 9"/>
              <p:cNvSpPr>
                <a:spLocks/>
              </p:cNvSpPr>
              <p:nvPr/>
            </p:nvSpPr>
            <p:spPr bwMode="auto">
              <a:xfrm>
                <a:off x="-617" y="2661"/>
                <a:ext cx="62" cy="80"/>
              </a:xfrm>
              <a:custGeom>
                <a:avLst/>
                <a:gdLst/>
                <a:ahLst/>
                <a:cxnLst>
                  <a:cxn ang="0">
                    <a:pos x="24" y="3"/>
                  </a:cxn>
                  <a:cxn ang="0">
                    <a:pos x="18" y="11"/>
                  </a:cxn>
                  <a:cxn ang="0">
                    <a:pos x="14" y="15"/>
                  </a:cxn>
                  <a:cxn ang="0">
                    <a:pos x="9" y="21"/>
                  </a:cxn>
                  <a:cxn ang="0">
                    <a:pos x="7" y="25"/>
                  </a:cxn>
                  <a:cxn ang="0">
                    <a:pos x="3" y="29"/>
                  </a:cxn>
                  <a:cxn ang="0">
                    <a:pos x="1" y="32"/>
                  </a:cxn>
                  <a:cxn ang="0">
                    <a:pos x="3" y="31"/>
                  </a:cxn>
                  <a:cxn ang="0">
                    <a:pos x="8" y="29"/>
                  </a:cxn>
                  <a:cxn ang="0">
                    <a:pos x="11" y="25"/>
                  </a:cxn>
                  <a:cxn ang="0">
                    <a:pos x="14" y="23"/>
                  </a:cxn>
                  <a:cxn ang="0">
                    <a:pos x="17" y="18"/>
                  </a:cxn>
                  <a:cxn ang="0">
                    <a:pos x="21" y="15"/>
                  </a:cxn>
                  <a:cxn ang="0">
                    <a:pos x="22" y="10"/>
                  </a:cxn>
                  <a:cxn ang="0">
                    <a:pos x="24" y="3"/>
                  </a:cxn>
                </a:cxnLst>
                <a:rect l="0" t="0" r="r" b="b"/>
                <a:pathLst>
                  <a:path w="26" h="34">
                    <a:moveTo>
                      <a:pt x="24" y="3"/>
                    </a:moveTo>
                    <a:cubicBezTo>
                      <a:pt x="26" y="0"/>
                      <a:pt x="19" y="10"/>
                      <a:pt x="18" y="11"/>
                    </a:cubicBezTo>
                    <a:cubicBezTo>
                      <a:pt x="17" y="12"/>
                      <a:pt x="15" y="13"/>
                      <a:pt x="14" y="15"/>
                    </a:cubicBezTo>
                    <a:cubicBezTo>
                      <a:pt x="12" y="17"/>
                      <a:pt x="11" y="19"/>
                      <a:pt x="9" y="21"/>
                    </a:cubicBezTo>
                    <a:cubicBezTo>
                      <a:pt x="8" y="23"/>
                      <a:pt x="8" y="25"/>
                      <a:pt x="7" y="25"/>
                    </a:cubicBezTo>
                    <a:cubicBezTo>
                      <a:pt x="6" y="26"/>
                      <a:pt x="5" y="28"/>
                      <a:pt x="3" y="29"/>
                    </a:cubicBezTo>
                    <a:cubicBezTo>
                      <a:pt x="2" y="30"/>
                      <a:pt x="2" y="31"/>
                      <a:pt x="1" y="32"/>
                    </a:cubicBezTo>
                    <a:cubicBezTo>
                      <a:pt x="0" y="34"/>
                      <a:pt x="1" y="32"/>
                      <a:pt x="3" y="31"/>
                    </a:cubicBezTo>
                    <a:cubicBezTo>
                      <a:pt x="6" y="30"/>
                      <a:pt x="7" y="30"/>
                      <a:pt x="8" y="29"/>
                    </a:cubicBezTo>
                    <a:cubicBezTo>
                      <a:pt x="9" y="27"/>
                      <a:pt x="8" y="24"/>
                      <a:pt x="11" y="25"/>
                    </a:cubicBezTo>
                    <a:cubicBezTo>
                      <a:pt x="13" y="26"/>
                      <a:pt x="12" y="24"/>
                      <a:pt x="14" y="23"/>
                    </a:cubicBezTo>
                    <a:cubicBezTo>
                      <a:pt x="15" y="21"/>
                      <a:pt x="15" y="20"/>
                      <a:pt x="17" y="18"/>
                    </a:cubicBezTo>
                    <a:cubicBezTo>
                      <a:pt x="19" y="16"/>
                      <a:pt x="20" y="16"/>
                      <a:pt x="21" y="15"/>
                    </a:cubicBezTo>
                    <a:cubicBezTo>
                      <a:pt x="22" y="13"/>
                      <a:pt x="21" y="11"/>
                      <a:pt x="22" y="10"/>
                    </a:cubicBezTo>
                    <a:cubicBezTo>
                      <a:pt x="22" y="9"/>
                      <a:pt x="21" y="8"/>
                      <a:pt x="24" y="3"/>
                    </a:cubicBezTo>
                    <a:close/>
                  </a:path>
                </a:pathLst>
              </a:custGeom>
              <a:grpFill/>
              <a:ln w="9525">
                <a:noFill/>
                <a:round/>
                <a:headEnd/>
                <a:tailEnd/>
              </a:ln>
            </p:spPr>
            <p:txBody>
              <a:bodyPr/>
              <a:lstStyle/>
              <a:p>
                <a:endParaRPr lang="en-US"/>
              </a:p>
            </p:txBody>
          </p:sp>
        </p:grpSp>
      </p:grpSp>
      <p:grpSp>
        <p:nvGrpSpPr>
          <p:cNvPr id="13" name="Group 42"/>
          <p:cNvGrpSpPr/>
          <p:nvPr/>
        </p:nvGrpSpPr>
        <p:grpSpPr>
          <a:xfrm>
            <a:off x="6470073" y="3011900"/>
            <a:ext cx="2022763" cy="634584"/>
            <a:chOff x="6470073" y="3912014"/>
            <a:chExt cx="2022763" cy="634584"/>
          </a:xfrm>
        </p:grpSpPr>
        <p:sp>
          <p:nvSpPr>
            <p:cNvPr id="44" name="Rectangle 43"/>
            <p:cNvSpPr/>
            <p:nvPr/>
          </p:nvSpPr>
          <p:spPr>
            <a:xfrm>
              <a:off x="6470073" y="3981594"/>
              <a:ext cx="2022763" cy="42949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7"/>
            <p:cNvGrpSpPr>
              <a:grpSpLocks/>
            </p:cNvGrpSpPr>
            <p:nvPr/>
          </p:nvGrpSpPr>
          <p:grpSpPr bwMode="auto">
            <a:xfrm>
              <a:off x="7206095" y="3912014"/>
              <a:ext cx="637308" cy="634584"/>
              <a:chOff x="-775" y="2064"/>
              <a:chExt cx="773" cy="772"/>
            </a:xfrm>
            <a:solidFill>
              <a:srgbClr val="C00000">
                <a:alpha val="76000"/>
              </a:srgbClr>
            </a:solidFill>
          </p:grpSpPr>
          <p:sp>
            <p:nvSpPr>
              <p:cNvPr id="46" name="Freeform 8"/>
              <p:cNvSpPr>
                <a:spLocks/>
              </p:cNvSpPr>
              <p:nvPr/>
            </p:nvSpPr>
            <p:spPr bwMode="auto">
              <a:xfrm>
                <a:off x="-775" y="2064"/>
                <a:ext cx="773" cy="772"/>
              </a:xfrm>
              <a:custGeom>
                <a:avLst/>
                <a:gdLst/>
                <a:ahLst/>
                <a:cxnLst>
                  <a:cxn ang="0">
                    <a:pos x="81" y="21"/>
                  </a:cxn>
                  <a:cxn ang="0">
                    <a:pos x="101" y="33"/>
                  </a:cxn>
                  <a:cxn ang="0">
                    <a:pos x="134" y="69"/>
                  </a:cxn>
                  <a:cxn ang="0">
                    <a:pos x="173" y="82"/>
                  </a:cxn>
                  <a:cxn ang="0">
                    <a:pos x="196" y="64"/>
                  </a:cxn>
                  <a:cxn ang="0">
                    <a:pos x="222" y="46"/>
                  </a:cxn>
                  <a:cxn ang="0">
                    <a:pos x="248" y="26"/>
                  </a:cxn>
                  <a:cxn ang="0">
                    <a:pos x="270" y="18"/>
                  </a:cxn>
                  <a:cxn ang="0">
                    <a:pos x="276" y="20"/>
                  </a:cxn>
                  <a:cxn ang="0">
                    <a:pos x="288" y="20"/>
                  </a:cxn>
                  <a:cxn ang="0">
                    <a:pos x="291" y="35"/>
                  </a:cxn>
                  <a:cxn ang="0">
                    <a:pos x="289" y="50"/>
                  </a:cxn>
                  <a:cxn ang="0">
                    <a:pos x="282" y="60"/>
                  </a:cxn>
                  <a:cxn ang="0">
                    <a:pos x="257" y="83"/>
                  </a:cxn>
                  <a:cxn ang="0">
                    <a:pos x="211" y="121"/>
                  </a:cxn>
                  <a:cxn ang="0">
                    <a:pos x="210" y="159"/>
                  </a:cxn>
                  <a:cxn ang="0">
                    <a:pos x="251" y="200"/>
                  </a:cxn>
                  <a:cxn ang="0">
                    <a:pos x="282" y="236"/>
                  </a:cxn>
                  <a:cxn ang="0">
                    <a:pos x="309" y="266"/>
                  </a:cxn>
                  <a:cxn ang="0">
                    <a:pos x="327" y="292"/>
                  </a:cxn>
                  <a:cxn ang="0">
                    <a:pos x="306" y="287"/>
                  </a:cxn>
                  <a:cxn ang="0">
                    <a:pos x="287" y="281"/>
                  </a:cxn>
                  <a:cxn ang="0">
                    <a:pos x="275" y="287"/>
                  </a:cxn>
                  <a:cxn ang="0">
                    <a:pos x="285" y="308"/>
                  </a:cxn>
                  <a:cxn ang="0">
                    <a:pos x="298" y="319"/>
                  </a:cxn>
                  <a:cxn ang="0">
                    <a:pos x="287" y="323"/>
                  </a:cxn>
                  <a:cxn ang="0">
                    <a:pos x="272" y="319"/>
                  </a:cxn>
                  <a:cxn ang="0">
                    <a:pos x="224" y="273"/>
                  </a:cxn>
                  <a:cxn ang="0">
                    <a:pos x="166" y="202"/>
                  </a:cxn>
                  <a:cxn ang="0">
                    <a:pos x="123" y="206"/>
                  </a:cxn>
                  <a:cxn ang="0">
                    <a:pos x="84" y="254"/>
                  </a:cxn>
                  <a:cxn ang="0">
                    <a:pos x="46" y="297"/>
                  </a:cxn>
                  <a:cxn ang="0">
                    <a:pos x="17" y="311"/>
                  </a:cxn>
                  <a:cxn ang="0">
                    <a:pos x="9" y="297"/>
                  </a:cxn>
                  <a:cxn ang="0">
                    <a:pos x="2" y="285"/>
                  </a:cxn>
                  <a:cxn ang="0">
                    <a:pos x="22" y="245"/>
                  </a:cxn>
                  <a:cxn ang="0">
                    <a:pos x="44" y="215"/>
                  </a:cxn>
                  <a:cxn ang="0">
                    <a:pos x="83" y="172"/>
                  </a:cxn>
                  <a:cxn ang="0">
                    <a:pos x="115" y="139"/>
                  </a:cxn>
                  <a:cxn ang="0">
                    <a:pos x="73" y="89"/>
                  </a:cxn>
                  <a:cxn ang="0">
                    <a:pos x="33" y="51"/>
                  </a:cxn>
                  <a:cxn ang="0">
                    <a:pos x="18" y="22"/>
                  </a:cxn>
                  <a:cxn ang="0">
                    <a:pos x="30" y="11"/>
                  </a:cxn>
                  <a:cxn ang="0">
                    <a:pos x="32" y="2"/>
                  </a:cxn>
                  <a:cxn ang="0">
                    <a:pos x="51" y="16"/>
                  </a:cxn>
                  <a:cxn ang="0">
                    <a:pos x="69" y="29"/>
                  </a:cxn>
                  <a:cxn ang="0">
                    <a:pos x="73" y="27"/>
                  </a:cxn>
                  <a:cxn ang="0">
                    <a:pos x="67" y="8"/>
                  </a:cxn>
                </a:cxnLst>
                <a:rect l="0" t="0" r="r" b="b"/>
                <a:pathLst>
                  <a:path w="327" h="327">
                    <a:moveTo>
                      <a:pt x="67" y="8"/>
                    </a:moveTo>
                    <a:cubicBezTo>
                      <a:pt x="70" y="10"/>
                      <a:pt x="72" y="11"/>
                      <a:pt x="74" y="14"/>
                    </a:cubicBezTo>
                    <a:cubicBezTo>
                      <a:pt x="76" y="18"/>
                      <a:pt x="77" y="19"/>
                      <a:pt x="81" y="21"/>
                    </a:cubicBezTo>
                    <a:cubicBezTo>
                      <a:pt x="85" y="24"/>
                      <a:pt x="85" y="27"/>
                      <a:pt x="88" y="27"/>
                    </a:cubicBezTo>
                    <a:cubicBezTo>
                      <a:pt x="92" y="27"/>
                      <a:pt x="96" y="27"/>
                      <a:pt x="97" y="29"/>
                    </a:cubicBezTo>
                    <a:cubicBezTo>
                      <a:pt x="98" y="30"/>
                      <a:pt x="98" y="29"/>
                      <a:pt x="101" y="33"/>
                    </a:cubicBezTo>
                    <a:cubicBezTo>
                      <a:pt x="105" y="37"/>
                      <a:pt x="107" y="38"/>
                      <a:pt x="111" y="41"/>
                    </a:cubicBezTo>
                    <a:cubicBezTo>
                      <a:pt x="114" y="45"/>
                      <a:pt x="112" y="48"/>
                      <a:pt x="118" y="52"/>
                    </a:cubicBezTo>
                    <a:cubicBezTo>
                      <a:pt x="123" y="57"/>
                      <a:pt x="127" y="62"/>
                      <a:pt x="134" y="69"/>
                    </a:cubicBezTo>
                    <a:cubicBezTo>
                      <a:pt x="141" y="76"/>
                      <a:pt x="143" y="79"/>
                      <a:pt x="147" y="83"/>
                    </a:cubicBezTo>
                    <a:cubicBezTo>
                      <a:pt x="152" y="88"/>
                      <a:pt x="157" y="94"/>
                      <a:pt x="160" y="97"/>
                    </a:cubicBezTo>
                    <a:cubicBezTo>
                      <a:pt x="165" y="90"/>
                      <a:pt x="169" y="86"/>
                      <a:pt x="173" y="82"/>
                    </a:cubicBezTo>
                    <a:cubicBezTo>
                      <a:pt x="176" y="78"/>
                      <a:pt x="181" y="74"/>
                      <a:pt x="184" y="71"/>
                    </a:cubicBezTo>
                    <a:cubicBezTo>
                      <a:pt x="187" y="68"/>
                      <a:pt x="192" y="64"/>
                      <a:pt x="192" y="64"/>
                    </a:cubicBezTo>
                    <a:cubicBezTo>
                      <a:pt x="192" y="64"/>
                      <a:pt x="193" y="66"/>
                      <a:pt x="196" y="64"/>
                    </a:cubicBezTo>
                    <a:cubicBezTo>
                      <a:pt x="198" y="62"/>
                      <a:pt x="198" y="62"/>
                      <a:pt x="201" y="60"/>
                    </a:cubicBezTo>
                    <a:cubicBezTo>
                      <a:pt x="203" y="57"/>
                      <a:pt x="208" y="55"/>
                      <a:pt x="211" y="53"/>
                    </a:cubicBezTo>
                    <a:cubicBezTo>
                      <a:pt x="213" y="51"/>
                      <a:pt x="220" y="47"/>
                      <a:pt x="222" y="46"/>
                    </a:cubicBezTo>
                    <a:cubicBezTo>
                      <a:pt x="224" y="44"/>
                      <a:pt x="233" y="35"/>
                      <a:pt x="233" y="34"/>
                    </a:cubicBezTo>
                    <a:cubicBezTo>
                      <a:pt x="233" y="34"/>
                      <a:pt x="236" y="34"/>
                      <a:pt x="237" y="33"/>
                    </a:cubicBezTo>
                    <a:cubicBezTo>
                      <a:pt x="238" y="32"/>
                      <a:pt x="243" y="27"/>
                      <a:pt x="248" y="26"/>
                    </a:cubicBezTo>
                    <a:cubicBezTo>
                      <a:pt x="253" y="24"/>
                      <a:pt x="258" y="22"/>
                      <a:pt x="260" y="20"/>
                    </a:cubicBezTo>
                    <a:cubicBezTo>
                      <a:pt x="262" y="17"/>
                      <a:pt x="263" y="18"/>
                      <a:pt x="265" y="18"/>
                    </a:cubicBezTo>
                    <a:cubicBezTo>
                      <a:pt x="268" y="18"/>
                      <a:pt x="270" y="18"/>
                      <a:pt x="270" y="18"/>
                    </a:cubicBezTo>
                    <a:cubicBezTo>
                      <a:pt x="272" y="19"/>
                      <a:pt x="272" y="19"/>
                      <a:pt x="272" y="19"/>
                    </a:cubicBezTo>
                    <a:cubicBezTo>
                      <a:pt x="274" y="18"/>
                      <a:pt x="274" y="18"/>
                      <a:pt x="274" y="18"/>
                    </a:cubicBezTo>
                    <a:cubicBezTo>
                      <a:pt x="276" y="20"/>
                      <a:pt x="276" y="20"/>
                      <a:pt x="276" y="20"/>
                    </a:cubicBezTo>
                    <a:cubicBezTo>
                      <a:pt x="276" y="20"/>
                      <a:pt x="277" y="19"/>
                      <a:pt x="280" y="18"/>
                    </a:cubicBezTo>
                    <a:cubicBezTo>
                      <a:pt x="283" y="18"/>
                      <a:pt x="286" y="20"/>
                      <a:pt x="286" y="20"/>
                    </a:cubicBezTo>
                    <a:cubicBezTo>
                      <a:pt x="288" y="20"/>
                      <a:pt x="288" y="20"/>
                      <a:pt x="288" y="20"/>
                    </a:cubicBezTo>
                    <a:cubicBezTo>
                      <a:pt x="288" y="20"/>
                      <a:pt x="289" y="21"/>
                      <a:pt x="289" y="22"/>
                    </a:cubicBezTo>
                    <a:cubicBezTo>
                      <a:pt x="290" y="23"/>
                      <a:pt x="290" y="27"/>
                      <a:pt x="291" y="28"/>
                    </a:cubicBezTo>
                    <a:cubicBezTo>
                      <a:pt x="291" y="29"/>
                      <a:pt x="291" y="33"/>
                      <a:pt x="291" y="35"/>
                    </a:cubicBezTo>
                    <a:cubicBezTo>
                      <a:pt x="290" y="36"/>
                      <a:pt x="291" y="37"/>
                      <a:pt x="290" y="39"/>
                    </a:cubicBezTo>
                    <a:cubicBezTo>
                      <a:pt x="289" y="40"/>
                      <a:pt x="291" y="40"/>
                      <a:pt x="289" y="43"/>
                    </a:cubicBezTo>
                    <a:cubicBezTo>
                      <a:pt x="288" y="45"/>
                      <a:pt x="290" y="46"/>
                      <a:pt x="289" y="50"/>
                    </a:cubicBezTo>
                    <a:cubicBezTo>
                      <a:pt x="287" y="54"/>
                      <a:pt x="289" y="54"/>
                      <a:pt x="289" y="54"/>
                    </a:cubicBezTo>
                    <a:cubicBezTo>
                      <a:pt x="286" y="56"/>
                      <a:pt x="286" y="56"/>
                      <a:pt x="286" y="56"/>
                    </a:cubicBezTo>
                    <a:cubicBezTo>
                      <a:pt x="282" y="60"/>
                      <a:pt x="282" y="60"/>
                      <a:pt x="282" y="60"/>
                    </a:cubicBezTo>
                    <a:cubicBezTo>
                      <a:pt x="282" y="60"/>
                      <a:pt x="278" y="61"/>
                      <a:pt x="275" y="64"/>
                    </a:cubicBezTo>
                    <a:cubicBezTo>
                      <a:pt x="272" y="68"/>
                      <a:pt x="268" y="71"/>
                      <a:pt x="267" y="71"/>
                    </a:cubicBezTo>
                    <a:cubicBezTo>
                      <a:pt x="266" y="72"/>
                      <a:pt x="259" y="81"/>
                      <a:pt x="257" y="83"/>
                    </a:cubicBezTo>
                    <a:cubicBezTo>
                      <a:pt x="254" y="86"/>
                      <a:pt x="251" y="90"/>
                      <a:pt x="248" y="93"/>
                    </a:cubicBezTo>
                    <a:cubicBezTo>
                      <a:pt x="245" y="95"/>
                      <a:pt x="236" y="103"/>
                      <a:pt x="228" y="108"/>
                    </a:cubicBezTo>
                    <a:cubicBezTo>
                      <a:pt x="220" y="112"/>
                      <a:pt x="214" y="119"/>
                      <a:pt x="211" y="121"/>
                    </a:cubicBezTo>
                    <a:cubicBezTo>
                      <a:pt x="207" y="124"/>
                      <a:pt x="200" y="128"/>
                      <a:pt x="199" y="129"/>
                    </a:cubicBezTo>
                    <a:cubicBezTo>
                      <a:pt x="198" y="130"/>
                      <a:pt x="195" y="133"/>
                      <a:pt x="192" y="136"/>
                    </a:cubicBezTo>
                    <a:cubicBezTo>
                      <a:pt x="203" y="148"/>
                      <a:pt x="206" y="156"/>
                      <a:pt x="210" y="159"/>
                    </a:cubicBezTo>
                    <a:cubicBezTo>
                      <a:pt x="214" y="163"/>
                      <a:pt x="219" y="170"/>
                      <a:pt x="226" y="176"/>
                    </a:cubicBezTo>
                    <a:cubicBezTo>
                      <a:pt x="233" y="182"/>
                      <a:pt x="233" y="180"/>
                      <a:pt x="239" y="186"/>
                    </a:cubicBezTo>
                    <a:cubicBezTo>
                      <a:pt x="245" y="192"/>
                      <a:pt x="248" y="195"/>
                      <a:pt x="251" y="200"/>
                    </a:cubicBezTo>
                    <a:cubicBezTo>
                      <a:pt x="254" y="204"/>
                      <a:pt x="258" y="209"/>
                      <a:pt x="261" y="213"/>
                    </a:cubicBezTo>
                    <a:cubicBezTo>
                      <a:pt x="264" y="218"/>
                      <a:pt x="268" y="220"/>
                      <a:pt x="272" y="225"/>
                    </a:cubicBezTo>
                    <a:cubicBezTo>
                      <a:pt x="277" y="230"/>
                      <a:pt x="278" y="232"/>
                      <a:pt x="282" y="236"/>
                    </a:cubicBezTo>
                    <a:cubicBezTo>
                      <a:pt x="286" y="239"/>
                      <a:pt x="288" y="241"/>
                      <a:pt x="292" y="246"/>
                    </a:cubicBezTo>
                    <a:cubicBezTo>
                      <a:pt x="297" y="250"/>
                      <a:pt x="298" y="251"/>
                      <a:pt x="301" y="255"/>
                    </a:cubicBezTo>
                    <a:cubicBezTo>
                      <a:pt x="305" y="260"/>
                      <a:pt x="304" y="263"/>
                      <a:pt x="309" y="266"/>
                    </a:cubicBezTo>
                    <a:cubicBezTo>
                      <a:pt x="314" y="269"/>
                      <a:pt x="316" y="272"/>
                      <a:pt x="319" y="276"/>
                    </a:cubicBezTo>
                    <a:cubicBezTo>
                      <a:pt x="321" y="280"/>
                      <a:pt x="322" y="281"/>
                      <a:pt x="324" y="286"/>
                    </a:cubicBezTo>
                    <a:cubicBezTo>
                      <a:pt x="326" y="290"/>
                      <a:pt x="327" y="292"/>
                      <a:pt x="327" y="292"/>
                    </a:cubicBezTo>
                    <a:cubicBezTo>
                      <a:pt x="327" y="292"/>
                      <a:pt x="326" y="293"/>
                      <a:pt x="323" y="292"/>
                    </a:cubicBezTo>
                    <a:cubicBezTo>
                      <a:pt x="321" y="290"/>
                      <a:pt x="321" y="289"/>
                      <a:pt x="317" y="289"/>
                    </a:cubicBezTo>
                    <a:cubicBezTo>
                      <a:pt x="312" y="288"/>
                      <a:pt x="310" y="290"/>
                      <a:pt x="306" y="287"/>
                    </a:cubicBezTo>
                    <a:cubicBezTo>
                      <a:pt x="303" y="284"/>
                      <a:pt x="302" y="285"/>
                      <a:pt x="300" y="285"/>
                    </a:cubicBezTo>
                    <a:cubicBezTo>
                      <a:pt x="298" y="285"/>
                      <a:pt x="296" y="285"/>
                      <a:pt x="293" y="284"/>
                    </a:cubicBezTo>
                    <a:cubicBezTo>
                      <a:pt x="290" y="283"/>
                      <a:pt x="287" y="281"/>
                      <a:pt x="287" y="281"/>
                    </a:cubicBezTo>
                    <a:cubicBezTo>
                      <a:pt x="289" y="287"/>
                      <a:pt x="289" y="288"/>
                      <a:pt x="291" y="292"/>
                    </a:cubicBezTo>
                    <a:cubicBezTo>
                      <a:pt x="286" y="290"/>
                      <a:pt x="284" y="289"/>
                      <a:pt x="282" y="289"/>
                    </a:cubicBezTo>
                    <a:cubicBezTo>
                      <a:pt x="279" y="289"/>
                      <a:pt x="279" y="288"/>
                      <a:pt x="275" y="287"/>
                    </a:cubicBezTo>
                    <a:cubicBezTo>
                      <a:pt x="272" y="286"/>
                      <a:pt x="275" y="288"/>
                      <a:pt x="275" y="291"/>
                    </a:cubicBezTo>
                    <a:cubicBezTo>
                      <a:pt x="276" y="294"/>
                      <a:pt x="277" y="294"/>
                      <a:pt x="278" y="298"/>
                    </a:cubicBezTo>
                    <a:cubicBezTo>
                      <a:pt x="279" y="302"/>
                      <a:pt x="283" y="308"/>
                      <a:pt x="285" y="308"/>
                    </a:cubicBezTo>
                    <a:cubicBezTo>
                      <a:pt x="287" y="308"/>
                      <a:pt x="291" y="311"/>
                      <a:pt x="293" y="311"/>
                    </a:cubicBezTo>
                    <a:cubicBezTo>
                      <a:pt x="294" y="311"/>
                      <a:pt x="295" y="313"/>
                      <a:pt x="297" y="315"/>
                    </a:cubicBezTo>
                    <a:cubicBezTo>
                      <a:pt x="298" y="317"/>
                      <a:pt x="295" y="315"/>
                      <a:pt x="298" y="319"/>
                    </a:cubicBezTo>
                    <a:cubicBezTo>
                      <a:pt x="294" y="316"/>
                      <a:pt x="294" y="320"/>
                      <a:pt x="291" y="318"/>
                    </a:cubicBezTo>
                    <a:cubicBezTo>
                      <a:pt x="289" y="315"/>
                      <a:pt x="288" y="315"/>
                      <a:pt x="287" y="317"/>
                    </a:cubicBezTo>
                    <a:cubicBezTo>
                      <a:pt x="287" y="319"/>
                      <a:pt x="288" y="322"/>
                      <a:pt x="287" y="323"/>
                    </a:cubicBezTo>
                    <a:cubicBezTo>
                      <a:pt x="287" y="324"/>
                      <a:pt x="285" y="327"/>
                      <a:pt x="285" y="327"/>
                    </a:cubicBezTo>
                    <a:cubicBezTo>
                      <a:pt x="280" y="325"/>
                      <a:pt x="280" y="325"/>
                      <a:pt x="280" y="325"/>
                    </a:cubicBezTo>
                    <a:cubicBezTo>
                      <a:pt x="272" y="319"/>
                      <a:pt x="272" y="319"/>
                      <a:pt x="272" y="319"/>
                    </a:cubicBezTo>
                    <a:cubicBezTo>
                      <a:pt x="272" y="319"/>
                      <a:pt x="262" y="310"/>
                      <a:pt x="257" y="306"/>
                    </a:cubicBezTo>
                    <a:cubicBezTo>
                      <a:pt x="252" y="303"/>
                      <a:pt x="245" y="298"/>
                      <a:pt x="241" y="294"/>
                    </a:cubicBezTo>
                    <a:cubicBezTo>
                      <a:pt x="237" y="290"/>
                      <a:pt x="228" y="279"/>
                      <a:pt x="224" y="273"/>
                    </a:cubicBezTo>
                    <a:cubicBezTo>
                      <a:pt x="219" y="268"/>
                      <a:pt x="208" y="253"/>
                      <a:pt x="201" y="247"/>
                    </a:cubicBezTo>
                    <a:cubicBezTo>
                      <a:pt x="195" y="241"/>
                      <a:pt x="184" y="225"/>
                      <a:pt x="180" y="220"/>
                    </a:cubicBezTo>
                    <a:cubicBezTo>
                      <a:pt x="175" y="216"/>
                      <a:pt x="172" y="211"/>
                      <a:pt x="166" y="202"/>
                    </a:cubicBezTo>
                    <a:cubicBezTo>
                      <a:pt x="159" y="193"/>
                      <a:pt x="148" y="180"/>
                      <a:pt x="148" y="180"/>
                    </a:cubicBezTo>
                    <a:cubicBezTo>
                      <a:pt x="142" y="187"/>
                      <a:pt x="136" y="190"/>
                      <a:pt x="134" y="192"/>
                    </a:cubicBezTo>
                    <a:cubicBezTo>
                      <a:pt x="133" y="195"/>
                      <a:pt x="126" y="201"/>
                      <a:pt x="123" y="206"/>
                    </a:cubicBezTo>
                    <a:cubicBezTo>
                      <a:pt x="121" y="210"/>
                      <a:pt x="112" y="219"/>
                      <a:pt x="108" y="224"/>
                    </a:cubicBezTo>
                    <a:cubicBezTo>
                      <a:pt x="103" y="230"/>
                      <a:pt x="98" y="235"/>
                      <a:pt x="95" y="239"/>
                    </a:cubicBezTo>
                    <a:cubicBezTo>
                      <a:pt x="92" y="243"/>
                      <a:pt x="89" y="249"/>
                      <a:pt x="84" y="254"/>
                    </a:cubicBezTo>
                    <a:cubicBezTo>
                      <a:pt x="79" y="258"/>
                      <a:pt x="71" y="267"/>
                      <a:pt x="67" y="273"/>
                    </a:cubicBezTo>
                    <a:cubicBezTo>
                      <a:pt x="64" y="279"/>
                      <a:pt x="62" y="284"/>
                      <a:pt x="59" y="286"/>
                    </a:cubicBezTo>
                    <a:cubicBezTo>
                      <a:pt x="56" y="288"/>
                      <a:pt x="54" y="291"/>
                      <a:pt x="46" y="297"/>
                    </a:cubicBezTo>
                    <a:cubicBezTo>
                      <a:pt x="38" y="303"/>
                      <a:pt x="34" y="305"/>
                      <a:pt x="32" y="306"/>
                    </a:cubicBezTo>
                    <a:cubicBezTo>
                      <a:pt x="31" y="308"/>
                      <a:pt x="30" y="311"/>
                      <a:pt x="25" y="309"/>
                    </a:cubicBezTo>
                    <a:cubicBezTo>
                      <a:pt x="21" y="306"/>
                      <a:pt x="20" y="311"/>
                      <a:pt x="17" y="311"/>
                    </a:cubicBezTo>
                    <a:cubicBezTo>
                      <a:pt x="13" y="311"/>
                      <a:pt x="9" y="312"/>
                      <a:pt x="10" y="308"/>
                    </a:cubicBezTo>
                    <a:cubicBezTo>
                      <a:pt x="10" y="304"/>
                      <a:pt x="10" y="302"/>
                      <a:pt x="10" y="301"/>
                    </a:cubicBezTo>
                    <a:cubicBezTo>
                      <a:pt x="10" y="299"/>
                      <a:pt x="9" y="297"/>
                      <a:pt x="9" y="297"/>
                    </a:cubicBezTo>
                    <a:cubicBezTo>
                      <a:pt x="9" y="297"/>
                      <a:pt x="7" y="297"/>
                      <a:pt x="5" y="298"/>
                    </a:cubicBezTo>
                    <a:cubicBezTo>
                      <a:pt x="3" y="299"/>
                      <a:pt x="0" y="302"/>
                      <a:pt x="1" y="297"/>
                    </a:cubicBezTo>
                    <a:cubicBezTo>
                      <a:pt x="2" y="292"/>
                      <a:pt x="1" y="288"/>
                      <a:pt x="2" y="285"/>
                    </a:cubicBezTo>
                    <a:cubicBezTo>
                      <a:pt x="4" y="282"/>
                      <a:pt x="5" y="277"/>
                      <a:pt x="6" y="273"/>
                    </a:cubicBezTo>
                    <a:cubicBezTo>
                      <a:pt x="7" y="270"/>
                      <a:pt x="10" y="263"/>
                      <a:pt x="13" y="259"/>
                    </a:cubicBezTo>
                    <a:cubicBezTo>
                      <a:pt x="16" y="254"/>
                      <a:pt x="19" y="250"/>
                      <a:pt x="22" y="245"/>
                    </a:cubicBezTo>
                    <a:cubicBezTo>
                      <a:pt x="24" y="240"/>
                      <a:pt x="27" y="235"/>
                      <a:pt x="28" y="232"/>
                    </a:cubicBezTo>
                    <a:cubicBezTo>
                      <a:pt x="30" y="228"/>
                      <a:pt x="31" y="227"/>
                      <a:pt x="31" y="227"/>
                    </a:cubicBezTo>
                    <a:cubicBezTo>
                      <a:pt x="31" y="227"/>
                      <a:pt x="41" y="218"/>
                      <a:pt x="44" y="215"/>
                    </a:cubicBezTo>
                    <a:cubicBezTo>
                      <a:pt x="46" y="212"/>
                      <a:pt x="53" y="206"/>
                      <a:pt x="56" y="202"/>
                    </a:cubicBezTo>
                    <a:cubicBezTo>
                      <a:pt x="59" y="198"/>
                      <a:pt x="55" y="200"/>
                      <a:pt x="61" y="194"/>
                    </a:cubicBezTo>
                    <a:cubicBezTo>
                      <a:pt x="67" y="188"/>
                      <a:pt x="79" y="176"/>
                      <a:pt x="83" y="172"/>
                    </a:cubicBezTo>
                    <a:cubicBezTo>
                      <a:pt x="86" y="168"/>
                      <a:pt x="89" y="166"/>
                      <a:pt x="93" y="163"/>
                    </a:cubicBezTo>
                    <a:cubicBezTo>
                      <a:pt x="97" y="160"/>
                      <a:pt x="106" y="151"/>
                      <a:pt x="108" y="148"/>
                    </a:cubicBezTo>
                    <a:cubicBezTo>
                      <a:pt x="109" y="145"/>
                      <a:pt x="111" y="142"/>
                      <a:pt x="115" y="139"/>
                    </a:cubicBezTo>
                    <a:cubicBezTo>
                      <a:pt x="105" y="125"/>
                      <a:pt x="102" y="121"/>
                      <a:pt x="96" y="115"/>
                    </a:cubicBezTo>
                    <a:cubicBezTo>
                      <a:pt x="90" y="109"/>
                      <a:pt x="84" y="103"/>
                      <a:pt x="82" y="100"/>
                    </a:cubicBezTo>
                    <a:cubicBezTo>
                      <a:pt x="80" y="96"/>
                      <a:pt x="77" y="93"/>
                      <a:pt x="73" y="89"/>
                    </a:cubicBezTo>
                    <a:cubicBezTo>
                      <a:pt x="69" y="85"/>
                      <a:pt x="61" y="78"/>
                      <a:pt x="56" y="74"/>
                    </a:cubicBezTo>
                    <a:cubicBezTo>
                      <a:pt x="51" y="71"/>
                      <a:pt x="46" y="65"/>
                      <a:pt x="44" y="62"/>
                    </a:cubicBezTo>
                    <a:cubicBezTo>
                      <a:pt x="42" y="58"/>
                      <a:pt x="36" y="57"/>
                      <a:pt x="33" y="51"/>
                    </a:cubicBezTo>
                    <a:cubicBezTo>
                      <a:pt x="29" y="46"/>
                      <a:pt x="24" y="39"/>
                      <a:pt x="21" y="36"/>
                    </a:cubicBezTo>
                    <a:cubicBezTo>
                      <a:pt x="19" y="34"/>
                      <a:pt x="16" y="30"/>
                      <a:pt x="14" y="27"/>
                    </a:cubicBezTo>
                    <a:cubicBezTo>
                      <a:pt x="13" y="23"/>
                      <a:pt x="17" y="24"/>
                      <a:pt x="18" y="22"/>
                    </a:cubicBezTo>
                    <a:cubicBezTo>
                      <a:pt x="18" y="19"/>
                      <a:pt x="17" y="18"/>
                      <a:pt x="19" y="17"/>
                    </a:cubicBezTo>
                    <a:cubicBezTo>
                      <a:pt x="22" y="15"/>
                      <a:pt x="23" y="13"/>
                      <a:pt x="25" y="13"/>
                    </a:cubicBezTo>
                    <a:cubicBezTo>
                      <a:pt x="27" y="12"/>
                      <a:pt x="30" y="11"/>
                      <a:pt x="30" y="11"/>
                    </a:cubicBezTo>
                    <a:cubicBezTo>
                      <a:pt x="34" y="9"/>
                      <a:pt x="34" y="9"/>
                      <a:pt x="34" y="9"/>
                    </a:cubicBezTo>
                    <a:cubicBezTo>
                      <a:pt x="34" y="9"/>
                      <a:pt x="33" y="7"/>
                      <a:pt x="33" y="6"/>
                    </a:cubicBezTo>
                    <a:cubicBezTo>
                      <a:pt x="33" y="5"/>
                      <a:pt x="29" y="0"/>
                      <a:pt x="32" y="2"/>
                    </a:cubicBezTo>
                    <a:cubicBezTo>
                      <a:pt x="35" y="4"/>
                      <a:pt x="34" y="0"/>
                      <a:pt x="37" y="4"/>
                    </a:cubicBezTo>
                    <a:cubicBezTo>
                      <a:pt x="40" y="7"/>
                      <a:pt x="41" y="7"/>
                      <a:pt x="44" y="10"/>
                    </a:cubicBezTo>
                    <a:cubicBezTo>
                      <a:pt x="47" y="12"/>
                      <a:pt x="47" y="15"/>
                      <a:pt x="51" y="16"/>
                    </a:cubicBezTo>
                    <a:cubicBezTo>
                      <a:pt x="55" y="18"/>
                      <a:pt x="57" y="18"/>
                      <a:pt x="58" y="19"/>
                    </a:cubicBezTo>
                    <a:cubicBezTo>
                      <a:pt x="60" y="20"/>
                      <a:pt x="61" y="21"/>
                      <a:pt x="64" y="24"/>
                    </a:cubicBezTo>
                    <a:cubicBezTo>
                      <a:pt x="66" y="27"/>
                      <a:pt x="67" y="28"/>
                      <a:pt x="69" y="29"/>
                    </a:cubicBezTo>
                    <a:cubicBezTo>
                      <a:pt x="71" y="31"/>
                      <a:pt x="74" y="32"/>
                      <a:pt x="74" y="32"/>
                    </a:cubicBezTo>
                    <a:cubicBezTo>
                      <a:pt x="74" y="30"/>
                      <a:pt x="74" y="30"/>
                      <a:pt x="74" y="30"/>
                    </a:cubicBezTo>
                    <a:cubicBezTo>
                      <a:pt x="74" y="30"/>
                      <a:pt x="75" y="32"/>
                      <a:pt x="73" y="27"/>
                    </a:cubicBezTo>
                    <a:cubicBezTo>
                      <a:pt x="70" y="22"/>
                      <a:pt x="68" y="18"/>
                      <a:pt x="67" y="14"/>
                    </a:cubicBezTo>
                    <a:cubicBezTo>
                      <a:pt x="65" y="11"/>
                      <a:pt x="65" y="9"/>
                      <a:pt x="65" y="9"/>
                    </a:cubicBezTo>
                    <a:cubicBezTo>
                      <a:pt x="65" y="9"/>
                      <a:pt x="63" y="6"/>
                      <a:pt x="67" y="8"/>
                    </a:cubicBezTo>
                    <a:close/>
                  </a:path>
                </a:pathLst>
              </a:custGeom>
              <a:solidFill>
                <a:srgbClr val="C00000">
                  <a:alpha val="90000"/>
                </a:srgbClr>
              </a:solidFill>
              <a:ln w="9525">
                <a:noFill/>
                <a:round/>
                <a:headEnd/>
                <a:tailEnd/>
              </a:ln>
            </p:spPr>
            <p:txBody>
              <a:bodyPr/>
              <a:lstStyle/>
              <a:p>
                <a:endParaRPr lang="en-US"/>
              </a:p>
            </p:txBody>
          </p:sp>
          <p:sp>
            <p:nvSpPr>
              <p:cNvPr id="47" name="Freeform 9"/>
              <p:cNvSpPr>
                <a:spLocks/>
              </p:cNvSpPr>
              <p:nvPr/>
            </p:nvSpPr>
            <p:spPr bwMode="auto">
              <a:xfrm>
                <a:off x="-617" y="2661"/>
                <a:ext cx="62" cy="80"/>
              </a:xfrm>
              <a:custGeom>
                <a:avLst/>
                <a:gdLst/>
                <a:ahLst/>
                <a:cxnLst>
                  <a:cxn ang="0">
                    <a:pos x="24" y="3"/>
                  </a:cxn>
                  <a:cxn ang="0">
                    <a:pos x="18" y="11"/>
                  </a:cxn>
                  <a:cxn ang="0">
                    <a:pos x="14" y="15"/>
                  </a:cxn>
                  <a:cxn ang="0">
                    <a:pos x="9" y="21"/>
                  </a:cxn>
                  <a:cxn ang="0">
                    <a:pos x="7" y="25"/>
                  </a:cxn>
                  <a:cxn ang="0">
                    <a:pos x="3" y="29"/>
                  </a:cxn>
                  <a:cxn ang="0">
                    <a:pos x="1" y="32"/>
                  </a:cxn>
                  <a:cxn ang="0">
                    <a:pos x="3" y="31"/>
                  </a:cxn>
                  <a:cxn ang="0">
                    <a:pos x="8" y="29"/>
                  </a:cxn>
                  <a:cxn ang="0">
                    <a:pos x="11" y="25"/>
                  </a:cxn>
                  <a:cxn ang="0">
                    <a:pos x="14" y="23"/>
                  </a:cxn>
                  <a:cxn ang="0">
                    <a:pos x="17" y="18"/>
                  </a:cxn>
                  <a:cxn ang="0">
                    <a:pos x="21" y="15"/>
                  </a:cxn>
                  <a:cxn ang="0">
                    <a:pos x="22" y="10"/>
                  </a:cxn>
                  <a:cxn ang="0">
                    <a:pos x="24" y="3"/>
                  </a:cxn>
                </a:cxnLst>
                <a:rect l="0" t="0" r="r" b="b"/>
                <a:pathLst>
                  <a:path w="26" h="34">
                    <a:moveTo>
                      <a:pt x="24" y="3"/>
                    </a:moveTo>
                    <a:cubicBezTo>
                      <a:pt x="26" y="0"/>
                      <a:pt x="19" y="10"/>
                      <a:pt x="18" y="11"/>
                    </a:cubicBezTo>
                    <a:cubicBezTo>
                      <a:pt x="17" y="12"/>
                      <a:pt x="15" y="13"/>
                      <a:pt x="14" y="15"/>
                    </a:cubicBezTo>
                    <a:cubicBezTo>
                      <a:pt x="12" y="17"/>
                      <a:pt x="11" y="19"/>
                      <a:pt x="9" y="21"/>
                    </a:cubicBezTo>
                    <a:cubicBezTo>
                      <a:pt x="8" y="23"/>
                      <a:pt x="8" y="25"/>
                      <a:pt x="7" y="25"/>
                    </a:cubicBezTo>
                    <a:cubicBezTo>
                      <a:pt x="6" y="26"/>
                      <a:pt x="5" y="28"/>
                      <a:pt x="3" y="29"/>
                    </a:cubicBezTo>
                    <a:cubicBezTo>
                      <a:pt x="2" y="30"/>
                      <a:pt x="2" y="31"/>
                      <a:pt x="1" y="32"/>
                    </a:cubicBezTo>
                    <a:cubicBezTo>
                      <a:pt x="0" y="34"/>
                      <a:pt x="1" y="32"/>
                      <a:pt x="3" y="31"/>
                    </a:cubicBezTo>
                    <a:cubicBezTo>
                      <a:pt x="6" y="30"/>
                      <a:pt x="7" y="30"/>
                      <a:pt x="8" y="29"/>
                    </a:cubicBezTo>
                    <a:cubicBezTo>
                      <a:pt x="9" y="27"/>
                      <a:pt x="8" y="24"/>
                      <a:pt x="11" y="25"/>
                    </a:cubicBezTo>
                    <a:cubicBezTo>
                      <a:pt x="13" y="26"/>
                      <a:pt x="12" y="24"/>
                      <a:pt x="14" y="23"/>
                    </a:cubicBezTo>
                    <a:cubicBezTo>
                      <a:pt x="15" y="21"/>
                      <a:pt x="15" y="20"/>
                      <a:pt x="17" y="18"/>
                    </a:cubicBezTo>
                    <a:cubicBezTo>
                      <a:pt x="19" y="16"/>
                      <a:pt x="20" y="16"/>
                      <a:pt x="21" y="15"/>
                    </a:cubicBezTo>
                    <a:cubicBezTo>
                      <a:pt x="22" y="13"/>
                      <a:pt x="21" y="11"/>
                      <a:pt x="22" y="10"/>
                    </a:cubicBezTo>
                    <a:cubicBezTo>
                      <a:pt x="22" y="9"/>
                      <a:pt x="21" y="8"/>
                      <a:pt x="24" y="3"/>
                    </a:cubicBezTo>
                    <a:close/>
                  </a:path>
                </a:pathLst>
              </a:custGeom>
              <a:grpFill/>
              <a:ln w="9525">
                <a:noFill/>
                <a:round/>
                <a:headEnd/>
                <a:tailEnd/>
              </a:ln>
            </p:spPr>
            <p:txBody>
              <a:bodyPr/>
              <a:lstStyle/>
              <a:p>
                <a:endParaRPr lang="en-US"/>
              </a:p>
            </p:txBody>
          </p:sp>
        </p:grpSp>
      </p:grpSp>
      <p:grpSp>
        <p:nvGrpSpPr>
          <p:cNvPr id="17" name="Group 77"/>
          <p:cNvGrpSpPr/>
          <p:nvPr/>
        </p:nvGrpSpPr>
        <p:grpSpPr>
          <a:xfrm>
            <a:off x="4419601" y="2298912"/>
            <a:ext cx="1357744" cy="634584"/>
            <a:chOff x="4419601" y="3912014"/>
            <a:chExt cx="1357744" cy="634584"/>
          </a:xfrm>
        </p:grpSpPr>
        <p:sp>
          <p:nvSpPr>
            <p:cNvPr id="79" name="Rectangle 78"/>
            <p:cNvSpPr/>
            <p:nvPr/>
          </p:nvSpPr>
          <p:spPr>
            <a:xfrm>
              <a:off x="4419601" y="3981594"/>
              <a:ext cx="1357744" cy="42949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7"/>
            <p:cNvGrpSpPr>
              <a:grpSpLocks/>
            </p:cNvGrpSpPr>
            <p:nvPr/>
          </p:nvGrpSpPr>
          <p:grpSpPr bwMode="auto">
            <a:xfrm>
              <a:off x="4842163" y="3912014"/>
              <a:ext cx="637308" cy="634584"/>
              <a:chOff x="-775" y="2064"/>
              <a:chExt cx="773" cy="772"/>
            </a:xfrm>
            <a:solidFill>
              <a:srgbClr val="C00000">
                <a:alpha val="76000"/>
              </a:srgbClr>
            </a:solidFill>
          </p:grpSpPr>
          <p:sp>
            <p:nvSpPr>
              <p:cNvPr id="81" name="Freeform 8"/>
              <p:cNvSpPr>
                <a:spLocks/>
              </p:cNvSpPr>
              <p:nvPr/>
            </p:nvSpPr>
            <p:spPr bwMode="auto">
              <a:xfrm>
                <a:off x="-775" y="2064"/>
                <a:ext cx="773" cy="772"/>
              </a:xfrm>
              <a:custGeom>
                <a:avLst/>
                <a:gdLst/>
                <a:ahLst/>
                <a:cxnLst>
                  <a:cxn ang="0">
                    <a:pos x="81" y="21"/>
                  </a:cxn>
                  <a:cxn ang="0">
                    <a:pos x="101" y="33"/>
                  </a:cxn>
                  <a:cxn ang="0">
                    <a:pos x="134" y="69"/>
                  </a:cxn>
                  <a:cxn ang="0">
                    <a:pos x="173" y="82"/>
                  </a:cxn>
                  <a:cxn ang="0">
                    <a:pos x="196" y="64"/>
                  </a:cxn>
                  <a:cxn ang="0">
                    <a:pos x="222" y="46"/>
                  </a:cxn>
                  <a:cxn ang="0">
                    <a:pos x="248" y="26"/>
                  </a:cxn>
                  <a:cxn ang="0">
                    <a:pos x="270" y="18"/>
                  </a:cxn>
                  <a:cxn ang="0">
                    <a:pos x="276" y="20"/>
                  </a:cxn>
                  <a:cxn ang="0">
                    <a:pos x="288" y="20"/>
                  </a:cxn>
                  <a:cxn ang="0">
                    <a:pos x="291" y="35"/>
                  </a:cxn>
                  <a:cxn ang="0">
                    <a:pos x="289" y="50"/>
                  </a:cxn>
                  <a:cxn ang="0">
                    <a:pos x="282" y="60"/>
                  </a:cxn>
                  <a:cxn ang="0">
                    <a:pos x="257" y="83"/>
                  </a:cxn>
                  <a:cxn ang="0">
                    <a:pos x="211" y="121"/>
                  </a:cxn>
                  <a:cxn ang="0">
                    <a:pos x="210" y="159"/>
                  </a:cxn>
                  <a:cxn ang="0">
                    <a:pos x="251" y="200"/>
                  </a:cxn>
                  <a:cxn ang="0">
                    <a:pos x="282" y="236"/>
                  </a:cxn>
                  <a:cxn ang="0">
                    <a:pos x="309" y="266"/>
                  </a:cxn>
                  <a:cxn ang="0">
                    <a:pos x="327" y="292"/>
                  </a:cxn>
                  <a:cxn ang="0">
                    <a:pos x="306" y="287"/>
                  </a:cxn>
                  <a:cxn ang="0">
                    <a:pos x="287" y="281"/>
                  </a:cxn>
                  <a:cxn ang="0">
                    <a:pos x="275" y="287"/>
                  </a:cxn>
                  <a:cxn ang="0">
                    <a:pos x="285" y="308"/>
                  </a:cxn>
                  <a:cxn ang="0">
                    <a:pos x="298" y="319"/>
                  </a:cxn>
                  <a:cxn ang="0">
                    <a:pos x="287" y="323"/>
                  </a:cxn>
                  <a:cxn ang="0">
                    <a:pos x="272" y="319"/>
                  </a:cxn>
                  <a:cxn ang="0">
                    <a:pos x="224" y="273"/>
                  </a:cxn>
                  <a:cxn ang="0">
                    <a:pos x="166" y="202"/>
                  </a:cxn>
                  <a:cxn ang="0">
                    <a:pos x="123" y="206"/>
                  </a:cxn>
                  <a:cxn ang="0">
                    <a:pos x="84" y="254"/>
                  </a:cxn>
                  <a:cxn ang="0">
                    <a:pos x="46" y="297"/>
                  </a:cxn>
                  <a:cxn ang="0">
                    <a:pos x="17" y="311"/>
                  </a:cxn>
                  <a:cxn ang="0">
                    <a:pos x="9" y="297"/>
                  </a:cxn>
                  <a:cxn ang="0">
                    <a:pos x="2" y="285"/>
                  </a:cxn>
                  <a:cxn ang="0">
                    <a:pos x="22" y="245"/>
                  </a:cxn>
                  <a:cxn ang="0">
                    <a:pos x="44" y="215"/>
                  </a:cxn>
                  <a:cxn ang="0">
                    <a:pos x="83" y="172"/>
                  </a:cxn>
                  <a:cxn ang="0">
                    <a:pos x="115" y="139"/>
                  </a:cxn>
                  <a:cxn ang="0">
                    <a:pos x="73" y="89"/>
                  </a:cxn>
                  <a:cxn ang="0">
                    <a:pos x="33" y="51"/>
                  </a:cxn>
                  <a:cxn ang="0">
                    <a:pos x="18" y="22"/>
                  </a:cxn>
                  <a:cxn ang="0">
                    <a:pos x="30" y="11"/>
                  </a:cxn>
                  <a:cxn ang="0">
                    <a:pos x="32" y="2"/>
                  </a:cxn>
                  <a:cxn ang="0">
                    <a:pos x="51" y="16"/>
                  </a:cxn>
                  <a:cxn ang="0">
                    <a:pos x="69" y="29"/>
                  </a:cxn>
                  <a:cxn ang="0">
                    <a:pos x="73" y="27"/>
                  </a:cxn>
                  <a:cxn ang="0">
                    <a:pos x="67" y="8"/>
                  </a:cxn>
                </a:cxnLst>
                <a:rect l="0" t="0" r="r" b="b"/>
                <a:pathLst>
                  <a:path w="327" h="327">
                    <a:moveTo>
                      <a:pt x="67" y="8"/>
                    </a:moveTo>
                    <a:cubicBezTo>
                      <a:pt x="70" y="10"/>
                      <a:pt x="72" y="11"/>
                      <a:pt x="74" y="14"/>
                    </a:cubicBezTo>
                    <a:cubicBezTo>
                      <a:pt x="76" y="18"/>
                      <a:pt x="77" y="19"/>
                      <a:pt x="81" y="21"/>
                    </a:cubicBezTo>
                    <a:cubicBezTo>
                      <a:pt x="85" y="24"/>
                      <a:pt x="85" y="27"/>
                      <a:pt x="88" y="27"/>
                    </a:cubicBezTo>
                    <a:cubicBezTo>
                      <a:pt x="92" y="27"/>
                      <a:pt x="96" y="27"/>
                      <a:pt x="97" y="29"/>
                    </a:cubicBezTo>
                    <a:cubicBezTo>
                      <a:pt x="98" y="30"/>
                      <a:pt x="98" y="29"/>
                      <a:pt x="101" y="33"/>
                    </a:cubicBezTo>
                    <a:cubicBezTo>
                      <a:pt x="105" y="37"/>
                      <a:pt x="107" y="38"/>
                      <a:pt x="111" y="41"/>
                    </a:cubicBezTo>
                    <a:cubicBezTo>
                      <a:pt x="114" y="45"/>
                      <a:pt x="112" y="48"/>
                      <a:pt x="118" y="52"/>
                    </a:cubicBezTo>
                    <a:cubicBezTo>
                      <a:pt x="123" y="57"/>
                      <a:pt x="127" y="62"/>
                      <a:pt x="134" y="69"/>
                    </a:cubicBezTo>
                    <a:cubicBezTo>
                      <a:pt x="141" y="76"/>
                      <a:pt x="143" y="79"/>
                      <a:pt x="147" y="83"/>
                    </a:cubicBezTo>
                    <a:cubicBezTo>
                      <a:pt x="152" y="88"/>
                      <a:pt x="157" y="94"/>
                      <a:pt x="160" y="97"/>
                    </a:cubicBezTo>
                    <a:cubicBezTo>
                      <a:pt x="165" y="90"/>
                      <a:pt x="169" y="86"/>
                      <a:pt x="173" y="82"/>
                    </a:cubicBezTo>
                    <a:cubicBezTo>
                      <a:pt x="176" y="78"/>
                      <a:pt x="181" y="74"/>
                      <a:pt x="184" y="71"/>
                    </a:cubicBezTo>
                    <a:cubicBezTo>
                      <a:pt x="187" y="68"/>
                      <a:pt x="192" y="64"/>
                      <a:pt x="192" y="64"/>
                    </a:cubicBezTo>
                    <a:cubicBezTo>
                      <a:pt x="192" y="64"/>
                      <a:pt x="193" y="66"/>
                      <a:pt x="196" y="64"/>
                    </a:cubicBezTo>
                    <a:cubicBezTo>
                      <a:pt x="198" y="62"/>
                      <a:pt x="198" y="62"/>
                      <a:pt x="201" y="60"/>
                    </a:cubicBezTo>
                    <a:cubicBezTo>
                      <a:pt x="203" y="57"/>
                      <a:pt x="208" y="55"/>
                      <a:pt x="211" y="53"/>
                    </a:cubicBezTo>
                    <a:cubicBezTo>
                      <a:pt x="213" y="51"/>
                      <a:pt x="220" y="47"/>
                      <a:pt x="222" y="46"/>
                    </a:cubicBezTo>
                    <a:cubicBezTo>
                      <a:pt x="224" y="44"/>
                      <a:pt x="233" y="35"/>
                      <a:pt x="233" y="34"/>
                    </a:cubicBezTo>
                    <a:cubicBezTo>
                      <a:pt x="233" y="34"/>
                      <a:pt x="236" y="34"/>
                      <a:pt x="237" y="33"/>
                    </a:cubicBezTo>
                    <a:cubicBezTo>
                      <a:pt x="238" y="32"/>
                      <a:pt x="243" y="27"/>
                      <a:pt x="248" y="26"/>
                    </a:cubicBezTo>
                    <a:cubicBezTo>
                      <a:pt x="253" y="24"/>
                      <a:pt x="258" y="22"/>
                      <a:pt x="260" y="20"/>
                    </a:cubicBezTo>
                    <a:cubicBezTo>
                      <a:pt x="262" y="17"/>
                      <a:pt x="263" y="18"/>
                      <a:pt x="265" y="18"/>
                    </a:cubicBezTo>
                    <a:cubicBezTo>
                      <a:pt x="268" y="18"/>
                      <a:pt x="270" y="18"/>
                      <a:pt x="270" y="18"/>
                    </a:cubicBezTo>
                    <a:cubicBezTo>
                      <a:pt x="272" y="19"/>
                      <a:pt x="272" y="19"/>
                      <a:pt x="272" y="19"/>
                    </a:cubicBezTo>
                    <a:cubicBezTo>
                      <a:pt x="274" y="18"/>
                      <a:pt x="274" y="18"/>
                      <a:pt x="274" y="18"/>
                    </a:cubicBezTo>
                    <a:cubicBezTo>
                      <a:pt x="276" y="20"/>
                      <a:pt x="276" y="20"/>
                      <a:pt x="276" y="20"/>
                    </a:cubicBezTo>
                    <a:cubicBezTo>
                      <a:pt x="276" y="20"/>
                      <a:pt x="277" y="19"/>
                      <a:pt x="280" y="18"/>
                    </a:cubicBezTo>
                    <a:cubicBezTo>
                      <a:pt x="283" y="18"/>
                      <a:pt x="286" y="20"/>
                      <a:pt x="286" y="20"/>
                    </a:cubicBezTo>
                    <a:cubicBezTo>
                      <a:pt x="288" y="20"/>
                      <a:pt x="288" y="20"/>
                      <a:pt x="288" y="20"/>
                    </a:cubicBezTo>
                    <a:cubicBezTo>
                      <a:pt x="288" y="20"/>
                      <a:pt x="289" y="21"/>
                      <a:pt x="289" y="22"/>
                    </a:cubicBezTo>
                    <a:cubicBezTo>
                      <a:pt x="290" y="23"/>
                      <a:pt x="290" y="27"/>
                      <a:pt x="291" y="28"/>
                    </a:cubicBezTo>
                    <a:cubicBezTo>
                      <a:pt x="291" y="29"/>
                      <a:pt x="291" y="33"/>
                      <a:pt x="291" y="35"/>
                    </a:cubicBezTo>
                    <a:cubicBezTo>
                      <a:pt x="290" y="36"/>
                      <a:pt x="291" y="37"/>
                      <a:pt x="290" y="39"/>
                    </a:cubicBezTo>
                    <a:cubicBezTo>
                      <a:pt x="289" y="40"/>
                      <a:pt x="291" y="40"/>
                      <a:pt x="289" y="43"/>
                    </a:cubicBezTo>
                    <a:cubicBezTo>
                      <a:pt x="288" y="45"/>
                      <a:pt x="290" y="46"/>
                      <a:pt x="289" y="50"/>
                    </a:cubicBezTo>
                    <a:cubicBezTo>
                      <a:pt x="287" y="54"/>
                      <a:pt x="289" y="54"/>
                      <a:pt x="289" y="54"/>
                    </a:cubicBezTo>
                    <a:cubicBezTo>
                      <a:pt x="286" y="56"/>
                      <a:pt x="286" y="56"/>
                      <a:pt x="286" y="56"/>
                    </a:cubicBezTo>
                    <a:cubicBezTo>
                      <a:pt x="282" y="60"/>
                      <a:pt x="282" y="60"/>
                      <a:pt x="282" y="60"/>
                    </a:cubicBezTo>
                    <a:cubicBezTo>
                      <a:pt x="282" y="60"/>
                      <a:pt x="278" y="61"/>
                      <a:pt x="275" y="64"/>
                    </a:cubicBezTo>
                    <a:cubicBezTo>
                      <a:pt x="272" y="68"/>
                      <a:pt x="268" y="71"/>
                      <a:pt x="267" y="71"/>
                    </a:cubicBezTo>
                    <a:cubicBezTo>
                      <a:pt x="266" y="72"/>
                      <a:pt x="259" y="81"/>
                      <a:pt x="257" y="83"/>
                    </a:cubicBezTo>
                    <a:cubicBezTo>
                      <a:pt x="254" y="86"/>
                      <a:pt x="251" y="90"/>
                      <a:pt x="248" y="93"/>
                    </a:cubicBezTo>
                    <a:cubicBezTo>
                      <a:pt x="245" y="95"/>
                      <a:pt x="236" y="103"/>
                      <a:pt x="228" y="108"/>
                    </a:cubicBezTo>
                    <a:cubicBezTo>
                      <a:pt x="220" y="112"/>
                      <a:pt x="214" y="119"/>
                      <a:pt x="211" y="121"/>
                    </a:cubicBezTo>
                    <a:cubicBezTo>
                      <a:pt x="207" y="124"/>
                      <a:pt x="200" y="128"/>
                      <a:pt x="199" y="129"/>
                    </a:cubicBezTo>
                    <a:cubicBezTo>
                      <a:pt x="198" y="130"/>
                      <a:pt x="195" y="133"/>
                      <a:pt x="192" y="136"/>
                    </a:cubicBezTo>
                    <a:cubicBezTo>
                      <a:pt x="203" y="148"/>
                      <a:pt x="206" y="156"/>
                      <a:pt x="210" y="159"/>
                    </a:cubicBezTo>
                    <a:cubicBezTo>
                      <a:pt x="214" y="163"/>
                      <a:pt x="219" y="170"/>
                      <a:pt x="226" y="176"/>
                    </a:cubicBezTo>
                    <a:cubicBezTo>
                      <a:pt x="233" y="182"/>
                      <a:pt x="233" y="180"/>
                      <a:pt x="239" y="186"/>
                    </a:cubicBezTo>
                    <a:cubicBezTo>
                      <a:pt x="245" y="192"/>
                      <a:pt x="248" y="195"/>
                      <a:pt x="251" y="200"/>
                    </a:cubicBezTo>
                    <a:cubicBezTo>
                      <a:pt x="254" y="204"/>
                      <a:pt x="258" y="209"/>
                      <a:pt x="261" y="213"/>
                    </a:cubicBezTo>
                    <a:cubicBezTo>
                      <a:pt x="264" y="218"/>
                      <a:pt x="268" y="220"/>
                      <a:pt x="272" y="225"/>
                    </a:cubicBezTo>
                    <a:cubicBezTo>
                      <a:pt x="277" y="230"/>
                      <a:pt x="278" y="232"/>
                      <a:pt x="282" y="236"/>
                    </a:cubicBezTo>
                    <a:cubicBezTo>
                      <a:pt x="286" y="239"/>
                      <a:pt x="288" y="241"/>
                      <a:pt x="292" y="246"/>
                    </a:cubicBezTo>
                    <a:cubicBezTo>
                      <a:pt x="297" y="250"/>
                      <a:pt x="298" y="251"/>
                      <a:pt x="301" y="255"/>
                    </a:cubicBezTo>
                    <a:cubicBezTo>
                      <a:pt x="305" y="260"/>
                      <a:pt x="304" y="263"/>
                      <a:pt x="309" y="266"/>
                    </a:cubicBezTo>
                    <a:cubicBezTo>
                      <a:pt x="314" y="269"/>
                      <a:pt x="316" y="272"/>
                      <a:pt x="319" y="276"/>
                    </a:cubicBezTo>
                    <a:cubicBezTo>
                      <a:pt x="321" y="280"/>
                      <a:pt x="322" y="281"/>
                      <a:pt x="324" y="286"/>
                    </a:cubicBezTo>
                    <a:cubicBezTo>
                      <a:pt x="326" y="290"/>
                      <a:pt x="327" y="292"/>
                      <a:pt x="327" y="292"/>
                    </a:cubicBezTo>
                    <a:cubicBezTo>
                      <a:pt x="327" y="292"/>
                      <a:pt x="326" y="293"/>
                      <a:pt x="323" y="292"/>
                    </a:cubicBezTo>
                    <a:cubicBezTo>
                      <a:pt x="321" y="290"/>
                      <a:pt x="321" y="289"/>
                      <a:pt x="317" y="289"/>
                    </a:cubicBezTo>
                    <a:cubicBezTo>
                      <a:pt x="312" y="288"/>
                      <a:pt x="310" y="290"/>
                      <a:pt x="306" y="287"/>
                    </a:cubicBezTo>
                    <a:cubicBezTo>
                      <a:pt x="303" y="284"/>
                      <a:pt x="302" y="285"/>
                      <a:pt x="300" y="285"/>
                    </a:cubicBezTo>
                    <a:cubicBezTo>
                      <a:pt x="298" y="285"/>
                      <a:pt x="296" y="285"/>
                      <a:pt x="293" y="284"/>
                    </a:cubicBezTo>
                    <a:cubicBezTo>
                      <a:pt x="290" y="283"/>
                      <a:pt x="287" y="281"/>
                      <a:pt x="287" y="281"/>
                    </a:cubicBezTo>
                    <a:cubicBezTo>
                      <a:pt x="289" y="287"/>
                      <a:pt x="289" y="288"/>
                      <a:pt x="291" y="292"/>
                    </a:cubicBezTo>
                    <a:cubicBezTo>
                      <a:pt x="286" y="290"/>
                      <a:pt x="284" y="289"/>
                      <a:pt x="282" y="289"/>
                    </a:cubicBezTo>
                    <a:cubicBezTo>
                      <a:pt x="279" y="289"/>
                      <a:pt x="279" y="288"/>
                      <a:pt x="275" y="287"/>
                    </a:cubicBezTo>
                    <a:cubicBezTo>
                      <a:pt x="272" y="286"/>
                      <a:pt x="275" y="288"/>
                      <a:pt x="275" y="291"/>
                    </a:cubicBezTo>
                    <a:cubicBezTo>
                      <a:pt x="276" y="294"/>
                      <a:pt x="277" y="294"/>
                      <a:pt x="278" y="298"/>
                    </a:cubicBezTo>
                    <a:cubicBezTo>
                      <a:pt x="279" y="302"/>
                      <a:pt x="283" y="308"/>
                      <a:pt x="285" y="308"/>
                    </a:cubicBezTo>
                    <a:cubicBezTo>
                      <a:pt x="287" y="308"/>
                      <a:pt x="291" y="311"/>
                      <a:pt x="293" y="311"/>
                    </a:cubicBezTo>
                    <a:cubicBezTo>
                      <a:pt x="294" y="311"/>
                      <a:pt x="295" y="313"/>
                      <a:pt x="297" y="315"/>
                    </a:cubicBezTo>
                    <a:cubicBezTo>
                      <a:pt x="298" y="317"/>
                      <a:pt x="295" y="315"/>
                      <a:pt x="298" y="319"/>
                    </a:cubicBezTo>
                    <a:cubicBezTo>
                      <a:pt x="294" y="316"/>
                      <a:pt x="294" y="320"/>
                      <a:pt x="291" y="318"/>
                    </a:cubicBezTo>
                    <a:cubicBezTo>
                      <a:pt x="289" y="315"/>
                      <a:pt x="288" y="315"/>
                      <a:pt x="287" y="317"/>
                    </a:cubicBezTo>
                    <a:cubicBezTo>
                      <a:pt x="287" y="319"/>
                      <a:pt x="288" y="322"/>
                      <a:pt x="287" y="323"/>
                    </a:cubicBezTo>
                    <a:cubicBezTo>
                      <a:pt x="287" y="324"/>
                      <a:pt x="285" y="327"/>
                      <a:pt x="285" y="327"/>
                    </a:cubicBezTo>
                    <a:cubicBezTo>
                      <a:pt x="280" y="325"/>
                      <a:pt x="280" y="325"/>
                      <a:pt x="280" y="325"/>
                    </a:cubicBezTo>
                    <a:cubicBezTo>
                      <a:pt x="272" y="319"/>
                      <a:pt x="272" y="319"/>
                      <a:pt x="272" y="319"/>
                    </a:cubicBezTo>
                    <a:cubicBezTo>
                      <a:pt x="272" y="319"/>
                      <a:pt x="262" y="310"/>
                      <a:pt x="257" y="306"/>
                    </a:cubicBezTo>
                    <a:cubicBezTo>
                      <a:pt x="252" y="303"/>
                      <a:pt x="245" y="298"/>
                      <a:pt x="241" y="294"/>
                    </a:cubicBezTo>
                    <a:cubicBezTo>
                      <a:pt x="237" y="290"/>
                      <a:pt x="228" y="279"/>
                      <a:pt x="224" y="273"/>
                    </a:cubicBezTo>
                    <a:cubicBezTo>
                      <a:pt x="219" y="268"/>
                      <a:pt x="208" y="253"/>
                      <a:pt x="201" y="247"/>
                    </a:cubicBezTo>
                    <a:cubicBezTo>
                      <a:pt x="195" y="241"/>
                      <a:pt x="184" y="225"/>
                      <a:pt x="180" y="220"/>
                    </a:cubicBezTo>
                    <a:cubicBezTo>
                      <a:pt x="175" y="216"/>
                      <a:pt x="172" y="211"/>
                      <a:pt x="166" y="202"/>
                    </a:cubicBezTo>
                    <a:cubicBezTo>
                      <a:pt x="159" y="193"/>
                      <a:pt x="148" y="180"/>
                      <a:pt x="148" y="180"/>
                    </a:cubicBezTo>
                    <a:cubicBezTo>
                      <a:pt x="142" y="187"/>
                      <a:pt x="136" y="190"/>
                      <a:pt x="134" y="192"/>
                    </a:cubicBezTo>
                    <a:cubicBezTo>
                      <a:pt x="133" y="195"/>
                      <a:pt x="126" y="201"/>
                      <a:pt x="123" y="206"/>
                    </a:cubicBezTo>
                    <a:cubicBezTo>
                      <a:pt x="121" y="210"/>
                      <a:pt x="112" y="219"/>
                      <a:pt x="108" y="224"/>
                    </a:cubicBezTo>
                    <a:cubicBezTo>
                      <a:pt x="103" y="230"/>
                      <a:pt x="98" y="235"/>
                      <a:pt x="95" y="239"/>
                    </a:cubicBezTo>
                    <a:cubicBezTo>
                      <a:pt x="92" y="243"/>
                      <a:pt x="89" y="249"/>
                      <a:pt x="84" y="254"/>
                    </a:cubicBezTo>
                    <a:cubicBezTo>
                      <a:pt x="79" y="258"/>
                      <a:pt x="71" y="267"/>
                      <a:pt x="67" y="273"/>
                    </a:cubicBezTo>
                    <a:cubicBezTo>
                      <a:pt x="64" y="279"/>
                      <a:pt x="62" y="284"/>
                      <a:pt x="59" y="286"/>
                    </a:cubicBezTo>
                    <a:cubicBezTo>
                      <a:pt x="56" y="288"/>
                      <a:pt x="54" y="291"/>
                      <a:pt x="46" y="297"/>
                    </a:cubicBezTo>
                    <a:cubicBezTo>
                      <a:pt x="38" y="303"/>
                      <a:pt x="34" y="305"/>
                      <a:pt x="32" y="306"/>
                    </a:cubicBezTo>
                    <a:cubicBezTo>
                      <a:pt x="31" y="308"/>
                      <a:pt x="30" y="311"/>
                      <a:pt x="25" y="309"/>
                    </a:cubicBezTo>
                    <a:cubicBezTo>
                      <a:pt x="21" y="306"/>
                      <a:pt x="20" y="311"/>
                      <a:pt x="17" y="311"/>
                    </a:cubicBezTo>
                    <a:cubicBezTo>
                      <a:pt x="13" y="311"/>
                      <a:pt x="9" y="312"/>
                      <a:pt x="10" y="308"/>
                    </a:cubicBezTo>
                    <a:cubicBezTo>
                      <a:pt x="10" y="304"/>
                      <a:pt x="10" y="302"/>
                      <a:pt x="10" y="301"/>
                    </a:cubicBezTo>
                    <a:cubicBezTo>
                      <a:pt x="10" y="299"/>
                      <a:pt x="9" y="297"/>
                      <a:pt x="9" y="297"/>
                    </a:cubicBezTo>
                    <a:cubicBezTo>
                      <a:pt x="9" y="297"/>
                      <a:pt x="7" y="297"/>
                      <a:pt x="5" y="298"/>
                    </a:cubicBezTo>
                    <a:cubicBezTo>
                      <a:pt x="3" y="299"/>
                      <a:pt x="0" y="302"/>
                      <a:pt x="1" y="297"/>
                    </a:cubicBezTo>
                    <a:cubicBezTo>
                      <a:pt x="2" y="292"/>
                      <a:pt x="1" y="288"/>
                      <a:pt x="2" y="285"/>
                    </a:cubicBezTo>
                    <a:cubicBezTo>
                      <a:pt x="4" y="282"/>
                      <a:pt x="5" y="277"/>
                      <a:pt x="6" y="273"/>
                    </a:cubicBezTo>
                    <a:cubicBezTo>
                      <a:pt x="7" y="270"/>
                      <a:pt x="10" y="263"/>
                      <a:pt x="13" y="259"/>
                    </a:cubicBezTo>
                    <a:cubicBezTo>
                      <a:pt x="16" y="254"/>
                      <a:pt x="19" y="250"/>
                      <a:pt x="22" y="245"/>
                    </a:cubicBezTo>
                    <a:cubicBezTo>
                      <a:pt x="24" y="240"/>
                      <a:pt x="27" y="235"/>
                      <a:pt x="28" y="232"/>
                    </a:cubicBezTo>
                    <a:cubicBezTo>
                      <a:pt x="30" y="228"/>
                      <a:pt x="31" y="227"/>
                      <a:pt x="31" y="227"/>
                    </a:cubicBezTo>
                    <a:cubicBezTo>
                      <a:pt x="31" y="227"/>
                      <a:pt x="41" y="218"/>
                      <a:pt x="44" y="215"/>
                    </a:cubicBezTo>
                    <a:cubicBezTo>
                      <a:pt x="46" y="212"/>
                      <a:pt x="53" y="206"/>
                      <a:pt x="56" y="202"/>
                    </a:cubicBezTo>
                    <a:cubicBezTo>
                      <a:pt x="59" y="198"/>
                      <a:pt x="55" y="200"/>
                      <a:pt x="61" y="194"/>
                    </a:cubicBezTo>
                    <a:cubicBezTo>
                      <a:pt x="67" y="188"/>
                      <a:pt x="79" y="176"/>
                      <a:pt x="83" y="172"/>
                    </a:cubicBezTo>
                    <a:cubicBezTo>
                      <a:pt x="86" y="168"/>
                      <a:pt x="89" y="166"/>
                      <a:pt x="93" y="163"/>
                    </a:cubicBezTo>
                    <a:cubicBezTo>
                      <a:pt x="97" y="160"/>
                      <a:pt x="106" y="151"/>
                      <a:pt x="108" y="148"/>
                    </a:cubicBezTo>
                    <a:cubicBezTo>
                      <a:pt x="109" y="145"/>
                      <a:pt x="111" y="142"/>
                      <a:pt x="115" y="139"/>
                    </a:cubicBezTo>
                    <a:cubicBezTo>
                      <a:pt x="105" y="125"/>
                      <a:pt x="102" y="121"/>
                      <a:pt x="96" y="115"/>
                    </a:cubicBezTo>
                    <a:cubicBezTo>
                      <a:pt x="90" y="109"/>
                      <a:pt x="84" y="103"/>
                      <a:pt x="82" y="100"/>
                    </a:cubicBezTo>
                    <a:cubicBezTo>
                      <a:pt x="80" y="96"/>
                      <a:pt x="77" y="93"/>
                      <a:pt x="73" y="89"/>
                    </a:cubicBezTo>
                    <a:cubicBezTo>
                      <a:pt x="69" y="85"/>
                      <a:pt x="61" y="78"/>
                      <a:pt x="56" y="74"/>
                    </a:cubicBezTo>
                    <a:cubicBezTo>
                      <a:pt x="51" y="71"/>
                      <a:pt x="46" y="65"/>
                      <a:pt x="44" y="62"/>
                    </a:cubicBezTo>
                    <a:cubicBezTo>
                      <a:pt x="42" y="58"/>
                      <a:pt x="36" y="57"/>
                      <a:pt x="33" y="51"/>
                    </a:cubicBezTo>
                    <a:cubicBezTo>
                      <a:pt x="29" y="46"/>
                      <a:pt x="24" y="39"/>
                      <a:pt x="21" y="36"/>
                    </a:cubicBezTo>
                    <a:cubicBezTo>
                      <a:pt x="19" y="34"/>
                      <a:pt x="16" y="30"/>
                      <a:pt x="14" y="27"/>
                    </a:cubicBezTo>
                    <a:cubicBezTo>
                      <a:pt x="13" y="23"/>
                      <a:pt x="17" y="24"/>
                      <a:pt x="18" y="22"/>
                    </a:cubicBezTo>
                    <a:cubicBezTo>
                      <a:pt x="18" y="19"/>
                      <a:pt x="17" y="18"/>
                      <a:pt x="19" y="17"/>
                    </a:cubicBezTo>
                    <a:cubicBezTo>
                      <a:pt x="22" y="15"/>
                      <a:pt x="23" y="13"/>
                      <a:pt x="25" y="13"/>
                    </a:cubicBezTo>
                    <a:cubicBezTo>
                      <a:pt x="27" y="12"/>
                      <a:pt x="30" y="11"/>
                      <a:pt x="30" y="11"/>
                    </a:cubicBezTo>
                    <a:cubicBezTo>
                      <a:pt x="34" y="9"/>
                      <a:pt x="34" y="9"/>
                      <a:pt x="34" y="9"/>
                    </a:cubicBezTo>
                    <a:cubicBezTo>
                      <a:pt x="34" y="9"/>
                      <a:pt x="33" y="7"/>
                      <a:pt x="33" y="6"/>
                    </a:cubicBezTo>
                    <a:cubicBezTo>
                      <a:pt x="33" y="5"/>
                      <a:pt x="29" y="0"/>
                      <a:pt x="32" y="2"/>
                    </a:cubicBezTo>
                    <a:cubicBezTo>
                      <a:pt x="35" y="4"/>
                      <a:pt x="34" y="0"/>
                      <a:pt x="37" y="4"/>
                    </a:cubicBezTo>
                    <a:cubicBezTo>
                      <a:pt x="40" y="7"/>
                      <a:pt x="41" y="7"/>
                      <a:pt x="44" y="10"/>
                    </a:cubicBezTo>
                    <a:cubicBezTo>
                      <a:pt x="47" y="12"/>
                      <a:pt x="47" y="15"/>
                      <a:pt x="51" y="16"/>
                    </a:cubicBezTo>
                    <a:cubicBezTo>
                      <a:pt x="55" y="18"/>
                      <a:pt x="57" y="18"/>
                      <a:pt x="58" y="19"/>
                    </a:cubicBezTo>
                    <a:cubicBezTo>
                      <a:pt x="60" y="20"/>
                      <a:pt x="61" y="21"/>
                      <a:pt x="64" y="24"/>
                    </a:cubicBezTo>
                    <a:cubicBezTo>
                      <a:pt x="66" y="27"/>
                      <a:pt x="67" y="28"/>
                      <a:pt x="69" y="29"/>
                    </a:cubicBezTo>
                    <a:cubicBezTo>
                      <a:pt x="71" y="31"/>
                      <a:pt x="74" y="32"/>
                      <a:pt x="74" y="32"/>
                    </a:cubicBezTo>
                    <a:cubicBezTo>
                      <a:pt x="74" y="30"/>
                      <a:pt x="74" y="30"/>
                      <a:pt x="74" y="30"/>
                    </a:cubicBezTo>
                    <a:cubicBezTo>
                      <a:pt x="74" y="30"/>
                      <a:pt x="75" y="32"/>
                      <a:pt x="73" y="27"/>
                    </a:cubicBezTo>
                    <a:cubicBezTo>
                      <a:pt x="70" y="22"/>
                      <a:pt x="68" y="18"/>
                      <a:pt x="67" y="14"/>
                    </a:cubicBezTo>
                    <a:cubicBezTo>
                      <a:pt x="65" y="11"/>
                      <a:pt x="65" y="9"/>
                      <a:pt x="65" y="9"/>
                    </a:cubicBezTo>
                    <a:cubicBezTo>
                      <a:pt x="65" y="9"/>
                      <a:pt x="63" y="6"/>
                      <a:pt x="67" y="8"/>
                    </a:cubicBezTo>
                    <a:close/>
                  </a:path>
                </a:pathLst>
              </a:custGeom>
              <a:solidFill>
                <a:srgbClr val="C00000">
                  <a:alpha val="90000"/>
                </a:srgbClr>
              </a:solidFill>
              <a:ln w="9525">
                <a:noFill/>
                <a:round/>
                <a:headEnd/>
                <a:tailEnd/>
              </a:ln>
            </p:spPr>
            <p:txBody>
              <a:bodyPr/>
              <a:lstStyle/>
              <a:p>
                <a:endParaRPr lang="en-US"/>
              </a:p>
            </p:txBody>
          </p:sp>
          <p:sp>
            <p:nvSpPr>
              <p:cNvPr id="82" name="Freeform 9"/>
              <p:cNvSpPr>
                <a:spLocks/>
              </p:cNvSpPr>
              <p:nvPr/>
            </p:nvSpPr>
            <p:spPr bwMode="auto">
              <a:xfrm>
                <a:off x="-617" y="2661"/>
                <a:ext cx="62" cy="80"/>
              </a:xfrm>
              <a:custGeom>
                <a:avLst/>
                <a:gdLst/>
                <a:ahLst/>
                <a:cxnLst>
                  <a:cxn ang="0">
                    <a:pos x="24" y="3"/>
                  </a:cxn>
                  <a:cxn ang="0">
                    <a:pos x="18" y="11"/>
                  </a:cxn>
                  <a:cxn ang="0">
                    <a:pos x="14" y="15"/>
                  </a:cxn>
                  <a:cxn ang="0">
                    <a:pos x="9" y="21"/>
                  </a:cxn>
                  <a:cxn ang="0">
                    <a:pos x="7" y="25"/>
                  </a:cxn>
                  <a:cxn ang="0">
                    <a:pos x="3" y="29"/>
                  </a:cxn>
                  <a:cxn ang="0">
                    <a:pos x="1" y="32"/>
                  </a:cxn>
                  <a:cxn ang="0">
                    <a:pos x="3" y="31"/>
                  </a:cxn>
                  <a:cxn ang="0">
                    <a:pos x="8" y="29"/>
                  </a:cxn>
                  <a:cxn ang="0">
                    <a:pos x="11" y="25"/>
                  </a:cxn>
                  <a:cxn ang="0">
                    <a:pos x="14" y="23"/>
                  </a:cxn>
                  <a:cxn ang="0">
                    <a:pos x="17" y="18"/>
                  </a:cxn>
                  <a:cxn ang="0">
                    <a:pos x="21" y="15"/>
                  </a:cxn>
                  <a:cxn ang="0">
                    <a:pos x="22" y="10"/>
                  </a:cxn>
                  <a:cxn ang="0">
                    <a:pos x="24" y="3"/>
                  </a:cxn>
                </a:cxnLst>
                <a:rect l="0" t="0" r="r" b="b"/>
                <a:pathLst>
                  <a:path w="26" h="34">
                    <a:moveTo>
                      <a:pt x="24" y="3"/>
                    </a:moveTo>
                    <a:cubicBezTo>
                      <a:pt x="26" y="0"/>
                      <a:pt x="19" y="10"/>
                      <a:pt x="18" y="11"/>
                    </a:cubicBezTo>
                    <a:cubicBezTo>
                      <a:pt x="17" y="12"/>
                      <a:pt x="15" y="13"/>
                      <a:pt x="14" y="15"/>
                    </a:cubicBezTo>
                    <a:cubicBezTo>
                      <a:pt x="12" y="17"/>
                      <a:pt x="11" y="19"/>
                      <a:pt x="9" y="21"/>
                    </a:cubicBezTo>
                    <a:cubicBezTo>
                      <a:pt x="8" y="23"/>
                      <a:pt x="8" y="25"/>
                      <a:pt x="7" y="25"/>
                    </a:cubicBezTo>
                    <a:cubicBezTo>
                      <a:pt x="6" y="26"/>
                      <a:pt x="5" y="28"/>
                      <a:pt x="3" y="29"/>
                    </a:cubicBezTo>
                    <a:cubicBezTo>
                      <a:pt x="2" y="30"/>
                      <a:pt x="2" y="31"/>
                      <a:pt x="1" y="32"/>
                    </a:cubicBezTo>
                    <a:cubicBezTo>
                      <a:pt x="0" y="34"/>
                      <a:pt x="1" y="32"/>
                      <a:pt x="3" y="31"/>
                    </a:cubicBezTo>
                    <a:cubicBezTo>
                      <a:pt x="6" y="30"/>
                      <a:pt x="7" y="30"/>
                      <a:pt x="8" y="29"/>
                    </a:cubicBezTo>
                    <a:cubicBezTo>
                      <a:pt x="9" y="27"/>
                      <a:pt x="8" y="24"/>
                      <a:pt x="11" y="25"/>
                    </a:cubicBezTo>
                    <a:cubicBezTo>
                      <a:pt x="13" y="26"/>
                      <a:pt x="12" y="24"/>
                      <a:pt x="14" y="23"/>
                    </a:cubicBezTo>
                    <a:cubicBezTo>
                      <a:pt x="15" y="21"/>
                      <a:pt x="15" y="20"/>
                      <a:pt x="17" y="18"/>
                    </a:cubicBezTo>
                    <a:cubicBezTo>
                      <a:pt x="19" y="16"/>
                      <a:pt x="20" y="16"/>
                      <a:pt x="21" y="15"/>
                    </a:cubicBezTo>
                    <a:cubicBezTo>
                      <a:pt x="22" y="13"/>
                      <a:pt x="21" y="11"/>
                      <a:pt x="22" y="10"/>
                    </a:cubicBezTo>
                    <a:cubicBezTo>
                      <a:pt x="22" y="9"/>
                      <a:pt x="21" y="8"/>
                      <a:pt x="24" y="3"/>
                    </a:cubicBezTo>
                    <a:close/>
                  </a:path>
                </a:pathLst>
              </a:custGeom>
              <a:grpFill/>
              <a:ln w="9525">
                <a:noFill/>
                <a:round/>
                <a:headEnd/>
                <a:tailEnd/>
              </a:ln>
            </p:spPr>
            <p:txBody>
              <a:bodyPr/>
              <a:lstStyle/>
              <a:p>
                <a:endParaRPr lang="en-US"/>
              </a:p>
            </p:txBody>
          </p:sp>
        </p:grpSp>
      </p:grpSp>
      <p:grpSp>
        <p:nvGrpSpPr>
          <p:cNvPr id="21" name="Group 82"/>
          <p:cNvGrpSpPr/>
          <p:nvPr/>
        </p:nvGrpSpPr>
        <p:grpSpPr>
          <a:xfrm>
            <a:off x="6470073" y="2270337"/>
            <a:ext cx="2022763" cy="634584"/>
            <a:chOff x="6470073" y="3912014"/>
            <a:chExt cx="2022763" cy="634584"/>
          </a:xfrm>
        </p:grpSpPr>
        <p:sp>
          <p:nvSpPr>
            <p:cNvPr id="84" name="Rectangle 83"/>
            <p:cNvSpPr/>
            <p:nvPr/>
          </p:nvSpPr>
          <p:spPr>
            <a:xfrm>
              <a:off x="6470073" y="3981594"/>
              <a:ext cx="2022763" cy="42949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7"/>
            <p:cNvGrpSpPr>
              <a:grpSpLocks/>
            </p:cNvGrpSpPr>
            <p:nvPr/>
          </p:nvGrpSpPr>
          <p:grpSpPr bwMode="auto">
            <a:xfrm>
              <a:off x="7206095" y="3912014"/>
              <a:ext cx="637308" cy="634584"/>
              <a:chOff x="-775" y="2064"/>
              <a:chExt cx="773" cy="772"/>
            </a:xfrm>
            <a:solidFill>
              <a:srgbClr val="C00000">
                <a:alpha val="76000"/>
              </a:srgbClr>
            </a:solidFill>
          </p:grpSpPr>
          <p:sp>
            <p:nvSpPr>
              <p:cNvPr id="86" name="Freeform 8"/>
              <p:cNvSpPr>
                <a:spLocks/>
              </p:cNvSpPr>
              <p:nvPr/>
            </p:nvSpPr>
            <p:spPr bwMode="auto">
              <a:xfrm>
                <a:off x="-775" y="2064"/>
                <a:ext cx="773" cy="772"/>
              </a:xfrm>
              <a:custGeom>
                <a:avLst/>
                <a:gdLst/>
                <a:ahLst/>
                <a:cxnLst>
                  <a:cxn ang="0">
                    <a:pos x="81" y="21"/>
                  </a:cxn>
                  <a:cxn ang="0">
                    <a:pos x="101" y="33"/>
                  </a:cxn>
                  <a:cxn ang="0">
                    <a:pos x="134" y="69"/>
                  </a:cxn>
                  <a:cxn ang="0">
                    <a:pos x="173" y="82"/>
                  </a:cxn>
                  <a:cxn ang="0">
                    <a:pos x="196" y="64"/>
                  </a:cxn>
                  <a:cxn ang="0">
                    <a:pos x="222" y="46"/>
                  </a:cxn>
                  <a:cxn ang="0">
                    <a:pos x="248" y="26"/>
                  </a:cxn>
                  <a:cxn ang="0">
                    <a:pos x="270" y="18"/>
                  </a:cxn>
                  <a:cxn ang="0">
                    <a:pos x="276" y="20"/>
                  </a:cxn>
                  <a:cxn ang="0">
                    <a:pos x="288" y="20"/>
                  </a:cxn>
                  <a:cxn ang="0">
                    <a:pos x="291" y="35"/>
                  </a:cxn>
                  <a:cxn ang="0">
                    <a:pos x="289" y="50"/>
                  </a:cxn>
                  <a:cxn ang="0">
                    <a:pos x="282" y="60"/>
                  </a:cxn>
                  <a:cxn ang="0">
                    <a:pos x="257" y="83"/>
                  </a:cxn>
                  <a:cxn ang="0">
                    <a:pos x="211" y="121"/>
                  </a:cxn>
                  <a:cxn ang="0">
                    <a:pos x="210" y="159"/>
                  </a:cxn>
                  <a:cxn ang="0">
                    <a:pos x="251" y="200"/>
                  </a:cxn>
                  <a:cxn ang="0">
                    <a:pos x="282" y="236"/>
                  </a:cxn>
                  <a:cxn ang="0">
                    <a:pos x="309" y="266"/>
                  </a:cxn>
                  <a:cxn ang="0">
                    <a:pos x="327" y="292"/>
                  </a:cxn>
                  <a:cxn ang="0">
                    <a:pos x="306" y="287"/>
                  </a:cxn>
                  <a:cxn ang="0">
                    <a:pos x="287" y="281"/>
                  </a:cxn>
                  <a:cxn ang="0">
                    <a:pos x="275" y="287"/>
                  </a:cxn>
                  <a:cxn ang="0">
                    <a:pos x="285" y="308"/>
                  </a:cxn>
                  <a:cxn ang="0">
                    <a:pos x="298" y="319"/>
                  </a:cxn>
                  <a:cxn ang="0">
                    <a:pos x="287" y="323"/>
                  </a:cxn>
                  <a:cxn ang="0">
                    <a:pos x="272" y="319"/>
                  </a:cxn>
                  <a:cxn ang="0">
                    <a:pos x="224" y="273"/>
                  </a:cxn>
                  <a:cxn ang="0">
                    <a:pos x="166" y="202"/>
                  </a:cxn>
                  <a:cxn ang="0">
                    <a:pos x="123" y="206"/>
                  </a:cxn>
                  <a:cxn ang="0">
                    <a:pos x="84" y="254"/>
                  </a:cxn>
                  <a:cxn ang="0">
                    <a:pos x="46" y="297"/>
                  </a:cxn>
                  <a:cxn ang="0">
                    <a:pos x="17" y="311"/>
                  </a:cxn>
                  <a:cxn ang="0">
                    <a:pos x="9" y="297"/>
                  </a:cxn>
                  <a:cxn ang="0">
                    <a:pos x="2" y="285"/>
                  </a:cxn>
                  <a:cxn ang="0">
                    <a:pos x="22" y="245"/>
                  </a:cxn>
                  <a:cxn ang="0">
                    <a:pos x="44" y="215"/>
                  </a:cxn>
                  <a:cxn ang="0">
                    <a:pos x="83" y="172"/>
                  </a:cxn>
                  <a:cxn ang="0">
                    <a:pos x="115" y="139"/>
                  </a:cxn>
                  <a:cxn ang="0">
                    <a:pos x="73" y="89"/>
                  </a:cxn>
                  <a:cxn ang="0">
                    <a:pos x="33" y="51"/>
                  </a:cxn>
                  <a:cxn ang="0">
                    <a:pos x="18" y="22"/>
                  </a:cxn>
                  <a:cxn ang="0">
                    <a:pos x="30" y="11"/>
                  </a:cxn>
                  <a:cxn ang="0">
                    <a:pos x="32" y="2"/>
                  </a:cxn>
                  <a:cxn ang="0">
                    <a:pos x="51" y="16"/>
                  </a:cxn>
                  <a:cxn ang="0">
                    <a:pos x="69" y="29"/>
                  </a:cxn>
                  <a:cxn ang="0">
                    <a:pos x="73" y="27"/>
                  </a:cxn>
                  <a:cxn ang="0">
                    <a:pos x="67" y="8"/>
                  </a:cxn>
                </a:cxnLst>
                <a:rect l="0" t="0" r="r" b="b"/>
                <a:pathLst>
                  <a:path w="327" h="327">
                    <a:moveTo>
                      <a:pt x="67" y="8"/>
                    </a:moveTo>
                    <a:cubicBezTo>
                      <a:pt x="70" y="10"/>
                      <a:pt x="72" y="11"/>
                      <a:pt x="74" y="14"/>
                    </a:cubicBezTo>
                    <a:cubicBezTo>
                      <a:pt x="76" y="18"/>
                      <a:pt x="77" y="19"/>
                      <a:pt x="81" y="21"/>
                    </a:cubicBezTo>
                    <a:cubicBezTo>
                      <a:pt x="85" y="24"/>
                      <a:pt x="85" y="27"/>
                      <a:pt x="88" y="27"/>
                    </a:cubicBezTo>
                    <a:cubicBezTo>
                      <a:pt x="92" y="27"/>
                      <a:pt x="96" y="27"/>
                      <a:pt x="97" y="29"/>
                    </a:cubicBezTo>
                    <a:cubicBezTo>
                      <a:pt x="98" y="30"/>
                      <a:pt x="98" y="29"/>
                      <a:pt x="101" y="33"/>
                    </a:cubicBezTo>
                    <a:cubicBezTo>
                      <a:pt x="105" y="37"/>
                      <a:pt x="107" y="38"/>
                      <a:pt x="111" y="41"/>
                    </a:cubicBezTo>
                    <a:cubicBezTo>
                      <a:pt x="114" y="45"/>
                      <a:pt x="112" y="48"/>
                      <a:pt x="118" y="52"/>
                    </a:cubicBezTo>
                    <a:cubicBezTo>
                      <a:pt x="123" y="57"/>
                      <a:pt x="127" y="62"/>
                      <a:pt x="134" y="69"/>
                    </a:cubicBezTo>
                    <a:cubicBezTo>
                      <a:pt x="141" y="76"/>
                      <a:pt x="143" y="79"/>
                      <a:pt x="147" y="83"/>
                    </a:cubicBezTo>
                    <a:cubicBezTo>
                      <a:pt x="152" y="88"/>
                      <a:pt x="157" y="94"/>
                      <a:pt x="160" y="97"/>
                    </a:cubicBezTo>
                    <a:cubicBezTo>
                      <a:pt x="165" y="90"/>
                      <a:pt x="169" y="86"/>
                      <a:pt x="173" y="82"/>
                    </a:cubicBezTo>
                    <a:cubicBezTo>
                      <a:pt x="176" y="78"/>
                      <a:pt x="181" y="74"/>
                      <a:pt x="184" y="71"/>
                    </a:cubicBezTo>
                    <a:cubicBezTo>
                      <a:pt x="187" y="68"/>
                      <a:pt x="192" y="64"/>
                      <a:pt x="192" y="64"/>
                    </a:cubicBezTo>
                    <a:cubicBezTo>
                      <a:pt x="192" y="64"/>
                      <a:pt x="193" y="66"/>
                      <a:pt x="196" y="64"/>
                    </a:cubicBezTo>
                    <a:cubicBezTo>
                      <a:pt x="198" y="62"/>
                      <a:pt x="198" y="62"/>
                      <a:pt x="201" y="60"/>
                    </a:cubicBezTo>
                    <a:cubicBezTo>
                      <a:pt x="203" y="57"/>
                      <a:pt x="208" y="55"/>
                      <a:pt x="211" y="53"/>
                    </a:cubicBezTo>
                    <a:cubicBezTo>
                      <a:pt x="213" y="51"/>
                      <a:pt x="220" y="47"/>
                      <a:pt x="222" y="46"/>
                    </a:cubicBezTo>
                    <a:cubicBezTo>
                      <a:pt x="224" y="44"/>
                      <a:pt x="233" y="35"/>
                      <a:pt x="233" y="34"/>
                    </a:cubicBezTo>
                    <a:cubicBezTo>
                      <a:pt x="233" y="34"/>
                      <a:pt x="236" y="34"/>
                      <a:pt x="237" y="33"/>
                    </a:cubicBezTo>
                    <a:cubicBezTo>
                      <a:pt x="238" y="32"/>
                      <a:pt x="243" y="27"/>
                      <a:pt x="248" y="26"/>
                    </a:cubicBezTo>
                    <a:cubicBezTo>
                      <a:pt x="253" y="24"/>
                      <a:pt x="258" y="22"/>
                      <a:pt x="260" y="20"/>
                    </a:cubicBezTo>
                    <a:cubicBezTo>
                      <a:pt x="262" y="17"/>
                      <a:pt x="263" y="18"/>
                      <a:pt x="265" y="18"/>
                    </a:cubicBezTo>
                    <a:cubicBezTo>
                      <a:pt x="268" y="18"/>
                      <a:pt x="270" y="18"/>
                      <a:pt x="270" y="18"/>
                    </a:cubicBezTo>
                    <a:cubicBezTo>
                      <a:pt x="272" y="19"/>
                      <a:pt x="272" y="19"/>
                      <a:pt x="272" y="19"/>
                    </a:cubicBezTo>
                    <a:cubicBezTo>
                      <a:pt x="274" y="18"/>
                      <a:pt x="274" y="18"/>
                      <a:pt x="274" y="18"/>
                    </a:cubicBezTo>
                    <a:cubicBezTo>
                      <a:pt x="276" y="20"/>
                      <a:pt x="276" y="20"/>
                      <a:pt x="276" y="20"/>
                    </a:cubicBezTo>
                    <a:cubicBezTo>
                      <a:pt x="276" y="20"/>
                      <a:pt x="277" y="19"/>
                      <a:pt x="280" y="18"/>
                    </a:cubicBezTo>
                    <a:cubicBezTo>
                      <a:pt x="283" y="18"/>
                      <a:pt x="286" y="20"/>
                      <a:pt x="286" y="20"/>
                    </a:cubicBezTo>
                    <a:cubicBezTo>
                      <a:pt x="288" y="20"/>
                      <a:pt x="288" y="20"/>
                      <a:pt x="288" y="20"/>
                    </a:cubicBezTo>
                    <a:cubicBezTo>
                      <a:pt x="288" y="20"/>
                      <a:pt x="289" y="21"/>
                      <a:pt x="289" y="22"/>
                    </a:cubicBezTo>
                    <a:cubicBezTo>
                      <a:pt x="290" y="23"/>
                      <a:pt x="290" y="27"/>
                      <a:pt x="291" y="28"/>
                    </a:cubicBezTo>
                    <a:cubicBezTo>
                      <a:pt x="291" y="29"/>
                      <a:pt x="291" y="33"/>
                      <a:pt x="291" y="35"/>
                    </a:cubicBezTo>
                    <a:cubicBezTo>
                      <a:pt x="290" y="36"/>
                      <a:pt x="291" y="37"/>
                      <a:pt x="290" y="39"/>
                    </a:cubicBezTo>
                    <a:cubicBezTo>
                      <a:pt x="289" y="40"/>
                      <a:pt x="291" y="40"/>
                      <a:pt x="289" y="43"/>
                    </a:cubicBezTo>
                    <a:cubicBezTo>
                      <a:pt x="288" y="45"/>
                      <a:pt x="290" y="46"/>
                      <a:pt x="289" y="50"/>
                    </a:cubicBezTo>
                    <a:cubicBezTo>
                      <a:pt x="287" y="54"/>
                      <a:pt x="289" y="54"/>
                      <a:pt x="289" y="54"/>
                    </a:cubicBezTo>
                    <a:cubicBezTo>
                      <a:pt x="286" y="56"/>
                      <a:pt x="286" y="56"/>
                      <a:pt x="286" y="56"/>
                    </a:cubicBezTo>
                    <a:cubicBezTo>
                      <a:pt x="282" y="60"/>
                      <a:pt x="282" y="60"/>
                      <a:pt x="282" y="60"/>
                    </a:cubicBezTo>
                    <a:cubicBezTo>
                      <a:pt x="282" y="60"/>
                      <a:pt x="278" y="61"/>
                      <a:pt x="275" y="64"/>
                    </a:cubicBezTo>
                    <a:cubicBezTo>
                      <a:pt x="272" y="68"/>
                      <a:pt x="268" y="71"/>
                      <a:pt x="267" y="71"/>
                    </a:cubicBezTo>
                    <a:cubicBezTo>
                      <a:pt x="266" y="72"/>
                      <a:pt x="259" y="81"/>
                      <a:pt x="257" y="83"/>
                    </a:cubicBezTo>
                    <a:cubicBezTo>
                      <a:pt x="254" y="86"/>
                      <a:pt x="251" y="90"/>
                      <a:pt x="248" y="93"/>
                    </a:cubicBezTo>
                    <a:cubicBezTo>
                      <a:pt x="245" y="95"/>
                      <a:pt x="236" y="103"/>
                      <a:pt x="228" y="108"/>
                    </a:cubicBezTo>
                    <a:cubicBezTo>
                      <a:pt x="220" y="112"/>
                      <a:pt x="214" y="119"/>
                      <a:pt x="211" y="121"/>
                    </a:cubicBezTo>
                    <a:cubicBezTo>
                      <a:pt x="207" y="124"/>
                      <a:pt x="200" y="128"/>
                      <a:pt x="199" y="129"/>
                    </a:cubicBezTo>
                    <a:cubicBezTo>
                      <a:pt x="198" y="130"/>
                      <a:pt x="195" y="133"/>
                      <a:pt x="192" y="136"/>
                    </a:cubicBezTo>
                    <a:cubicBezTo>
                      <a:pt x="203" y="148"/>
                      <a:pt x="206" y="156"/>
                      <a:pt x="210" y="159"/>
                    </a:cubicBezTo>
                    <a:cubicBezTo>
                      <a:pt x="214" y="163"/>
                      <a:pt x="219" y="170"/>
                      <a:pt x="226" y="176"/>
                    </a:cubicBezTo>
                    <a:cubicBezTo>
                      <a:pt x="233" y="182"/>
                      <a:pt x="233" y="180"/>
                      <a:pt x="239" y="186"/>
                    </a:cubicBezTo>
                    <a:cubicBezTo>
                      <a:pt x="245" y="192"/>
                      <a:pt x="248" y="195"/>
                      <a:pt x="251" y="200"/>
                    </a:cubicBezTo>
                    <a:cubicBezTo>
                      <a:pt x="254" y="204"/>
                      <a:pt x="258" y="209"/>
                      <a:pt x="261" y="213"/>
                    </a:cubicBezTo>
                    <a:cubicBezTo>
                      <a:pt x="264" y="218"/>
                      <a:pt x="268" y="220"/>
                      <a:pt x="272" y="225"/>
                    </a:cubicBezTo>
                    <a:cubicBezTo>
                      <a:pt x="277" y="230"/>
                      <a:pt x="278" y="232"/>
                      <a:pt x="282" y="236"/>
                    </a:cubicBezTo>
                    <a:cubicBezTo>
                      <a:pt x="286" y="239"/>
                      <a:pt x="288" y="241"/>
                      <a:pt x="292" y="246"/>
                    </a:cubicBezTo>
                    <a:cubicBezTo>
                      <a:pt x="297" y="250"/>
                      <a:pt x="298" y="251"/>
                      <a:pt x="301" y="255"/>
                    </a:cubicBezTo>
                    <a:cubicBezTo>
                      <a:pt x="305" y="260"/>
                      <a:pt x="304" y="263"/>
                      <a:pt x="309" y="266"/>
                    </a:cubicBezTo>
                    <a:cubicBezTo>
                      <a:pt x="314" y="269"/>
                      <a:pt x="316" y="272"/>
                      <a:pt x="319" y="276"/>
                    </a:cubicBezTo>
                    <a:cubicBezTo>
                      <a:pt x="321" y="280"/>
                      <a:pt x="322" y="281"/>
                      <a:pt x="324" y="286"/>
                    </a:cubicBezTo>
                    <a:cubicBezTo>
                      <a:pt x="326" y="290"/>
                      <a:pt x="327" y="292"/>
                      <a:pt x="327" y="292"/>
                    </a:cubicBezTo>
                    <a:cubicBezTo>
                      <a:pt x="327" y="292"/>
                      <a:pt x="326" y="293"/>
                      <a:pt x="323" y="292"/>
                    </a:cubicBezTo>
                    <a:cubicBezTo>
                      <a:pt x="321" y="290"/>
                      <a:pt x="321" y="289"/>
                      <a:pt x="317" y="289"/>
                    </a:cubicBezTo>
                    <a:cubicBezTo>
                      <a:pt x="312" y="288"/>
                      <a:pt x="310" y="290"/>
                      <a:pt x="306" y="287"/>
                    </a:cubicBezTo>
                    <a:cubicBezTo>
                      <a:pt x="303" y="284"/>
                      <a:pt x="302" y="285"/>
                      <a:pt x="300" y="285"/>
                    </a:cubicBezTo>
                    <a:cubicBezTo>
                      <a:pt x="298" y="285"/>
                      <a:pt x="296" y="285"/>
                      <a:pt x="293" y="284"/>
                    </a:cubicBezTo>
                    <a:cubicBezTo>
                      <a:pt x="290" y="283"/>
                      <a:pt x="287" y="281"/>
                      <a:pt x="287" y="281"/>
                    </a:cubicBezTo>
                    <a:cubicBezTo>
                      <a:pt x="289" y="287"/>
                      <a:pt x="289" y="288"/>
                      <a:pt x="291" y="292"/>
                    </a:cubicBezTo>
                    <a:cubicBezTo>
                      <a:pt x="286" y="290"/>
                      <a:pt x="284" y="289"/>
                      <a:pt x="282" y="289"/>
                    </a:cubicBezTo>
                    <a:cubicBezTo>
                      <a:pt x="279" y="289"/>
                      <a:pt x="279" y="288"/>
                      <a:pt x="275" y="287"/>
                    </a:cubicBezTo>
                    <a:cubicBezTo>
                      <a:pt x="272" y="286"/>
                      <a:pt x="275" y="288"/>
                      <a:pt x="275" y="291"/>
                    </a:cubicBezTo>
                    <a:cubicBezTo>
                      <a:pt x="276" y="294"/>
                      <a:pt x="277" y="294"/>
                      <a:pt x="278" y="298"/>
                    </a:cubicBezTo>
                    <a:cubicBezTo>
                      <a:pt x="279" y="302"/>
                      <a:pt x="283" y="308"/>
                      <a:pt x="285" y="308"/>
                    </a:cubicBezTo>
                    <a:cubicBezTo>
                      <a:pt x="287" y="308"/>
                      <a:pt x="291" y="311"/>
                      <a:pt x="293" y="311"/>
                    </a:cubicBezTo>
                    <a:cubicBezTo>
                      <a:pt x="294" y="311"/>
                      <a:pt x="295" y="313"/>
                      <a:pt x="297" y="315"/>
                    </a:cubicBezTo>
                    <a:cubicBezTo>
                      <a:pt x="298" y="317"/>
                      <a:pt x="295" y="315"/>
                      <a:pt x="298" y="319"/>
                    </a:cubicBezTo>
                    <a:cubicBezTo>
                      <a:pt x="294" y="316"/>
                      <a:pt x="294" y="320"/>
                      <a:pt x="291" y="318"/>
                    </a:cubicBezTo>
                    <a:cubicBezTo>
                      <a:pt x="289" y="315"/>
                      <a:pt x="288" y="315"/>
                      <a:pt x="287" y="317"/>
                    </a:cubicBezTo>
                    <a:cubicBezTo>
                      <a:pt x="287" y="319"/>
                      <a:pt x="288" y="322"/>
                      <a:pt x="287" y="323"/>
                    </a:cubicBezTo>
                    <a:cubicBezTo>
                      <a:pt x="287" y="324"/>
                      <a:pt x="285" y="327"/>
                      <a:pt x="285" y="327"/>
                    </a:cubicBezTo>
                    <a:cubicBezTo>
                      <a:pt x="280" y="325"/>
                      <a:pt x="280" y="325"/>
                      <a:pt x="280" y="325"/>
                    </a:cubicBezTo>
                    <a:cubicBezTo>
                      <a:pt x="272" y="319"/>
                      <a:pt x="272" y="319"/>
                      <a:pt x="272" y="319"/>
                    </a:cubicBezTo>
                    <a:cubicBezTo>
                      <a:pt x="272" y="319"/>
                      <a:pt x="262" y="310"/>
                      <a:pt x="257" y="306"/>
                    </a:cubicBezTo>
                    <a:cubicBezTo>
                      <a:pt x="252" y="303"/>
                      <a:pt x="245" y="298"/>
                      <a:pt x="241" y="294"/>
                    </a:cubicBezTo>
                    <a:cubicBezTo>
                      <a:pt x="237" y="290"/>
                      <a:pt x="228" y="279"/>
                      <a:pt x="224" y="273"/>
                    </a:cubicBezTo>
                    <a:cubicBezTo>
                      <a:pt x="219" y="268"/>
                      <a:pt x="208" y="253"/>
                      <a:pt x="201" y="247"/>
                    </a:cubicBezTo>
                    <a:cubicBezTo>
                      <a:pt x="195" y="241"/>
                      <a:pt x="184" y="225"/>
                      <a:pt x="180" y="220"/>
                    </a:cubicBezTo>
                    <a:cubicBezTo>
                      <a:pt x="175" y="216"/>
                      <a:pt x="172" y="211"/>
                      <a:pt x="166" y="202"/>
                    </a:cubicBezTo>
                    <a:cubicBezTo>
                      <a:pt x="159" y="193"/>
                      <a:pt x="148" y="180"/>
                      <a:pt x="148" y="180"/>
                    </a:cubicBezTo>
                    <a:cubicBezTo>
                      <a:pt x="142" y="187"/>
                      <a:pt x="136" y="190"/>
                      <a:pt x="134" y="192"/>
                    </a:cubicBezTo>
                    <a:cubicBezTo>
                      <a:pt x="133" y="195"/>
                      <a:pt x="126" y="201"/>
                      <a:pt x="123" y="206"/>
                    </a:cubicBezTo>
                    <a:cubicBezTo>
                      <a:pt x="121" y="210"/>
                      <a:pt x="112" y="219"/>
                      <a:pt x="108" y="224"/>
                    </a:cubicBezTo>
                    <a:cubicBezTo>
                      <a:pt x="103" y="230"/>
                      <a:pt x="98" y="235"/>
                      <a:pt x="95" y="239"/>
                    </a:cubicBezTo>
                    <a:cubicBezTo>
                      <a:pt x="92" y="243"/>
                      <a:pt x="89" y="249"/>
                      <a:pt x="84" y="254"/>
                    </a:cubicBezTo>
                    <a:cubicBezTo>
                      <a:pt x="79" y="258"/>
                      <a:pt x="71" y="267"/>
                      <a:pt x="67" y="273"/>
                    </a:cubicBezTo>
                    <a:cubicBezTo>
                      <a:pt x="64" y="279"/>
                      <a:pt x="62" y="284"/>
                      <a:pt x="59" y="286"/>
                    </a:cubicBezTo>
                    <a:cubicBezTo>
                      <a:pt x="56" y="288"/>
                      <a:pt x="54" y="291"/>
                      <a:pt x="46" y="297"/>
                    </a:cubicBezTo>
                    <a:cubicBezTo>
                      <a:pt x="38" y="303"/>
                      <a:pt x="34" y="305"/>
                      <a:pt x="32" y="306"/>
                    </a:cubicBezTo>
                    <a:cubicBezTo>
                      <a:pt x="31" y="308"/>
                      <a:pt x="30" y="311"/>
                      <a:pt x="25" y="309"/>
                    </a:cubicBezTo>
                    <a:cubicBezTo>
                      <a:pt x="21" y="306"/>
                      <a:pt x="20" y="311"/>
                      <a:pt x="17" y="311"/>
                    </a:cubicBezTo>
                    <a:cubicBezTo>
                      <a:pt x="13" y="311"/>
                      <a:pt x="9" y="312"/>
                      <a:pt x="10" y="308"/>
                    </a:cubicBezTo>
                    <a:cubicBezTo>
                      <a:pt x="10" y="304"/>
                      <a:pt x="10" y="302"/>
                      <a:pt x="10" y="301"/>
                    </a:cubicBezTo>
                    <a:cubicBezTo>
                      <a:pt x="10" y="299"/>
                      <a:pt x="9" y="297"/>
                      <a:pt x="9" y="297"/>
                    </a:cubicBezTo>
                    <a:cubicBezTo>
                      <a:pt x="9" y="297"/>
                      <a:pt x="7" y="297"/>
                      <a:pt x="5" y="298"/>
                    </a:cubicBezTo>
                    <a:cubicBezTo>
                      <a:pt x="3" y="299"/>
                      <a:pt x="0" y="302"/>
                      <a:pt x="1" y="297"/>
                    </a:cubicBezTo>
                    <a:cubicBezTo>
                      <a:pt x="2" y="292"/>
                      <a:pt x="1" y="288"/>
                      <a:pt x="2" y="285"/>
                    </a:cubicBezTo>
                    <a:cubicBezTo>
                      <a:pt x="4" y="282"/>
                      <a:pt x="5" y="277"/>
                      <a:pt x="6" y="273"/>
                    </a:cubicBezTo>
                    <a:cubicBezTo>
                      <a:pt x="7" y="270"/>
                      <a:pt x="10" y="263"/>
                      <a:pt x="13" y="259"/>
                    </a:cubicBezTo>
                    <a:cubicBezTo>
                      <a:pt x="16" y="254"/>
                      <a:pt x="19" y="250"/>
                      <a:pt x="22" y="245"/>
                    </a:cubicBezTo>
                    <a:cubicBezTo>
                      <a:pt x="24" y="240"/>
                      <a:pt x="27" y="235"/>
                      <a:pt x="28" y="232"/>
                    </a:cubicBezTo>
                    <a:cubicBezTo>
                      <a:pt x="30" y="228"/>
                      <a:pt x="31" y="227"/>
                      <a:pt x="31" y="227"/>
                    </a:cubicBezTo>
                    <a:cubicBezTo>
                      <a:pt x="31" y="227"/>
                      <a:pt x="41" y="218"/>
                      <a:pt x="44" y="215"/>
                    </a:cubicBezTo>
                    <a:cubicBezTo>
                      <a:pt x="46" y="212"/>
                      <a:pt x="53" y="206"/>
                      <a:pt x="56" y="202"/>
                    </a:cubicBezTo>
                    <a:cubicBezTo>
                      <a:pt x="59" y="198"/>
                      <a:pt x="55" y="200"/>
                      <a:pt x="61" y="194"/>
                    </a:cubicBezTo>
                    <a:cubicBezTo>
                      <a:pt x="67" y="188"/>
                      <a:pt x="79" y="176"/>
                      <a:pt x="83" y="172"/>
                    </a:cubicBezTo>
                    <a:cubicBezTo>
                      <a:pt x="86" y="168"/>
                      <a:pt x="89" y="166"/>
                      <a:pt x="93" y="163"/>
                    </a:cubicBezTo>
                    <a:cubicBezTo>
                      <a:pt x="97" y="160"/>
                      <a:pt x="106" y="151"/>
                      <a:pt x="108" y="148"/>
                    </a:cubicBezTo>
                    <a:cubicBezTo>
                      <a:pt x="109" y="145"/>
                      <a:pt x="111" y="142"/>
                      <a:pt x="115" y="139"/>
                    </a:cubicBezTo>
                    <a:cubicBezTo>
                      <a:pt x="105" y="125"/>
                      <a:pt x="102" y="121"/>
                      <a:pt x="96" y="115"/>
                    </a:cubicBezTo>
                    <a:cubicBezTo>
                      <a:pt x="90" y="109"/>
                      <a:pt x="84" y="103"/>
                      <a:pt x="82" y="100"/>
                    </a:cubicBezTo>
                    <a:cubicBezTo>
                      <a:pt x="80" y="96"/>
                      <a:pt x="77" y="93"/>
                      <a:pt x="73" y="89"/>
                    </a:cubicBezTo>
                    <a:cubicBezTo>
                      <a:pt x="69" y="85"/>
                      <a:pt x="61" y="78"/>
                      <a:pt x="56" y="74"/>
                    </a:cubicBezTo>
                    <a:cubicBezTo>
                      <a:pt x="51" y="71"/>
                      <a:pt x="46" y="65"/>
                      <a:pt x="44" y="62"/>
                    </a:cubicBezTo>
                    <a:cubicBezTo>
                      <a:pt x="42" y="58"/>
                      <a:pt x="36" y="57"/>
                      <a:pt x="33" y="51"/>
                    </a:cubicBezTo>
                    <a:cubicBezTo>
                      <a:pt x="29" y="46"/>
                      <a:pt x="24" y="39"/>
                      <a:pt x="21" y="36"/>
                    </a:cubicBezTo>
                    <a:cubicBezTo>
                      <a:pt x="19" y="34"/>
                      <a:pt x="16" y="30"/>
                      <a:pt x="14" y="27"/>
                    </a:cubicBezTo>
                    <a:cubicBezTo>
                      <a:pt x="13" y="23"/>
                      <a:pt x="17" y="24"/>
                      <a:pt x="18" y="22"/>
                    </a:cubicBezTo>
                    <a:cubicBezTo>
                      <a:pt x="18" y="19"/>
                      <a:pt x="17" y="18"/>
                      <a:pt x="19" y="17"/>
                    </a:cubicBezTo>
                    <a:cubicBezTo>
                      <a:pt x="22" y="15"/>
                      <a:pt x="23" y="13"/>
                      <a:pt x="25" y="13"/>
                    </a:cubicBezTo>
                    <a:cubicBezTo>
                      <a:pt x="27" y="12"/>
                      <a:pt x="30" y="11"/>
                      <a:pt x="30" y="11"/>
                    </a:cubicBezTo>
                    <a:cubicBezTo>
                      <a:pt x="34" y="9"/>
                      <a:pt x="34" y="9"/>
                      <a:pt x="34" y="9"/>
                    </a:cubicBezTo>
                    <a:cubicBezTo>
                      <a:pt x="34" y="9"/>
                      <a:pt x="33" y="7"/>
                      <a:pt x="33" y="6"/>
                    </a:cubicBezTo>
                    <a:cubicBezTo>
                      <a:pt x="33" y="5"/>
                      <a:pt x="29" y="0"/>
                      <a:pt x="32" y="2"/>
                    </a:cubicBezTo>
                    <a:cubicBezTo>
                      <a:pt x="35" y="4"/>
                      <a:pt x="34" y="0"/>
                      <a:pt x="37" y="4"/>
                    </a:cubicBezTo>
                    <a:cubicBezTo>
                      <a:pt x="40" y="7"/>
                      <a:pt x="41" y="7"/>
                      <a:pt x="44" y="10"/>
                    </a:cubicBezTo>
                    <a:cubicBezTo>
                      <a:pt x="47" y="12"/>
                      <a:pt x="47" y="15"/>
                      <a:pt x="51" y="16"/>
                    </a:cubicBezTo>
                    <a:cubicBezTo>
                      <a:pt x="55" y="18"/>
                      <a:pt x="57" y="18"/>
                      <a:pt x="58" y="19"/>
                    </a:cubicBezTo>
                    <a:cubicBezTo>
                      <a:pt x="60" y="20"/>
                      <a:pt x="61" y="21"/>
                      <a:pt x="64" y="24"/>
                    </a:cubicBezTo>
                    <a:cubicBezTo>
                      <a:pt x="66" y="27"/>
                      <a:pt x="67" y="28"/>
                      <a:pt x="69" y="29"/>
                    </a:cubicBezTo>
                    <a:cubicBezTo>
                      <a:pt x="71" y="31"/>
                      <a:pt x="74" y="32"/>
                      <a:pt x="74" y="32"/>
                    </a:cubicBezTo>
                    <a:cubicBezTo>
                      <a:pt x="74" y="30"/>
                      <a:pt x="74" y="30"/>
                      <a:pt x="74" y="30"/>
                    </a:cubicBezTo>
                    <a:cubicBezTo>
                      <a:pt x="74" y="30"/>
                      <a:pt x="75" y="32"/>
                      <a:pt x="73" y="27"/>
                    </a:cubicBezTo>
                    <a:cubicBezTo>
                      <a:pt x="70" y="22"/>
                      <a:pt x="68" y="18"/>
                      <a:pt x="67" y="14"/>
                    </a:cubicBezTo>
                    <a:cubicBezTo>
                      <a:pt x="65" y="11"/>
                      <a:pt x="65" y="9"/>
                      <a:pt x="65" y="9"/>
                    </a:cubicBezTo>
                    <a:cubicBezTo>
                      <a:pt x="65" y="9"/>
                      <a:pt x="63" y="6"/>
                      <a:pt x="67" y="8"/>
                    </a:cubicBezTo>
                    <a:close/>
                  </a:path>
                </a:pathLst>
              </a:custGeom>
              <a:solidFill>
                <a:srgbClr val="C00000">
                  <a:alpha val="90000"/>
                </a:srgbClr>
              </a:solidFill>
              <a:ln w="9525">
                <a:noFill/>
                <a:round/>
                <a:headEnd/>
                <a:tailEnd/>
              </a:ln>
            </p:spPr>
            <p:txBody>
              <a:bodyPr/>
              <a:lstStyle/>
              <a:p>
                <a:endParaRPr lang="en-US"/>
              </a:p>
            </p:txBody>
          </p:sp>
          <p:sp>
            <p:nvSpPr>
              <p:cNvPr id="87" name="Freeform 9"/>
              <p:cNvSpPr>
                <a:spLocks/>
              </p:cNvSpPr>
              <p:nvPr/>
            </p:nvSpPr>
            <p:spPr bwMode="auto">
              <a:xfrm>
                <a:off x="-617" y="2661"/>
                <a:ext cx="62" cy="80"/>
              </a:xfrm>
              <a:custGeom>
                <a:avLst/>
                <a:gdLst/>
                <a:ahLst/>
                <a:cxnLst>
                  <a:cxn ang="0">
                    <a:pos x="24" y="3"/>
                  </a:cxn>
                  <a:cxn ang="0">
                    <a:pos x="18" y="11"/>
                  </a:cxn>
                  <a:cxn ang="0">
                    <a:pos x="14" y="15"/>
                  </a:cxn>
                  <a:cxn ang="0">
                    <a:pos x="9" y="21"/>
                  </a:cxn>
                  <a:cxn ang="0">
                    <a:pos x="7" y="25"/>
                  </a:cxn>
                  <a:cxn ang="0">
                    <a:pos x="3" y="29"/>
                  </a:cxn>
                  <a:cxn ang="0">
                    <a:pos x="1" y="32"/>
                  </a:cxn>
                  <a:cxn ang="0">
                    <a:pos x="3" y="31"/>
                  </a:cxn>
                  <a:cxn ang="0">
                    <a:pos x="8" y="29"/>
                  </a:cxn>
                  <a:cxn ang="0">
                    <a:pos x="11" y="25"/>
                  </a:cxn>
                  <a:cxn ang="0">
                    <a:pos x="14" y="23"/>
                  </a:cxn>
                  <a:cxn ang="0">
                    <a:pos x="17" y="18"/>
                  </a:cxn>
                  <a:cxn ang="0">
                    <a:pos x="21" y="15"/>
                  </a:cxn>
                  <a:cxn ang="0">
                    <a:pos x="22" y="10"/>
                  </a:cxn>
                  <a:cxn ang="0">
                    <a:pos x="24" y="3"/>
                  </a:cxn>
                </a:cxnLst>
                <a:rect l="0" t="0" r="r" b="b"/>
                <a:pathLst>
                  <a:path w="26" h="34">
                    <a:moveTo>
                      <a:pt x="24" y="3"/>
                    </a:moveTo>
                    <a:cubicBezTo>
                      <a:pt x="26" y="0"/>
                      <a:pt x="19" y="10"/>
                      <a:pt x="18" y="11"/>
                    </a:cubicBezTo>
                    <a:cubicBezTo>
                      <a:pt x="17" y="12"/>
                      <a:pt x="15" y="13"/>
                      <a:pt x="14" y="15"/>
                    </a:cubicBezTo>
                    <a:cubicBezTo>
                      <a:pt x="12" y="17"/>
                      <a:pt x="11" y="19"/>
                      <a:pt x="9" y="21"/>
                    </a:cubicBezTo>
                    <a:cubicBezTo>
                      <a:pt x="8" y="23"/>
                      <a:pt x="8" y="25"/>
                      <a:pt x="7" y="25"/>
                    </a:cubicBezTo>
                    <a:cubicBezTo>
                      <a:pt x="6" y="26"/>
                      <a:pt x="5" y="28"/>
                      <a:pt x="3" y="29"/>
                    </a:cubicBezTo>
                    <a:cubicBezTo>
                      <a:pt x="2" y="30"/>
                      <a:pt x="2" y="31"/>
                      <a:pt x="1" y="32"/>
                    </a:cubicBezTo>
                    <a:cubicBezTo>
                      <a:pt x="0" y="34"/>
                      <a:pt x="1" y="32"/>
                      <a:pt x="3" y="31"/>
                    </a:cubicBezTo>
                    <a:cubicBezTo>
                      <a:pt x="6" y="30"/>
                      <a:pt x="7" y="30"/>
                      <a:pt x="8" y="29"/>
                    </a:cubicBezTo>
                    <a:cubicBezTo>
                      <a:pt x="9" y="27"/>
                      <a:pt x="8" y="24"/>
                      <a:pt x="11" y="25"/>
                    </a:cubicBezTo>
                    <a:cubicBezTo>
                      <a:pt x="13" y="26"/>
                      <a:pt x="12" y="24"/>
                      <a:pt x="14" y="23"/>
                    </a:cubicBezTo>
                    <a:cubicBezTo>
                      <a:pt x="15" y="21"/>
                      <a:pt x="15" y="20"/>
                      <a:pt x="17" y="18"/>
                    </a:cubicBezTo>
                    <a:cubicBezTo>
                      <a:pt x="19" y="16"/>
                      <a:pt x="20" y="16"/>
                      <a:pt x="21" y="15"/>
                    </a:cubicBezTo>
                    <a:cubicBezTo>
                      <a:pt x="22" y="13"/>
                      <a:pt x="21" y="11"/>
                      <a:pt x="22" y="10"/>
                    </a:cubicBezTo>
                    <a:cubicBezTo>
                      <a:pt x="22" y="9"/>
                      <a:pt x="21" y="8"/>
                      <a:pt x="24" y="3"/>
                    </a:cubicBezTo>
                    <a:close/>
                  </a:path>
                </a:pathLst>
              </a:custGeom>
              <a:grpFill/>
              <a:ln w="9525">
                <a:noFill/>
                <a:round/>
                <a:headEnd/>
                <a:tailEnd/>
              </a:ln>
            </p:spPr>
            <p:txBody>
              <a:bodyPr/>
              <a:lstStyle/>
              <a:p>
                <a:endParaRPr lang="en-US"/>
              </a:p>
            </p:txBody>
          </p:sp>
        </p:grpSp>
      </p:grpSp>
      <p:grpSp>
        <p:nvGrpSpPr>
          <p:cNvPr id="23" name="Group 87"/>
          <p:cNvGrpSpPr/>
          <p:nvPr/>
        </p:nvGrpSpPr>
        <p:grpSpPr>
          <a:xfrm>
            <a:off x="4419601" y="4869074"/>
            <a:ext cx="1357744" cy="634584"/>
            <a:chOff x="4419601" y="3912014"/>
            <a:chExt cx="1357744" cy="634584"/>
          </a:xfrm>
        </p:grpSpPr>
        <p:sp>
          <p:nvSpPr>
            <p:cNvPr id="89" name="Rectangle 88"/>
            <p:cNvSpPr/>
            <p:nvPr/>
          </p:nvSpPr>
          <p:spPr>
            <a:xfrm>
              <a:off x="4419601" y="3981594"/>
              <a:ext cx="1357744" cy="42949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7"/>
            <p:cNvGrpSpPr>
              <a:grpSpLocks/>
            </p:cNvGrpSpPr>
            <p:nvPr/>
          </p:nvGrpSpPr>
          <p:grpSpPr bwMode="auto">
            <a:xfrm>
              <a:off x="4842163" y="3912014"/>
              <a:ext cx="637308" cy="634584"/>
              <a:chOff x="-775" y="2064"/>
              <a:chExt cx="773" cy="772"/>
            </a:xfrm>
            <a:solidFill>
              <a:srgbClr val="C00000">
                <a:alpha val="76000"/>
              </a:srgbClr>
            </a:solidFill>
          </p:grpSpPr>
          <p:sp>
            <p:nvSpPr>
              <p:cNvPr id="91" name="Freeform 8"/>
              <p:cNvSpPr>
                <a:spLocks/>
              </p:cNvSpPr>
              <p:nvPr/>
            </p:nvSpPr>
            <p:spPr bwMode="auto">
              <a:xfrm>
                <a:off x="-775" y="2064"/>
                <a:ext cx="773" cy="772"/>
              </a:xfrm>
              <a:custGeom>
                <a:avLst/>
                <a:gdLst/>
                <a:ahLst/>
                <a:cxnLst>
                  <a:cxn ang="0">
                    <a:pos x="81" y="21"/>
                  </a:cxn>
                  <a:cxn ang="0">
                    <a:pos x="101" y="33"/>
                  </a:cxn>
                  <a:cxn ang="0">
                    <a:pos x="134" y="69"/>
                  </a:cxn>
                  <a:cxn ang="0">
                    <a:pos x="173" y="82"/>
                  </a:cxn>
                  <a:cxn ang="0">
                    <a:pos x="196" y="64"/>
                  </a:cxn>
                  <a:cxn ang="0">
                    <a:pos x="222" y="46"/>
                  </a:cxn>
                  <a:cxn ang="0">
                    <a:pos x="248" y="26"/>
                  </a:cxn>
                  <a:cxn ang="0">
                    <a:pos x="270" y="18"/>
                  </a:cxn>
                  <a:cxn ang="0">
                    <a:pos x="276" y="20"/>
                  </a:cxn>
                  <a:cxn ang="0">
                    <a:pos x="288" y="20"/>
                  </a:cxn>
                  <a:cxn ang="0">
                    <a:pos x="291" y="35"/>
                  </a:cxn>
                  <a:cxn ang="0">
                    <a:pos x="289" y="50"/>
                  </a:cxn>
                  <a:cxn ang="0">
                    <a:pos x="282" y="60"/>
                  </a:cxn>
                  <a:cxn ang="0">
                    <a:pos x="257" y="83"/>
                  </a:cxn>
                  <a:cxn ang="0">
                    <a:pos x="211" y="121"/>
                  </a:cxn>
                  <a:cxn ang="0">
                    <a:pos x="210" y="159"/>
                  </a:cxn>
                  <a:cxn ang="0">
                    <a:pos x="251" y="200"/>
                  </a:cxn>
                  <a:cxn ang="0">
                    <a:pos x="282" y="236"/>
                  </a:cxn>
                  <a:cxn ang="0">
                    <a:pos x="309" y="266"/>
                  </a:cxn>
                  <a:cxn ang="0">
                    <a:pos x="327" y="292"/>
                  </a:cxn>
                  <a:cxn ang="0">
                    <a:pos x="306" y="287"/>
                  </a:cxn>
                  <a:cxn ang="0">
                    <a:pos x="287" y="281"/>
                  </a:cxn>
                  <a:cxn ang="0">
                    <a:pos x="275" y="287"/>
                  </a:cxn>
                  <a:cxn ang="0">
                    <a:pos x="285" y="308"/>
                  </a:cxn>
                  <a:cxn ang="0">
                    <a:pos x="298" y="319"/>
                  </a:cxn>
                  <a:cxn ang="0">
                    <a:pos x="287" y="323"/>
                  </a:cxn>
                  <a:cxn ang="0">
                    <a:pos x="272" y="319"/>
                  </a:cxn>
                  <a:cxn ang="0">
                    <a:pos x="224" y="273"/>
                  </a:cxn>
                  <a:cxn ang="0">
                    <a:pos x="166" y="202"/>
                  </a:cxn>
                  <a:cxn ang="0">
                    <a:pos x="123" y="206"/>
                  </a:cxn>
                  <a:cxn ang="0">
                    <a:pos x="84" y="254"/>
                  </a:cxn>
                  <a:cxn ang="0">
                    <a:pos x="46" y="297"/>
                  </a:cxn>
                  <a:cxn ang="0">
                    <a:pos x="17" y="311"/>
                  </a:cxn>
                  <a:cxn ang="0">
                    <a:pos x="9" y="297"/>
                  </a:cxn>
                  <a:cxn ang="0">
                    <a:pos x="2" y="285"/>
                  </a:cxn>
                  <a:cxn ang="0">
                    <a:pos x="22" y="245"/>
                  </a:cxn>
                  <a:cxn ang="0">
                    <a:pos x="44" y="215"/>
                  </a:cxn>
                  <a:cxn ang="0">
                    <a:pos x="83" y="172"/>
                  </a:cxn>
                  <a:cxn ang="0">
                    <a:pos x="115" y="139"/>
                  </a:cxn>
                  <a:cxn ang="0">
                    <a:pos x="73" y="89"/>
                  </a:cxn>
                  <a:cxn ang="0">
                    <a:pos x="33" y="51"/>
                  </a:cxn>
                  <a:cxn ang="0">
                    <a:pos x="18" y="22"/>
                  </a:cxn>
                  <a:cxn ang="0">
                    <a:pos x="30" y="11"/>
                  </a:cxn>
                  <a:cxn ang="0">
                    <a:pos x="32" y="2"/>
                  </a:cxn>
                  <a:cxn ang="0">
                    <a:pos x="51" y="16"/>
                  </a:cxn>
                  <a:cxn ang="0">
                    <a:pos x="69" y="29"/>
                  </a:cxn>
                  <a:cxn ang="0">
                    <a:pos x="73" y="27"/>
                  </a:cxn>
                  <a:cxn ang="0">
                    <a:pos x="67" y="8"/>
                  </a:cxn>
                </a:cxnLst>
                <a:rect l="0" t="0" r="r" b="b"/>
                <a:pathLst>
                  <a:path w="327" h="327">
                    <a:moveTo>
                      <a:pt x="67" y="8"/>
                    </a:moveTo>
                    <a:cubicBezTo>
                      <a:pt x="70" y="10"/>
                      <a:pt x="72" y="11"/>
                      <a:pt x="74" y="14"/>
                    </a:cubicBezTo>
                    <a:cubicBezTo>
                      <a:pt x="76" y="18"/>
                      <a:pt x="77" y="19"/>
                      <a:pt x="81" y="21"/>
                    </a:cubicBezTo>
                    <a:cubicBezTo>
                      <a:pt x="85" y="24"/>
                      <a:pt x="85" y="27"/>
                      <a:pt x="88" y="27"/>
                    </a:cubicBezTo>
                    <a:cubicBezTo>
                      <a:pt x="92" y="27"/>
                      <a:pt x="96" y="27"/>
                      <a:pt x="97" y="29"/>
                    </a:cubicBezTo>
                    <a:cubicBezTo>
                      <a:pt x="98" y="30"/>
                      <a:pt x="98" y="29"/>
                      <a:pt x="101" y="33"/>
                    </a:cubicBezTo>
                    <a:cubicBezTo>
                      <a:pt x="105" y="37"/>
                      <a:pt x="107" y="38"/>
                      <a:pt x="111" y="41"/>
                    </a:cubicBezTo>
                    <a:cubicBezTo>
                      <a:pt x="114" y="45"/>
                      <a:pt x="112" y="48"/>
                      <a:pt x="118" y="52"/>
                    </a:cubicBezTo>
                    <a:cubicBezTo>
                      <a:pt x="123" y="57"/>
                      <a:pt x="127" y="62"/>
                      <a:pt x="134" y="69"/>
                    </a:cubicBezTo>
                    <a:cubicBezTo>
                      <a:pt x="141" y="76"/>
                      <a:pt x="143" y="79"/>
                      <a:pt x="147" y="83"/>
                    </a:cubicBezTo>
                    <a:cubicBezTo>
                      <a:pt x="152" y="88"/>
                      <a:pt x="157" y="94"/>
                      <a:pt x="160" y="97"/>
                    </a:cubicBezTo>
                    <a:cubicBezTo>
                      <a:pt x="165" y="90"/>
                      <a:pt x="169" y="86"/>
                      <a:pt x="173" y="82"/>
                    </a:cubicBezTo>
                    <a:cubicBezTo>
                      <a:pt x="176" y="78"/>
                      <a:pt x="181" y="74"/>
                      <a:pt x="184" y="71"/>
                    </a:cubicBezTo>
                    <a:cubicBezTo>
                      <a:pt x="187" y="68"/>
                      <a:pt x="192" y="64"/>
                      <a:pt x="192" y="64"/>
                    </a:cubicBezTo>
                    <a:cubicBezTo>
                      <a:pt x="192" y="64"/>
                      <a:pt x="193" y="66"/>
                      <a:pt x="196" y="64"/>
                    </a:cubicBezTo>
                    <a:cubicBezTo>
                      <a:pt x="198" y="62"/>
                      <a:pt x="198" y="62"/>
                      <a:pt x="201" y="60"/>
                    </a:cubicBezTo>
                    <a:cubicBezTo>
                      <a:pt x="203" y="57"/>
                      <a:pt x="208" y="55"/>
                      <a:pt x="211" y="53"/>
                    </a:cubicBezTo>
                    <a:cubicBezTo>
                      <a:pt x="213" y="51"/>
                      <a:pt x="220" y="47"/>
                      <a:pt x="222" y="46"/>
                    </a:cubicBezTo>
                    <a:cubicBezTo>
                      <a:pt x="224" y="44"/>
                      <a:pt x="233" y="35"/>
                      <a:pt x="233" y="34"/>
                    </a:cubicBezTo>
                    <a:cubicBezTo>
                      <a:pt x="233" y="34"/>
                      <a:pt x="236" y="34"/>
                      <a:pt x="237" y="33"/>
                    </a:cubicBezTo>
                    <a:cubicBezTo>
                      <a:pt x="238" y="32"/>
                      <a:pt x="243" y="27"/>
                      <a:pt x="248" y="26"/>
                    </a:cubicBezTo>
                    <a:cubicBezTo>
                      <a:pt x="253" y="24"/>
                      <a:pt x="258" y="22"/>
                      <a:pt x="260" y="20"/>
                    </a:cubicBezTo>
                    <a:cubicBezTo>
                      <a:pt x="262" y="17"/>
                      <a:pt x="263" y="18"/>
                      <a:pt x="265" y="18"/>
                    </a:cubicBezTo>
                    <a:cubicBezTo>
                      <a:pt x="268" y="18"/>
                      <a:pt x="270" y="18"/>
                      <a:pt x="270" y="18"/>
                    </a:cubicBezTo>
                    <a:cubicBezTo>
                      <a:pt x="272" y="19"/>
                      <a:pt x="272" y="19"/>
                      <a:pt x="272" y="19"/>
                    </a:cubicBezTo>
                    <a:cubicBezTo>
                      <a:pt x="274" y="18"/>
                      <a:pt x="274" y="18"/>
                      <a:pt x="274" y="18"/>
                    </a:cubicBezTo>
                    <a:cubicBezTo>
                      <a:pt x="276" y="20"/>
                      <a:pt x="276" y="20"/>
                      <a:pt x="276" y="20"/>
                    </a:cubicBezTo>
                    <a:cubicBezTo>
                      <a:pt x="276" y="20"/>
                      <a:pt x="277" y="19"/>
                      <a:pt x="280" y="18"/>
                    </a:cubicBezTo>
                    <a:cubicBezTo>
                      <a:pt x="283" y="18"/>
                      <a:pt x="286" y="20"/>
                      <a:pt x="286" y="20"/>
                    </a:cubicBezTo>
                    <a:cubicBezTo>
                      <a:pt x="288" y="20"/>
                      <a:pt x="288" y="20"/>
                      <a:pt x="288" y="20"/>
                    </a:cubicBezTo>
                    <a:cubicBezTo>
                      <a:pt x="288" y="20"/>
                      <a:pt x="289" y="21"/>
                      <a:pt x="289" y="22"/>
                    </a:cubicBezTo>
                    <a:cubicBezTo>
                      <a:pt x="290" y="23"/>
                      <a:pt x="290" y="27"/>
                      <a:pt x="291" y="28"/>
                    </a:cubicBezTo>
                    <a:cubicBezTo>
                      <a:pt x="291" y="29"/>
                      <a:pt x="291" y="33"/>
                      <a:pt x="291" y="35"/>
                    </a:cubicBezTo>
                    <a:cubicBezTo>
                      <a:pt x="290" y="36"/>
                      <a:pt x="291" y="37"/>
                      <a:pt x="290" y="39"/>
                    </a:cubicBezTo>
                    <a:cubicBezTo>
                      <a:pt x="289" y="40"/>
                      <a:pt x="291" y="40"/>
                      <a:pt x="289" y="43"/>
                    </a:cubicBezTo>
                    <a:cubicBezTo>
                      <a:pt x="288" y="45"/>
                      <a:pt x="290" y="46"/>
                      <a:pt x="289" y="50"/>
                    </a:cubicBezTo>
                    <a:cubicBezTo>
                      <a:pt x="287" y="54"/>
                      <a:pt x="289" y="54"/>
                      <a:pt x="289" y="54"/>
                    </a:cubicBezTo>
                    <a:cubicBezTo>
                      <a:pt x="286" y="56"/>
                      <a:pt x="286" y="56"/>
                      <a:pt x="286" y="56"/>
                    </a:cubicBezTo>
                    <a:cubicBezTo>
                      <a:pt x="282" y="60"/>
                      <a:pt x="282" y="60"/>
                      <a:pt x="282" y="60"/>
                    </a:cubicBezTo>
                    <a:cubicBezTo>
                      <a:pt x="282" y="60"/>
                      <a:pt x="278" y="61"/>
                      <a:pt x="275" y="64"/>
                    </a:cubicBezTo>
                    <a:cubicBezTo>
                      <a:pt x="272" y="68"/>
                      <a:pt x="268" y="71"/>
                      <a:pt x="267" y="71"/>
                    </a:cubicBezTo>
                    <a:cubicBezTo>
                      <a:pt x="266" y="72"/>
                      <a:pt x="259" y="81"/>
                      <a:pt x="257" y="83"/>
                    </a:cubicBezTo>
                    <a:cubicBezTo>
                      <a:pt x="254" y="86"/>
                      <a:pt x="251" y="90"/>
                      <a:pt x="248" y="93"/>
                    </a:cubicBezTo>
                    <a:cubicBezTo>
                      <a:pt x="245" y="95"/>
                      <a:pt x="236" y="103"/>
                      <a:pt x="228" y="108"/>
                    </a:cubicBezTo>
                    <a:cubicBezTo>
                      <a:pt x="220" y="112"/>
                      <a:pt x="214" y="119"/>
                      <a:pt x="211" y="121"/>
                    </a:cubicBezTo>
                    <a:cubicBezTo>
                      <a:pt x="207" y="124"/>
                      <a:pt x="200" y="128"/>
                      <a:pt x="199" y="129"/>
                    </a:cubicBezTo>
                    <a:cubicBezTo>
                      <a:pt x="198" y="130"/>
                      <a:pt x="195" y="133"/>
                      <a:pt x="192" y="136"/>
                    </a:cubicBezTo>
                    <a:cubicBezTo>
                      <a:pt x="203" y="148"/>
                      <a:pt x="206" y="156"/>
                      <a:pt x="210" y="159"/>
                    </a:cubicBezTo>
                    <a:cubicBezTo>
                      <a:pt x="214" y="163"/>
                      <a:pt x="219" y="170"/>
                      <a:pt x="226" y="176"/>
                    </a:cubicBezTo>
                    <a:cubicBezTo>
                      <a:pt x="233" y="182"/>
                      <a:pt x="233" y="180"/>
                      <a:pt x="239" y="186"/>
                    </a:cubicBezTo>
                    <a:cubicBezTo>
                      <a:pt x="245" y="192"/>
                      <a:pt x="248" y="195"/>
                      <a:pt x="251" y="200"/>
                    </a:cubicBezTo>
                    <a:cubicBezTo>
                      <a:pt x="254" y="204"/>
                      <a:pt x="258" y="209"/>
                      <a:pt x="261" y="213"/>
                    </a:cubicBezTo>
                    <a:cubicBezTo>
                      <a:pt x="264" y="218"/>
                      <a:pt x="268" y="220"/>
                      <a:pt x="272" y="225"/>
                    </a:cubicBezTo>
                    <a:cubicBezTo>
                      <a:pt x="277" y="230"/>
                      <a:pt x="278" y="232"/>
                      <a:pt x="282" y="236"/>
                    </a:cubicBezTo>
                    <a:cubicBezTo>
                      <a:pt x="286" y="239"/>
                      <a:pt x="288" y="241"/>
                      <a:pt x="292" y="246"/>
                    </a:cubicBezTo>
                    <a:cubicBezTo>
                      <a:pt x="297" y="250"/>
                      <a:pt x="298" y="251"/>
                      <a:pt x="301" y="255"/>
                    </a:cubicBezTo>
                    <a:cubicBezTo>
                      <a:pt x="305" y="260"/>
                      <a:pt x="304" y="263"/>
                      <a:pt x="309" y="266"/>
                    </a:cubicBezTo>
                    <a:cubicBezTo>
                      <a:pt x="314" y="269"/>
                      <a:pt x="316" y="272"/>
                      <a:pt x="319" y="276"/>
                    </a:cubicBezTo>
                    <a:cubicBezTo>
                      <a:pt x="321" y="280"/>
                      <a:pt x="322" y="281"/>
                      <a:pt x="324" y="286"/>
                    </a:cubicBezTo>
                    <a:cubicBezTo>
                      <a:pt x="326" y="290"/>
                      <a:pt x="327" y="292"/>
                      <a:pt x="327" y="292"/>
                    </a:cubicBezTo>
                    <a:cubicBezTo>
                      <a:pt x="327" y="292"/>
                      <a:pt x="326" y="293"/>
                      <a:pt x="323" y="292"/>
                    </a:cubicBezTo>
                    <a:cubicBezTo>
                      <a:pt x="321" y="290"/>
                      <a:pt x="321" y="289"/>
                      <a:pt x="317" y="289"/>
                    </a:cubicBezTo>
                    <a:cubicBezTo>
                      <a:pt x="312" y="288"/>
                      <a:pt x="310" y="290"/>
                      <a:pt x="306" y="287"/>
                    </a:cubicBezTo>
                    <a:cubicBezTo>
                      <a:pt x="303" y="284"/>
                      <a:pt x="302" y="285"/>
                      <a:pt x="300" y="285"/>
                    </a:cubicBezTo>
                    <a:cubicBezTo>
                      <a:pt x="298" y="285"/>
                      <a:pt x="296" y="285"/>
                      <a:pt x="293" y="284"/>
                    </a:cubicBezTo>
                    <a:cubicBezTo>
                      <a:pt x="290" y="283"/>
                      <a:pt x="287" y="281"/>
                      <a:pt x="287" y="281"/>
                    </a:cubicBezTo>
                    <a:cubicBezTo>
                      <a:pt x="289" y="287"/>
                      <a:pt x="289" y="288"/>
                      <a:pt x="291" y="292"/>
                    </a:cubicBezTo>
                    <a:cubicBezTo>
                      <a:pt x="286" y="290"/>
                      <a:pt x="284" y="289"/>
                      <a:pt x="282" y="289"/>
                    </a:cubicBezTo>
                    <a:cubicBezTo>
                      <a:pt x="279" y="289"/>
                      <a:pt x="279" y="288"/>
                      <a:pt x="275" y="287"/>
                    </a:cubicBezTo>
                    <a:cubicBezTo>
                      <a:pt x="272" y="286"/>
                      <a:pt x="275" y="288"/>
                      <a:pt x="275" y="291"/>
                    </a:cubicBezTo>
                    <a:cubicBezTo>
                      <a:pt x="276" y="294"/>
                      <a:pt x="277" y="294"/>
                      <a:pt x="278" y="298"/>
                    </a:cubicBezTo>
                    <a:cubicBezTo>
                      <a:pt x="279" y="302"/>
                      <a:pt x="283" y="308"/>
                      <a:pt x="285" y="308"/>
                    </a:cubicBezTo>
                    <a:cubicBezTo>
                      <a:pt x="287" y="308"/>
                      <a:pt x="291" y="311"/>
                      <a:pt x="293" y="311"/>
                    </a:cubicBezTo>
                    <a:cubicBezTo>
                      <a:pt x="294" y="311"/>
                      <a:pt x="295" y="313"/>
                      <a:pt x="297" y="315"/>
                    </a:cubicBezTo>
                    <a:cubicBezTo>
                      <a:pt x="298" y="317"/>
                      <a:pt x="295" y="315"/>
                      <a:pt x="298" y="319"/>
                    </a:cubicBezTo>
                    <a:cubicBezTo>
                      <a:pt x="294" y="316"/>
                      <a:pt x="294" y="320"/>
                      <a:pt x="291" y="318"/>
                    </a:cubicBezTo>
                    <a:cubicBezTo>
                      <a:pt x="289" y="315"/>
                      <a:pt x="288" y="315"/>
                      <a:pt x="287" y="317"/>
                    </a:cubicBezTo>
                    <a:cubicBezTo>
                      <a:pt x="287" y="319"/>
                      <a:pt x="288" y="322"/>
                      <a:pt x="287" y="323"/>
                    </a:cubicBezTo>
                    <a:cubicBezTo>
                      <a:pt x="287" y="324"/>
                      <a:pt x="285" y="327"/>
                      <a:pt x="285" y="327"/>
                    </a:cubicBezTo>
                    <a:cubicBezTo>
                      <a:pt x="280" y="325"/>
                      <a:pt x="280" y="325"/>
                      <a:pt x="280" y="325"/>
                    </a:cubicBezTo>
                    <a:cubicBezTo>
                      <a:pt x="272" y="319"/>
                      <a:pt x="272" y="319"/>
                      <a:pt x="272" y="319"/>
                    </a:cubicBezTo>
                    <a:cubicBezTo>
                      <a:pt x="272" y="319"/>
                      <a:pt x="262" y="310"/>
                      <a:pt x="257" y="306"/>
                    </a:cubicBezTo>
                    <a:cubicBezTo>
                      <a:pt x="252" y="303"/>
                      <a:pt x="245" y="298"/>
                      <a:pt x="241" y="294"/>
                    </a:cubicBezTo>
                    <a:cubicBezTo>
                      <a:pt x="237" y="290"/>
                      <a:pt x="228" y="279"/>
                      <a:pt x="224" y="273"/>
                    </a:cubicBezTo>
                    <a:cubicBezTo>
                      <a:pt x="219" y="268"/>
                      <a:pt x="208" y="253"/>
                      <a:pt x="201" y="247"/>
                    </a:cubicBezTo>
                    <a:cubicBezTo>
                      <a:pt x="195" y="241"/>
                      <a:pt x="184" y="225"/>
                      <a:pt x="180" y="220"/>
                    </a:cubicBezTo>
                    <a:cubicBezTo>
                      <a:pt x="175" y="216"/>
                      <a:pt x="172" y="211"/>
                      <a:pt x="166" y="202"/>
                    </a:cubicBezTo>
                    <a:cubicBezTo>
                      <a:pt x="159" y="193"/>
                      <a:pt x="148" y="180"/>
                      <a:pt x="148" y="180"/>
                    </a:cubicBezTo>
                    <a:cubicBezTo>
                      <a:pt x="142" y="187"/>
                      <a:pt x="136" y="190"/>
                      <a:pt x="134" y="192"/>
                    </a:cubicBezTo>
                    <a:cubicBezTo>
                      <a:pt x="133" y="195"/>
                      <a:pt x="126" y="201"/>
                      <a:pt x="123" y="206"/>
                    </a:cubicBezTo>
                    <a:cubicBezTo>
                      <a:pt x="121" y="210"/>
                      <a:pt x="112" y="219"/>
                      <a:pt x="108" y="224"/>
                    </a:cubicBezTo>
                    <a:cubicBezTo>
                      <a:pt x="103" y="230"/>
                      <a:pt x="98" y="235"/>
                      <a:pt x="95" y="239"/>
                    </a:cubicBezTo>
                    <a:cubicBezTo>
                      <a:pt x="92" y="243"/>
                      <a:pt x="89" y="249"/>
                      <a:pt x="84" y="254"/>
                    </a:cubicBezTo>
                    <a:cubicBezTo>
                      <a:pt x="79" y="258"/>
                      <a:pt x="71" y="267"/>
                      <a:pt x="67" y="273"/>
                    </a:cubicBezTo>
                    <a:cubicBezTo>
                      <a:pt x="64" y="279"/>
                      <a:pt x="62" y="284"/>
                      <a:pt x="59" y="286"/>
                    </a:cubicBezTo>
                    <a:cubicBezTo>
                      <a:pt x="56" y="288"/>
                      <a:pt x="54" y="291"/>
                      <a:pt x="46" y="297"/>
                    </a:cubicBezTo>
                    <a:cubicBezTo>
                      <a:pt x="38" y="303"/>
                      <a:pt x="34" y="305"/>
                      <a:pt x="32" y="306"/>
                    </a:cubicBezTo>
                    <a:cubicBezTo>
                      <a:pt x="31" y="308"/>
                      <a:pt x="30" y="311"/>
                      <a:pt x="25" y="309"/>
                    </a:cubicBezTo>
                    <a:cubicBezTo>
                      <a:pt x="21" y="306"/>
                      <a:pt x="20" y="311"/>
                      <a:pt x="17" y="311"/>
                    </a:cubicBezTo>
                    <a:cubicBezTo>
                      <a:pt x="13" y="311"/>
                      <a:pt x="9" y="312"/>
                      <a:pt x="10" y="308"/>
                    </a:cubicBezTo>
                    <a:cubicBezTo>
                      <a:pt x="10" y="304"/>
                      <a:pt x="10" y="302"/>
                      <a:pt x="10" y="301"/>
                    </a:cubicBezTo>
                    <a:cubicBezTo>
                      <a:pt x="10" y="299"/>
                      <a:pt x="9" y="297"/>
                      <a:pt x="9" y="297"/>
                    </a:cubicBezTo>
                    <a:cubicBezTo>
                      <a:pt x="9" y="297"/>
                      <a:pt x="7" y="297"/>
                      <a:pt x="5" y="298"/>
                    </a:cubicBezTo>
                    <a:cubicBezTo>
                      <a:pt x="3" y="299"/>
                      <a:pt x="0" y="302"/>
                      <a:pt x="1" y="297"/>
                    </a:cubicBezTo>
                    <a:cubicBezTo>
                      <a:pt x="2" y="292"/>
                      <a:pt x="1" y="288"/>
                      <a:pt x="2" y="285"/>
                    </a:cubicBezTo>
                    <a:cubicBezTo>
                      <a:pt x="4" y="282"/>
                      <a:pt x="5" y="277"/>
                      <a:pt x="6" y="273"/>
                    </a:cubicBezTo>
                    <a:cubicBezTo>
                      <a:pt x="7" y="270"/>
                      <a:pt x="10" y="263"/>
                      <a:pt x="13" y="259"/>
                    </a:cubicBezTo>
                    <a:cubicBezTo>
                      <a:pt x="16" y="254"/>
                      <a:pt x="19" y="250"/>
                      <a:pt x="22" y="245"/>
                    </a:cubicBezTo>
                    <a:cubicBezTo>
                      <a:pt x="24" y="240"/>
                      <a:pt x="27" y="235"/>
                      <a:pt x="28" y="232"/>
                    </a:cubicBezTo>
                    <a:cubicBezTo>
                      <a:pt x="30" y="228"/>
                      <a:pt x="31" y="227"/>
                      <a:pt x="31" y="227"/>
                    </a:cubicBezTo>
                    <a:cubicBezTo>
                      <a:pt x="31" y="227"/>
                      <a:pt x="41" y="218"/>
                      <a:pt x="44" y="215"/>
                    </a:cubicBezTo>
                    <a:cubicBezTo>
                      <a:pt x="46" y="212"/>
                      <a:pt x="53" y="206"/>
                      <a:pt x="56" y="202"/>
                    </a:cubicBezTo>
                    <a:cubicBezTo>
                      <a:pt x="59" y="198"/>
                      <a:pt x="55" y="200"/>
                      <a:pt x="61" y="194"/>
                    </a:cubicBezTo>
                    <a:cubicBezTo>
                      <a:pt x="67" y="188"/>
                      <a:pt x="79" y="176"/>
                      <a:pt x="83" y="172"/>
                    </a:cubicBezTo>
                    <a:cubicBezTo>
                      <a:pt x="86" y="168"/>
                      <a:pt x="89" y="166"/>
                      <a:pt x="93" y="163"/>
                    </a:cubicBezTo>
                    <a:cubicBezTo>
                      <a:pt x="97" y="160"/>
                      <a:pt x="106" y="151"/>
                      <a:pt x="108" y="148"/>
                    </a:cubicBezTo>
                    <a:cubicBezTo>
                      <a:pt x="109" y="145"/>
                      <a:pt x="111" y="142"/>
                      <a:pt x="115" y="139"/>
                    </a:cubicBezTo>
                    <a:cubicBezTo>
                      <a:pt x="105" y="125"/>
                      <a:pt x="102" y="121"/>
                      <a:pt x="96" y="115"/>
                    </a:cubicBezTo>
                    <a:cubicBezTo>
                      <a:pt x="90" y="109"/>
                      <a:pt x="84" y="103"/>
                      <a:pt x="82" y="100"/>
                    </a:cubicBezTo>
                    <a:cubicBezTo>
                      <a:pt x="80" y="96"/>
                      <a:pt x="77" y="93"/>
                      <a:pt x="73" y="89"/>
                    </a:cubicBezTo>
                    <a:cubicBezTo>
                      <a:pt x="69" y="85"/>
                      <a:pt x="61" y="78"/>
                      <a:pt x="56" y="74"/>
                    </a:cubicBezTo>
                    <a:cubicBezTo>
                      <a:pt x="51" y="71"/>
                      <a:pt x="46" y="65"/>
                      <a:pt x="44" y="62"/>
                    </a:cubicBezTo>
                    <a:cubicBezTo>
                      <a:pt x="42" y="58"/>
                      <a:pt x="36" y="57"/>
                      <a:pt x="33" y="51"/>
                    </a:cubicBezTo>
                    <a:cubicBezTo>
                      <a:pt x="29" y="46"/>
                      <a:pt x="24" y="39"/>
                      <a:pt x="21" y="36"/>
                    </a:cubicBezTo>
                    <a:cubicBezTo>
                      <a:pt x="19" y="34"/>
                      <a:pt x="16" y="30"/>
                      <a:pt x="14" y="27"/>
                    </a:cubicBezTo>
                    <a:cubicBezTo>
                      <a:pt x="13" y="23"/>
                      <a:pt x="17" y="24"/>
                      <a:pt x="18" y="22"/>
                    </a:cubicBezTo>
                    <a:cubicBezTo>
                      <a:pt x="18" y="19"/>
                      <a:pt x="17" y="18"/>
                      <a:pt x="19" y="17"/>
                    </a:cubicBezTo>
                    <a:cubicBezTo>
                      <a:pt x="22" y="15"/>
                      <a:pt x="23" y="13"/>
                      <a:pt x="25" y="13"/>
                    </a:cubicBezTo>
                    <a:cubicBezTo>
                      <a:pt x="27" y="12"/>
                      <a:pt x="30" y="11"/>
                      <a:pt x="30" y="11"/>
                    </a:cubicBezTo>
                    <a:cubicBezTo>
                      <a:pt x="34" y="9"/>
                      <a:pt x="34" y="9"/>
                      <a:pt x="34" y="9"/>
                    </a:cubicBezTo>
                    <a:cubicBezTo>
                      <a:pt x="34" y="9"/>
                      <a:pt x="33" y="7"/>
                      <a:pt x="33" y="6"/>
                    </a:cubicBezTo>
                    <a:cubicBezTo>
                      <a:pt x="33" y="5"/>
                      <a:pt x="29" y="0"/>
                      <a:pt x="32" y="2"/>
                    </a:cubicBezTo>
                    <a:cubicBezTo>
                      <a:pt x="35" y="4"/>
                      <a:pt x="34" y="0"/>
                      <a:pt x="37" y="4"/>
                    </a:cubicBezTo>
                    <a:cubicBezTo>
                      <a:pt x="40" y="7"/>
                      <a:pt x="41" y="7"/>
                      <a:pt x="44" y="10"/>
                    </a:cubicBezTo>
                    <a:cubicBezTo>
                      <a:pt x="47" y="12"/>
                      <a:pt x="47" y="15"/>
                      <a:pt x="51" y="16"/>
                    </a:cubicBezTo>
                    <a:cubicBezTo>
                      <a:pt x="55" y="18"/>
                      <a:pt x="57" y="18"/>
                      <a:pt x="58" y="19"/>
                    </a:cubicBezTo>
                    <a:cubicBezTo>
                      <a:pt x="60" y="20"/>
                      <a:pt x="61" y="21"/>
                      <a:pt x="64" y="24"/>
                    </a:cubicBezTo>
                    <a:cubicBezTo>
                      <a:pt x="66" y="27"/>
                      <a:pt x="67" y="28"/>
                      <a:pt x="69" y="29"/>
                    </a:cubicBezTo>
                    <a:cubicBezTo>
                      <a:pt x="71" y="31"/>
                      <a:pt x="74" y="32"/>
                      <a:pt x="74" y="32"/>
                    </a:cubicBezTo>
                    <a:cubicBezTo>
                      <a:pt x="74" y="30"/>
                      <a:pt x="74" y="30"/>
                      <a:pt x="74" y="30"/>
                    </a:cubicBezTo>
                    <a:cubicBezTo>
                      <a:pt x="74" y="30"/>
                      <a:pt x="75" y="32"/>
                      <a:pt x="73" y="27"/>
                    </a:cubicBezTo>
                    <a:cubicBezTo>
                      <a:pt x="70" y="22"/>
                      <a:pt x="68" y="18"/>
                      <a:pt x="67" y="14"/>
                    </a:cubicBezTo>
                    <a:cubicBezTo>
                      <a:pt x="65" y="11"/>
                      <a:pt x="65" y="9"/>
                      <a:pt x="65" y="9"/>
                    </a:cubicBezTo>
                    <a:cubicBezTo>
                      <a:pt x="65" y="9"/>
                      <a:pt x="63" y="6"/>
                      <a:pt x="67" y="8"/>
                    </a:cubicBezTo>
                    <a:close/>
                  </a:path>
                </a:pathLst>
              </a:custGeom>
              <a:solidFill>
                <a:srgbClr val="C00000">
                  <a:alpha val="90000"/>
                </a:srgbClr>
              </a:solidFill>
              <a:ln w="9525">
                <a:noFill/>
                <a:round/>
                <a:headEnd/>
                <a:tailEnd/>
              </a:ln>
            </p:spPr>
            <p:txBody>
              <a:bodyPr/>
              <a:lstStyle/>
              <a:p>
                <a:endParaRPr lang="en-US"/>
              </a:p>
            </p:txBody>
          </p:sp>
          <p:sp>
            <p:nvSpPr>
              <p:cNvPr id="92" name="Freeform 9"/>
              <p:cNvSpPr>
                <a:spLocks/>
              </p:cNvSpPr>
              <p:nvPr/>
            </p:nvSpPr>
            <p:spPr bwMode="auto">
              <a:xfrm>
                <a:off x="-617" y="2661"/>
                <a:ext cx="62" cy="80"/>
              </a:xfrm>
              <a:custGeom>
                <a:avLst/>
                <a:gdLst/>
                <a:ahLst/>
                <a:cxnLst>
                  <a:cxn ang="0">
                    <a:pos x="24" y="3"/>
                  </a:cxn>
                  <a:cxn ang="0">
                    <a:pos x="18" y="11"/>
                  </a:cxn>
                  <a:cxn ang="0">
                    <a:pos x="14" y="15"/>
                  </a:cxn>
                  <a:cxn ang="0">
                    <a:pos x="9" y="21"/>
                  </a:cxn>
                  <a:cxn ang="0">
                    <a:pos x="7" y="25"/>
                  </a:cxn>
                  <a:cxn ang="0">
                    <a:pos x="3" y="29"/>
                  </a:cxn>
                  <a:cxn ang="0">
                    <a:pos x="1" y="32"/>
                  </a:cxn>
                  <a:cxn ang="0">
                    <a:pos x="3" y="31"/>
                  </a:cxn>
                  <a:cxn ang="0">
                    <a:pos x="8" y="29"/>
                  </a:cxn>
                  <a:cxn ang="0">
                    <a:pos x="11" y="25"/>
                  </a:cxn>
                  <a:cxn ang="0">
                    <a:pos x="14" y="23"/>
                  </a:cxn>
                  <a:cxn ang="0">
                    <a:pos x="17" y="18"/>
                  </a:cxn>
                  <a:cxn ang="0">
                    <a:pos x="21" y="15"/>
                  </a:cxn>
                  <a:cxn ang="0">
                    <a:pos x="22" y="10"/>
                  </a:cxn>
                  <a:cxn ang="0">
                    <a:pos x="24" y="3"/>
                  </a:cxn>
                </a:cxnLst>
                <a:rect l="0" t="0" r="r" b="b"/>
                <a:pathLst>
                  <a:path w="26" h="34">
                    <a:moveTo>
                      <a:pt x="24" y="3"/>
                    </a:moveTo>
                    <a:cubicBezTo>
                      <a:pt x="26" y="0"/>
                      <a:pt x="19" y="10"/>
                      <a:pt x="18" y="11"/>
                    </a:cubicBezTo>
                    <a:cubicBezTo>
                      <a:pt x="17" y="12"/>
                      <a:pt x="15" y="13"/>
                      <a:pt x="14" y="15"/>
                    </a:cubicBezTo>
                    <a:cubicBezTo>
                      <a:pt x="12" y="17"/>
                      <a:pt x="11" y="19"/>
                      <a:pt x="9" y="21"/>
                    </a:cubicBezTo>
                    <a:cubicBezTo>
                      <a:pt x="8" y="23"/>
                      <a:pt x="8" y="25"/>
                      <a:pt x="7" y="25"/>
                    </a:cubicBezTo>
                    <a:cubicBezTo>
                      <a:pt x="6" y="26"/>
                      <a:pt x="5" y="28"/>
                      <a:pt x="3" y="29"/>
                    </a:cubicBezTo>
                    <a:cubicBezTo>
                      <a:pt x="2" y="30"/>
                      <a:pt x="2" y="31"/>
                      <a:pt x="1" y="32"/>
                    </a:cubicBezTo>
                    <a:cubicBezTo>
                      <a:pt x="0" y="34"/>
                      <a:pt x="1" y="32"/>
                      <a:pt x="3" y="31"/>
                    </a:cubicBezTo>
                    <a:cubicBezTo>
                      <a:pt x="6" y="30"/>
                      <a:pt x="7" y="30"/>
                      <a:pt x="8" y="29"/>
                    </a:cubicBezTo>
                    <a:cubicBezTo>
                      <a:pt x="9" y="27"/>
                      <a:pt x="8" y="24"/>
                      <a:pt x="11" y="25"/>
                    </a:cubicBezTo>
                    <a:cubicBezTo>
                      <a:pt x="13" y="26"/>
                      <a:pt x="12" y="24"/>
                      <a:pt x="14" y="23"/>
                    </a:cubicBezTo>
                    <a:cubicBezTo>
                      <a:pt x="15" y="21"/>
                      <a:pt x="15" y="20"/>
                      <a:pt x="17" y="18"/>
                    </a:cubicBezTo>
                    <a:cubicBezTo>
                      <a:pt x="19" y="16"/>
                      <a:pt x="20" y="16"/>
                      <a:pt x="21" y="15"/>
                    </a:cubicBezTo>
                    <a:cubicBezTo>
                      <a:pt x="22" y="13"/>
                      <a:pt x="21" y="11"/>
                      <a:pt x="22" y="10"/>
                    </a:cubicBezTo>
                    <a:cubicBezTo>
                      <a:pt x="22" y="9"/>
                      <a:pt x="21" y="8"/>
                      <a:pt x="24" y="3"/>
                    </a:cubicBezTo>
                    <a:close/>
                  </a:path>
                </a:pathLst>
              </a:custGeom>
              <a:grpFill/>
              <a:ln w="9525">
                <a:noFill/>
                <a:round/>
                <a:headEnd/>
                <a:tailEnd/>
              </a:ln>
            </p:spPr>
            <p:txBody>
              <a:bodyPr/>
              <a:lstStyle/>
              <a:p>
                <a:endParaRPr lang="en-US"/>
              </a:p>
            </p:txBody>
          </p:sp>
        </p:grpSp>
      </p:grpSp>
      <p:grpSp>
        <p:nvGrpSpPr>
          <p:cNvPr id="25" name="Group 92"/>
          <p:cNvGrpSpPr/>
          <p:nvPr/>
        </p:nvGrpSpPr>
        <p:grpSpPr>
          <a:xfrm>
            <a:off x="6470073" y="4840499"/>
            <a:ext cx="2022763" cy="634584"/>
            <a:chOff x="6470073" y="3912014"/>
            <a:chExt cx="2022763" cy="634584"/>
          </a:xfrm>
        </p:grpSpPr>
        <p:sp>
          <p:nvSpPr>
            <p:cNvPr id="94" name="Rectangle 93"/>
            <p:cNvSpPr/>
            <p:nvPr/>
          </p:nvSpPr>
          <p:spPr>
            <a:xfrm>
              <a:off x="6470073" y="3981594"/>
              <a:ext cx="2022763" cy="42949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7"/>
            <p:cNvGrpSpPr>
              <a:grpSpLocks/>
            </p:cNvGrpSpPr>
            <p:nvPr/>
          </p:nvGrpSpPr>
          <p:grpSpPr bwMode="auto">
            <a:xfrm>
              <a:off x="7206095" y="3912014"/>
              <a:ext cx="637308" cy="634584"/>
              <a:chOff x="-775" y="2064"/>
              <a:chExt cx="773" cy="772"/>
            </a:xfrm>
            <a:solidFill>
              <a:srgbClr val="C00000">
                <a:alpha val="76000"/>
              </a:srgbClr>
            </a:solidFill>
          </p:grpSpPr>
          <p:sp>
            <p:nvSpPr>
              <p:cNvPr id="96" name="Freeform 8"/>
              <p:cNvSpPr>
                <a:spLocks/>
              </p:cNvSpPr>
              <p:nvPr/>
            </p:nvSpPr>
            <p:spPr bwMode="auto">
              <a:xfrm>
                <a:off x="-775" y="2064"/>
                <a:ext cx="773" cy="772"/>
              </a:xfrm>
              <a:custGeom>
                <a:avLst/>
                <a:gdLst/>
                <a:ahLst/>
                <a:cxnLst>
                  <a:cxn ang="0">
                    <a:pos x="81" y="21"/>
                  </a:cxn>
                  <a:cxn ang="0">
                    <a:pos x="101" y="33"/>
                  </a:cxn>
                  <a:cxn ang="0">
                    <a:pos x="134" y="69"/>
                  </a:cxn>
                  <a:cxn ang="0">
                    <a:pos x="173" y="82"/>
                  </a:cxn>
                  <a:cxn ang="0">
                    <a:pos x="196" y="64"/>
                  </a:cxn>
                  <a:cxn ang="0">
                    <a:pos x="222" y="46"/>
                  </a:cxn>
                  <a:cxn ang="0">
                    <a:pos x="248" y="26"/>
                  </a:cxn>
                  <a:cxn ang="0">
                    <a:pos x="270" y="18"/>
                  </a:cxn>
                  <a:cxn ang="0">
                    <a:pos x="276" y="20"/>
                  </a:cxn>
                  <a:cxn ang="0">
                    <a:pos x="288" y="20"/>
                  </a:cxn>
                  <a:cxn ang="0">
                    <a:pos x="291" y="35"/>
                  </a:cxn>
                  <a:cxn ang="0">
                    <a:pos x="289" y="50"/>
                  </a:cxn>
                  <a:cxn ang="0">
                    <a:pos x="282" y="60"/>
                  </a:cxn>
                  <a:cxn ang="0">
                    <a:pos x="257" y="83"/>
                  </a:cxn>
                  <a:cxn ang="0">
                    <a:pos x="211" y="121"/>
                  </a:cxn>
                  <a:cxn ang="0">
                    <a:pos x="210" y="159"/>
                  </a:cxn>
                  <a:cxn ang="0">
                    <a:pos x="251" y="200"/>
                  </a:cxn>
                  <a:cxn ang="0">
                    <a:pos x="282" y="236"/>
                  </a:cxn>
                  <a:cxn ang="0">
                    <a:pos x="309" y="266"/>
                  </a:cxn>
                  <a:cxn ang="0">
                    <a:pos x="327" y="292"/>
                  </a:cxn>
                  <a:cxn ang="0">
                    <a:pos x="306" y="287"/>
                  </a:cxn>
                  <a:cxn ang="0">
                    <a:pos x="287" y="281"/>
                  </a:cxn>
                  <a:cxn ang="0">
                    <a:pos x="275" y="287"/>
                  </a:cxn>
                  <a:cxn ang="0">
                    <a:pos x="285" y="308"/>
                  </a:cxn>
                  <a:cxn ang="0">
                    <a:pos x="298" y="319"/>
                  </a:cxn>
                  <a:cxn ang="0">
                    <a:pos x="287" y="323"/>
                  </a:cxn>
                  <a:cxn ang="0">
                    <a:pos x="272" y="319"/>
                  </a:cxn>
                  <a:cxn ang="0">
                    <a:pos x="224" y="273"/>
                  </a:cxn>
                  <a:cxn ang="0">
                    <a:pos x="166" y="202"/>
                  </a:cxn>
                  <a:cxn ang="0">
                    <a:pos x="123" y="206"/>
                  </a:cxn>
                  <a:cxn ang="0">
                    <a:pos x="84" y="254"/>
                  </a:cxn>
                  <a:cxn ang="0">
                    <a:pos x="46" y="297"/>
                  </a:cxn>
                  <a:cxn ang="0">
                    <a:pos x="17" y="311"/>
                  </a:cxn>
                  <a:cxn ang="0">
                    <a:pos x="9" y="297"/>
                  </a:cxn>
                  <a:cxn ang="0">
                    <a:pos x="2" y="285"/>
                  </a:cxn>
                  <a:cxn ang="0">
                    <a:pos x="22" y="245"/>
                  </a:cxn>
                  <a:cxn ang="0">
                    <a:pos x="44" y="215"/>
                  </a:cxn>
                  <a:cxn ang="0">
                    <a:pos x="83" y="172"/>
                  </a:cxn>
                  <a:cxn ang="0">
                    <a:pos x="115" y="139"/>
                  </a:cxn>
                  <a:cxn ang="0">
                    <a:pos x="73" y="89"/>
                  </a:cxn>
                  <a:cxn ang="0">
                    <a:pos x="33" y="51"/>
                  </a:cxn>
                  <a:cxn ang="0">
                    <a:pos x="18" y="22"/>
                  </a:cxn>
                  <a:cxn ang="0">
                    <a:pos x="30" y="11"/>
                  </a:cxn>
                  <a:cxn ang="0">
                    <a:pos x="32" y="2"/>
                  </a:cxn>
                  <a:cxn ang="0">
                    <a:pos x="51" y="16"/>
                  </a:cxn>
                  <a:cxn ang="0">
                    <a:pos x="69" y="29"/>
                  </a:cxn>
                  <a:cxn ang="0">
                    <a:pos x="73" y="27"/>
                  </a:cxn>
                  <a:cxn ang="0">
                    <a:pos x="67" y="8"/>
                  </a:cxn>
                </a:cxnLst>
                <a:rect l="0" t="0" r="r" b="b"/>
                <a:pathLst>
                  <a:path w="327" h="327">
                    <a:moveTo>
                      <a:pt x="67" y="8"/>
                    </a:moveTo>
                    <a:cubicBezTo>
                      <a:pt x="70" y="10"/>
                      <a:pt x="72" y="11"/>
                      <a:pt x="74" y="14"/>
                    </a:cubicBezTo>
                    <a:cubicBezTo>
                      <a:pt x="76" y="18"/>
                      <a:pt x="77" y="19"/>
                      <a:pt x="81" y="21"/>
                    </a:cubicBezTo>
                    <a:cubicBezTo>
                      <a:pt x="85" y="24"/>
                      <a:pt x="85" y="27"/>
                      <a:pt x="88" y="27"/>
                    </a:cubicBezTo>
                    <a:cubicBezTo>
                      <a:pt x="92" y="27"/>
                      <a:pt x="96" y="27"/>
                      <a:pt x="97" y="29"/>
                    </a:cubicBezTo>
                    <a:cubicBezTo>
                      <a:pt x="98" y="30"/>
                      <a:pt x="98" y="29"/>
                      <a:pt x="101" y="33"/>
                    </a:cubicBezTo>
                    <a:cubicBezTo>
                      <a:pt x="105" y="37"/>
                      <a:pt x="107" y="38"/>
                      <a:pt x="111" y="41"/>
                    </a:cubicBezTo>
                    <a:cubicBezTo>
                      <a:pt x="114" y="45"/>
                      <a:pt x="112" y="48"/>
                      <a:pt x="118" y="52"/>
                    </a:cubicBezTo>
                    <a:cubicBezTo>
                      <a:pt x="123" y="57"/>
                      <a:pt x="127" y="62"/>
                      <a:pt x="134" y="69"/>
                    </a:cubicBezTo>
                    <a:cubicBezTo>
                      <a:pt x="141" y="76"/>
                      <a:pt x="143" y="79"/>
                      <a:pt x="147" y="83"/>
                    </a:cubicBezTo>
                    <a:cubicBezTo>
                      <a:pt x="152" y="88"/>
                      <a:pt x="157" y="94"/>
                      <a:pt x="160" y="97"/>
                    </a:cubicBezTo>
                    <a:cubicBezTo>
                      <a:pt x="165" y="90"/>
                      <a:pt x="169" y="86"/>
                      <a:pt x="173" y="82"/>
                    </a:cubicBezTo>
                    <a:cubicBezTo>
                      <a:pt x="176" y="78"/>
                      <a:pt x="181" y="74"/>
                      <a:pt x="184" y="71"/>
                    </a:cubicBezTo>
                    <a:cubicBezTo>
                      <a:pt x="187" y="68"/>
                      <a:pt x="192" y="64"/>
                      <a:pt x="192" y="64"/>
                    </a:cubicBezTo>
                    <a:cubicBezTo>
                      <a:pt x="192" y="64"/>
                      <a:pt x="193" y="66"/>
                      <a:pt x="196" y="64"/>
                    </a:cubicBezTo>
                    <a:cubicBezTo>
                      <a:pt x="198" y="62"/>
                      <a:pt x="198" y="62"/>
                      <a:pt x="201" y="60"/>
                    </a:cubicBezTo>
                    <a:cubicBezTo>
                      <a:pt x="203" y="57"/>
                      <a:pt x="208" y="55"/>
                      <a:pt x="211" y="53"/>
                    </a:cubicBezTo>
                    <a:cubicBezTo>
                      <a:pt x="213" y="51"/>
                      <a:pt x="220" y="47"/>
                      <a:pt x="222" y="46"/>
                    </a:cubicBezTo>
                    <a:cubicBezTo>
                      <a:pt x="224" y="44"/>
                      <a:pt x="233" y="35"/>
                      <a:pt x="233" y="34"/>
                    </a:cubicBezTo>
                    <a:cubicBezTo>
                      <a:pt x="233" y="34"/>
                      <a:pt x="236" y="34"/>
                      <a:pt x="237" y="33"/>
                    </a:cubicBezTo>
                    <a:cubicBezTo>
                      <a:pt x="238" y="32"/>
                      <a:pt x="243" y="27"/>
                      <a:pt x="248" y="26"/>
                    </a:cubicBezTo>
                    <a:cubicBezTo>
                      <a:pt x="253" y="24"/>
                      <a:pt x="258" y="22"/>
                      <a:pt x="260" y="20"/>
                    </a:cubicBezTo>
                    <a:cubicBezTo>
                      <a:pt x="262" y="17"/>
                      <a:pt x="263" y="18"/>
                      <a:pt x="265" y="18"/>
                    </a:cubicBezTo>
                    <a:cubicBezTo>
                      <a:pt x="268" y="18"/>
                      <a:pt x="270" y="18"/>
                      <a:pt x="270" y="18"/>
                    </a:cubicBezTo>
                    <a:cubicBezTo>
                      <a:pt x="272" y="19"/>
                      <a:pt x="272" y="19"/>
                      <a:pt x="272" y="19"/>
                    </a:cubicBezTo>
                    <a:cubicBezTo>
                      <a:pt x="274" y="18"/>
                      <a:pt x="274" y="18"/>
                      <a:pt x="274" y="18"/>
                    </a:cubicBezTo>
                    <a:cubicBezTo>
                      <a:pt x="276" y="20"/>
                      <a:pt x="276" y="20"/>
                      <a:pt x="276" y="20"/>
                    </a:cubicBezTo>
                    <a:cubicBezTo>
                      <a:pt x="276" y="20"/>
                      <a:pt x="277" y="19"/>
                      <a:pt x="280" y="18"/>
                    </a:cubicBezTo>
                    <a:cubicBezTo>
                      <a:pt x="283" y="18"/>
                      <a:pt x="286" y="20"/>
                      <a:pt x="286" y="20"/>
                    </a:cubicBezTo>
                    <a:cubicBezTo>
                      <a:pt x="288" y="20"/>
                      <a:pt x="288" y="20"/>
                      <a:pt x="288" y="20"/>
                    </a:cubicBezTo>
                    <a:cubicBezTo>
                      <a:pt x="288" y="20"/>
                      <a:pt x="289" y="21"/>
                      <a:pt x="289" y="22"/>
                    </a:cubicBezTo>
                    <a:cubicBezTo>
                      <a:pt x="290" y="23"/>
                      <a:pt x="290" y="27"/>
                      <a:pt x="291" y="28"/>
                    </a:cubicBezTo>
                    <a:cubicBezTo>
                      <a:pt x="291" y="29"/>
                      <a:pt x="291" y="33"/>
                      <a:pt x="291" y="35"/>
                    </a:cubicBezTo>
                    <a:cubicBezTo>
                      <a:pt x="290" y="36"/>
                      <a:pt x="291" y="37"/>
                      <a:pt x="290" y="39"/>
                    </a:cubicBezTo>
                    <a:cubicBezTo>
                      <a:pt x="289" y="40"/>
                      <a:pt x="291" y="40"/>
                      <a:pt x="289" y="43"/>
                    </a:cubicBezTo>
                    <a:cubicBezTo>
                      <a:pt x="288" y="45"/>
                      <a:pt x="290" y="46"/>
                      <a:pt x="289" y="50"/>
                    </a:cubicBezTo>
                    <a:cubicBezTo>
                      <a:pt x="287" y="54"/>
                      <a:pt x="289" y="54"/>
                      <a:pt x="289" y="54"/>
                    </a:cubicBezTo>
                    <a:cubicBezTo>
                      <a:pt x="286" y="56"/>
                      <a:pt x="286" y="56"/>
                      <a:pt x="286" y="56"/>
                    </a:cubicBezTo>
                    <a:cubicBezTo>
                      <a:pt x="282" y="60"/>
                      <a:pt x="282" y="60"/>
                      <a:pt x="282" y="60"/>
                    </a:cubicBezTo>
                    <a:cubicBezTo>
                      <a:pt x="282" y="60"/>
                      <a:pt x="278" y="61"/>
                      <a:pt x="275" y="64"/>
                    </a:cubicBezTo>
                    <a:cubicBezTo>
                      <a:pt x="272" y="68"/>
                      <a:pt x="268" y="71"/>
                      <a:pt x="267" y="71"/>
                    </a:cubicBezTo>
                    <a:cubicBezTo>
                      <a:pt x="266" y="72"/>
                      <a:pt x="259" y="81"/>
                      <a:pt x="257" y="83"/>
                    </a:cubicBezTo>
                    <a:cubicBezTo>
                      <a:pt x="254" y="86"/>
                      <a:pt x="251" y="90"/>
                      <a:pt x="248" y="93"/>
                    </a:cubicBezTo>
                    <a:cubicBezTo>
                      <a:pt x="245" y="95"/>
                      <a:pt x="236" y="103"/>
                      <a:pt x="228" y="108"/>
                    </a:cubicBezTo>
                    <a:cubicBezTo>
                      <a:pt x="220" y="112"/>
                      <a:pt x="214" y="119"/>
                      <a:pt x="211" y="121"/>
                    </a:cubicBezTo>
                    <a:cubicBezTo>
                      <a:pt x="207" y="124"/>
                      <a:pt x="200" y="128"/>
                      <a:pt x="199" y="129"/>
                    </a:cubicBezTo>
                    <a:cubicBezTo>
                      <a:pt x="198" y="130"/>
                      <a:pt x="195" y="133"/>
                      <a:pt x="192" y="136"/>
                    </a:cubicBezTo>
                    <a:cubicBezTo>
                      <a:pt x="203" y="148"/>
                      <a:pt x="206" y="156"/>
                      <a:pt x="210" y="159"/>
                    </a:cubicBezTo>
                    <a:cubicBezTo>
                      <a:pt x="214" y="163"/>
                      <a:pt x="219" y="170"/>
                      <a:pt x="226" y="176"/>
                    </a:cubicBezTo>
                    <a:cubicBezTo>
                      <a:pt x="233" y="182"/>
                      <a:pt x="233" y="180"/>
                      <a:pt x="239" y="186"/>
                    </a:cubicBezTo>
                    <a:cubicBezTo>
                      <a:pt x="245" y="192"/>
                      <a:pt x="248" y="195"/>
                      <a:pt x="251" y="200"/>
                    </a:cubicBezTo>
                    <a:cubicBezTo>
                      <a:pt x="254" y="204"/>
                      <a:pt x="258" y="209"/>
                      <a:pt x="261" y="213"/>
                    </a:cubicBezTo>
                    <a:cubicBezTo>
                      <a:pt x="264" y="218"/>
                      <a:pt x="268" y="220"/>
                      <a:pt x="272" y="225"/>
                    </a:cubicBezTo>
                    <a:cubicBezTo>
                      <a:pt x="277" y="230"/>
                      <a:pt x="278" y="232"/>
                      <a:pt x="282" y="236"/>
                    </a:cubicBezTo>
                    <a:cubicBezTo>
                      <a:pt x="286" y="239"/>
                      <a:pt x="288" y="241"/>
                      <a:pt x="292" y="246"/>
                    </a:cubicBezTo>
                    <a:cubicBezTo>
                      <a:pt x="297" y="250"/>
                      <a:pt x="298" y="251"/>
                      <a:pt x="301" y="255"/>
                    </a:cubicBezTo>
                    <a:cubicBezTo>
                      <a:pt x="305" y="260"/>
                      <a:pt x="304" y="263"/>
                      <a:pt x="309" y="266"/>
                    </a:cubicBezTo>
                    <a:cubicBezTo>
                      <a:pt x="314" y="269"/>
                      <a:pt x="316" y="272"/>
                      <a:pt x="319" y="276"/>
                    </a:cubicBezTo>
                    <a:cubicBezTo>
                      <a:pt x="321" y="280"/>
                      <a:pt x="322" y="281"/>
                      <a:pt x="324" y="286"/>
                    </a:cubicBezTo>
                    <a:cubicBezTo>
                      <a:pt x="326" y="290"/>
                      <a:pt x="327" y="292"/>
                      <a:pt x="327" y="292"/>
                    </a:cubicBezTo>
                    <a:cubicBezTo>
                      <a:pt x="327" y="292"/>
                      <a:pt x="326" y="293"/>
                      <a:pt x="323" y="292"/>
                    </a:cubicBezTo>
                    <a:cubicBezTo>
                      <a:pt x="321" y="290"/>
                      <a:pt x="321" y="289"/>
                      <a:pt x="317" y="289"/>
                    </a:cubicBezTo>
                    <a:cubicBezTo>
                      <a:pt x="312" y="288"/>
                      <a:pt x="310" y="290"/>
                      <a:pt x="306" y="287"/>
                    </a:cubicBezTo>
                    <a:cubicBezTo>
                      <a:pt x="303" y="284"/>
                      <a:pt x="302" y="285"/>
                      <a:pt x="300" y="285"/>
                    </a:cubicBezTo>
                    <a:cubicBezTo>
                      <a:pt x="298" y="285"/>
                      <a:pt x="296" y="285"/>
                      <a:pt x="293" y="284"/>
                    </a:cubicBezTo>
                    <a:cubicBezTo>
                      <a:pt x="290" y="283"/>
                      <a:pt x="287" y="281"/>
                      <a:pt x="287" y="281"/>
                    </a:cubicBezTo>
                    <a:cubicBezTo>
                      <a:pt x="289" y="287"/>
                      <a:pt x="289" y="288"/>
                      <a:pt x="291" y="292"/>
                    </a:cubicBezTo>
                    <a:cubicBezTo>
                      <a:pt x="286" y="290"/>
                      <a:pt x="284" y="289"/>
                      <a:pt x="282" y="289"/>
                    </a:cubicBezTo>
                    <a:cubicBezTo>
                      <a:pt x="279" y="289"/>
                      <a:pt x="279" y="288"/>
                      <a:pt x="275" y="287"/>
                    </a:cubicBezTo>
                    <a:cubicBezTo>
                      <a:pt x="272" y="286"/>
                      <a:pt x="275" y="288"/>
                      <a:pt x="275" y="291"/>
                    </a:cubicBezTo>
                    <a:cubicBezTo>
                      <a:pt x="276" y="294"/>
                      <a:pt x="277" y="294"/>
                      <a:pt x="278" y="298"/>
                    </a:cubicBezTo>
                    <a:cubicBezTo>
                      <a:pt x="279" y="302"/>
                      <a:pt x="283" y="308"/>
                      <a:pt x="285" y="308"/>
                    </a:cubicBezTo>
                    <a:cubicBezTo>
                      <a:pt x="287" y="308"/>
                      <a:pt x="291" y="311"/>
                      <a:pt x="293" y="311"/>
                    </a:cubicBezTo>
                    <a:cubicBezTo>
                      <a:pt x="294" y="311"/>
                      <a:pt x="295" y="313"/>
                      <a:pt x="297" y="315"/>
                    </a:cubicBezTo>
                    <a:cubicBezTo>
                      <a:pt x="298" y="317"/>
                      <a:pt x="295" y="315"/>
                      <a:pt x="298" y="319"/>
                    </a:cubicBezTo>
                    <a:cubicBezTo>
                      <a:pt x="294" y="316"/>
                      <a:pt x="294" y="320"/>
                      <a:pt x="291" y="318"/>
                    </a:cubicBezTo>
                    <a:cubicBezTo>
                      <a:pt x="289" y="315"/>
                      <a:pt x="288" y="315"/>
                      <a:pt x="287" y="317"/>
                    </a:cubicBezTo>
                    <a:cubicBezTo>
                      <a:pt x="287" y="319"/>
                      <a:pt x="288" y="322"/>
                      <a:pt x="287" y="323"/>
                    </a:cubicBezTo>
                    <a:cubicBezTo>
                      <a:pt x="287" y="324"/>
                      <a:pt x="285" y="327"/>
                      <a:pt x="285" y="327"/>
                    </a:cubicBezTo>
                    <a:cubicBezTo>
                      <a:pt x="280" y="325"/>
                      <a:pt x="280" y="325"/>
                      <a:pt x="280" y="325"/>
                    </a:cubicBezTo>
                    <a:cubicBezTo>
                      <a:pt x="272" y="319"/>
                      <a:pt x="272" y="319"/>
                      <a:pt x="272" y="319"/>
                    </a:cubicBezTo>
                    <a:cubicBezTo>
                      <a:pt x="272" y="319"/>
                      <a:pt x="262" y="310"/>
                      <a:pt x="257" y="306"/>
                    </a:cubicBezTo>
                    <a:cubicBezTo>
                      <a:pt x="252" y="303"/>
                      <a:pt x="245" y="298"/>
                      <a:pt x="241" y="294"/>
                    </a:cubicBezTo>
                    <a:cubicBezTo>
                      <a:pt x="237" y="290"/>
                      <a:pt x="228" y="279"/>
                      <a:pt x="224" y="273"/>
                    </a:cubicBezTo>
                    <a:cubicBezTo>
                      <a:pt x="219" y="268"/>
                      <a:pt x="208" y="253"/>
                      <a:pt x="201" y="247"/>
                    </a:cubicBezTo>
                    <a:cubicBezTo>
                      <a:pt x="195" y="241"/>
                      <a:pt x="184" y="225"/>
                      <a:pt x="180" y="220"/>
                    </a:cubicBezTo>
                    <a:cubicBezTo>
                      <a:pt x="175" y="216"/>
                      <a:pt x="172" y="211"/>
                      <a:pt x="166" y="202"/>
                    </a:cubicBezTo>
                    <a:cubicBezTo>
                      <a:pt x="159" y="193"/>
                      <a:pt x="148" y="180"/>
                      <a:pt x="148" y="180"/>
                    </a:cubicBezTo>
                    <a:cubicBezTo>
                      <a:pt x="142" y="187"/>
                      <a:pt x="136" y="190"/>
                      <a:pt x="134" y="192"/>
                    </a:cubicBezTo>
                    <a:cubicBezTo>
                      <a:pt x="133" y="195"/>
                      <a:pt x="126" y="201"/>
                      <a:pt x="123" y="206"/>
                    </a:cubicBezTo>
                    <a:cubicBezTo>
                      <a:pt x="121" y="210"/>
                      <a:pt x="112" y="219"/>
                      <a:pt x="108" y="224"/>
                    </a:cubicBezTo>
                    <a:cubicBezTo>
                      <a:pt x="103" y="230"/>
                      <a:pt x="98" y="235"/>
                      <a:pt x="95" y="239"/>
                    </a:cubicBezTo>
                    <a:cubicBezTo>
                      <a:pt x="92" y="243"/>
                      <a:pt x="89" y="249"/>
                      <a:pt x="84" y="254"/>
                    </a:cubicBezTo>
                    <a:cubicBezTo>
                      <a:pt x="79" y="258"/>
                      <a:pt x="71" y="267"/>
                      <a:pt x="67" y="273"/>
                    </a:cubicBezTo>
                    <a:cubicBezTo>
                      <a:pt x="64" y="279"/>
                      <a:pt x="62" y="284"/>
                      <a:pt x="59" y="286"/>
                    </a:cubicBezTo>
                    <a:cubicBezTo>
                      <a:pt x="56" y="288"/>
                      <a:pt x="54" y="291"/>
                      <a:pt x="46" y="297"/>
                    </a:cubicBezTo>
                    <a:cubicBezTo>
                      <a:pt x="38" y="303"/>
                      <a:pt x="34" y="305"/>
                      <a:pt x="32" y="306"/>
                    </a:cubicBezTo>
                    <a:cubicBezTo>
                      <a:pt x="31" y="308"/>
                      <a:pt x="30" y="311"/>
                      <a:pt x="25" y="309"/>
                    </a:cubicBezTo>
                    <a:cubicBezTo>
                      <a:pt x="21" y="306"/>
                      <a:pt x="20" y="311"/>
                      <a:pt x="17" y="311"/>
                    </a:cubicBezTo>
                    <a:cubicBezTo>
                      <a:pt x="13" y="311"/>
                      <a:pt x="9" y="312"/>
                      <a:pt x="10" y="308"/>
                    </a:cubicBezTo>
                    <a:cubicBezTo>
                      <a:pt x="10" y="304"/>
                      <a:pt x="10" y="302"/>
                      <a:pt x="10" y="301"/>
                    </a:cubicBezTo>
                    <a:cubicBezTo>
                      <a:pt x="10" y="299"/>
                      <a:pt x="9" y="297"/>
                      <a:pt x="9" y="297"/>
                    </a:cubicBezTo>
                    <a:cubicBezTo>
                      <a:pt x="9" y="297"/>
                      <a:pt x="7" y="297"/>
                      <a:pt x="5" y="298"/>
                    </a:cubicBezTo>
                    <a:cubicBezTo>
                      <a:pt x="3" y="299"/>
                      <a:pt x="0" y="302"/>
                      <a:pt x="1" y="297"/>
                    </a:cubicBezTo>
                    <a:cubicBezTo>
                      <a:pt x="2" y="292"/>
                      <a:pt x="1" y="288"/>
                      <a:pt x="2" y="285"/>
                    </a:cubicBezTo>
                    <a:cubicBezTo>
                      <a:pt x="4" y="282"/>
                      <a:pt x="5" y="277"/>
                      <a:pt x="6" y="273"/>
                    </a:cubicBezTo>
                    <a:cubicBezTo>
                      <a:pt x="7" y="270"/>
                      <a:pt x="10" y="263"/>
                      <a:pt x="13" y="259"/>
                    </a:cubicBezTo>
                    <a:cubicBezTo>
                      <a:pt x="16" y="254"/>
                      <a:pt x="19" y="250"/>
                      <a:pt x="22" y="245"/>
                    </a:cubicBezTo>
                    <a:cubicBezTo>
                      <a:pt x="24" y="240"/>
                      <a:pt x="27" y="235"/>
                      <a:pt x="28" y="232"/>
                    </a:cubicBezTo>
                    <a:cubicBezTo>
                      <a:pt x="30" y="228"/>
                      <a:pt x="31" y="227"/>
                      <a:pt x="31" y="227"/>
                    </a:cubicBezTo>
                    <a:cubicBezTo>
                      <a:pt x="31" y="227"/>
                      <a:pt x="41" y="218"/>
                      <a:pt x="44" y="215"/>
                    </a:cubicBezTo>
                    <a:cubicBezTo>
                      <a:pt x="46" y="212"/>
                      <a:pt x="53" y="206"/>
                      <a:pt x="56" y="202"/>
                    </a:cubicBezTo>
                    <a:cubicBezTo>
                      <a:pt x="59" y="198"/>
                      <a:pt x="55" y="200"/>
                      <a:pt x="61" y="194"/>
                    </a:cubicBezTo>
                    <a:cubicBezTo>
                      <a:pt x="67" y="188"/>
                      <a:pt x="79" y="176"/>
                      <a:pt x="83" y="172"/>
                    </a:cubicBezTo>
                    <a:cubicBezTo>
                      <a:pt x="86" y="168"/>
                      <a:pt x="89" y="166"/>
                      <a:pt x="93" y="163"/>
                    </a:cubicBezTo>
                    <a:cubicBezTo>
                      <a:pt x="97" y="160"/>
                      <a:pt x="106" y="151"/>
                      <a:pt x="108" y="148"/>
                    </a:cubicBezTo>
                    <a:cubicBezTo>
                      <a:pt x="109" y="145"/>
                      <a:pt x="111" y="142"/>
                      <a:pt x="115" y="139"/>
                    </a:cubicBezTo>
                    <a:cubicBezTo>
                      <a:pt x="105" y="125"/>
                      <a:pt x="102" y="121"/>
                      <a:pt x="96" y="115"/>
                    </a:cubicBezTo>
                    <a:cubicBezTo>
                      <a:pt x="90" y="109"/>
                      <a:pt x="84" y="103"/>
                      <a:pt x="82" y="100"/>
                    </a:cubicBezTo>
                    <a:cubicBezTo>
                      <a:pt x="80" y="96"/>
                      <a:pt x="77" y="93"/>
                      <a:pt x="73" y="89"/>
                    </a:cubicBezTo>
                    <a:cubicBezTo>
                      <a:pt x="69" y="85"/>
                      <a:pt x="61" y="78"/>
                      <a:pt x="56" y="74"/>
                    </a:cubicBezTo>
                    <a:cubicBezTo>
                      <a:pt x="51" y="71"/>
                      <a:pt x="46" y="65"/>
                      <a:pt x="44" y="62"/>
                    </a:cubicBezTo>
                    <a:cubicBezTo>
                      <a:pt x="42" y="58"/>
                      <a:pt x="36" y="57"/>
                      <a:pt x="33" y="51"/>
                    </a:cubicBezTo>
                    <a:cubicBezTo>
                      <a:pt x="29" y="46"/>
                      <a:pt x="24" y="39"/>
                      <a:pt x="21" y="36"/>
                    </a:cubicBezTo>
                    <a:cubicBezTo>
                      <a:pt x="19" y="34"/>
                      <a:pt x="16" y="30"/>
                      <a:pt x="14" y="27"/>
                    </a:cubicBezTo>
                    <a:cubicBezTo>
                      <a:pt x="13" y="23"/>
                      <a:pt x="17" y="24"/>
                      <a:pt x="18" y="22"/>
                    </a:cubicBezTo>
                    <a:cubicBezTo>
                      <a:pt x="18" y="19"/>
                      <a:pt x="17" y="18"/>
                      <a:pt x="19" y="17"/>
                    </a:cubicBezTo>
                    <a:cubicBezTo>
                      <a:pt x="22" y="15"/>
                      <a:pt x="23" y="13"/>
                      <a:pt x="25" y="13"/>
                    </a:cubicBezTo>
                    <a:cubicBezTo>
                      <a:pt x="27" y="12"/>
                      <a:pt x="30" y="11"/>
                      <a:pt x="30" y="11"/>
                    </a:cubicBezTo>
                    <a:cubicBezTo>
                      <a:pt x="34" y="9"/>
                      <a:pt x="34" y="9"/>
                      <a:pt x="34" y="9"/>
                    </a:cubicBezTo>
                    <a:cubicBezTo>
                      <a:pt x="34" y="9"/>
                      <a:pt x="33" y="7"/>
                      <a:pt x="33" y="6"/>
                    </a:cubicBezTo>
                    <a:cubicBezTo>
                      <a:pt x="33" y="5"/>
                      <a:pt x="29" y="0"/>
                      <a:pt x="32" y="2"/>
                    </a:cubicBezTo>
                    <a:cubicBezTo>
                      <a:pt x="35" y="4"/>
                      <a:pt x="34" y="0"/>
                      <a:pt x="37" y="4"/>
                    </a:cubicBezTo>
                    <a:cubicBezTo>
                      <a:pt x="40" y="7"/>
                      <a:pt x="41" y="7"/>
                      <a:pt x="44" y="10"/>
                    </a:cubicBezTo>
                    <a:cubicBezTo>
                      <a:pt x="47" y="12"/>
                      <a:pt x="47" y="15"/>
                      <a:pt x="51" y="16"/>
                    </a:cubicBezTo>
                    <a:cubicBezTo>
                      <a:pt x="55" y="18"/>
                      <a:pt x="57" y="18"/>
                      <a:pt x="58" y="19"/>
                    </a:cubicBezTo>
                    <a:cubicBezTo>
                      <a:pt x="60" y="20"/>
                      <a:pt x="61" y="21"/>
                      <a:pt x="64" y="24"/>
                    </a:cubicBezTo>
                    <a:cubicBezTo>
                      <a:pt x="66" y="27"/>
                      <a:pt x="67" y="28"/>
                      <a:pt x="69" y="29"/>
                    </a:cubicBezTo>
                    <a:cubicBezTo>
                      <a:pt x="71" y="31"/>
                      <a:pt x="74" y="32"/>
                      <a:pt x="74" y="32"/>
                    </a:cubicBezTo>
                    <a:cubicBezTo>
                      <a:pt x="74" y="30"/>
                      <a:pt x="74" y="30"/>
                      <a:pt x="74" y="30"/>
                    </a:cubicBezTo>
                    <a:cubicBezTo>
                      <a:pt x="74" y="30"/>
                      <a:pt x="75" y="32"/>
                      <a:pt x="73" y="27"/>
                    </a:cubicBezTo>
                    <a:cubicBezTo>
                      <a:pt x="70" y="22"/>
                      <a:pt x="68" y="18"/>
                      <a:pt x="67" y="14"/>
                    </a:cubicBezTo>
                    <a:cubicBezTo>
                      <a:pt x="65" y="11"/>
                      <a:pt x="65" y="9"/>
                      <a:pt x="65" y="9"/>
                    </a:cubicBezTo>
                    <a:cubicBezTo>
                      <a:pt x="65" y="9"/>
                      <a:pt x="63" y="6"/>
                      <a:pt x="67" y="8"/>
                    </a:cubicBezTo>
                    <a:close/>
                  </a:path>
                </a:pathLst>
              </a:custGeom>
              <a:solidFill>
                <a:srgbClr val="C00000">
                  <a:alpha val="90000"/>
                </a:srgbClr>
              </a:solidFill>
              <a:ln w="9525">
                <a:noFill/>
                <a:round/>
                <a:headEnd/>
                <a:tailEnd/>
              </a:ln>
            </p:spPr>
            <p:txBody>
              <a:bodyPr/>
              <a:lstStyle/>
              <a:p>
                <a:endParaRPr lang="en-US"/>
              </a:p>
            </p:txBody>
          </p:sp>
          <p:sp>
            <p:nvSpPr>
              <p:cNvPr id="97" name="Freeform 9"/>
              <p:cNvSpPr>
                <a:spLocks/>
              </p:cNvSpPr>
              <p:nvPr/>
            </p:nvSpPr>
            <p:spPr bwMode="auto">
              <a:xfrm>
                <a:off x="-617" y="2661"/>
                <a:ext cx="62" cy="80"/>
              </a:xfrm>
              <a:custGeom>
                <a:avLst/>
                <a:gdLst/>
                <a:ahLst/>
                <a:cxnLst>
                  <a:cxn ang="0">
                    <a:pos x="24" y="3"/>
                  </a:cxn>
                  <a:cxn ang="0">
                    <a:pos x="18" y="11"/>
                  </a:cxn>
                  <a:cxn ang="0">
                    <a:pos x="14" y="15"/>
                  </a:cxn>
                  <a:cxn ang="0">
                    <a:pos x="9" y="21"/>
                  </a:cxn>
                  <a:cxn ang="0">
                    <a:pos x="7" y="25"/>
                  </a:cxn>
                  <a:cxn ang="0">
                    <a:pos x="3" y="29"/>
                  </a:cxn>
                  <a:cxn ang="0">
                    <a:pos x="1" y="32"/>
                  </a:cxn>
                  <a:cxn ang="0">
                    <a:pos x="3" y="31"/>
                  </a:cxn>
                  <a:cxn ang="0">
                    <a:pos x="8" y="29"/>
                  </a:cxn>
                  <a:cxn ang="0">
                    <a:pos x="11" y="25"/>
                  </a:cxn>
                  <a:cxn ang="0">
                    <a:pos x="14" y="23"/>
                  </a:cxn>
                  <a:cxn ang="0">
                    <a:pos x="17" y="18"/>
                  </a:cxn>
                  <a:cxn ang="0">
                    <a:pos x="21" y="15"/>
                  </a:cxn>
                  <a:cxn ang="0">
                    <a:pos x="22" y="10"/>
                  </a:cxn>
                  <a:cxn ang="0">
                    <a:pos x="24" y="3"/>
                  </a:cxn>
                </a:cxnLst>
                <a:rect l="0" t="0" r="r" b="b"/>
                <a:pathLst>
                  <a:path w="26" h="34">
                    <a:moveTo>
                      <a:pt x="24" y="3"/>
                    </a:moveTo>
                    <a:cubicBezTo>
                      <a:pt x="26" y="0"/>
                      <a:pt x="19" y="10"/>
                      <a:pt x="18" y="11"/>
                    </a:cubicBezTo>
                    <a:cubicBezTo>
                      <a:pt x="17" y="12"/>
                      <a:pt x="15" y="13"/>
                      <a:pt x="14" y="15"/>
                    </a:cubicBezTo>
                    <a:cubicBezTo>
                      <a:pt x="12" y="17"/>
                      <a:pt x="11" y="19"/>
                      <a:pt x="9" y="21"/>
                    </a:cubicBezTo>
                    <a:cubicBezTo>
                      <a:pt x="8" y="23"/>
                      <a:pt x="8" y="25"/>
                      <a:pt x="7" y="25"/>
                    </a:cubicBezTo>
                    <a:cubicBezTo>
                      <a:pt x="6" y="26"/>
                      <a:pt x="5" y="28"/>
                      <a:pt x="3" y="29"/>
                    </a:cubicBezTo>
                    <a:cubicBezTo>
                      <a:pt x="2" y="30"/>
                      <a:pt x="2" y="31"/>
                      <a:pt x="1" y="32"/>
                    </a:cubicBezTo>
                    <a:cubicBezTo>
                      <a:pt x="0" y="34"/>
                      <a:pt x="1" y="32"/>
                      <a:pt x="3" y="31"/>
                    </a:cubicBezTo>
                    <a:cubicBezTo>
                      <a:pt x="6" y="30"/>
                      <a:pt x="7" y="30"/>
                      <a:pt x="8" y="29"/>
                    </a:cubicBezTo>
                    <a:cubicBezTo>
                      <a:pt x="9" y="27"/>
                      <a:pt x="8" y="24"/>
                      <a:pt x="11" y="25"/>
                    </a:cubicBezTo>
                    <a:cubicBezTo>
                      <a:pt x="13" y="26"/>
                      <a:pt x="12" y="24"/>
                      <a:pt x="14" y="23"/>
                    </a:cubicBezTo>
                    <a:cubicBezTo>
                      <a:pt x="15" y="21"/>
                      <a:pt x="15" y="20"/>
                      <a:pt x="17" y="18"/>
                    </a:cubicBezTo>
                    <a:cubicBezTo>
                      <a:pt x="19" y="16"/>
                      <a:pt x="20" y="16"/>
                      <a:pt x="21" y="15"/>
                    </a:cubicBezTo>
                    <a:cubicBezTo>
                      <a:pt x="22" y="13"/>
                      <a:pt x="21" y="11"/>
                      <a:pt x="22" y="10"/>
                    </a:cubicBezTo>
                    <a:cubicBezTo>
                      <a:pt x="22" y="9"/>
                      <a:pt x="21" y="8"/>
                      <a:pt x="24" y="3"/>
                    </a:cubicBezTo>
                    <a:close/>
                  </a:path>
                </a:pathLst>
              </a:custGeom>
              <a:grpFill/>
              <a:ln w="9525">
                <a:noFill/>
                <a:round/>
                <a:headEnd/>
                <a:tailEnd/>
              </a:ln>
            </p:spPr>
            <p:txBody>
              <a:bodyPr/>
              <a:lstStyle/>
              <a:p>
                <a:endParaRPr lang="en-US"/>
              </a:p>
            </p:txBody>
          </p:sp>
        </p:grpSp>
      </p:grpSp>
      <p:grpSp>
        <p:nvGrpSpPr>
          <p:cNvPr id="27" name="Group 97"/>
          <p:cNvGrpSpPr/>
          <p:nvPr/>
        </p:nvGrpSpPr>
        <p:grpSpPr>
          <a:xfrm>
            <a:off x="4186238" y="5754898"/>
            <a:ext cx="1885950" cy="634584"/>
            <a:chOff x="4186238" y="3912014"/>
            <a:chExt cx="1885950" cy="634584"/>
          </a:xfrm>
        </p:grpSpPr>
        <p:sp>
          <p:nvSpPr>
            <p:cNvPr id="99" name="Rectangle 98"/>
            <p:cNvSpPr/>
            <p:nvPr/>
          </p:nvSpPr>
          <p:spPr>
            <a:xfrm>
              <a:off x="4186238" y="3981594"/>
              <a:ext cx="1885950" cy="429491"/>
            </a:xfrm>
            <a:prstGeom prst="rect">
              <a:avLst/>
            </a:prstGeom>
            <a:solidFill>
              <a:srgbClr val="FFE28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7"/>
            <p:cNvGrpSpPr>
              <a:grpSpLocks/>
            </p:cNvGrpSpPr>
            <p:nvPr/>
          </p:nvGrpSpPr>
          <p:grpSpPr bwMode="auto">
            <a:xfrm>
              <a:off x="4842163" y="3912014"/>
              <a:ext cx="637308" cy="634584"/>
              <a:chOff x="-775" y="2064"/>
              <a:chExt cx="773" cy="772"/>
            </a:xfrm>
            <a:solidFill>
              <a:srgbClr val="C00000">
                <a:alpha val="76000"/>
              </a:srgbClr>
            </a:solidFill>
          </p:grpSpPr>
          <p:sp>
            <p:nvSpPr>
              <p:cNvPr id="101" name="Freeform 8"/>
              <p:cNvSpPr>
                <a:spLocks/>
              </p:cNvSpPr>
              <p:nvPr/>
            </p:nvSpPr>
            <p:spPr bwMode="auto">
              <a:xfrm>
                <a:off x="-775" y="2064"/>
                <a:ext cx="773" cy="772"/>
              </a:xfrm>
              <a:custGeom>
                <a:avLst/>
                <a:gdLst/>
                <a:ahLst/>
                <a:cxnLst>
                  <a:cxn ang="0">
                    <a:pos x="81" y="21"/>
                  </a:cxn>
                  <a:cxn ang="0">
                    <a:pos x="101" y="33"/>
                  </a:cxn>
                  <a:cxn ang="0">
                    <a:pos x="134" y="69"/>
                  </a:cxn>
                  <a:cxn ang="0">
                    <a:pos x="173" y="82"/>
                  </a:cxn>
                  <a:cxn ang="0">
                    <a:pos x="196" y="64"/>
                  </a:cxn>
                  <a:cxn ang="0">
                    <a:pos x="222" y="46"/>
                  </a:cxn>
                  <a:cxn ang="0">
                    <a:pos x="248" y="26"/>
                  </a:cxn>
                  <a:cxn ang="0">
                    <a:pos x="270" y="18"/>
                  </a:cxn>
                  <a:cxn ang="0">
                    <a:pos x="276" y="20"/>
                  </a:cxn>
                  <a:cxn ang="0">
                    <a:pos x="288" y="20"/>
                  </a:cxn>
                  <a:cxn ang="0">
                    <a:pos x="291" y="35"/>
                  </a:cxn>
                  <a:cxn ang="0">
                    <a:pos x="289" y="50"/>
                  </a:cxn>
                  <a:cxn ang="0">
                    <a:pos x="282" y="60"/>
                  </a:cxn>
                  <a:cxn ang="0">
                    <a:pos x="257" y="83"/>
                  </a:cxn>
                  <a:cxn ang="0">
                    <a:pos x="211" y="121"/>
                  </a:cxn>
                  <a:cxn ang="0">
                    <a:pos x="210" y="159"/>
                  </a:cxn>
                  <a:cxn ang="0">
                    <a:pos x="251" y="200"/>
                  </a:cxn>
                  <a:cxn ang="0">
                    <a:pos x="282" y="236"/>
                  </a:cxn>
                  <a:cxn ang="0">
                    <a:pos x="309" y="266"/>
                  </a:cxn>
                  <a:cxn ang="0">
                    <a:pos x="327" y="292"/>
                  </a:cxn>
                  <a:cxn ang="0">
                    <a:pos x="306" y="287"/>
                  </a:cxn>
                  <a:cxn ang="0">
                    <a:pos x="287" y="281"/>
                  </a:cxn>
                  <a:cxn ang="0">
                    <a:pos x="275" y="287"/>
                  </a:cxn>
                  <a:cxn ang="0">
                    <a:pos x="285" y="308"/>
                  </a:cxn>
                  <a:cxn ang="0">
                    <a:pos x="298" y="319"/>
                  </a:cxn>
                  <a:cxn ang="0">
                    <a:pos x="287" y="323"/>
                  </a:cxn>
                  <a:cxn ang="0">
                    <a:pos x="272" y="319"/>
                  </a:cxn>
                  <a:cxn ang="0">
                    <a:pos x="224" y="273"/>
                  </a:cxn>
                  <a:cxn ang="0">
                    <a:pos x="166" y="202"/>
                  </a:cxn>
                  <a:cxn ang="0">
                    <a:pos x="123" y="206"/>
                  </a:cxn>
                  <a:cxn ang="0">
                    <a:pos x="84" y="254"/>
                  </a:cxn>
                  <a:cxn ang="0">
                    <a:pos x="46" y="297"/>
                  </a:cxn>
                  <a:cxn ang="0">
                    <a:pos x="17" y="311"/>
                  </a:cxn>
                  <a:cxn ang="0">
                    <a:pos x="9" y="297"/>
                  </a:cxn>
                  <a:cxn ang="0">
                    <a:pos x="2" y="285"/>
                  </a:cxn>
                  <a:cxn ang="0">
                    <a:pos x="22" y="245"/>
                  </a:cxn>
                  <a:cxn ang="0">
                    <a:pos x="44" y="215"/>
                  </a:cxn>
                  <a:cxn ang="0">
                    <a:pos x="83" y="172"/>
                  </a:cxn>
                  <a:cxn ang="0">
                    <a:pos x="115" y="139"/>
                  </a:cxn>
                  <a:cxn ang="0">
                    <a:pos x="73" y="89"/>
                  </a:cxn>
                  <a:cxn ang="0">
                    <a:pos x="33" y="51"/>
                  </a:cxn>
                  <a:cxn ang="0">
                    <a:pos x="18" y="22"/>
                  </a:cxn>
                  <a:cxn ang="0">
                    <a:pos x="30" y="11"/>
                  </a:cxn>
                  <a:cxn ang="0">
                    <a:pos x="32" y="2"/>
                  </a:cxn>
                  <a:cxn ang="0">
                    <a:pos x="51" y="16"/>
                  </a:cxn>
                  <a:cxn ang="0">
                    <a:pos x="69" y="29"/>
                  </a:cxn>
                  <a:cxn ang="0">
                    <a:pos x="73" y="27"/>
                  </a:cxn>
                  <a:cxn ang="0">
                    <a:pos x="67" y="8"/>
                  </a:cxn>
                </a:cxnLst>
                <a:rect l="0" t="0" r="r" b="b"/>
                <a:pathLst>
                  <a:path w="327" h="327">
                    <a:moveTo>
                      <a:pt x="67" y="8"/>
                    </a:moveTo>
                    <a:cubicBezTo>
                      <a:pt x="70" y="10"/>
                      <a:pt x="72" y="11"/>
                      <a:pt x="74" y="14"/>
                    </a:cubicBezTo>
                    <a:cubicBezTo>
                      <a:pt x="76" y="18"/>
                      <a:pt x="77" y="19"/>
                      <a:pt x="81" y="21"/>
                    </a:cubicBezTo>
                    <a:cubicBezTo>
                      <a:pt x="85" y="24"/>
                      <a:pt x="85" y="27"/>
                      <a:pt x="88" y="27"/>
                    </a:cubicBezTo>
                    <a:cubicBezTo>
                      <a:pt x="92" y="27"/>
                      <a:pt x="96" y="27"/>
                      <a:pt x="97" y="29"/>
                    </a:cubicBezTo>
                    <a:cubicBezTo>
                      <a:pt x="98" y="30"/>
                      <a:pt x="98" y="29"/>
                      <a:pt x="101" y="33"/>
                    </a:cubicBezTo>
                    <a:cubicBezTo>
                      <a:pt x="105" y="37"/>
                      <a:pt x="107" y="38"/>
                      <a:pt x="111" y="41"/>
                    </a:cubicBezTo>
                    <a:cubicBezTo>
                      <a:pt x="114" y="45"/>
                      <a:pt x="112" y="48"/>
                      <a:pt x="118" y="52"/>
                    </a:cubicBezTo>
                    <a:cubicBezTo>
                      <a:pt x="123" y="57"/>
                      <a:pt x="127" y="62"/>
                      <a:pt x="134" y="69"/>
                    </a:cubicBezTo>
                    <a:cubicBezTo>
                      <a:pt x="141" y="76"/>
                      <a:pt x="143" y="79"/>
                      <a:pt x="147" y="83"/>
                    </a:cubicBezTo>
                    <a:cubicBezTo>
                      <a:pt x="152" y="88"/>
                      <a:pt x="157" y="94"/>
                      <a:pt x="160" y="97"/>
                    </a:cubicBezTo>
                    <a:cubicBezTo>
                      <a:pt x="165" y="90"/>
                      <a:pt x="169" y="86"/>
                      <a:pt x="173" y="82"/>
                    </a:cubicBezTo>
                    <a:cubicBezTo>
                      <a:pt x="176" y="78"/>
                      <a:pt x="181" y="74"/>
                      <a:pt x="184" y="71"/>
                    </a:cubicBezTo>
                    <a:cubicBezTo>
                      <a:pt x="187" y="68"/>
                      <a:pt x="192" y="64"/>
                      <a:pt x="192" y="64"/>
                    </a:cubicBezTo>
                    <a:cubicBezTo>
                      <a:pt x="192" y="64"/>
                      <a:pt x="193" y="66"/>
                      <a:pt x="196" y="64"/>
                    </a:cubicBezTo>
                    <a:cubicBezTo>
                      <a:pt x="198" y="62"/>
                      <a:pt x="198" y="62"/>
                      <a:pt x="201" y="60"/>
                    </a:cubicBezTo>
                    <a:cubicBezTo>
                      <a:pt x="203" y="57"/>
                      <a:pt x="208" y="55"/>
                      <a:pt x="211" y="53"/>
                    </a:cubicBezTo>
                    <a:cubicBezTo>
                      <a:pt x="213" y="51"/>
                      <a:pt x="220" y="47"/>
                      <a:pt x="222" y="46"/>
                    </a:cubicBezTo>
                    <a:cubicBezTo>
                      <a:pt x="224" y="44"/>
                      <a:pt x="233" y="35"/>
                      <a:pt x="233" y="34"/>
                    </a:cubicBezTo>
                    <a:cubicBezTo>
                      <a:pt x="233" y="34"/>
                      <a:pt x="236" y="34"/>
                      <a:pt x="237" y="33"/>
                    </a:cubicBezTo>
                    <a:cubicBezTo>
                      <a:pt x="238" y="32"/>
                      <a:pt x="243" y="27"/>
                      <a:pt x="248" y="26"/>
                    </a:cubicBezTo>
                    <a:cubicBezTo>
                      <a:pt x="253" y="24"/>
                      <a:pt x="258" y="22"/>
                      <a:pt x="260" y="20"/>
                    </a:cubicBezTo>
                    <a:cubicBezTo>
                      <a:pt x="262" y="17"/>
                      <a:pt x="263" y="18"/>
                      <a:pt x="265" y="18"/>
                    </a:cubicBezTo>
                    <a:cubicBezTo>
                      <a:pt x="268" y="18"/>
                      <a:pt x="270" y="18"/>
                      <a:pt x="270" y="18"/>
                    </a:cubicBezTo>
                    <a:cubicBezTo>
                      <a:pt x="272" y="19"/>
                      <a:pt x="272" y="19"/>
                      <a:pt x="272" y="19"/>
                    </a:cubicBezTo>
                    <a:cubicBezTo>
                      <a:pt x="274" y="18"/>
                      <a:pt x="274" y="18"/>
                      <a:pt x="274" y="18"/>
                    </a:cubicBezTo>
                    <a:cubicBezTo>
                      <a:pt x="276" y="20"/>
                      <a:pt x="276" y="20"/>
                      <a:pt x="276" y="20"/>
                    </a:cubicBezTo>
                    <a:cubicBezTo>
                      <a:pt x="276" y="20"/>
                      <a:pt x="277" y="19"/>
                      <a:pt x="280" y="18"/>
                    </a:cubicBezTo>
                    <a:cubicBezTo>
                      <a:pt x="283" y="18"/>
                      <a:pt x="286" y="20"/>
                      <a:pt x="286" y="20"/>
                    </a:cubicBezTo>
                    <a:cubicBezTo>
                      <a:pt x="288" y="20"/>
                      <a:pt x="288" y="20"/>
                      <a:pt x="288" y="20"/>
                    </a:cubicBezTo>
                    <a:cubicBezTo>
                      <a:pt x="288" y="20"/>
                      <a:pt x="289" y="21"/>
                      <a:pt x="289" y="22"/>
                    </a:cubicBezTo>
                    <a:cubicBezTo>
                      <a:pt x="290" y="23"/>
                      <a:pt x="290" y="27"/>
                      <a:pt x="291" y="28"/>
                    </a:cubicBezTo>
                    <a:cubicBezTo>
                      <a:pt x="291" y="29"/>
                      <a:pt x="291" y="33"/>
                      <a:pt x="291" y="35"/>
                    </a:cubicBezTo>
                    <a:cubicBezTo>
                      <a:pt x="290" y="36"/>
                      <a:pt x="291" y="37"/>
                      <a:pt x="290" y="39"/>
                    </a:cubicBezTo>
                    <a:cubicBezTo>
                      <a:pt x="289" y="40"/>
                      <a:pt x="291" y="40"/>
                      <a:pt x="289" y="43"/>
                    </a:cubicBezTo>
                    <a:cubicBezTo>
                      <a:pt x="288" y="45"/>
                      <a:pt x="290" y="46"/>
                      <a:pt x="289" y="50"/>
                    </a:cubicBezTo>
                    <a:cubicBezTo>
                      <a:pt x="287" y="54"/>
                      <a:pt x="289" y="54"/>
                      <a:pt x="289" y="54"/>
                    </a:cubicBezTo>
                    <a:cubicBezTo>
                      <a:pt x="286" y="56"/>
                      <a:pt x="286" y="56"/>
                      <a:pt x="286" y="56"/>
                    </a:cubicBezTo>
                    <a:cubicBezTo>
                      <a:pt x="282" y="60"/>
                      <a:pt x="282" y="60"/>
                      <a:pt x="282" y="60"/>
                    </a:cubicBezTo>
                    <a:cubicBezTo>
                      <a:pt x="282" y="60"/>
                      <a:pt x="278" y="61"/>
                      <a:pt x="275" y="64"/>
                    </a:cubicBezTo>
                    <a:cubicBezTo>
                      <a:pt x="272" y="68"/>
                      <a:pt x="268" y="71"/>
                      <a:pt x="267" y="71"/>
                    </a:cubicBezTo>
                    <a:cubicBezTo>
                      <a:pt x="266" y="72"/>
                      <a:pt x="259" y="81"/>
                      <a:pt x="257" y="83"/>
                    </a:cubicBezTo>
                    <a:cubicBezTo>
                      <a:pt x="254" y="86"/>
                      <a:pt x="251" y="90"/>
                      <a:pt x="248" y="93"/>
                    </a:cubicBezTo>
                    <a:cubicBezTo>
                      <a:pt x="245" y="95"/>
                      <a:pt x="236" y="103"/>
                      <a:pt x="228" y="108"/>
                    </a:cubicBezTo>
                    <a:cubicBezTo>
                      <a:pt x="220" y="112"/>
                      <a:pt x="214" y="119"/>
                      <a:pt x="211" y="121"/>
                    </a:cubicBezTo>
                    <a:cubicBezTo>
                      <a:pt x="207" y="124"/>
                      <a:pt x="200" y="128"/>
                      <a:pt x="199" y="129"/>
                    </a:cubicBezTo>
                    <a:cubicBezTo>
                      <a:pt x="198" y="130"/>
                      <a:pt x="195" y="133"/>
                      <a:pt x="192" y="136"/>
                    </a:cubicBezTo>
                    <a:cubicBezTo>
                      <a:pt x="203" y="148"/>
                      <a:pt x="206" y="156"/>
                      <a:pt x="210" y="159"/>
                    </a:cubicBezTo>
                    <a:cubicBezTo>
                      <a:pt x="214" y="163"/>
                      <a:pt x="219" y="170"/>
                      <a:pt x="226" y="176"/>
                    </a:cubicBezTo>
                    <a:cubicBezTo>
                      <a:pt x="233" y="182"/>
                      <a:pt x="233" y="180"/>
                      <a:pt x="239" y="186"/>
                    </a:cubicBezTo>
                    <a:cubicBezTo>
                      <a:pt x="245" y="192"/>
                      <a:pt x="248" y="195"/>
                      <a:pt x="251" y="200"/>
                    </a:cubicBezTo>
                    <a:cubicBezTo>
                      <a:pt x="254" y="204"/>
                      <a:pt x="258" y="209"/>
                      <a:pt x="261" y="213"/>
                    </a:cubicBezTo>
                    <a:cubicBezTo>
                      <a:pt x="264" y="218"/>
                      <a:pt x="268" y="220"/>
                      <a:pt x="272" y="225"/>
                    </a:cubicBezTo>
                    <a:cubicBezTo>
                      <a:pt x="277" y="230"/>
                      <a:pt x="278" y="232"/>
                      <a:pt x="282" y="236"/>
                    </a:cubicBezTo>
                    <a:cubicBezTo>
                      <a:pt x="286" y="239"/>
                      <a:pt x="288" y="241"/>
                      <a:pt x="292" y="246"/>
                    </a:cubicBezTo>
                    <a:cubicBezTo>
                      <a:pt x="297" y="250"/>
                      <a:pt x="298" y="251"/>
                      <a:pt x="301" y="255"/>
                    </a:cubicBezTo>
                    <a:cubicBezTo>
                      <a:pt x="305" y="260"/>
                      <a:pt x="304" y="263"/>
                      <a:pt x="309" y="266"/>
                    </a:cubicBezTo>
                    <a:cubicBezTo>
                      <a:pt x="314" y="269"/>
                      <a:pt x="316" y="272"/>
                      <a:pt x="319" y="276"/>
                    </a:cubicBezTo>
                    <a:cubicBezTo>
                      <a:pt x="321" y="280"/>
                      <a:pt x="322" y="281"/>
                      <a:pt x="324" y="286"/>
                    </a:cubicBezTo>
                    <a:cubicBezTo>
                      <a:pt x="326" y="290"/>
                      <a:pt x="327" y="292"/>
                      <a:pt x="327" y="292"/>
                    </a:cubicBezTo>
                    <a:cubicBezTo>
                      <a:pt x="327" y="292"/>
                      <a:pt x="326" y="293"/>
                      <a:pt x="323" y="292"/>
                    </a:cubicBezTo>
                    <a:cubicBezTo>
                      <a:pt x="321" y="290"/>
                      <a:pt x="321" y="289"/>
                      <a:pt x="317" y="289"/>
                    </a:cubicBezTo>
                    <a:cubicBezTo>
                      <a:pt x="312" y="288"/>
                      <a:pt x="310" y="290"/>
                      <a:pt x="306" y="287"/>
                    </a:cubicBezTo>
                    <a:cubicBezTo>
                      <a:pt x="303" y="284"/>
                      <a:pt x="302" y="285"/>
                      <a:pt x="300" y="285"/>
                    </a:cubicBezTo>
                    <a:cubicBezTo>
                      <a:pt x="298" y="285"/>
                      <a:pt x="296" y="285"/>
                      <a:pt x="293" y="284"/>
                    </a:cubicBezTo>
                    <a:cubicBezTo>
                      <a:pt x="290" y="283"/>
                      <a:pt x="287" y="281"/>
                      <a:pt x="287" y="281"/>
                    </a:cubicBezTo>
                    <a:cubicBezTo>
                      <a:pt x="289" y="287"/>
                      <a:pt x="289" y="288"/>
                      <a:pt x="291" y="292"/>
                    </a:cubicBezTo>
                    <a:cubicBezTo>
                      <a:pt x="286" y="290"/>
                      <a:pt x="284" y="289"/>
                      <a:pt x="282" y="289"/>
                    </a:cubicBezTo>
                    <a:cubicBezTo>
                      <a:pt x="279" y="289"/>
                      <a:pt x="279" y="288"/>
                      <a:pt x="275" y="287"/>
                    </a:cubicBezTo>
                    <a:cubicBezTo>
                      <a:pt x="272" y="286"/>
                      <a:pt x="275" y="288"/>
                      <a:pt x="275" y="291"/>
                    </a:cubicBezTo>
                    <a:cubicBezTo>
                      <a:pt x="276" y="294"/>
                      <a:pt x="277" y="294"/>
                      <a:pt x="278" y="298"/>
                    </a:cubicBezTo>
                    <a:cubicBezTo>
                      <a:pt x="279" y="302"/>
                      <a:pt x="283" y="308"/>
                      <a:pt x="285" y="308"/>
                    </a:cubicBezTo>
                    <a:cubicBezTo>
                      <a:pt x="287" y="308"/>
                      <a:pt x="291" y="311"/>
                      <a:pt x="293" y="311"/>
                    </a:cubicBezTo>
                    <a:cubicBezTo>
                      <a:pt x="294" y="311"/>
                      <a:pt x="295" y="313"/>
                      <a:pt x="297" y="315"/>
                    </a:cubicBezTo>
                    <a:cubicBezTo>
                      <a:pt x="298" y="317"/>
                      <a:pt x="295" y="315"/>
                      <a:pt x="298" y="319"/>
                    </a:cubicBezTo>
                    <a:cubicBezTo>
                      <a:pt x="294" y="316"/>
                      <a:pt x="294" y="320"/>
                      <a:pt x="291" y="318"/>
                    </a:cubicBezTo>
                    <a:cubicBezTo>
                      <a:pt x="289" y="315"/>
                      <a:pt x="288" y="315"/>
                      <a:pt x="287" y="317"/>
                    </a:cubicBezTo>
                    <a:cubicBezTo>
                      <a:pt x="287" y="319"/>
                      <a:pt x="288" y="322"/>
                      <a:pt x="287" y="323"/>
                    </a:cubicBezTo>
                    <a:cubicBezTo>
                      <a:pt x="287" y="324"/>
                      <a:pt x="285" y="327"/>
                      <a:pt x="285" y="327"/>
                    </a:cubicBezTo>
                    <a:cubicBezTo>
                      <a:pt x="280" y="325"/>
                      <a:pt x="280" y="325"/>
                      <a:pt x="280" y="325"/>
                    </a:cubicBezTo>
                    <a:cubicBezTo>
                      <a:pt x="272" y="319"/>
                      <a:pt x="272" y="319"/>
                      <a:pt x="272" y="319"/>
                    </a:cubicBezTo>
                    <a:cubicBezTo>
                      <a:pt x="272" y="319"/>
                      <a:pt x="262" y="310"/>
                      <a:pt x="257" y="306"/>
                    </a:cubicBezTo>
                    <a:cubicBezTo>
                      <a:pt x="252" y="303"/>
                      <a:pt x="245" y="298"/>
                      <a:pt x="241" y="294"/>
                    </a:cubicBezTo>
                    <a:cubicBezTo>
                      <a:pt x="237" y="290"/>
                      <a:pt x="228" y="279"/>
                      <a:pt x="224" y="273"/>
                    </a:cubicBezTo>
                    <a:cubicBezTo>
                      <a:pt x="219" y="268"/>
                      <a:pt x="208" y="253"/>
                      <a:pt x="201" y="247"/>
                    </a:cubicBezTo>
                    <a:cubicBezTo>
                      <a:pt x="195" y="241"/>
                      <a:pt x="184" y="225"/>
                      <a:pt x="180" y="220"/>
                    </a:cubicBezTo>
                    <a:cubicBezTo>
                      <a:pt x="175" y="216"/>
                      <a:pt x="172" y="211"/>
                      <a:pt x="166" y="202"/>
                    </a:cubicBezTo>
                    <a:cubicBezTo>
                      <a:pt x="159" y="193"/>
                      <a:pt x="148" y="180"/>
                      <a:pt x="148" y="180"/>
                    </a:cubicBezTo>
                    <a:cubicBezTo>
                      <a:pt x="142" y="187"/>
                      <a:pt x="136" y="190"/>
                      <a:pt x="134" y="192"/>
                    </a:cubicBezTo>
                    <a:cubicBezTo>
                      <a:pt x="133" y="195"/>
                      <a:pt x="126" y="201"/>
                      <a:pt x="123" y="206"/>
                    </a:cubicBezTo>
                    <a:cubicBezTo>
                      <a:pt x="121" y="210"/>
                      <a:pt x="112" y="219"/>
                      <a:pt x="108" y="224"/>
                    </a:cubicBezTo>
                    <a:cubicBezTo>
                      <a:pt x="103" y="230"/>
                      <a:pt x="98" y="235"/>
                      <a:pt x="95" y="239"/>
                    </a:cubicBezTo>
                    <a:cubicBezTo>
                      <a:pt x="92" y="243"/>
                      <a:pt x="89" y="249"/>
                      <a:pt x="84" y="254"/>
                    </a:cubicBezTo>
                    <a:cubicBezTo>
                      <a:pt x="79" y="258"/>
                      <a:pt x="71" y="267"/>
                      <a:pt x="67" y="273"/>
                    </a:cubicBezTo>
                    <a:cubicBezTo>
                      <a:pt x="64" y="279"/>
                      <a:pt x="62" y="284"/>
                      <a:pt x="59" y="286"/>
                    </a:cubicBezTo>
                    <a:cubicBezTo>
                      <a:pt x="56" y="288"/>
                      <a:pt x="54" y="291"/>
                      <a:pt x="46" y="297"/>
                    </a:cubicBezTo>
                    <a:cubicBezTo>
                      <a:pt x="38" y="303"/>
                      <a:pt x="34" y="305"/>
                      <a:pt x="32" y="306"/>
                    </a:cubicBezTo>
                    <a:cubicBezTo>
                      <a:pt x="31" y="308"/>
                      <a:pt x="30" y="311"/>
                      <a:pt x="25" y="309"/>
                    </a:cubicBezTo>
                    <a:cubicBezTo>
                      <a:pt x="21" y="306"/>
                      <a:pt x="20" y="311"/>
                      <a:pt x="17" y="311"/>
                    </a:cubicBezTo>
                    <a:cubicBezTo>
                      <a:pt x="13" y="311"/>
                      <a:pt x="9" y="312"/>
                      <a:pt x="10" y="308"/>
                    </a:cubicBezTo>
                    <a:cubicBezTo>
                      <a:pt x="10" y="304"/>
                      <a:pt x="10" y="302"/>
                      <a:pt x="10" y="301"/>
                    </a:cubicBezTo>
                    <a:cubicBezTo>
                      <a:pt x="10" y="299"/>
                      <a:pt x="9" y="297"/>
                      <a:pt x="9" y="297"/>
                    </a:cubicBezTo>
                    <a:cubicBezTo>
                      <a:pt x="9" y="297"/>
                      <a:pt x="7" y="297"/>
                      <a:pt x="5" y="298"/>
                    </a:cubicBezTo>
                    <a:cubicBezTo>
                      <a:pt x="3" y="299"/>
                      <a:pt x="0" y="302"/>
                      <a:pt x="1" y="297"/>
                    </a:cubicBezTo>
                    <a:cubicBezTo>
                      <a:pt x="2" y="292"/>
                      <a:pt x="1" y="288"/>
                      <a:pt x="2" y="285"/>
                    </a:cubicBezTo>
                    <a:cubicBezTo>
                      <a:pt x="4" y="282"/>
                      <a:pt x="5" y="277"/>
                      <a:pt x="6" y="273"/>
                    </a:cubicBezTo>
                    <a:cubicBezTo>
                      <a:pt x="7" y="270"/>
                      <a:pt x="10" y="263"/>
                      <a:pt x="13" y="259"/>
                    </a:cubicBezTo>
                    <a:cubicBezTo>
                      <a:pt x="16" y="254"/>
                      <a:pt x="19" y="250"/>
                      <a:pt x="22" y="245"/>
                    </a:cubicBezTo>
                    <a:cubicBezTo>
                      <a:pt x="24" y="240"/>
                      <a:pt x="27" y="235"/>
                      <a:pt x="28" y="232"/>
                    </a:cubicBezTo>
                    <a:cubicBezTo>
                      <a:pt x="30" y="228"/>
                      <a:pt x="31" y="227"/>
                      <a:pt x="31" y="227"/>
                    </a:cubicBezTo>
                    <a:cubicBezTo>
                      <a:pt x="31" y="227"/>
                      <a:pt x="41" y="218"/>
                      <a:pt x="44" y="215"/>
                    </a:cubicBezTo>
                    <a:cubicBezTo>
                      <a:pt x="46" y="212"/>
                      <a:pt x="53" y="206"/>
                      <a:pt x="56" y="202"/>
                    </a:cubicBezTo>
                    <a:cubicBezTo>
                      <a:pt x="59" y="198"/>
                      <a:pt x="55" y="200"/>
                      <a:pt x="61" y="194"/>
                    </a:cubicBezTo>
                    <a:cubicBezTo>
                      <a:pt x="67" y="188"/>
                      <a:pt x="79" y="176"/>
                      <a:pt x="83" y="172"/>
                    </a:cubicBezTo>
                    <a:cubicBezTo>
                      <a:pt x="86" y="168"/>
                      <a:pt x="89" y="166"/>
                      <a:pt x="93" y="163"/>
                    </a:cubicBezTo>
                    <a:cubicBezTo>
                      <a:pt x="97" y="160"/>
                      <a:pt x="106" y="151"/>
                      <a:pt x="108" y="148"/>
                    </a:cubicBezTo>
                    <a:cubicBezTo>
                      <a:pt x="109" y="145"/>
                      <a:pt x="111" y="142"/>
                      <a:pt x="115" y="139"/>
                    </a:cubicBezTo>
                    <a:cubicBezTo>
                      <a:pt x="105" y="125"/>
                      <a:pt x="102" y="121"/>
                      <a:pt x="96" y="115"/>
                    </a:cubicBezTo>
                    <a:cubicBezTo>
                      <a:pt x="90" y="109"/>
                      <a:pt x="84" y="103"/>
                      <a:pt x="82" y="100"/>
                    </a:cubicBezTo>
                    <a:cubicBezTo>
                      <a:pt x="80" y="96"/>
                      <a:pt x="77" y="93"/>
                      <a:pt x="73" y="89"/>
                    </a:cubicBezTo>
                    <a:cubicBezTo>
                      <a:pt x="69" y="85"/>
                      <a:pt x="61" y="78"/>
                      <a:pt x="56" y="74"/>
                    </a:cubicBezTo>
                    <a:cubicBezTo>
                      <a:pt x="51" y="71"/>
                      <a:pt x="46" y="65"/>
                      <a:pt x="44" y="62"/>
                    </a:cubicBezTo>
                    <a:cubicBezTo>
                      <a:pt x="42" y="58"/>
                      <a:pt x="36" y="57"/>
                      <a:pt x="33" y="51"/>
                    </a:cubicBezTo>
                    <a:cubicBezTo>
                      <a:pt x="29" y="46"/>
                      <a:pt x="24" y="39"/>
                      <a:pt x="21" y="36"/>
                    </a:cubicBezTo>
                    <a:cubicBezTo>
                      <a:pt x="19" y="34"/>
                      <a:pt x="16" y="30"/>
                      <a:pt x="14" y="27"/>
                    </a:cubicBezTo>
                    <a:cubicBezTo>
                      <a:pt x="13" y="23"/>
                      <a:pt x="17" y="24"/>
                      <a:pt x="18" y="22"/>
                    </a:cubicBezTo>
                    <a:cubicBezTo>
                      <a:pt x="18" y="19"/>
                      <a:pt x="17" y="18"/>
                      <a:pt x="19" y="17"/>
                    </a:cubicBezTo>
                    <a:cubicBezTo>
                      <a:pt x="22" y="15"/>
                      <a:pt x="23" y="13"/>
                      <a:pt x="25" y="13"/>
                    </a:cubicBezTo>
                    <a:cubicBezTo>
                      <a:pt x="27" y="12"/>
                      <a:pt x="30" y="11"/>
                      <a:pt x="30" y="11"/>
                    </a:cubicBezTo>
                    <a:cubicBezTo>
                      <a:pt x="34" y="9"/>
                      <a:pt x="34" y="9"/>
                      <a:pt x="34" y="9"/>
                    </a:cubicBezTo>
                    <a:cubicBezTo>
                      <a:pt x="34" y="9"/>
                      <a:pt x="33" y="7"/>
                      <a:pt x="33" y="6"/>
                    </a:cubicBezTo>
                    <a:cubicBezTo>
                      <a:pt x="33" y="5"/>
                      <a:pt x="29" y="0"/>
                      <a:pt x="32" y="2"/>
                    </a:cubicBezTo>
                    <a:cubicBezTo>
                      <a:pt x="35" y="4"/>
                      <a:pt x="34" y="0"/>
                      <a:pt x="37" y="4"/>
                    </a:cubicBezTo>
                    <a:cubicBezTo>
                      <a:pt x="40" y="7"/>
                      <a:pt x="41" y="7"/>
                      <a:pt x="44" y="10"/>
                    </a:cubicBezTo>
                    <a:cubicBezTo>
                      <a:pt x="47" y="12"/>
                      <a:pt x="47" y="15"/>
                      <a:pt x="51" y="16"/>
                    </a:cubicBezTo>
                    <a:cubicBezTo>
                      <a:pt x="55" y="18"/>
                      <a:pt x="57" y="18"/>
                      <a:pt x="58" y="19"/>
                    </a:cubicBezTo>
                    <a:cubicBezTo>
                      <a:pt x="60" y="20"/>
                      <a:pt x="61" y="21"/>
                      <a:pt x="64" y="24"/>
                    </a:cubicBezTo>
                    <a:cubicBezTo>
                      <a:pt x="66" y="27"/>
                      <a:pt x="67" y="28"/>
                      <a:pt x="69" y="29"/>
                    </a:cubicBezTo>
                    <a:cubicBezTo>
                      <a:pt x="71" y="31"/>
                      <a:pt x="74" y="32"/>
                      <a:pt x="74" y="32"/>
                    </a:cubicBezTo>
                    <a:cubicBezTo>
                      <a:pt x="74" y="30"/>
                      <a:pt x="74" y="30"/>
                      <a:pt x="74" y="30"/>
                    </a:cubicBezTo>
                    <a:cubicBezTo>
                      <a:pt x="74" y="30"/>
                      <a:pt x="75" y="32"/>
                      <a:pt x="73" y="27"/>
                    </a:cubicBezTo>
                    <a:cubicBezTo>
                      <a:pt x="70" y="22"/>
                      <a:pt x="68" y="18"/>
                      <a:pt x="67" y="14"/>
                    </a:cubicBezTo>
                    <a:cubicBezTo>
                      <a:pt x="65" y="11"/>
                      <a:pt x="65" y="9"/>
                      <a:pt x="65" y="9"/>
                    </a:cubicBezTo>
                    <a:cubicBezTo>
                      <a:pt x="65" y="9"/>
                      <a:pt x="63" y="6"/>
                      <a:pt x="67" y="8"/>
                    </a:cubicBezTo>
                    <a:close/>
                  </a:path>
                </a:pathLst>
              </a:custGeom>
              <a:solidFill>
                <a:srgbClr val="C00000">
                  <a:alpha val="90000"/>
                </a:srgbClr>
              </a:solidFill>
              <a:ln w="9525">
                <a:noFill/>
                <a:round/>
                <a:headEnd/>
                <a:tailEnd/>
              </a:ln>
            </p:spPr>
            <p:txBody>
              <a:bodyPr/>
              <a:lstStyle/>
              <a:p>
                <a:endParaRPr lang="en-US"/>
              </a:p>
            </p:txBody>
          </p:sp>
          <p:sp>
            <p:nvSpPr>
              <p:cNvPr id="102" name="Freeform 9"/>
              <p:cNvSpPr>
                <a:spLocks/>
              </p:cNvSpPr>
              <p:nvPr/>
            </p:nvSpPr>
            <p:spPr bwMode="auto">
              <a:xfrm>
                <a:off x="-617" y="2661"/>
                <a:ext cx="62" cy="80"/>
              </a:xfrm>
              <a:custGeom>
                <a:avLst/>
                <a:gdLst/>
                <a:ahLst/>
                <a:cxnLst>
                  <a:cxn ang="0">
                    <a:pos x="24" y="3"/>
                  </a:cxn>
                  <a:cxn ang="0">
                    <a:pos x="18" y="11"/>
                  </a:cxn>
                  <a:cxn ang="0">
                    <a:pos x="14" y="15"/>
                  </a:cxn>
                  <a:cxn ang="0">
                    <a:pos x="9" y="21"/>
                  </a:cxn>
                  <a:cxn ang="0">
                    <a:pos x="7" y="25"/>
                  </a:cxn>
                  <a:cxn ang="0">
                    <a:pos x="3" y="29"/>
                  </a:cxn>
                  <a:cxn ang="0">
                    <a:pos x="1" y="32"/>
                  </a:cxn>
                  <a:cxn ang="0">
                    <a:pos x="3" y="31"/>
                  </a:cxn>
                  <a:cxn ang="0">
                    <a:pos x="8" y="29"/>
                  </a:cxn>
                  <a:cxn ang="0">
                    <a:pos x="11" y="25"/>
                  </a:cxn>
                  <a:cxn ang="0">
                    <a:pos x="14" y="23"/>
                  </a:cxn>
                  <a:cxn ang="0">
                    <a:pos x="17" y="18"/>
                  </a:cxn>
                  <a:cxn ang="0">
                    <a:pos x="21" y="15"/>
                  </a:cxn>
                  <a:cxn ang="0">
                    <a:pos x="22" y="10"/>
                  </a:cxn>
                  <a:cxn ang="0">
                    <a:pos x="24" y="3"/>
                  </a:cxn>
                </a:cxnLst>
                <a:rect l="0" t="0" r="r" b="b"/>
                <a:pathLst>
                  <a:path w="26" h="34">
                    <a:moveTo>
                      <a:pt x="24" y="3"/>
                    </a:moveTo>
                    <a:cubicBezTo>
                      <a:pt x="26" y="0"/>
                      <a:pt x="19" y="10"/>
                      <a:pt x="18" y="11"/>
                    </a:cubicBezTo>
                    <a:cubicBezTo>
                      <a:pt x="17" y="12"/>
                      <a:pt x="15" y="13"/>
                      <a:pt x="14" y="15"/>
                    </a:cubicBezTo>
                    <a:cubicBezTo>
                      <a:pt x="12" y="17"/>
                      <a:pt x="11" y="19"/>
                      <a:pt x="9" y="21"/>
                    </a:cubicBezTo>
                    <a:cubicBezTo>
                      <a:pt x="8" y="23"/>
                      <a:pt x="8" y="25"/>
                      <a:pt x="7" y="25"/>
                    </a:cubicBezTo>
                    <a:cubicBezTo>
                      <a:pt x="6" y="26"/>
                      <a:pt x="5" y="28"/>
                      <a:pt x="3" y="29"/>
                    </a:cubicBezTo>
                    <a:cubicBezTo>
                      <a:pt x="2" y="30"/>
                      <a:pt x="2" y="31"/>
                      <a:pt x="1" y="32"/>
                    </a:cubicBezTo>
                    <a:cubicBezTo>
                      <a:pt x="0" y="34"/>
                      <a:pt x="1" y="32"/>
                      <a:pt x="3" y="31"/>
                    </a:cubicBezTo>
                    <a:cubicBezTo>
                      <a:pt x="6" y="30"/>
                      <a:pt x="7" y="30"/>
                      <a:pt x="8" y="29"/>
                    </a:cubicBezTo>
                    <a:cubicBezTo>
                      <a:pt x="9" y="27"/>
                      <a:pt x="8" y="24"/>
                      <a:pt x="11" y="25"/>
                    </a:cubicBezTo>
                    <a:cubicBezTo>
                      <a:pt x="13" y="26"/>
                      <a:pt x="12" y="24"/>
                      <a:pt x="14" y="23"/>
                    </a:cubicBezTo>
                    <a:cubicBezTo>
                      <a:pt x="15" y="21"/>
                      <a:pt x="15" y="20"/>
                      <a:pt x="17" y="18"/>
                    </a:cubicBezTo>
                    <a:cubicBezTo>
                      <a:pt x="19" y="16"/>
                      <a:pt x="20" y="16"/>
                      <a:pt x="21" y="15"/>
                    </a:cubicBezTo>
                    <a:cubicBezTo>
                      <a:pt x="22" y="13"/>
                      <a:pt x="21" y="11"/>
                      <a:pt x="22" y="10"/>
                    </a:cubicBezTo>
                    <a:cubicBezTo>
                      <a:pt x="22" y="9"/>
                      <a:pt x="21" y="8"/>
                      <a:pt x="24" y="3"/>
                    </a:cubicBezTo>
                    <a:close/>
                  </a:path>
                </a:pathLst>
              </a:custGeom>
              <a:grpFill/>
              <a:ln w="9525">
                <a:noFill/>
                <a:round/>
                <a:headEnd/>
                <a:tailEnd/>
              </a:ln>
            </p:spPr>
            <p:txBody>
              <a:bodyPr/>
              <a:lstStyle/>
              <a:p>
                <a:endParaRPr lang="en-US"/>
              </a:p>
            </p:txBody>
          </p:sp>
        </p:grpSp>
      </p:grpSp>
      <p:grpSp>
        <p:nvGrpSpPr>
          <p:cNvPr id="32" name="Group 102"/>
          <p:cNvGrpSpPr/>
          <p:nvPr/>
        </p:nvGrpSpPr>
        <p:grpSpPr>
          <a:xfrm>
            <a:off x="6470073" y="5726323"/>
            <a:ext cx="2022763" cy="634584"/>
            <a:chOff x="6470073" y="3912014"/>
            <a:chExt cx="2022763" cy="634584"/>
          </a:xfrm>
        </p:grpSpPr>
        <p:sp>
          <p:nvSpPr>
            <p:cNvPr id="104" name="Rectangle 103"/>
            <p:cNvSpPr/>
            <p:nvPr/>
          </p:nvSpPr>
          <p:spPr>
            <a:xfrm>
              <a:off x="6470073" y="3981594"/>
              <a:ext cx="2022763" cy="429491"/>
            </a:xfrm>
            <a:prstGeom prst="rect">
              <a:avLst/>
            </a:prstGeom>
            <a:solidFill>
              <a:srgbClr val="FFE28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7"/>
            <p:cNvGrpSpPr>
              <a:grpSpLocks/>
            </p:cNvGrpSpPr>
            <p:nvPr/>
          </p:nvGrpSpPr>
          <p:grpSpPr bwMode="auto">
            <a:xfrm>
              <a:off x="7206095" y="3912014"/>
              <a:ext cx="637308" cy="634584"/>
              <a:chOff x="-775" y="2064"/>
              <a:chExt cx="773" cy="772"/>
            </a:xfrm>
            <a:solidFill>
              <a:srgbClr val="C00000">
                <a:alpha val="76000"/>
              </a:srgbClr>
            </a:solidFill>
          </p:grpSpPr>
          <p:sp>
            <p:nvSpPr>
              <p:cNvPr id="106" name="Freeform 8"/>
              <p:cNvSpPr>
                <a:spLocks/>
              </p:cNvSpPr>
              <p:nvPr/>
            </p:nvSpPr>
            <p:spPr bwMode="auto">
              <a:xfrm>
                <a:off x="-775" y="2064"/>
                <a:ext cx="773" cy="772"/>
              </a:xfrm>
              <a:custGeom>
                <a:avLst/>
                <a:gdLst/>
                <a:ahLst/>
                <a:cxnLst>
                  <a:cxn ang="0">
                    <a:pos x="81" y="21"/>
                  </a:cxn>
                  <a:cxn ang="0">
                    <a:pos x="101" y="33"/>
                  </a:cxn>
                  <a:cxn ang="0">
                    <a:pos x="134" y="69"/>
                  </a:cxn>
                  <a:cxn ang="0">
                    <a:pos x="173" y="82"/>
                  </a:cxn>
                  <a:cxn ang="0">
                    <a:pos x="196" y="64"/>
                  </a:cxn>
                  <a:cxn ang="0">
                    <a:pos x="222" y="46"/>
                  </a:cxn>
                  <a:cxn ang="0">
                    <a:pos x="248" y="26"/>
                  </a:cxn>
                  <a:cxn ang="0">
                    <a:pos x="270" y="18"/>
                  </a:cxn>
                  <a:cxn ang="0">
                    <a:pos x="276" y="20"/>
                  </a:cxn>
                  <a:cxn ang="0">
                    <a:pos x="288" y="20"/>
                  </a:cxn>
                  <a:cxn ang="0">
                    <a:pos x="291" y="35"/>
                  </a:cxn>
                  <a:cxn ang="0">
                    <a:pos x="289" y="50"/>
                  </a:cxn>
                  <a:cxn ang="0">
                    <a:pos x="282" y="60"/>
                  </a:cxn>
                  <a:cxn ang="0">
                    <a:pos x="257" y="83"/>
                  </a:cxn>
                  <a:cxn ang="0">
                    <a:pos x="211" y="121"/>
                  </a:cxn>
                  <a:cxn ang="0">
                    <a:pos x="210" y="159"/>
                  </a:cxn>
                  <a:cxn ang="0">
                    <a:pos x="251" y="200"/>
                  </a:cxn>
                  <a:cxn ang="0">
                    <a:pos x="282" y="236"/>
                  </a:cxn>
                  <a:cxn ang="0">
                    <a:pos x="309" y="266"/>
                  </a:cxn>
                  <a:cxn ang="0">
                    <a:pos x="327" y="292"/>
                  </a:cxn>
                  <a:cxn ang="0">
                    <a:pos x="306" y="287"/>
                  </a:cxn>
                  <a:cxn ang="0">
                    <a:pos x="287" y="281"/>
                  </a:cxn>
                  <a:cxn ang="0">
                    <a:pos x="275" y="287"/>
                  </a:cxn>
                  <a:cxn ang="0">
                    <a:pos x="285" y="308"/>
                  </a:cxn>
                  <a:cxn ang="0">
                    <a:pos x="298" y="319"/>
                  </a:cxn>
                  <a:cxn ang="0">
                    <a:pos x="287" y="323"/>
                  </a:cxn>
                  <a:cxn ang="0">
                    <a:pos x="272" y="319"/>
                  </a:cxn>
                  <a:cxn ang="0">
                    <a:pos x="224" y="273"/>
                  </a:cxn>
                  <a:cxn ang="0">
                    <a:pos x="166" y="202"/>
                  </a:cxn>
                  <a:cxn ang="0">
                    <a:pos x="123" y="206"/>
                  </a:cxn>
                  <a:cxn ang="0">
                    <a:pos x="84" y="254"/>
                  </a:cxn>
                  <a:cxn ang="0">
                    <a:pos x="46" y="297"/>
                  </a:cxn>
                  <a:cxn ang="0">
                    <a:pos x="17" y="311"/>
                  </a:cxn>
                  <a:cxn ang="0">
                    <a:pos x="9" y="297"/>
                  </a:cxn>
                  <a:cxn ang="0">
                    <a:pos x="2" y="285"/>
                  </a:cxn>
                  <a:cxn ang="0">
                    <a:pos x="22" y="245"/>
                  </a:cxn>
                  <a:cxn ang="0">
                    <a:pos x="44" y="215"/>
                  </a:cxn>
                  <a:cxn ang="0">
                    <a:pos x="83" y="172"/>
                  </a:cxn>
                  <a:cxn ang="0">
                    <a:pos x="115" y="139"/>
                  </a:cxn>
                  <a:cxn ang="0">
                    <a:pos x="73" y="89"/>
                  </a:cxn>
                  <a:cxn ang="0">
                    <a:pos x="33" y="51"/>
                  </a:cxn>
                  <a:cxn ang="0">
                    <a:pos x="18" y="22"/>
                  </a:cxn>
                  <a:cxn ang="0">
                    <a:pos x="30" y="11"/>
                  </a:cxn>
                  <a:cxn ang="0">
                    <a:pos x="32" y="2"/>
                  </a:cxn>
                  <a:cxn ang="0">
                    <a:pos x="51" y="16"/>
                  </a:cxn>
                  <a:cxn ang="0">
                    <a:pos x="69" y="29"/>
                  </a:cxn>
                  <a:cxn ang="0">
                    <a:pos x="73" y="27"/>
                  </a:cxn>
                  <a:cxn ang="0">
                    <a:pos x="67" y="8"/>
                  </a:cxn>
                </a:cxnLst>
                <a:rect l="0" t="0" r="r" b="b"/>
                <a:pathLst>
                  <a:path w="327" h="327">
                    <a:moveTo>
                      <a:pt x="67" y="8"/>
                    </a:moveTo>
                    <a:cubicBezTo>
                      <a:pt x="70" y="10"/>
                      <a:pt x="72" y="11"/>
                      <a:pt x="74" y="14"/>
                    </a:cubicBezTo>
                    <a:cubicBezTo>
                      <a:pt x="76" y="18"/>
                      <a:pt x="77" y="19"/>
                      <a:pt x="81" y="21"/>
                    </a:cubicBezTo>
                    <a:cubicBezTo>
                      <a:pt x="85" y="24"/>
                      <a:pt x="85" y="27"/>
                      <a:pt x="88" y="27"/>
                    </a:cubicBezTo>
                    <a:cubicBezTo>
                      <a:pt x="92" y="27"/>
                      <a:pt x="96" y="27"/>
                      <a:pt x="97" y="29"/>
                    </a:cubicBezTo>
                    <a:cubicBezTo>
                      <a:pt x="98" y="30"/>
                      <a:pt x="98" y="29"/>
                      <a:pt x="101" y="33"/>
                    </a:cubicBezTo>
                    <a:cubicBezTo>
                      <a:pt x="105" y="37"/>
                      <a:pt x="107" y="38"/>
                      <a:pt x="111" y="41"/>
                    </a:cubicBezTo>
                    <a:cubicBezTo>
                      <a:pt x="114" y="45"/>
                      <a:pt x="112" y="48"/>
                      <a:pt x="118" y="52"/>
                    </a:cubicBezTo>
                    <a:cubicBezTo>
                      <a:pt x="123" y="57"/>
                      <a:pt x="127" y="62"/>
                      <a:pt x="134" y="69"/>
                    </a:cubicBezTo>
                    <a:cubicBezTo>
                      <a:pt x="141" y="76"/>
                      <a:pt x="143" y="79"/>
                      <a:pt x="147" y="83"/>
                    </a:cubicBezTo>
                    <a:cubicBezTo>
                      <a:pt x="152" y="88"/>
                      <a:pt x="157" y="94"/>
                      <a:pt x="160" y="97"/>
                    </a:cubicBezTo>
                    <a:cubicBezTo>
                      <a:pt x="165" y="90"/>
                      <a:pt x="169" y="86"/>
                      <a:pt x="173" y="82"/>
                    </a:cubicBezTo>
                    <a:cubicBezTo>
                      <a:pt x="176" y="78"/>
                      <a:pt x="181" y="74"/>
                      <a:pt x="184" y="71"/>
                    </a:cubicBezTo>
                    <a:cubicBezTo>
                      <a:pt x="187" y="68"/>
                      <a:pt x="192" y="64"/>
                      <a:pt x="192" y="64"/>
                    </a:cubicBezTo>
                    <a:cubicBezTo>
                      <a:pt x="192" y="64"/>
                      <a:pt x="193" y="66"/>
                      <a:pt x="196" y="64"/>
                    </a:cubicBezTo>
                    <a:cubicBezTo>
                      <a:pt x="198" y="62"/>
                      <a:pt x="198" y="62"/>
                      <a:pt x="201" y="60"/>
                    </a:cubicBezTo>
                    <a:cubicBezTo>
                      <a:pt x="203" y="57"/>
                      <a:pt x="208" y="55"/>
                      <a:pt x="211" y="53"/>
                    </a:cubicBezTo>
                    <a:cubicBezTo>
                      <a:pt x="213" y="51"/>
                      <a:pt x="220" y="47"/>
                      <a:pt x="222" y="46"/>
                    </a:cubicBezTo>
                    <a:cubicBezTo>
                      <a:pt x="224" y="44"/>
                      <a:pt x="233" y="35"/>
                      <a:pt x="233" y="34"/>
                    </a:cubicBezTo>
                    <a:cubicBezTo>
                      <a:pt x="233" y="34"/>
                      <a:pt x="236" y="34"/>
                      <a:pt x="237" y="33"/>
                    </a:cubicBezTo>
                    <a:cubicBezTo>
                      <a:pt x="238" y="32"/>
                      <a:pt x="243" y="27"/>
                      <a:pt x="248" y="26"/>
                    </a:cubicBezTo>
                    <a:cubicBezTo>
                      <a:pt x="253" y="24"/>
                      <a:pt x="258" y="22"/>
                      <a:pt x="260" y="20"/>
                    </a:cubicBezTo>
                    <a:cubicBezTo>
                      <a:pt x="262" y="17"/>
                      <a:pt x="263" y="18"/>
                      <a:pt x="265" y="18"/>
                    </a:cubicBezTo>
                    <a:cubicBezTo>
                      <a:pt x="268" y="18"/>
                      <a:pt x="270" y="18"/>
                      <a:pt x="270" y="18"/>
                    </a:cubicBezTo>
                    <a:cubicBezTo>
                      <a:pt x="272" y="19"/>
                      <a:pt x="272" y="19"/>
                      <a:pt x="272" y="19"/>
                    </a:cubicBezTo>
                    <a:cubicBezTo>
                      <a:pt x="274" y="18"/>
                      <a:pt x="274" y="18"/>
                      <a:pt x="274" y="18"/>
                    </a:cubicBezTo>
                    <a:cubicBezTo>
                      <a:pt x="276" y="20"/>
                      <a:pt x="276" y="20"/>
                      <a:pt x="276" y="20"/>
                    </a:cubicBezTo>
                    <a:cubicBezTo>
                      <a:pt x="276" y="20"/>
                      <a:pt x="277" y="19"/>
                      <a:pt x="280" y="18"/>
                    </a:cubicBezTo>
                    <a:cubicBezTo>
                      <a:pt x="283" y="18"/>
                      <a:pt x="286" y="20"/>
                      <a:pt x="286" y="20"/>
                    </a:cubicBezTo>
                    <a:cubicBezTo>
                      <a:pt x="288" y="20"/>
                      <a:pt x="288" y="20"/>
                      <a:pt x="288" y="20"/>
                    </a:cubicBezTo>
                    <a:cubicBezTo>
                      <a:pt x="288" y="20"/>
                      <a:pt x="289" y="21"/>
                      <a:pt x="289" y="22"/>
                    </a:cubicBezTo>
                    <a:cubicBezTo>
                      <a:pt x="290" y="23"/>
                      <a:pt x="290" y="27"/>
                      <a:pt x="291" y="28"/>
                    </a:cubicBezTo>
                    <a:cubicBezTo>
                      <a:pt x="291" y="29"/>
                      <a:pt x="291" y="33"/>
                      <a:pt x="291" y="35"/>
                    </a:cubicBezTo>
                    <a:cubicBezTo>
                      <a:pt x="290" y="36"/>
                      <a:pt x="291" y="37"/>
                      <a:pt x="290" y="39"/>
                    </a:cubicBezTo>
                    <a:cubicBezTo>
                      <a:pt x="289" y="40"/>
                      <a:pt x="291" y="40"/>
                      <a:pt x="289" y="43"/>
                    </a:cubicBezTo>
                    <a:cubicBezTo>
                      <a:pt x="288" y="45"/>
                      <a:pt x="290" y="46"/>
                      <a:pt x="289" y="50"/>
                    </a:cubicBezTo>
                    <a:cubicBezTo>
                      <a:pt x="287" y="54"/>
                      <a:pt x="289" y="54"/>
                      <a:pt x="289" y="54"/>
                    </a:cubicBezTo>
                    <a:cubicBezTo>
                      <a:pt x="286" y="56"/>
                      <a:pt x="286" y="56"/>
                      <a:pt x="286" y="56"/>
                    </a:cubicBezTo>
                    <a:cubicBezTo>
                      <a:pt x="282" y="60"/>
                      <a:pt x="282" y="60"/>
                      <a:pt x="282" y="60"/>
                    </a:cubicBezTo>
                    <a:cubicBezTo>
                      <a:pt x="282" y="60"/>
                      <a:pt x="278" y="61"/>
                      <a:pt x="275" y="64"/>
                    </a:cubicBezTo>
                    <a:cubicBezTo>
                      <a:pt x="272" y="68"/>
                      <a:pt x="268" y="71"/>
                      <a:pt x="267" y="71"/>
                    </a:cubicBezTo>
                    <a:cubicBezTo>
                      <a:pt x="266" y="72"/>
                      <a:pt x="259" y="81"/>
                      <a:pt x="257" y="83"/>
                    </a:cubicBezTo>
                    <a:cubicBezTo>
                      <a:pt x="254" y="86"/>
                      <a:pt x="251" y="90"/>
                      <a:pt x="248" y="93"/>
                    </a:cubicBezTo>
                    <a:cubicBezTo>
                      <a:pt x="245" y="95"/>
                      <a:pt x="236" y="103"/>
                      <a:pt x="228" y="108"/>
                    </a:cubicBezTo>
                    <a:cubicBezTo>
                      <a:pt x="220" y="112"/>
                      <a:pt x="214" y="119"/>
                      <a:pt x="211" y="121"/>
                    </a:cubicBezTo>
                    <a:cubicBezTo>
                      <a:pt x="207" y="124"/>
                      <a:pt x="200" y="128"/>
                      <a:pt x="199" y="129"/>
                    </a:cubicBezTo>
                    <a:cubicBezTo>
                      <a:pt x="198" y="130"/>
                      <a:pt x="195" y="133"/>
                      <a:pt x="192" y="136"/>
                    </a:cubicBezTo>
                    <a:cubicBezTo>
                      <a:pt x="203" y="148"/>
                      <a:pt x="206" y="156"/>
                      <a:pt x="210" y="159"/>
                    </a:cubicBezTo>
                    <a:cubicBezTo>
                      <a:pt x="214" y="163"/>
                      <a:pt x="219" y="170"/>
                      <a:pt x="226" y="176"/>
                    </a:cubicBezTo>
                    <a:cubicBezTo>
                      <a:pt x="233" y="182"/>
                      <a:pt x="233" y="180"/>
                      <a:pt x="239" y="186"/>
                    </a:cubicBezTo>
                    <a:cubicBezTo>
                      <a:pt x="245" y="192"/>
                      <a:pt x="248" y="195"/>
                      <a:pt x="251" y="200"/>
                    </a:cubicBezTo>
                    <a:cubicBezTo>
                      <a:pt x="254" y="204"/>
                      <a:pt x="258" y="209"/>
                      <a:pt x="261" y="213"/>
                    </a:cubicBezTo>
                    <a:cubicBezTo>
                      <a:pt x="264" y="218"/>
                      <a:pt x="268" y="220"/>
                      <a:pt x="272" y="225"/>
                    </a:cubicBezTo>
                    <a:cubicBezTo>
                      <a:pt x="277" y="230"/>
                      <a:pt x="278" y="232"/>
                      <a:pt x="282" y="236"/>
                    </a:cubicBezTo>
                    <a:cubicBezTo>
                      <a:pt x="286" y="239"/>
                      <a:pt x="288" y="241"/>
                      <a:pt x="292" y="246"/>
                    </a:cubicBezTo>
                    <a:cubicBezTo>
                      <a:pt x="297" y="250"/>
                      <a:pt x="298" y="251"/>
                      <a:pt x="301" y="255"/>
                    </a:cubicBezTo>
                    <a:cubicBezTo>
                      <a:pt x="305" y="260"/>
                      <a:pt x="304" y="263"/>
                      <a:pt x="309" y="266"/>
                    </a:cubicBezTo>
                    <a:cubicBezTo>
                      <a:pt x="314" y="269"/>
                      <a:pt x="316" y="272"/>
                      <a:pt x="319" y="276"/>
                    </a:cubicBezTo>
                    <a:cubicBezTo>
                      <a:pt x="321" y="280"/>
                      <a:pt x="322" y="281"/>
                      <a:pt x="324" y="286"/>
                    </a:cubicBezTo>
                    <a:cubicBezTo>
                      <a:pt x="326" y="290"/>
                      <a:pt x="327" y="292"/>
                      <a:pt x="327" y="292"/>
                    </a:cubicBezTo>
                    <a:cubicBezTo>
                      <a:pt x="327" y="292"/>
                      <a:pt x="326" y="293"/>
                      <a:pt x="323" y="292"/>
                    </a:cubicBezTo>
                    <a:cubicBezTo>
                      <a:pt x="321" y="290"/>
                      <a:pt x="321" y="289"/>
                      <a:pt x="317" y="289"/>
                    </a:cubicBezTo>
                    <a:cubicBezTo>
                      <a:pt x="312" y="288"/>
                      <a:pt x="310" y="290"/>
                      <a:pt x="306" y="287"/>
                    </a:cubicBezTo>
                    <a:cubicBezTo>
                      <a:pt x="303" y="284"/>
                      <a:pt x="302" y="285"/>
                      <a:pt x="300" y="285"/>
                    </a:cubicBezTo>
                    <a:cubicBezTo>
                      <a:pt x="298" y="285"/>
                      <a:pt x="296" y="285"/>
                      <a:pt x="293" y="284"/>
                    </a:cubicBezTo>
                    <a:cubicBezTo>
                      <a:pt x="290" y="283"/>
                      <a:pt x="287" y="281"/>
                      <a:pt x="287" y="281"/>
                    </a:cubicBezTo>
                    <a:cubicBezTo>
                      <a:pt x="289" y="287"/>
                      <a:pt x="289" y="288"/>
                      <a:pt x="291" y="292"/>
                    </a:cubicBezTo>
                    <a:cubicBezTo>
                      <a:pt x="286" y="290"/>
                      <a:pt x="284" y="289"/>
                      <a:pt x="282" y="289"/>
                    </a:cubicBezTo>
                    <a:cubicBezTo>
                      <a:pt x="279" y="289"/>
                      <a:pt x="279" y="288"/>
                      <a:pt x="275" y="287"/>
                    </a:cubicBezTo>
                    <a:cubicBezTo>
                      <a:pt x="272" y="286"/>
                      <a:pt x="275" y="288"/>
                      <a:pt x="275" y="291"/>
                    </a:cubicBezTo>
                    <a:cubicBezTo>
                      <a:pt x="276" y="294"/>
                      <a:pt x="277" y="294"/>
                      <a:pt x="278" y="298"/>
                    </a:cubicBezTo>
                    <a:cubicBezTo>
                      <a:pt x="279" y="302"/>
                      <a:pt x="283" y="308"/>
                      <a:pt x="285" y="308"/>
                    </a:cubicBezTo>
                    <a:cubicBezTo>
                      <a:pt x="287" y="308"/>
                      <a:pt x="291" y="311"/>
                      <a:pt x="293" y="311"/>
                    </a:cubicBezTo>
                    <a:cubicBezTo>
                      <a:pt x="294" y="311"/>
                      <a:pt x="295" y="313"/>
                      <a:pt x="297" y="315"/>
                    </a:cubicBezTo>
                    <a:cubicBezTo>
                      <a:pt x="298" y="317"/>
                      <a:pt x="295" y="315"/>
                      <a:pt x="298" y="319"/>
                    </a:cubicBezTo>
                    <a:cubicBezTo>
                      <a:pt x="294" y="316"/>
                      <a:pt x="294" y="320"/>
                      <a:pt x="291" y="318"/>
                    </a:cubicBezTo>
                    <a:cubicBezTo>
                      <a:pt x="289" y="315"/>
                      <a:pt x="288" y="315"/>
                      <a:pt x="287" y="317"/>
                    </a:cubicBezTo>
                    <a:cubicBezTo>
                      <a:pt x="287" y="319"/>
                      <a:pt x="288" y="322"/>
                      <a:pt x="287" y="323"/>
                    </a:cubicBezTo>
                    <a:cubicBezTo>
                      <a:pt x="287" y="324"/>
                      <a:pt x="285" y="327"/>
                      <a:pt x="285" y="327"/>
                    </a:cubicBezTo>
                    <a:cubicBezTo>
                      <a:pt x="280" y="325"/>
                      <a:pt x="280" y="325"/>
                      <a:pt x="280" y="325"/>
                    </a:cubicBezTo>
                    <a:cubicBezTo>
                      <a:pt x="272" y="319"/>
                      <a:pt x="272" y="319"/>
                      <a:pt x="272" y="319"/>
                    </a:cubicBezTo>
                    <a:cubicBezTo>
                      <a:pt x="272" y="319"/>
                      <a:pt x="262" y="310"/>
                      <a:pt x="257" y="306"/>
                    </a:cubicBezTo>
                    <a:cubicBezTo>
                      <a:pt x="252" y="303"/>
                      <a:pt x="245" y="298"/>
                      <a:pt x="241" y="294"/>
                    </a:cubicBezTo>
                    <a:cubicBezTo>
                      <a:pt x="237" y="290"/>
                      <a:pt x="228" y="279"/>
                      <a:pt x="224" y="273"/>
                    </a:cubicBezTo>
                    <a:cubicBezTo>
                      <a:pt x="219" y="268"/>
                      <a:pt x="208" y="253"/>
                      <a:pt x="201" y="247"/>
                    </a:cubicBezTo>
                    <a:cubicBezTo>
                      <a:pt x="195" y="241"/>
                      <a:pt x="184" y="225"/>
                      <a:pt x="180" y="220"/>
                    </a:cubicBezTo>
                    <a:cubicBezTo>
                      <a:pt x="175" y="216"/>
                      <a:pt x="172" y="211"/>
                      <a:pt x="166" y="202"/>
                    </a:cubicBezTo>
                    <a:cubicBezTo>
                      <a:pt x="159" y="193"/>
                      <a:pt x="148" y="180"/>
                      <a:pt x="148" y="180"/>
                    </a:cubicBezTo>
                    <a:cubicBezTo>
                      <a:pt x="142" y="187"/>
                      <a:pt x="136" y="190"/>
                      <a:pt x="134" y="192"/>
                    </a:cubicBezTo>
                    <a:cubicBezTo>
                      <a:pt x="133" y="195"/>
                      <a:pt x="126" y="201"/>
                      <a:pt x="123" y="206"/>
                    </a:cubicBezTo>
                    <a:cubicBezTo>
                      <a:pt x="121" y="210"/>
                      <a:pt x="112" y="219"/>
                      <a:pt x="108" y="224"/>
                    </a:cubicBezTo>
                    <a:cubicBezTo>
                      <a:pt x="103" y="230"/>
                      <a:pt x="98" y="235"/>
                      <a:pt x="95" y="239"/>
                    </a:cubicBezTo>
                    <a:cubicBezTo>
                      <a:pt x="92" y="243"/>
                      <a:pt x="89" y="249"/>
                      <a:pt x="84" y="254"/>
                    </a:cubicBezTo>
                    <a:cubicBezTo>
                      <a:pt x="79" y="258"/>
                      <a:pt x="71" y="267"/>
                      <a:pt x="67" y="273"/>
                    </a:cubicBezTo>
                    <a:cubicBezTo>
                      <a:pt x="64" y="279"/>
                      <a:pt x="62" y="284"/>
                      <a:pt x="59" y="286"/>
                    </a:cubicBezTo>
                    <a:cubicBezTo>
                      <a:pt x="56" y="288"/>
                      <a:pt x="54" y="291"/>
                      <a:pt x="46" y="297"/>
                    </a:cubicBezTo>
                    <a:cubicBezTo>
                      <a:pt x="38" y="303"/>
                      <a:pt x="34" y="305"/>
                      <a:pt x="32" y="306"/>
                    </a:cubicBezTo>
                    <a:cubicBezTo>
                      <a:pt x="31" y="308"/>
                      <a:pt x="30" y="311"/>
                      <a:pt x="25" y="309"/>
                    </a:cubicBezTo>
                    <a:cubicBezTo>
                      <a:pt x="21" y="306"/>
                      <a:pt x="20" y="311"/>
                      <a:pt x="17" y="311"/>
                    </a:cubicBezTo>
                    <a:cubicBezTo>
                      <a:pt x="13" y="311"/>
                      <a:pt x="9" y="312"/>
                      <a:pt x="10" y="308"/>
                    </a:cubicBezTo>
                    <a:cubicBezTo>
                      <a:pt x="10" y="304"/>
                      <a:pt x="10" y="302"/>
                      <a:pt x="10" y="301"/>
                    </a:cubicBezTo>
                    <a:cubicBezTo>
                      <a:pt x="10" y="299"/>
                      <a:pt x="9" y="297"/>
                      <a:pt x="9" y="297"/>
                    </a:cubicBezTo>
                    <a:cubicBezTo>
                      <a:pt x="9" y="297"/>
                      <a:pt x="7" y="297"/>
                      <a:pt x="5" y="298"/>
                    </a:cubicBezTo>
                    <a:cubicBezTo>
                      <a:pt x="3" y="299"/>
                      <a:pt x="0" y="302"/>
                      <a:pt x="1" y="297"/>
                    </a:cubicBezTo>
                    <a:cubicBezTo>
                      <a:pt x="2" y="292"/>
                      <a:pt x="1" y="288"/>
                      <a:pt x="2" y="285"/>
                    </a:cubicBezTo>
                    <a:cubicBezTo>
                      <a:pt x="4" y="282"/>
                      <a:pt x="5" y="277"/>
                      <a:pt x="6" y="273"/>
                    </a:cubicBezTo>
                    <a:cubicBezTo>
                      <a:pt x="7" y="270"/>
                      <a:pt x="10" y="263"/>
                      <a:pt x="13" y="259"/>
                    </a:cubicBezTo>
                    <a:cubicBezTo>
                      <a:pt x="16" y="254"/>
                      <a:pt x="19" y="250"/>
                      <a:pt x="22" y="245"/>
                    </a:cubicBezTo>
                    <a:cubicBezTo>
                      <a:pt x="24" y="240"/>
                      <a:pt x="27" y="235"/>
                      <a:pt x="28" y="232"/>
                    </a:cubicBezTo>
                    <a:cubicBezTo>
                      <a:pt x="30" y="228"/>
                      <a:pt x="31" y="227"/>
                      <a:pt x="31" y="227"/>
                    </a:cubicBezTo>
                    <a:cubicBezTo>
                      <a:pt x="31" y="227"/>
                      <a:pt x="41" y="218"/>
                      <a:pt x="44" y="215"/>
                    </a:cubicBezTo>
                    <a:cubicBezTo>
                      <a:pt x="46" y="212"/>
                      <a:pt x="53" y="206"/>
                      <a:pt x="56" y="202"/>
                    </a:cubicBezTo>
                    <a:cubicBezTo>
                      <a:pt x="59" y="198"/>
                      <a:pt x="55" y="200"/>
                      <a:pt x="61" y="194"/>
                    </a:cubicBezTo>
                    <a:cubicBezTo>
                      <a:pt x="67" y="188"/>
                      <a:pt x="79" y="176"/>
                      <a:pt x="83" y="172"/>
                    </a:cubicBezTo>
                    <a:cubicBezTo>
                      <a:pt x="86" y="168"/>
                      <a:pt x="89" y="166"/>
                      <a:pt x="93" y="163"/>
                    </a:cubicBezTo>
                    <a:cubicBezTo>
                      <a:pt x="97" y="160"/>
                      <a:pt x="106" y="151"/>
                      <a:pt x="108" y="148"/>
                    </a:cubicBezTo>
                    <a:cubicBezTo>
                      <a:pt x="109" y="145"/>
                      <a:pt x="111" y="142"/>
                      <a:pt x="115" y="139"/>
                    </a:cubicBezTo>
                    <a:cubicBezTo>
                      <a:pt x="105" y="125"/>
                      <a:pt x="102" y="121"/>
                      <a:pt x="96" y="115"/>
                    </a:cubicBezTo>
                    <a:cubicBezTo>
                      <a:pt x="90" y="109"/>
                      <a:pt x="84" y="103"/>
                      <a:pt x="82" y="100"/>
                    </a:cubicBezTo>
                    <a:cubicBezTo>
                      <a:pt x="80" y="96"/>
                      <a:pt x="77" y="93"/>
                      <a:pt x="73" y="89"/>
                    </a:cubicBezTo>
                    <a:cubicBezTo>
                      <a:pt x="69" y="85"/>
                      <a:pt x="61" y="78"/>
                      <a:pt x="56" y="74"/>
                    </a:cubicBezTo>
                    <a:cubicBezTo>
                      <a:pt x="51" y="71"/>
                      <a:pt x="46" y="65"/>
                      <a:pt x="44" y="62"/>
                    </a:cubicBezTo>
                    <a:cubicBezTo>
                      <a:pt x="42" y="58"/>
                      <a:pt x="36" y="57"/>
                      <a:pt x="33" y="51"/>
                    </a:cubicBezTo>
                    <a:cubicBezTo>
                      <a:pt x="29" y="46"/>
                      <a:pt x="24" y="39"/>
                      <a:pt x="21" y="36"/>
                    </a:cubicBezTo>
                    <a:cubicBezTo>
                      <a:pt x="19" y="34"/>
                      <a:pt x="16" y="30"/>
                      <a:pt x="14" y="27"/>
                    </a:cubicBezTo>
                    <a:cubicBezTo>
                      <a:pt x="13" y="23"/>
                      <a:pt x="17" y="24"/>
                      <a:pt x="18" y="22"/>
                    </a:cubicBezTo>
                    <a:cubicBezTo>
                      <a:pt x="18" y="19"/>
                      <a:pt x="17" y="18"/>
                      <a:pt x="19" y="17"/>
                    </a:cubicBezTo>
                    <a:cubicBezTo>
                      <a:pt x="22" y="15"/>
                      <a:pt x="23" y="13"/>
                      <a:pt x="25" y="13"/>
                    </a:cubicBezTo>
                    <a:cubicBezTo>
                      <a:pt x="27" y="12"/>
                      <a:pt x="30" y="11"/>
                      <a:pt x="30" y="11"/>
                    </a:cubicBezTo>
                    <a:cubicBezTo>
                      <a:pt x="34" y="9"/>
                      <a:pt x="34" y="9"/>
                      <a:pt x="34" y="9"/>
                    </a:cubicBezTo>
                    <a:cubicBezTo>
                      <a:pt x="34" y="9"/>
                      <a:pt x="33" y="7"/>
                      <a:pt x="33" y="6"/>
                    </a:cubicBezTo>
                    <a:cubicBezTo>
                      <a:pt x="33" y="5"/>
                      <a:pt x="29" y="0"/>
                      <a:pt x="32" y="2"/>
                    </a:cubicBezTo>
                    <a:cubicBezTo>
                      <a:pt x="35" y="4"/>
                      <a:pt x="34" y="0"/>
                      <a:pt x="37" y="4"/>
                    </a:cubicBezTo>
                    <a:cubicBezTo>
                      <a:pt x="40" y="7"/>
                      <a:pt x="41" y="7"/>
                      <a:pt x="44" y="10"/>
                    </a:cubicBezTo>
                    <a:cubicBezTo>
                      <a:pt x="47" y="12"/>
                      <a:pt x="47" y="15"/>
                      <a:pt x="51" y="16"/>
                    </a:cubicBezTo>
                    <a:cubicBezTo>
                      <a:pt x="55" y="18"/>
                      <a:pt x="57" y="18"/>
                      <a:pt x="58" y="19"/>
                    </a:cubicBezTo>
                    <a:cubicBezTo>
                      <a:pt x="60" y="20"/>
                      <a:pt x="61" y="21"/>
                      <a:pt x="64" y="24"/>
                    </a:cubicBezTo>
                    <a:cubicBezTo>
                      <a:pt x="66" y="27"/>
                      <a:pt x="67" y="28"/>
                      <a:pt x="69" y="29"/>
                    </a:cubicBezTo>
                    <a:cubicBezTo>
                      <a:pt x="71" y="31"/>
                      <a:pt x="74" y="32"/>
                      <a:pt x="74" y="32"/>
                    </a:cubicBezTo>
                    <a:cubicBezTo>
                      <a:pt x="74" y="30"/>
                      <a:pt x="74" y="30"/>
                      <a:pt x="74" y="30"/>
                    </a:cubicBezTo>
                    <a:cubicBezTo>
                      <a:pt x="74" y="30"/>
                      <a:pt x="75" y="32"/>
                      <a:pt x="73" y="27"/>
                    </a:cubicBezTo>
                    <a:cubicBezTo>
                      <a:pt x="70" y="22"/>
                      <a:pt x="68" y="18"/>
                      <a:pt x="67" y="14"/>
                    </a:cubicBezTo>
                    <a:cubicBezTo>
                      <a:pt x="65" y="11"/>
                      <a:pt x="65" y="9"/>
                      <a:pt x="65" y="9"/>
                    </a:cubicBezTo>
                    <a:cubicBezTo>
                      <a:pt x="65" y="9"/>
                      <a:pt x="63" y="6"/>
                      <a:pt x="67" y="8"/>
                    </a:cubicBezTo>
                    <a:close/>
                  </a:path>
                </a:pathLst>
              </a:custGeom>
              <a:solidFill>
                <a:srgbClr val="C00000">
                  <a:alpha val="90000"/>
                </a:srgbClr>
              </a:solidFill>
              <a:ln w="9525">
                <a:noFill/>
                <a:round/>
                <a:headEnd/>
                <a:tailEnd/>
              </a:ln>
            </p:spPr>
            <p:txBody>
              <a:bodyPr/>
              <a:lstStyle/>
              <a:p>
                <a:endParaRPr lang="en-US"/>
              </a:p>
            </p:txBody>
          </p:sp>
          <p:sp>
            <p:nvSpPr>
              <p:cNvPr id="107" name="Freeform 9"/>
              <p:cNvSpPr>
                <a:spLocks/>
              </p:cNvSpPr>
              <p:nvPr/>
            </p:nvSpPr>
            <p:spPr bwMode="auto">
              <a:xfrm>
                <a:off x="-617" y="2661"/>
                <a:ext cx="62" cy="80"/>
              </a:xfrm>
              <a:custGeom>
                <a:avLst/>
                <a:gdLst/>
                <a:ahLst/>
                <a:cxnLst>
                  <a:cxn ang="0">
                    <a:pos x="24" y="3"/>
                  </a:cxn>
                  <a:cxn ang="0">
                    <a:pos x="18" y="11"/>
                  </a:cxn>
                  <a:cxn ang="0">
                    <a:pos x="14" y="15"/>
                  </a:cxn>
                  <a:cxn ang="0">
                    <a:pos x="9" y="21"/>
                  </a:cxn>
                  <a:cxn ang="0">
                    <a:pos x="7" y="25"/>
                  </a:cxn>
                  <a:cxn ang="0">
                    <a:pos x="3" y="29"/>
                  </a:cxn>
                  <a:cxn ang="0">
                    <a:pos x="1" y="32"/>
                  </a:cxn>
                  <a:cxn ang="0">
                    <a:pos x="3" y="31"/>
                  </a:cxn>
                  <a:cxn ang="0">
                    <a:pos x="8" y="29"/>
                  </a:cxn>
                  <a:cxn ang="0">
                    <a:pos x="11" y="25"/>
                  </a:cxn>
                  <a:cxn ang="0">
                    <a:pos x="14" y="23"/>
                  </a:cxn>
                  <a:cxn ang="0">
                    <a:pos x="17" y="18"/>
                  </a:cxn>
                  <a:cxn ang="0">
                    <a:pos x="21" y="15"/>
                  </a:cxn>
                  <a:cxn ang="0">
                    <a:pos x="22" y="10"/>
                  </a:cxn>
                  <a:cxn ang="0">
                    <a:pos x="24" y="3"/>
                  </a:cxn>
                </a:cxnLst>
                <a:rect l="0" t="0" r="r" b="b"/>
                <a:pathLst>
                  <a:path w="26" h="34">
                    <a:moveTo>
                      <a:pt x="24" y="3"/>
                    </a:moveTo>
                    <a:cubicBezTo>
                      <a:pt x="26" y="0"/>
                      <a:pt x="19" y="10"/>
                      <a:pt x="18" y="11"/>
                    </a:cubicBezTo>
                    <a:cubicBezTo>
                      <a:pt x="17" y="12"/>
                      <a:pt x="15" y="13"/>
                      <a:pt x="14" y="15"/>
                    </a:cubicBezTo>
                    <a:cubicBezTo>
                      <a:pt x="12" y="17"/>
                      <a:pt x="11" y="19"/>
                      <a:pt x="9" y="21"/>
                    </a:cubicBezTo>
                    <a:cubicBezTo>
                      <a:pt x="8" y="23"/>
                      <a:pt x="8" y="25"/>
                      <a:pt x="7" y="25"/>
                    </a:cubicBezTo>
                    <a:cubicBezTo>
                      <a:pt x="6" y="26"/>
                      <a:pt x="5" y="28"/>
                      <a:pt x="3" y="29"/>
                    </a:cubicBezTo>
                    <a:cubicBezTo>
                      <a:pt x="2" y="30"/>
                      <a:pt x="2" y="31"/>
                      <a:pt x="1" y="32"/>
                    </a:cubicBezTo>
                    <a:cubicBezTo>
                      <a:pt x="0" y="34"/>
                      <a:pt x="1" y="32"/>
                      <a:pt x="3" y="31"/>
                    </a:cubicBezTo>
                    <a:cubicBezTo>
                      <a:pt x="6" y="30"/>
                      <a:pt x="7" y="30"/>
                      <a:pt x="8" y="29"/>
                    </a:cubicBezTo>
                    <a:cubicBezTo>
                      <a:pt x="9" y="27"/>
                      <a:pt x="8" y="24"/>
                      <a:pt x="11" y="25"/>
                    </a:cubicBezTo>
                    <a:cubicBezTo>
                      <a:pt x="13" y="26"/>
                      <a:pt x="12" y="24"/>
                      <a:pt x="14" y="23"/>
                    </a:cubicBezTo>
                    <a:cubicBezTo>
                      <a:pt x="15" y="21"/>
                      <a:pt x="15" y="20"/>
                      <a:pt x="17" y="18"/>
                    </a:cubicBezTo>
                    <a:cubicBezTo>
                      <a:pt x="19" y="16"/>
                      <a:pt x="20" y="16"/>
                      <a:pt x="21" y="15"/>
                    </a:cubicBezTo>
                    <a:cubicBezTo>
                      <a:pt x="22" y="13"/>
                      <a:pt x="21" y="11"/>
                      <a:pt x="22" y="10"/>
                    </a:cubicBezTo>
                    <a:cubicBezTo>
                      <a:pt x="22" y="9"/>
                      <a:pt x="21" y="8"/>
                      <a:pt x="24" y="3"/>
                    </a:cubicBezTo>
                    <a:close/>
                  </a:path>
                </a:pathLst>
              </a:custGeom>
              <a:grpFill/>
              <a:ln w="9525">
                <a:noFill/>
                <a:round/>
                <a:headEnd/>
                <a:tailEnd/>
              </a:ln>
            </p:spPr>
            <p:txBody>
              <a:bodyPr/>
              <a:lstStyle/>
              <a:p>
                <a:endParaRPr lang="en-US"/>
              </a:p>
            </p:txBody>
          </p:sp>
        </p:grpSp>
      </p:gr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117600"/>
            <a:ext cx="9144000" cy="5740400"/>
          </a:xfrm>
          <a:prstGeom prst="rect">
            <a:avLst/>
          </a:pr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1" name="Rectangle 6"/>
          <p:cNvSpPr>
            <a:spLocks noChangeArrowheads="1"/>
          </p:cNvSpPr>
          <p:nvPr/>
        </p:nvSpPr>
        <p:spPr bwMode="auto">
          <a:xfrm>
            <a:off x="3779838" y="2343150"/>
            <a:ext cx="9144000" cy="0"/>
          </a:xfrm>
          <a:prstGeom prst="rect">
            <a:avLst/>
          </a:prstGeom>
          <a:noFill/>
          <a:ln w="12700">
            <a:noFill/>
            <a:miter lim="800000"/>
            <a:headEnd type="none" w="sm" len="sm"/>
            <a:tailEnd type="none" w="sm" len="sm"/>
          </a:ln>
        </p:spPr>
        <p:txBody>
          <a:bodyPr>
            <a:spAutoFit/>
          </a:bodyPr>
          <a:lstStyle/>
          <a:p>
            <a:endParaRPr lang="en-US">
              <a:solidFill>
                <a:prstClr val="black"/>
              </a:solidFill>
            </a:endParaRPr>
          </a:p>
        </p:txBody>
      </p:sp>
      <p:sp>
        <p:nvSpPr>
          <p:cNvPr id="7" name="Rectangle 2"/>
          <p:cNvSpPr txBox="1">
            <a:spLocks noChangeArrowheads="1"/>
          </p:cNvSpPr>
          <p:nvPr/>
        </p:nvSpPr>
        <p:spPr bwMode="auto">
          <a:xfrm>
            <a:off x="682268" y="348574"/>
            <a:ext cx="7772400" cy="11394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i="1" kern="0" dirty="0" smtClean="0">
                <a:latin typeface="Arial Black" pitchFamily="-80" charset="0"/>
                <a:ea typeface="+mj-ea"/>
                <a:cs typeface="+mj-cs"/>
              </a:rPr>
              <a:t>CROSS: </a:t>
            </a:r>
            <a:r>
              <a:rPr kumimoji="0" lang="en-US" sz="4000" b="1" i="1" u="none" strike="noStrike" kern="0" cap="none" spc="0" normalizeH="0" baseline="0" noProof="0" dirty="0" smtClean="0">
                <a:ln>
                  <a:noFill/>
                </a:ln>
                <a:uLnTx/>
                <a:uFillTx/>
                <a:latin typeface="Arial Black" pitchFamily="-80" charset="0"/>
                <a:ea typeface="+mj-ea"/>
                <a:cs typeface="+mj-cs"/>
              </a:rPr>
              <a:t>QUESTION 1:</a:t>
            </a:r>
            <a:br>
              <a:rPr kumimoji="0" lang="en-US" sz="4000" b="1" i="1" u="none" strike="noStrike" kern="0" cap="none" spc="0" normalizeH="0" baseline="0" noProof="0" dirty="0" smtClean="0">
                <a:ln>
                  <a:noFill/>
                </a:ln>
                <a:uLnTx/>
                <a:uFillTx/>
                <a:latin typeface="Arial Black" pitchFamily="-80" charset="0"/>
                <a:ea typeface="+mj-ea"/>
                <a:cs typeface="+mj-cs"/>
              </a:rPr>
            </a:br>
            <a:endParaRPr kumimoji="0" lang="en-US" sz="4000" b="1" i="1" u="none" strike="noStrike" kern="0" cap="none" spc="0" normalizeH="0" baseline="0" noProof="0" dirty="0" smtClean="0">
              <a:ln>
                <a:noFill/>
              </a:ln>
              <a:uLnTx/>
              <a:uFillTx/>
              <a:latin typeface="Arial Black" pitchFamily="-80" charset="0"/>
              <a:ea typeface="+mj-ea"/>
              <a:cs typeface="+mj-cs"/>
            </a:endParaRPr>
          </a:p>
        </p:txBody>
      </p:sp>
      <p:sp>
        <p:nvSpPr>
          <p:cNvPr id="5" name="Rectangle 3"/>
          <p:cNvSpPr txBox="1">
            <a:spLocks noChangeArrowheads="1"/>
          </p:cNvSpPr>
          <p:nvPr/>
        </p:nvSpPr>
        <p:spPr>
          <a:xfrm>
            <a:off x="1238739" y="1434904"/>
            <a:ext cx="6689188" cy="3446583"/>
          </a:xfrm>
          <a:prstGeom prst="rect">
            <a:avLst/>
          </a:prstGeom>
          <a:noFill/>
        </p:spPr>
        <p:txBody>
          <a:bodyPr/>
          <a:lstStyle/>
          <a:p>
            <a:pPr marL="342900" marR="0" lvl="0" indent="-342900" algn="l" defTabSz="914400" rtl="0" eaLnBrk="1" fontAlgn="base" latinLnBrk="0" hangingPunct="1">
              <a:lnSpc>
                <a:spcPct val="100000"/>
              </a:lnSpc>
              <a:spcBef>
                <a:spcPct val="20000"/>
              </a:spcBef>
              <a:spcAft>
                <a:spcPts val="600"/>
              </a:spcAft>
              <a:buClrTx/>
              <a:buSzTx/>
              <a:buFontTx/>
              <a:buNone/>
              <a:tabLst/>
              <a:defRPr/>
            </a:pPr>
            <a:r>
              <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rPr>
              <a:t>   Based on what I have heard, the cross helped me to:</a:t>
            </a:r>
          </a:p>
          <a:p>
            <a:pPr marL="342900" marR="0" lvl="0" indent="-342900" algn="l" defTabSz="914400" rtl="0" eaLnBrk="1" fontAlgn="base" latinLnBrk="0" hangingPunct="1">
              <a:lnSpc>
                <a:spcPct val="100000"/>
              </a:lnSpc>
              <a:spcBef>
                <a:spcPct val="20000"/>
              </a:spcBef>
              <a:spcAft>
                <a:spcPts val="600"/>
              </a:spcAft>
              <a:buClrTx/>
              <a:buSzTx/>
              <a:buFontTx/>
              <a:buNone/>
              <a:tabLst/>
              <a:defRPr/>
            </a:pPr>
            <a:r>
              <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rPr>
              <a:t>     </a:t>
            </a:r>
            <a:r>
              <a:rPr kumimoji="0" lang="en-US" sz="3200" b="0" i="0" u="none" strike="noStrike" kern="0" cap="none" spc="0" normalizeH="0" baseline="0" noProof="0" dirty="0" smtClean="0">
                <a:ln>
                  <a:noFill/>
                </a:ln>
                <a:solidFill>
                  <a:srgbClr val="FFCC00"/>
                </a:solidFill>
                <a:effectLst>
                  <a:outerShdw blurRad="50800" dist="50800" dir="5400000" algn="ctr" rotWithShape="0">
                    <a:schemeClr val="tx1"/>
                  </a:outerShdw>
                </a:effectLst>
                <a:uLnTx/>
                <a:uFillTx/>
                <a:latin typeface="Arial" charset="0"/>
                <a:ea typeface="+mn-ea"/>
                <a:cs typeface="+mn-cs"/>
              </a:rPr>
              <a:t>A) </a:t>
            </a:r>
            <a:r>
              <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rPr>
              <a:t>Strongly favor the plaintiff</a:t>
            </a:r>
          </a:p>
          <a:p>
            <a:pPr marL="342900" marR="0" lvl="0" indent="-342900" algn="l" defTabSz="914400" rtl="0" eaLnBrk="1" fontAlgn="base" latinLnBrk="0" hangingPunct="1">
              <a:lnSpc>
                <a:spcPct val="100000"/>
              </a:lnSpc>
              <a:spcBef>
                <a:spcPct val="20000"/>
              </a:spcBef>
              <a:spcAft>
                <a:spcPts val="600"/>
              </a:spcAft>
              <a:buClrTx/>
              <a:buSzTx/>
              <a:buFontTx/>
              <a:buNone/>
              <a:tabLst/>
              <a:defRPr/>
            </a:pPr>
            <a:r>
              <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rPr>
              <a:t>     </a:t>
            </a:r>
            <a:r>
              <a:rPr kumimoji="0" lang="en-US" sz="3200" b="0" i="0" u="none" strike="noStrike" kern="0" cap="none" spc="0" normalizeH="0" baseline="0" noProof="0" dirty="0" smtClean="0">
                <a:ln>
                  <a:noFill/>
                </a:ln>
                <a:solidFill>
                  <a:srgbClr val="FFCC00"/>
                </a:solidFill>
                <a:effectLst>
                  <a:outerShdw blurRad="50800" dist="50800" dir="5400000" algn="ctr" rotWithShape="0">
                    <a:schemeClr val="tx1"/>
                  </a:outerShdw>
                </a:effectLst>
                <a:uLnTx/>
                <a:uFillTx/>
                <a:latin typeface="Arial" charset="0"/>
                <a:ea typeface="+mn-ea"/>
                <a:cs typeface="+mn-cs"/>
              </a:rPr>
              <a:t>B)</a:t>
            </a:r>
            <a:r>
              <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rPr>
              <a:t> Slightly favor the plaintiff</a:t>
            </a:r>
          </a:p>
          <a:p>
            <a:pPr marL="342900" marR="0" lvl="0" indent="-342900" algn="l" defTabSz="914400" rtl="0" eaLnBrk="1" fontAlgn="base" latinLnBrk="0" hangingPunct="1">
              <a:lnSpc>
                <a:spcPct val="100000"/>
              </a:lnSpc>
              <a:spcBef>
                <a:spcPct val="20000"/>
              </a:spcBef>
              <a:spcAft>
                <a:spcPts val="600"/>
              </a:spcAft>
              <a:buClrTx/>
              <a:buSzTx/>
              <a:buFontTx/>
              <a:buNone/>
              <a:tabLst/>
              <a:defRPr/>
            </a:pPr>
            <a:r>
              <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rPr>
              <a:t>     </a:t>
            </a:r>
            <a:r>
              <a:rPr kumimoji="0" lang="en-US" sz="3200" b="0" i="0" u="none" strike="noStrike" kern="0" cap="none" spc="0" normalizeH="0" baseline="0" noProof="0" dirty="0" smtClean="0">
                <a:ln>
                  <a:noFill/>
                </a:ln>
                <a:solidFill>
                  <a:srgbClr val="FFCC00"/>
                </a:solidFill>
                <a:effectLst>
                  <a:outerShdw blurRad="50800" dist="50800" dir="5400000" algn="ctr" rotWithShape="0">
                    <a:schemeClr val="tx1"/>
                  </a:outerShdw>
                </a:effectLst>
                <a:uLnTx/>
                <a:uFillTx/>
                <a:latin typeface="Arial" charset="0"/>
                <a:ea typeface="+mn-ea"/>
                <a:cs typeface="+mn-cs"/>
              </a:rPr>
              <a:t>C)</a:t>
            </a:r>
            <a:r>
              <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rPr>
              <a:t> Slightly favor the defendant</a:t>
            </a:r>
          </a:p>
          <a:p>
            <a:pPr marL="342900" marR="0" lvl="0" indent="-342900" algn="l" defTabSz="914400" rtl="0" eaLnBrk="1" fontAlgn="base" latinLnBrk="0" hangingPunct="1">
              <a:lnSpc>
                <a:spcPct val="100000"/>
              </a:lnSpc>
              <a:spcBef>
                <a:spcPct val="20000"/>
              </a:spcBef>
              <a:spcAft>
                <a:spcPts val="600"/>
              </a:spcAft>
              <a:buClrTx/>
              <a:buSzTx/>
              <a:buFontTx/>
              <a:buNone/>
              <a:tabLst/>
              <a:defRPr/>
            </a:pPr>
            <a:r>
              <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rPr>
              <a:t>     </a:t>
            </a:r>
            <a:r>
              <a:rPr kumimoji="0" lang="en-US" sz="3200" b="0" i="0" u="none" strike="noStrike" kern="0" cap="none" spc="0" normalizeH="0" baseline="0" noProof="0" dirty="0" smtClean="0">
                <a:ln>
                  <a:noFill/>
                </a:ln>
                <a:solidFill>
                  <a:srgbClr val="FFCC00"/>
                </a:solidFill>
                <a:effectLst>
                  <a:outerShdw blurRad="50800" dist="50800" dir="5400000" algn="ctr" rotWithShape="0">
                    <a:schemeClr val="tx1"/>
                  </a:outerShdw>
                </a:effectLst>
                <a:uLnTx/>
                <a:uFillTx/>
                <a:latin typeface="Arial" charset="0"/>
                <a:ea typeface="+mn-ea"/>
                <a:cs typeface="+mn-cs"/>
              </a:rPr>
              <a:t>D)</a:t>
            </a:r>
            <a:r>
              <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rPr>
              <a:t> Strongly favor the defendant</a:t>
            </a:r>
          </a:p>
          <a:p>
            <a:pPr marL="342900" marR="0" lvl="0" indent="-342900" algn="l" defTabSz="914400" rtl="0" eaLnBrk="1" fontAlgn="base" latinLnBrk="0" hangingPunct="1">
              <a:lnSpc>
                <a:spcPct val="100000"/>
              </a:lnSpc>
              <a:spcBef>
                <a:spcPct val="20000"/>
              </a:spcBef>
              <a:spcAft>
                <a:spcPts val="600"/>
              </a:spcAft>
              <a:buClrTx/>
              <a:buSzTx/>
              <a:buFontTx/>
              <a:buNone/>
              <a:tabLst/>
              <a:defRPr/>
            </a:pPr>
            <a:endPar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endParaRPr>
          </a:p>
          <a:p>
            <a:pPr marL="342900" marR="0" lvl="0" indent="-342900" algn="l" defTabSz="914400" rtl="0" eaLnBrk="1" fontAlgn="base" latinLnBrk="0" hangingPunct="1">
              <a:lnSpc>
                <a:spcPct val="100000"/>
              </a:lnSpc>
              <a:spcBef>
                <a:spcPct val="20000"/>
              </a:spcBef>
              <a:spcAft>
                <a:spcPts val="600"/>
              </a:spcAft>
              <a:buClrTx/>
              <a:buSzTx/>
              <a:buFontTx/>
              <a:buNone/>
              <a:tabLst/>
              <a:defRPr/>
            </a:pPr>
            <a:r>
              <a:rPr kumimoji="0" lang="en-US" sz="4400" b="0" i="1" u="none" strike="noStrike" kern="0" cap="none" spc="0" normalizeH="0" baseline="0" noProof="0" dirty="0" smtClean="0">
                <a:ln>
                  <a:noFill/>
                </a:ln>
                <a:solidFill>
                  <a:srgbClr val="FFCC00"/>
                </a:solidFill>
                <a:effectLst>
                  <a:outerShdw blurRad="50800" dist="50800" dir="5400000" algn="ctr" rotWithShape="0">
                    <a:schemeClr val="tx1"/>
                  </a:outerShdw>
                </a:effectLst>
                <a:uLnTx/>
                <a:uFillTx/>
                <a:latin typeface="Arial Black" pitchFamily="34" charset="0"/>
              </a:rPr>
              <a:t>       VOTE NOW</a:t>
            </a:r>
          </a:p>
        </p:txBody>
      </p:sp>
      <p:sp>
        <p:nvSpPr>
          <p:cNvPr id="8" name="Slide Number Placeholder 7"/>
          <p:cNvSpPr>
            <a:spLocks noGrp="1"/>
          </p:cNvSpPr>
          <p:nvPr>
            <p:ph type="sldNum" sz="quarter" idx="12"/>
          </p:nvPr>
        </p:nvSpPr>
        <p:spPr>
          <a:xfrm>
            <a:off x="6990840" y="6553200"/>
            <a:ext cx="2133600" cy="304800"/>
          </a:xfrm>
        </p:spPr>
        <p:txBody>
          <a:bodyPr/>
          <a:lstStyle/>
          <a:p>
            <a:fld id="{B6C2AB66-35F9-4A26-8D54-804673898F76}" type="slidenum">
              <a:rPr lang="en-US" smtClean="0"/>
              <a:pPr/>
              <a:t>41</a:t>
            </a:fld>
            <a:endParaRPr lang="en-US" dirty="0"/>
          </a:p>
        </p:txBody>
      </p:sp>
      <p:sp>
        <p:nvSpPr>
          <p:cNvPr id="10" name="TextBox 9"/>
          <p:cNvSpPr txBox="1"/>
          <p:nvPr/>
        </p:nvSpPr>
        <p:spPr>
          <a:xfrm>
            <a:off x="1070198" y="5392591"/>
            <a:ext cx="7026520" cy="1077218"/>
          </a:xfrm>
          <a:prstGeom prst="rect">
            <a:avLst/>
          </a:prstGeom>
          <a:noFill/>
        </p:spPr>
        <p:txBody>
          <a:bodyPr wrap="square" rtlCol="0">
            <a:spAutoFit/>
          </a:bodyPr>
          <a:lstStyle/>
          <a:p>
            <a:pPr algn="ctr"/>
            <a:r>
              <a:rPr lang="en-US" sz="3200" i="1" dirty="0" smtClean="0">
                <a:solidFill>
                  <a:srgbClr val="FFC000"/>
                </a:solidFill>
                <a:effectLst>
                  <a:outerShdw blurRad="50800" dist="50800" dir="5400000" algn="ctr" rotWithShape="0">
                    <a:schemeClr val="tx1"/>
                  </a:outerShdw>
                </a:effectLst>
              </a:rPr>
              <a:t>Go To: http://ambar.org/plenarypoll</a:t>
            </a:r>
          </a:p>
          <a:p>
            <a:pPr algn="ctr"/>
            <a:endParaRPr lang="en-US" sz="3200" i="1" dirty="0" smtClean="0">
              <a:solidFill>
                <a:srgbClr val="FFC000"/>
              </a:solidFill>
              <a:effectLst>
                <a:outerShdw blurRad="50800" dist="50800" dir="5400000" algn="ctr" rotWithShape="0">
                  <a:schemeClr val="tx1"/>
                </a:outerShdw>
              </a:effectLst>
            </a:endParaRPr>
          </a:p>
        </p:txBody>
      </p:sp>
    </p:spTree>
  </p:cSld>
  <p:clrMapOvr>
    <a:masterClrMapping/>
  </p:clrMapOvr>
  <p:transition>
    <p:randomBa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117600"/>
            <a:ext cx="9144000" cy="5740400"/>
          </a:xfrm>
          <a:prstGeom prst="rect">
            <a:avLst/>
          </a:pr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1" name="Rectangle 6"/>
          <p:cNvSpPr>
            <a:spLocks noChangeArrowheads="1"/>
          </p:cNvSpPr>
          <p:nvPr/>
        </p:nvSpPr>
        <p:spPr bwMode="auto">
          <a:xfrm>
            <a:off x="3779838" y="2343150"/>
            <a:ext cx="9144000" cy="0"/>
          </a:xfrm>
          <a:prstGeom prst="rect">
            <a:avLst/>
          </a:prstGeom>
          <a:noFill/>
          <a:ln w="12700">
            <a:noFill/>
            <a:miter lim="800000"/>
            <a:headEnd type="none" w="sm" len="sm"/>
            <a:tailEnd type="none" w="sm" len="sm"/>
          </a:ln>
        </p:spPr>
        <p:txBody>
          <a:bodyPr>
            <a:spAutoFit/>
          </a:bodyPr>
          <a:lstStyle/>
          <a:p>
            <a:endParaRPr lang="en-US">
              <a:solidFill>
                <a:prstClr val="black"/>
              </a:solidFill>
            </a:endParaRPr>
          </a:p>
        </p:txBody>
      </p:sp>
      <p:sp>
        <p:nvSpPr>
          <p:cNvPr id="7" name="Rectangle 2"/>
          <p:cNvSpPr txBox="1">
            <a:spLocks noChangeArrowheads="1"/>
          </p:cNvSpPr>
          <p:nvPr/>
        </p:nvSpPr>
        <p:spPr bwMode="auto">
          <a:xfrm>
            <a:off x="682268" y="348574"/>
            <a:ext cx="7772400" cy="11394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1" u="none" strike="noStrike" kern="0" cap="none" spc="0" normalizeH="0" baseline="0" noProof="0" dirty="0" smtClean="0">
                <a:ln>
                  <a:noFill/>
                </a:ln>
                <a:uLnTx/>
                <a:uFillTx/>
                <a:latin typeface="Arial Black" pitchFamily="-80" charset="0"/>
                <a:ea typeface="+mj-ea"/>
                <a:cs typeface="+mj-cs"/>
              </a:rPr>
              <a:t>CROSS: QUESTION 2:</a:t>
            </a:r>
            <a:br>
              <a:rPr kumimoji="0" lang="en-US" sz="4000" b="1" i="1" u="none" strike="noStrike" kern="0" cap="none" spc="0" normalizeH="0" baseline="0" noProof="0" dirty="0" smtClean="0">
                <a:ln>
                  <a:noFill/>
                </a:ln>
                <a:uLnTx/>
                <a:uFillTx/>
                <a:latin typeface="Arial Black" pitchFamily="-80" charset="0"/>
                <a:ea typeface="+mj-ea"/>
                <a:cs typeface="+mj-cs"/>
              </a:rPr>
            </a:br>
            <a:endParaRPr kumimoji="0" lang="en-US" sz="4000" b="1" i="1" u="none" strike="noStrike" kern="0" cap="none" spc="0" normalizeH="0" baseline="0" noProof="0" dirty="0" smtClean="0">
              <a:ln>
                <a:noFill/>
              </a:ln>
              <a:uLnTx/>
              <a:uFillTx/>
              <a:latin typeface="Arial Black" pitchFamily="-80" charset="0"/>
              <a:ea typeface="+mj-ea"/>
              <a:cs typeface="+mj-cs"/>
            </a:endParaRPr>
          </a:p>
        </p:txBody>
      </p:sp>
      <p:sp>
        <p:nvSpPr>
          <p:cNvPr id="8" name="Slide Number Placeholder 7"/>
          <p:cNvSpPr>
            <a:spLocks noGrp="1"/>
          </p:cNvSpPr>
          <p:nvPr>
            <p:ph type="sldNum" sz="quarter" idx="12"/>
          </p:nvPr>
        </p:nvSpPr>
        <p:spPr>
          <a:xfrm>
            <a:off x="6967395" y="6553200"/>
            <a:ext cx="2133600" cy="304800"/>
          </a:xfrm>
        </p:spPr>
        <p:txBody>
          <a:bodyPr/>
          <a:lstStyle/>
          <a:p>
            <a:fld id="{B6C2AB66-35F9-4A26-8D54-804673898F76}" type="slidenum">
              <a:rPr lang="en-US" smtClean="0"/>
              <a:pPr/>
              <a:t>42</a:t>
            </a:fld>
            <a:endParaRPr lang="en-US" dirty="0"/>
          </a:p>
        </p:txBody>
      </p:sp>
      <p:sp>
        <p:nvSpPr>
          <p:cNvPr id="10" name="Rectangle 3"/>
          <p:cNvSpPr txBox="1">
            <a:spLocks noChangeArrowheads="1"/>
          </p:cNvSpPr>
          <p:nvPr/>
        </p:nvSpPr>
        <p:spPr>
          <a:xfrm>
            <a:off x="831563" y="1084782"/>
            <a:ext cx="7501597" cy="4490588"/>
          </a:xfrm>
          <a:prstGeom prst="rect">
            <a:avLst/>
          </a:prstGeom>
          <a:noFill/>
        </p:spPr>
        <p:txBody>
          <a:bodyPr/>
          <a:lstStyle/>
          <a:p>
            <a:pPr marL="342900" marR="0" lvl="0" indent="-342900" algn="l" defTabSz="914400" rtl="0" eaLnBrk="1" fontAlgn="base" latinLnBrk="0" hangingPunct="1">
              <a:lnSpc>
                <a:spcPct val="100000"/>
              </a:lnSpc>
              <a:spcBef>
                <a:spcPct val="20000"/>
              </a:spcBef>
              <a:buClrTx/>
              <a:buSzTx/>
              <a:tabLst/>
              <a:defRPr/>
            </a:pPr>
            <a:r>
              <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pitchFamily="34" charset="0"/>
                <a:ea typeface="+mn-ea"/>
                <a:cs typeface="Arial" pitchFamily="34" charset="0"/>
              </a:rPr>
              <a:t>The Cross:</a:t>
            </a:r>
          </a:p>
          <a:p>
            <a:pPr marL="687388" marR="0" lvl="0" indent="-687388" algn="l" defTabSz="914400" rtl="0" eaLnBrk="1" fontAlgn="base" latinLnBrk="0" hangingPunct="1">
              <a:lnSpc>
                <a:spcPct val="100000"/>
              </a:lnSpc>
              <a:spcBef>
                <a:spcPct val="20000"/>
              </a:spcBef>
              <a:buClrTx/>
              <a:buSzTx/>
              <a:tabLst/>
              <a:defRPr/>
            </a:pPr>
            <a:r>
              <a:rPr kumimoji="0" lang="en-US" sz="30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pitchFamily="34" charset="0"/>
                <a:ea typeface="+mn-ea"/>
                <a:cs typeface="Arial" pitchFamily="34" charset="0"/>
              </a:rPr>
              <a:t>  </a:t>
            </a:r>
            <a:r>
              <a:rPr kumimoji="0" lang="en-US" sz="3000" b="0" i="0" u="none" strike="noStrike" kern="0" cap="none" spc="0" normalizeH="0" baseline="0" noProof="0" dirty="0" smtClean="0">
                <a:ln>
                  <a:noFill/>
                </a:ln>
                <a:solidFill>
                  <a:srgbClr val="FFCC00"/>
                </a:solidFill>
                <a:effectLst>
                  <a:outerShdw blurRad="50800" dist="50800" dir="5400000" algn="ctr" rotWithShape="0">
                    <a:schemeClr val="tx1"/>
                  </a:outerShdw>
                </a:effectLst>
                <a:uLnTx/>
                <a:uFillTx/>
                <a:latin typeface="Arial" pitchFamily="34" charset="0"/>
                <a:ea typeface="+mn-ea"/>
                <a:cs typeface="Arial" pitchFamily="34" charset="0"/>
              </a:rPr>
              <a:t>A)</a:t>
            </a:r>
            <a:r>
              <a:rPr kumimoji="0" lang="en-US" sz="30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pitchFamily="34" charset="0"/>
                <a:ea typeface="+mn-ea"/>
                <a:cs typeface="Arial" pitchFamily="34" charset="0"/>
              </a:rPr>
              <a:t> Made me think that the plaintiff is really stretching to get his number </a:t>
            </a:r>
          </a:p>
          <a:p>
            <a:pPr marL="687388" marR="0" lvl="0" indent="-687388" algn="l" defTabSz="914400" rtl="0" eaLnBrk="1" fontAlgn="base" latinLnBrk="0" hangingPunct="1">
              <a:lnSpc>
                <a:spcPct val="100000"/>
              </a:lnSpc>
              <a:spcBef>
                <a:spcPct val="20000"/>
              </a:spcBef>
              <a:buClrTx/>
              <a:buSzTx/>
              <a:tabLst/>
              <a:defRPr/>
            </a:pPr>
            <a:r>
              <a:rPr kumimoji="0" lang="en-US" sz="30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pitchFamily="34" charset="0"/>
                <a:ea typeface="+mn-ea"/>
                <a:cs typeface="Arial" pitchFamily="34" charset="0"/>
              </a:rPr>
              <a:t>  </a:t>
            </a:r>
            <a:r>
              <a:rPr kumimoji="0" lang="en-US" sz="3000" b="0" i="0" u="none" strike="noStrike" kern="0" cap="none" spc="0" normalizeH="0" baseline="0" noProof="0" dirty="0" smtClean="0">
                <a:ln>
                  <a:noFill/>
                </a:ln>
                <a:solidFill>
                  <a:srgbClr val="FFCC00"/>
                </a:solidFill>
                <a:effectLst>
                  <a:outerShdw blurRad="50800" dist="50800" dir="5400000" algn="ctr" rotWithShape="0">
                    <a:schemeClr val="tx1"/>
                  </a:outerShdw>
                </a:effectLst>
                <a:uLnTx/>
                <a:uFillTx/>
                <a:latin typeface="Arial" pitchFamily="34" charset="0"/>
                <a:ea typeface="+mn-ea"/>
                <a:cs typeface="Arial" pitchFamily="34" charset="0"/>
              </a:rPr>
              <a:t>B) </a:t>
            </a:r>
            <a:r>
              <a:rPr kumimoji="0" lang="en-US" sz="30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pitchFamily="34" charset="0"/>
                <a:ea typeface="+mn-ea"/>
                <a:cs typeface="Arial" pitchFamily="34" charset="0"/>
              </a:rPr>
              <a:t>Raised some questions in my mind about plaintiff’s number </a:t>
            </a:r>
          </a:p>
          <a:p>
            <a:pPr marL="342900" marR="0" lvl="0" indent="-342900" algn="l" defTabSz="914400" rtl="0" eaLnBrk="1" fontAlgn="base" latinLnBrk="0" hangingPunct="1">
              <a:lnSpc>
                <a:spcPct val="100000"/>
              </a:lnSpc>
              <a:spcBef>
                <a:spcPct val="20000"/>
              </a:spcBef>
              <a:buClrTx/>
              <a:buSzTx/>
              <a:tabLst/>
              <a:defRPr/>
            </a:pPr>
            <a:r>
              <a:rPr kumimoji="0" lang="en-US" sz="30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pitchFamily="34" charset="0"/>
                <a:ea typeface="+mn-ea"/>
                <a:cs typeface="Arial" pitchFamily="34" charset="0"/>
              </a:rPr>
              <a:t>  </a:t>
            </a:r>
            <a:r>
              <a:rPr kumimoji="0" lang="en-US" sz="3000" b="0" i="0" u="none" strike="noStrike" kern="0" cap="none" spc="0" normalizeH="0" baseline="0" noProof="0" dirty="0" smtClean="0">
                <a:ln>
                  <a:noFill/>
                </a:ln>
                <a:solidFill>
                  <a:srgbClr val="FFCC00"/>
                </a:solidFill>
                <a:effectLst>
                  <a:outerShdw blurRad="50800" dist="50800" dir="5400000" algn="ctr" rotWithShape="0">
                    <a:schemeClr val="tx1"/>
                  </a:outerShdw>
                </a:effectLst>
                <a:uLnTx/>
                <a:uFillTx/>
                <a:latin typeface="Arial" pitchFamily="34" charset="0"/>
                <a:ea typeface="+mn-ea"/>
                <a:cs typeface="Arial" pitchFamily="34" charset="0"/>
              </a:rPr>
              <a:t>C)</a:t>
            </a:r>
            <a:r>
              <a:rPr kumimoji="0" lang="en-US" sz="30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pitchFamily="34" charset="0"/>
                <a:ea typeface="+mn-ea"/>
                <a:cs typeface="Arial" pitchFamily="34" charset="0"/>
              </a:rPr>
              <a:t> Left me feeling confused</a:t>
            </a:r>
          </a:p>
          <a:p>
            <a:pPr marL="342900" marR="0" lvl="0" indent="-342900" algn="l" defTabSz="914400" rtl="0" eaLnBrk="1" fontAlgn="base" latinLnBrk="0" hangingPunct="1">
              <a:lnSpc>
                <a:spcPct val="100000"/>
              </a:lnSpc>
              <a:spcBef>
                <a:spcPct val="20000"/>
              </a:spcBef>
              <a:buClrTx/>
              <a:buSzTx/>
              <a:tabLst/>
              <a:defRPr/>
            </a:pPr>
            <a:r>
              <a:rPr kumimoji="0" lang="en-US" sz="30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pitchFamily="34" charset="0"/>
                <a:ea typeface="+mn-ea"/>
                <a:cs typeface="Arial" pitchFamily="34" charset="0"/>
              </a:rPr>
              <a:t>  </a:t>
            </a:r>
            <a:r>
              <a:rPr kumimoji="0" lang="en-US" sz="3000" b="0" i="0" u="none" strike="noStrike" kern="0" cap="none" spc="0" normalizeH="0" baseline="0" noProof="0" dirty="0" smtClean="0">
                <a:ln>
                  <a:noFill/>
                </a:ln>
                <a:solidFill>
                  <a:srgbClr val="FFCC00"/>
                </a:solidFill>
                <a:effectLst>
                  <a:outerShdw blurRad="50800" dist="50800" dir="5400000" algn="ctr" rotWithShape="0">
                    <a:schemeClr val="tx1"/>
                  </a:outerShdw>
                </a:effectLst>
                <a:uLnTx/>
                <a:uFillTx/>
                <a:latin typeface="Arial" pitchFamily="34" charset="0"/>
                <a:ea typeface="+mn-ea"/>
                <a:cs typeface="Arial" pitchFamily="34" charset="0"/>
              </a:rPr>
              <a:t>D)</a:t>
            </a:r>
            <a:r>
              <a:rPr kumimoji="0" lang="en-US" sz="30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pitchFamily="34" charset="0"/>
                <a:ea typeface="+mn-ea"/>
                <a:cs typeface="Arial" pitchFamily="34" charset="0"/>
              </a:rPr>
              <a:t> Reinforced my sense that plaintiff is</a:t>
            </a:r>
          </a:p>
          <a:p>
            <a:pPr marL="742950" marR="0" lvl="0" indent="-742950" algn="l" defTabSz="914400" rtl="0" eaLnBrk="1" fontAlgn="base" latinLnBrk="0" hangingPunct="1">
              <a:lnSpc>
                <a:spcPct val="100000"/>
              </a:lnSpc>
              <a:spcBef>
                <a:spcPct val="20000"/>
              </a:spcBef>
              <a:buClrTx/>
              <a:buSzTx/>
              <a:tabLst/>
              <a:defRPr/>
            </a:pPr>
            <a:r>
              <a:rPr kumimoji="0" lang="en-US" sz="30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pitchFamily="34" charset="0"/>
                <a:ea typeface="+mn-ea"/>
                <a:cs typeface="Arial" pitchFamily="34" charset="0"/>
              </a:rPr>
              <a:t>      deserving of damages requested</a:t>
            </a:r>
          </a:p>
          <a:p>
            <a:pPr marL="742950" marR="0" lvl="0" indent="-742950" algn="l" defTabSz="914400" rtl="0" eaLnBrk="1" fontAlgn="base" latinLnBrk="0" hangingPunct="1">
              <a:lnSpc>
                <a:spcPct val="100000"/>
              </a:lnSpc>
              <a:spcBef>
                <a:spcPct val="20000"/>
              </a:spcBef>
              <a:buClrTx/>
              <a:buSzTx/>
              <a:tabLst/>
              <a:defRPr/>
            </a:pPr>
            <a:endParaRPr kumimoji="0" lang="en-US" sz="30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100000"/>
              </a:lnSpc>
              <a:spcBef>
                <a:spcPct val="20000"/>
              </a:spcBef>
              <a:buClrTx/>
              <a:buSzTx/>
              <a:tabLst/>
              <a:defRPr/>
            </a:pPr>
            <a:r>
              <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rPr>
              <a:t>               </a:t>
            </a:r>
            <a:r>
              <a:rPr kumimoji="0" lang="en-US" sz="4400" b="0" i="1" u="none" strike="noStrike" kern="0" cap="none" spc="0" normalizeH="0" baseline="0" noProof="0" dirty="0" smtClean="0">
                <a:ln>
                  <a:noFill/>
                </a:ln>
                <a:solidFill>
                  <a:srgbClr val="FFCC00"/>
                </a:solidFill>
                <a:effectLst>
                  <a:outerShdw blurRad="50800" dist="50800" dir="5400000" algn="ctr" rotWithShape="0">
                    <a:schemeClr val="tx1"/>
                  </a:outerShdw>
                </a:effectLst>
                <a:uLnTx/>
                <a:uFillTx/>
                <a:latin typeface="Arial Black" pitchFamily="34" charset="0"/>
              </a:rPr>
              <a:t>VOTE NOW</a:t>
            </a:r>
          </a:p>
          <a:p>
            <a:pPr marL="342900" marR="0" lvl="0" indent="-342900" algn="l" defTabSz="914400" rtl="0" eaLnBrk="1" fontAlgn="base" latinLnBrk="0" hangingPunct="1">
              <a:lnSpc>
                <a:spcPct val="100000"/>
              </a:lnSpc>
              <a:spcBef>
                <a:spcPct val="20000"/>
              </a:spcBef>
              <a:buClrTx/>
              <a:buSzTx/>
              <a:tabLst/>
              <a:defRPr/>
            </a:pPr>
            <a:endPar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100000"/>
              </a:lnSpc>
              <a:spcBef>
                <a:spcPct val="20000"/>
              </a:spcBef>
              <a:buClrTx/>
              <a:buSzTx/>
              <a:tabLst/>
              <a:defRPr/>
            </a:pPr>
            <a:r>
              <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buClrTx/>
              <a:buSzTx/>
              <a:tabLst/>
              <a:defRPr/>
            </a:pPr>
            <a:endPar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endParaRPr>
          </a:p>
          <a:p>
            <a:pPr marL="342900" marR="0" lvl="0" indent="-342900" algn="l" defTabSz="914400" rtl="0" eaLnBrk="1" fontAlgn="base" latinLnBrk="0" hangingPunct="1">
              <a:lnSpc>
                <a:spcPct val="100000"/>
              </a:lnSpc>
              <a:spcBef>
                <a:spcPct val="20000"/>
              </a:spcBef>
              <a:buClrTx/>
              <a:buSzTx/>
              <a:tabLst/>
              <a:defRPr/>
            </a:pPr>
            <a:r>
              <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rPr>
              <a:t>VOTE NOW</a:t>
            </a:r>
          </a:p>
        </p:txBody>
      </p:sp>
      <p:sp>
        <p:nvSpPr>
          <p:cNvPr id="11" name="TextBox 10"/>
          <p:cNvSpPr txBox="1"/>
          <p:nvPr/>
        </p:nvSpPr>
        <p:spPr>
          <a:xfrm>
            <a:off x="1070198" y="5392591"/>
            <a:ext cx="7026520" cy="1077218"/>
          </a:xfrm>
          <a:prstGeom prst="rect">
            <a:avLst/>
          </a:prstGeom>
          <a:noFill/>
        </p:spPr>
        <p:txBody>
          <a:bodyPr wrap="square" rtlCol="0">
            <a:spAutoFit/>
          </a:bodyPr>
          <a:lstStyle/>
          <a:p>
            <a:pPr algn="ctr"/>
            <a:r>
              <a:rPr lang="en-US" sz="3200" i="1" dirty="0" smtClean="0">
                <a:solidFill>
                  <a:srgbClr val="FFC000"/>
                </a:solidFill>
                <a:effectLst>
                  <a:outerShdw blurRad="50800" dist="50800" dir="5400000" algn="ctr" rotWithShape="0">
                    <a:schemeClr val="tx1"/>
                  </a:outerShdw>
                </a:effectLst>
              </a:rPr>
              <a:t>Go To: http://ambar.org/plenarypoll</a:t>
            </a:r>
          </a:p>
          <a:p>
            <a:pPr algn="ctr"/>
            <a:endParaRPr lang="en-US" sz="3200" i="1" dirty="0" smtClean="0">
              <a:solidFill>
                <a:srgbClr val="FFC000"/>
              </a:solidFill>
              <a:effectLst>
                <a:outerShdw blurRad="50800" dist="50800" dir="5400000" algn="ctr" rotWithShape="0">
                  <a:schemeClr val="tx1"/>
                </a:outerShdw>
              </a:effectLst>
            </a:endParaRPr>
          </a:p>
        </p:txBody>
      </p:sp>
    </p:spTree>
  </p:cSld>
  <p:clrMapOvr>
    <a:masterClrMapping/>
  </p:clrMapOvr>
  <p:transition>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117600"/>
            <a:ext cx="9144000" cy="5740400"/>
          </a:xfrm>
          <a:prstGeom prst="rect">
            <a:avLst/>
          </a:pr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1" name="Rectangle 6"/>
          <p:cNvSpPr>
            <a:spLocks noChangeArrowheads="1"/>
          </p:cNvSpPr>
          <p:nvPr/>
        </p:nvSpPr>
        <p:spPr bwMode="auto">
          <a:xfrm>
            <a:off x="3779838" y="2343150"/>
            <a:ext cx="9144000" cy="0"/>
          </a:xfrm>
          <a:prstGeom prst="rect">
            <a:avLst/>
          </a:prstGeom>
          <a:noFill/>
          <a:ln w="12700">
            <a:noFill/>
            <a:miter lim="800000"/>
            <a:headEnd type="none" w="sm" len="sm"/>
            <a:tailEnd type="none" w="sm" len="sm"/>
          </a:ln>
        </p:spPr>
        <p:txBody>
          <a:bodyPr>
            <a:spAutoFit/>
          </a:bodyPr>
          <a:lstStyle/>
          <a:p>
            <a:endParaRPr lang="en-US">
              <a:solidFill>
                <a:prstClr val="black"/>
              </a:solidFill>
            </a:endParaRPr>
          </a:p>
        </p:txBody>
      </p:sp>
      <p:sp>
        <p:nvSpPr>
          <p:cNvPr id="7" name="Rectangle 2"/>
          <p:cNvSpPr txBox="1">
            <a:spLocks noChangeArrowheads="1"/>
          </p:cNvSpPr>
          <p:nvPr/>
        </p:nvSpPr>
        <p:spPr bwMode="auto">
          <a:xfrm>
            <a:off x="682268" y="348574"/>
            <a:ext cx="7772400" cy="11394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1" u="none" strike="noStrike" kern="0" cap="none" spc="0" normalizeH="0" baseline="0" noProof="0" dirty="0" smtClean="0">
                <a:ln>
                  <a:noFill/>
                </a:ln>
                <a:uLnTx/>
                <a:uFillTx/>
                <a:latin typeface="Arial Black" pitchFamily="-80" charset="0"/>
                <a:ea typeface="+mj-ea"/>
                <a:cs typeface="+mj-cs"/>
              </a:rPr>
              <a:t>CROSS: </a:t>
            </a:r>
            <a:r>
              <a:rPr kumimoji="0" lang="en-US" sz="4000" b="1" i="1" u="none" strike="noStrike" kern="0" cap="none" spc="0" normalizeH="0" baseline="0" noProof="0" smtClean="0">
                <a:ln>
                  <a:noFill/>
                </a:ln>
                <a:uLnTx/>
                <a:uFillTx/>
                <a:latin typeface="Arial Black" pitchFamily="-80" charset="0"/>
                <a:ea typeface="+mj-ea"/>
                <a:cs typeface="+mj-cs"/>
              </a:rPr>
              <a:t>QUESTION 3:</a:t>
            </a:r>
            <a:r>
              <a:rPr kumimoji="0" lang="en-US" sz="4000" b="1" i="1" u="none" strike="noStrike" kern="0" cap="none" spc="0" normalizeH="0" baseline="0" noProof="0" dirty="0" smtClean="0">
                <a:ln>
                  <a:noFill/>
                </a:ln>
                <a:uLnTx/>
                <a:uFillTx/>
                <a:latin typeface="Arial Black" pitchFamily="-80" charset="0"/>
                <a:ea typeface="+mj-ea"/>
                <a:cs typeface="+mj-cs"/>
              </a:rPr>
              <a:t/>
            </a:r>
            <a:br>
              <a:rPr kumimoji="0" lang="en-US" sz="4000" b="1" i="1" u="none" strike="noStrike" kern="0" cap="none" spc="0" normalizeH="0" baseline="0" noProof="0" dirty="0" smtClean="0">
                <a:ln>
                  <a:noFill/>
                </a:ln>
                <a:uLnTx/>
                <a:uFillTx/>
                <a:latin typeface="Arial Black" pitchFamily="-80" charset="0"/>
                <a:ea typeface="+mj-ea"/>
                <a:cs typeface="+mj-cs"/>
              </a:rPr>
            </a:br>
            <a:endParaRPr kumimoji="0" lang="en-US" sz="4000" b="1" i="1" u="none" strike="noStrike" kern="0" cap="none" spc="0" normalizeH="0" baseline="0" noProof="0" dirty="0" smtClean="0">
              <a:ln>
                <a:noFill/>
              </a:ln>
              <a:uLnTx/>
              <a:uFillTx/>
              <a:latin typeface="Arial Black" pitchFamily="-80" charset="0"/>
              <a:ea typeface="+mj-ea"/>
              <a:cs typeface="+mj-cs"/>
            </a:endParaRPr>
          </a:p>
        </p:txBody>
      </p:sp>
      <p:sp>
        <p:nvSpPr>
          <p:cNvPr id="5" name="Rectangle 3"/>
          <p:cNvSpPr txBox="1">
            <a:spLocks noChangeArrowheads="1"/>
          </p:cNvSpPr>
          <p:nvPr/>
        </p:nvSpPr>
        <p:spPr>
          <a:xfrm>
            <a:off x="823748" y="1624017"/>
            <a:ext cx="7501597" cy="4248444"/>
          </a:xfrm>
          <a:prstGeom prst="rect">
            <a:avLst/>
          </a:prstGeom>
          <a:noFill/>
        </p:spPr>
        <p:txBody>
          <a:bodyPr/>
          <a:lstStyle/>
          <a:p>
            <a:pPr marL="342900" marR="0" lvl="0" indent="-342900" algn="l" defTabSz="914400" rtl="0" eaLnBrk="1" fontAlgn="base" latinLnBrk="0" hangingPunct="1">
              <a:lnSpc>
                <a:spcPct val="100000"/>
              </a:lnSpc>
              <a:spcBef>
                <a:spcPct val="20000"/>
              </a:spcBef>
              <a:spcAft>
                <a:spcPts val="2400"/>
              </a:spcAft>
              <a:buClrTx/>
              <a:buSzTx/>
              <a:tabLst/>
              <a:defRPr/>
            </a:pPr>
            <a:r>
              <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rPr>
              <a:t>The cross-examiner asked the Q’s:</a:t>
            </a:r>
          </a:p>
          <a:p>
            <a:pPr marL="514350" marR="0" lvl="0" indent="-514350" algn="l" defTabSz="914400" rtl="0" eaLnBrk="1" fontAlgn="base" latinLnBrk="0" hangingPunct="1">
              <a:lnSpc>
                <a:spcPct val="100000"/>
              </a:lnSpc>
              <a:spcBef>
                <a:spcPct val="20000"/>
              </a:spcBef>
              <a:spcAft>
                <a:spcPts val="2400"/>
              </a:spcAft>
              <a:buClrTx/>
              <a:buSzTx/>
              <a:tabLst/>
              <a:defRPr/>
            </a:pPr>
            <a:r>
              <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rPr>
              <a:t>  </a:t>
            </a:r>
            <a:r>
              <a:rPr kumimoji="0" lang="en-US" sz="3200" b="0" i="0" u="none" strike="noStrike" kern="0" cap="none" spc="0" normalizeH="0" baseline="0" noProof="0" dirty="0" smtClean="0">
                <a:ln>
                  <a:noFill/>
                </a:ln>
                <a:solidFill>
                  <a:srgbClr val="FFCC00"/>
                </a:solidFill>
                <a:effectLst>
                  <a:outerShdw blurRad="50800" dist="50800" dir="5400000" algn="ctr" rotWithShape="0">
                    <a:schemeClr val="tx1"/>
                  </a:outerShdw>
                </a:effectLst>
                <a:uLnTx/>
                <a:uFillTx/>
                <a:latin typeface="Arial" charset="0"/>
                <a:ea typeface="+mn-ea"/>
                <a:cs typeface="+mn-cs"/>
              </a:rPr>
              <a:t>A)</a:t>
            </a:r>
            <a:r>
              <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rPr>
              <a:t> Too aggressively</a:t>
            </a:r>
          </a:p>
          <a:p>
            <a:pPr marL="514350" marR="0" lvl="0" indent="-514350" algn="l" defTabSz="914400" rtl="0" eaLnBrk="1" fontAlgn="base" latinLnBrk="0" hangingPunct="1">
              <a:lnSpc>
                <a:spcPct val="100000"/>
              </a:lnSpc>
              <a:spcBef>
                <a:spcPct val="20000"/>
              </a:spcBef>
              <a:spcAft>
                <a:spcPts val="2400"/>
              </a:spcAft>
              <a:buClrTx/>
              <a:buSzTx/>
              <a:tabLst/>
              <a:defRPr/>
            </a:pPr>
            <a:r>
              <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rPr>
              <a:t>  </a:t>
            </a:r>
            <a:r>
              <a:rPr kumimoji="0" lang="en-US" sz="3200" b="0" i="0" u="none" strike="noStrike" kern="0" cap="none" spc="0" normalizeH="0" baseline="0" noProof="0" dirty="0" smtClean="0">
                <a:ln>
                  <a:noFill/>
                </a:ln>
                <a:solidFill>
                  <a:srgbClr val="FFCC00"/>
                </a:solidFill>
                <a:effectLst>
                  <a:outerShdw blurRad="50800" dist="50800" dir="5400000" algn="ctr" rotWithShape="0">
                    <a:schemeClr val="tx1"/>
                  </a:outerShdw>
                </a:effectLst>
                <a:uLnTx/>
                <a:uFillTx/>
                <a:latin typeface="Arial" charset="0"/>
                <a:ea typeface="+mn-ea"/>
                <a:cs typeface="+mn-cs"/>
              </a:rPr>
              <a:t>B)</a:t>
            </a:r>
            <a:r>
              <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rPr>
              <a:t> Just right</a:t>
            </a:r>
          </a:p>
          <a:p>
            <a:pPr marL="514350" marR="0" lvl="0" indent="-514350" algn="l" defTabSz="914400" rtl="0" eaLnBrk="1" fontAlgn="base" latinLnBrk="0" hangingPunct="1">
              <a:lnSpc>
                <a:spcPct val="100000"/>
              </a:lnSpc>
              <a:spcBef>
                <a:spcPct val="20000"/>
              </a:spcBef>
              <a:spcAft>
                <a:spcPts val="2400"/>
              </a:spcAft>
              <a:buClrTx/>
              <a:buSzTx/>
              <a:tabLst/>
              <a:defRPr/>
            </a:pPr>
            <a:r>
              <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rPr>
              <a:t>  </a:t>
            </a:r>
            <a:r>
              <a:rPr kumimoji="0" lang="en-US" sz="3200" b="0" i="0" u="none" strike="noStrike" kern="0" cap="none" spc="0" normalizeH="0" baseline="0" noProof="0" dirty="0" smtClean="0">
                <a:ln>
                  <a:noFill/>
                </a:ln>
                <a:solidFill>
                  <a:srgbClr val="FFCC00"/>
                </a:solidFill>
                <a:effectLst>
                  <a:outerShdw blurRad="50800" dist="50800" dir="5400000" algn="ctr" rotWithShape="0">
                    <a:schemeClr val="tx1"/>
                  </a:outerShdw>
                </a:effectLst>
                <a:uLnTx/>
                <a:uFillTx/>
                <a:latin typeface="Arial" charset="0"/>
                <a:ea typeface="+mn-ea"/>
                <a:cs typeface="+mn-cs"/>
              </a:rPr>
              <a:t>C)</a:t>
            </a:r>
            <a:r>
              <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rPr>
              <a:t> Too weakly – I wanted fireworks!</a:t>
            </a:r>
          </a:p>
          <a:p>
            <a:pPr marL="514350" marR="0" lvl="0" indent="-514350" algn="l" defTabSz="914400" rtl="0" eaLnBrk="1" fontAlgn="base" latinLnBrk="0" hangingPunct="1">
              <a:lnSpc>
                <a:spcPct val="100000"/>
              </a:lnSpc>
              <a:spcBef>
                <a:spcPct val="20000"/>
              </a:spcBef>
              <a:spcAft>
                <a:spcPts val="2400"/>
              </a:spcAft>
              <a:buClrTx/>
              <a:buSzTx/>
              <a:tabLst/>
              <a:defRPr/>
            </a:pPr>
            <a:endPar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charset="0"/>
              <a:ea typeface="+mn-ea"/>
              <a:cs typeface="+mn-cs"/>
            </a:endParaRPr>
          </a:p>
          <a:p>
            <a:pPr marL="514350" marR="0" lvl="0" indent="-514350" algn="l" defTabSz="914400" rtl="0" eaLnBrk="1" fontAlgn="base" latinLnBrk="0" hangingPunct="1">
              <a:lnSpc>
                <a:spcPct val="100000"/>
              </a:lnSpc>
              <a:spcBef>
                <a:spcPct val="20000"/>
              </a:spcBef>
              <a:spcAft>
                <a:spcPts val="2400"/>
              </a:spcAft>
              <a:buClrTx/>
              <a:buSzTx/>
              <a:tabLst/>
              <a:defRPr/>
            </a:pPr>
            <a:r>
              <a:rPr kumimoji="0" lang="en-US" sz="4400" b="0" i="1" u="none" strike="noStrike" kern="0" cap="none" spc="0" normalizeH="0" baseline="0" noProof="0" dirty="0" smtClean="0">
                <a:ln>
                  <a:noFill/>
                </a:ln>
                <a:solidFill>
                  <a:srgbClr val="FFCC00"/>
                </a:solidFill>
                <a:effectLst>
                  <a:outerShdw blurRad="50800" dist="50800" dir="5400000" algn="ctr" rotWithShape="0">
                    <a:schemeClr val="tx1"/>
                  </a:outerShdw>
                </a:effectLst>
                <a:uLnTx/>
                <a:uFillTx/>
                <a:latin typeface="Arial Black" pitchFamily="34" charset="0"/>
              </a:rPr>
              <a:t>         VOTE NOW</a:t>
            </a:r>
          </a:p>
        </p:txBody>
      </p:sp>
      <p:sp>
        <p:nvSpPr>
          <p:cNvPr id="8" name="Slide Number Placeholder 7"/>
          <p:cNvSpPr>
            <a:spLocks noGrp="1"/>
          </p:cNvSpPr>
          <p:nvPr>
            <p:ph type="sldNum" sz="quarter" idx="12"/>
          </p:nvPr>
        </p:nvSpPr>
        <p:spPr>
          <a:xfrm>
            <a:off x="6928320" y="6553200"/>
            <a:ext cx="2133600" cy="304800"/>
          </a:xfrm>
        </p:spPr>
        <p:txBody>
          <a:bodyPr/>
          <a:lstStyle/>
          <a:p>
            <a:fld id="{B6C2AB66-35F9-4A26-8D54-804673898F76}" type="slidenum">
              <a:rPr lang="en-US" smtClean="0"/>
              <a:pPr/>
              <a:t>43</a:t>
            </a:fld>
            <a:endParaRPr lang="en-US" dirty="0"/>
          </a:p>
        </p:txBody>
      </p:sp>
      <p:sp>
        <p:nvSpPr>
          <p:cNvPr id="10" name="TextBox 9"/>
          <p:cNvSpPr txBox="1"/>
          <p:nvPr/>
        </p:nvSpPr>
        <p:spPr>
          <a:xfrm>
            <a:off x="1070198" y="5392591"/>
            <a:ext cx="7026520" cy="1077218"/>
          </a:xfrm>
          <a:prstGeom prst="rect">
            <a:avLst/>
          </a:prstGeom>
          <a:noFill/>
        </p:spPr>
        <p:txBody>
          <a:bodyPr wrap="square" rtlCol="0">
            <a:spAutoFit/>
          </a:bodyPr>
          <a:lstStyle/>
          <a:p>
            <a:pPr algn="ctr"/>
            <a:r>
              <a:rPr lang="en-US" sz="3200" i="1" dirty="0" smtClean="0">
                <a:solidFill>
                  <a:srgbClr val="FFC000"/>
                </a:solidFill>
                <a:effectLst>
                  <a:outerShdw blurRad="50800" dist="50800" dir="5400000" algn="ctr" rotWithShape="0">
                    <a:schemeClr val="tx1"/>
                  </a:outerShdw>
                </a:effectLst>
              </a:rPr>
              <a:t>Go To: http://ambar.org/plenarypoll</a:t>
            </a:r>
          </a:p>
          <a:p>
            <a:pPr algn="ctr"/>
            <a:endParaRPr lang="en-US" sz="3200" i="1" dirty="0" smtClean="0">
              <a:solidFill>
                <a:srgbClr val="FFC000"/>
              </a:solidFill>
              <a:effectLst>
                <a:outerShdw blurRad="50800" dist="50800" dir="5400000" algn="ctr" rotWithShape="0">
                  <a:schemeClr val="tx1"/>
                </a:outerShdw>
              </a:effectLst>
            </a:endParaRPr>
          </a:p>
        </p:txBody>
      </p:sp>
    </p:spTree>
  </p:cSld>
  <p:clrMapOvr>
    <a:masterClrMapping/>
  </p:clrMapOvr>
  <p:transition>
    <p:randomBa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effectLst/>
              </a:rPr>
              <a:t>IN SUMMARY</a:t>
            </a:r>
            <a:endParaRPr lang="en-US" dirty="0">
              <a:solidFill>
                <a:schemeClr val="tx1"/>
              </a:solidFill>
              <a:effectLst/>
            </a:endParaRPr>
          </a:p>
        </p:txBody>
      </p:sp>
      <p:sp>
        <p:nvSpPr>
          <p:cNvPr id="3" name="Content Placeholder 2"/>
          <p:cNvSpPr>
            <a:spLocks noGrp="1"/>
          </p:cNvSpPr>
          <p:nvPr>
            <p:ph idx="1"/>
          </p:nvPr>
        </p:nvSpPr>
        <p:spPr>
          <a:xfrm>
            <a:off x="0" y="1983120"/>
            <a:ext cx="9144000" cy="2596662"/>
          </a:xfrm>
        </p:spPr>
        <p:txBody>
          <a:bodyPr/>
          <a:lstStyle/>
          <a:p>
            <a:endParaRPr lang="en-US" i="1" dirty="0" smtClean="0">
              <a:latin typeface="Arial Black" pitchFamily="34" charset="0"/>
            </a:endParaRPr>
          </a:p>
          <a:p>
            <a:endParaRPr lang="en-US" i="1" dirty="0" smtClean="0">
              <a:latin typeface="Arial Black" pitchFamily="34" charset="0"/>
            </a:endParaRPr>
          </a:p>
          <a:p>
            <a:pPr algn="ctr">
              <a:buNone/>
            </a:pPr>
            <a:r>
              <a:rPr lang="en-US" i="1" dirty="0" smtClean="0">
                <a:latin typeface="Arial Black" pitchFamily="34" charset="0"/>
              </a:rPr>
              <a:t> 	</a:t>
            </a:r>
            <a:r>
              <a:rPr lang="en-US" sz="4400" i="1" dirty="0" smtClean="0">
                <a:latin typeface="Arial Black" pitchFamily="34" charset="0"/>
              </a:rPr>
              <a:t>PANELIST  POINTERS</a:t>
            </a:r>
          </a:p>
        </p:txBody>
      </p:sp>
      <p:sp>
        <p:nvSpPr>
          <p:cNvPr id="4" name="Slide Number Placeholder 3"/>
          <p:cNvSpPr>
            <a:spLocks noGrp="1"/>
          </p:cNvSpPr>
          <p:nvPr>
            <p:ph type="sldNum" sz="quarter" idx="12"/>
          </p:nvPr>
        </p:nvSpPr>
        <p:spPr/>
        <p:txBody>
          <a:bodyPr/>
          <a:lstStyle/>
          <a:p>
            <a:fld id="{B6C2AB66-35F9-4A26-8D54-804673898F76}" type="slidenum">
              <a:rPr lang="en-US" smtClean="0">
                <a:solidFill>
                  <a:schemeClr val="bg1"/>
                </a:solidFill>
              </a:rPr>
              <a:pPr/>
              <a:t>44</a:t>
            </a:fld>
            <a:endParaRPr lang="en-US" dirty="0">
              <a:solidFill>
                <a:schemeClr val="bg1"/>
              </a:solidFill>
            </a:endParaRPr>
          </a:p>
        </p:txBody>
      </p:sp>
    </p:spTree>
  </p:cSld>
  <p:clrMapOvr>
    <a:masterClrMapping/>
  </p:clrMapOvr>
  <p:transition>
    <p:randomBar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000000">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a:xfrm>
            <a:off x="6963510" y="6553200"/>
            <a:ext cx="2133600" cy="304800"/>
          </a:xfrm>
        </p:spPr>
        <p:txBody>
          <a:bodyPr/>
          <a:lstStyle/>
          <a:p>
            <a:fld id="{BA9667D5-50E9-4F1C-A6DF-370085A70747}" type="slidenum">
              <a:rPr lang="en-US" altLang="en-US" smtClean="0">
                <a:solidFill>
                  <a:srgbClr val="F8F8F8"/>
                </a:solidFill>
              </a:rPr>
              <a:pPr/>
              <a:t>45</a:t>
            </a:fld>
            <a:endParaRPr lang="en-US" altLang="en-US" dirty="0">
              <a:solidFill>
                <a:srgbClr val="F8F8F8"/>
              </a:solidFill>
            </a:endParaRPr>
          </a:p>
        </p:txBody>
      </p:sp>
      <p:sp>
        <p:nvSpPr>
          <p:cNvPr id="7" name="Rectangle 2"/>
          <p:cNvSpPr txBox="1">
            <a:spLocks noChangeArrowheads="1"/>
          </p:cNvSpPr>
          <p:nvPr/>
        </p:nvSpPr>
        <p:spPr bwMode="auto">
          <a:xfrm>
            <a:off x="1057463" y="2841681"/>
            <a:ext cx="7772400" cy="11394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800" b="1" i="1" u="none" strike="noStrike" kern="0" cap="none" spc="0" normalizeH="0" baseline="0" noProof="0" dirty="0" smtClean="0">
                <a:ln>
                  <a:noFill/>
                </a:ln>
                <a:solidFill>
                  <a:srgbClr val="FFCC00"/>
                </a:solidFill>
                <a:effectLst>
                  <a:outerShdw blurRad="50800" dist="50800" dir="5400000" algn="ctr" rotWithShape="0">
                    <a:schemeClr val="tx1"/>
                  </a:outerShdw>
                </a:effectLst>
                <a:uLnTx/>
                <a:uFillTx/>
                <a:latin typeface="Arial Black" pitchFamily="-80" charset="0"/>
                <a:ea typeface="+mj-ea"/>
                <a:cs typeface="+mj-cs"/>
              </a:rPr>
              <a:t>Welcome Reception</a:t>
            </a:r>
          </a:p>
          <a:p>
            <a:pPr marL="0" marR="0" lvl="0" indent="0" algn="r" defTabSz="914400" rtl="0" eaLnBrk="1" fontAlgn="base" latinLnBrk="0" hangingPunct="1">
              <a:lnSpc>
                <a:spcPct val="100000"/>
              </a:lnSpc>
              <a:spcBef>
                <a:spcPct val="0"/>
              </a:spcBef>
              <a:spcAft>
                <a:spcPct val="0"/>
              </a:spcAft>
              <a:buClrTx/>
              <a:buSzTx/>
              <a:buFontTx/>
              <a:buNone/>
              <a:tabLst/>
              <a:defRPr/>
            </a:pPr>
            <a:r>
              <a:rPr lang="en-US" sz="4800" b="1" i="1" kern="0" dirty="0" smtClean="0">
                <a:solidFill>
                  <a:srgbClr val="FFCC00"/>
                </a:solidFill>
                <a:effectLst>
                  <a:outerShdw blurRad="50800" dist="50800" dir="5400000" algn="ctr" rotWithShape="0">
                    <a:schemeClr val="tx1"/>
                  </a:outerShdw>
                </a:effectLst>
                <a:latin typeface="Arial Black" pitchFamily="-80" charset="0"/>
                <a:ea typeface="+mj-ea"/>
                <a:cs typeface="+mj-cs"/>
              </a:rPr>
              <a:t>6:00 – 8:00 PM</a:t>
            </a:r>
            <a:endParaRPr kumimoji="0" lang="en-US" sz="4800" b="1" i="1" u="none" strike="noStrike" kern="0" cap="none" spc="0" normalizeH="0" baseline="0" noProof="0" dirty="0" smtClean="0">
              <a:ln>
                <a:noFill/>
              </a:ln>
              <a:solidFill>
                <a:srgbClr val="FFCC00"/>
              </a:solidFill>
              <a:effectLst>
                <a:outerShdw blurRad="50800" dist="50800" dir="5400000" algn="ctr" rotWithShape="0">
                  <a:schemeClr val="tx1"/>
                </a:outerShdw>
              </a:effectLst>
              <a:uLnTx/>
              <a:uFillTx/>
              <a:latin typeface="Arial Black" pitchFamily="-80" charset="0"/>
              <a:ea typeface="+mj-ea"/>
              <a:cs typeface="+mj-cs"/>
            </a:endParaRPr>
          </a:p>
        </p:txBody>
      </p:sp>
    </p:spTree>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17600"/>
            <a:ext cx="9144000" cy="574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Rectangle 2"/>
          <p:cNvSpPr>
            <a:spLocks noGrp="1" noChangeArrowheads="1"/>
          </p:cNvSpPr>
          <p:nvPr>
            <p:ph type="title"/>
          </p:nvPr>
        </p:nvSpPr>
        <p:spPr>
          <a:xfrm>
            <a:off x="-93780" y="59409"/>
            <a:ext cx="9315938" cy="1055077"/>
          </a:xfrm>
        </p:spPr>
        <p:txBody>
          <a:bodyPr>
            <a:noAutofit/>
          </a:bodyPr>
          <a:lstStyle/>
          <a:p>
            <a:pPr algn="ctr" eaLnBrk="1" hangingPunct="1"/>
            <a:r>
              <a:rPr lang="en-US" sz="3500" b="0" i="1" dirty="0" smtClean="0">
                <a:solidFill>
                  <a:schemeClr val="tx1"/>
                </a:solidFill>
                <a:latin typeface="Arial Black" pitchFamily="34" charset="0"/>
              </a:rPr>
              <a:t>American Power Project in Peoria IL</a:t>
            </a:r>
          </a:p>
        </p:txBody>
      </p:sp>
      <p:sp>
        <p:nvSpPr>
          <p:cNvPr id="4101" name="Rectangle 6"/>
          <p:cNvSpPr>
            <a:spLocks noChangeArrowheads="1"/>
          </p:cNvSpPr>
          <p:nvPr/>
        </p:nvSpPr>
        <p:spPr bwMode="auto">
          <a:xfrm>
            <a:off x="3779838" y="2343150"/>
            <a:ext cx="9144000" cy="0"/>
          </a:xfrm>
          <a:prstGeom prst="rect">
            <a:avLst/>
          </a:prstGeom>
          <a:noFill/>
          <a:ln w="12700">
            <a:noFill/>
            <a:miter lim="800000"/>
            <a:headEnd type="none" w="sm" len="sm"/>
            <a:tailEnd type="none" w="sm" len="sm"/>
          </a:ln>
        </p:spPr>
        <p:txBody>
          <a:bodyPr>
            <a:spAutoFit/>
          </a:bodyPr>
          <a:lstStyle/>
          <a:p>
            <a:endParaRPr lang="en-US">
              <a:solidFill>
                <a:prstClr val="black"/>
              </a:solidFill>
            </a:endParaRPr>
          </a:p>
        </p:txBody>
      </p:sp>
      <p:pic>
        <p:nvPicPr>
          <p:cNvPr id="4100" name="Picture 3" descr="Cordova Sche"/>
          <p:cNvPicPr>
            <a:picLocks noChangeAspect="1" noChangeArrowheads="1"/>
          </p:cNvPicPr>
          <p:nvPr/>
        </p:nvPicPr>
        <p:blipFill>
          <a:blip r:embed="rId2" cstate="print">
            <a:lum bright="-14000" contrast="8000"/>
          </a:blip>
          <a:srcRect/>
          <a:stretch>
            <a:fillRect/>
          </a:stretch>
        </p:blipFill>
        <p:spPr bwMode="auto">
          <a:xfrm>
            <a:off x="545522" y="1997611"/>
            <a:ext cx="6468632" cy="4529797"/>
          </a:xfrm>
          <a:prstGeom prst="rect">
            <a:avLst/>
          </a:prstGeom>
          <a:noFill/>
          <a:ln w="19050">
            <a:solidFill>
              <a:schemeClr val="bg1"/>
            </a:solidFill>
            <a:miter lim="800000"/>
            <a:headEnd/>
            <a:tailEnd/>
          </a:ln>
        </p:spPr>
      </p:pic>
      <p:pic>
        <p:nvPicPr>
          <p:cNvPr id="4102" name="Picture 5" descr="CordovaHRSQ"/>
          <p:cNvPicPr>
            <a:picLocks noChangeAspect="1" noChangeArrowheads="1"/>
          </p:cNvPicPr>
          <p:nvPr/>
        </p:nvPicPr>
        <p:blipFill>
          <a:blip r:embed="rId3" cstate="print">
            <a:lum bright="11000" contrast="32000"/>
          </a:blip>
          <a:srcRect/>
          <a:stretch>
            <a:fillRect/>
          </a:stretch>
        </p:blipFill>
        <p:spPr bwMode="auto">
          <a:xfrm>
            <a:off x="5257336" y="1364566"/>
            <a:ext cx="3200864" cy="4684542"/>
          </a:xfrm>
          <a:prstGeom prst="rect">
            <a:avLst/>
          </a:prstGeom>
          <a:noFill/>
          <a:ln w="28575">
            <a:solidFill>
              <a:schemeClr val="bg1"/>
            </a:solidFill>
            <a:miter lim="800000"/>
            <a:headEnd/>
            <a:tailEnd/>
          </a:ln>
          <a:effectLst>
            <a:outerShdw blurRad="177800" dist="50800" dir="5400000" algn="ctr" rotWithShape="0">
              <a:schemeClr val="tx1"/>
            </a:outerShdw>
          </a:effectLst>
        </p:spPr>
      </p:pic>
      <p:sp>
        <p:nvSpPr>
          <p:cNvPr id="7" name="Slide Number Placeholder 6"/>
          <p:cNvSpPr>
            <a:spLocks noGrp="1"/>
          </p:cNvSpPr>
          <p:nvPr>
            <p:ph type="sldNum" sz="quarter" idx="12"/>
          </p:nvPr>
        </p:nvSpPr>
        <p:spPr>
          <a:xfrm>
            <a:off x="6990840" y="6553200"/>
            <a:ext cx="2133600" cy="304800"/>
          </a:xfrm>
        </p:spPr>
        <p:txBody>
          <a:bodyPr/>
          <a:lstStyle/>
          <a:p>
            <a:fld id="{B6C2AB66-35F9-4A26-8D54-804673898F76}" type="slidenum">
              <a:rPr lang="en-US" smtClean="0"/>
              <a:pPr/>
              <a:t>5</a:t>
            </a:fld>
            <a:endParaRPr lang="en-US" dirty="0"/>
          </a:p>
        </p:txBody>
      </p:sp>
    </p:spTree>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17600"/>
            <a:ext cx="9144000" cy="574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0" name="Rectangle 2"/>
          <p:cNvSpPr>
            <a:spLocks noGrp="1" noChangeArrowheads="1"/>
          </p:cNvSpPr>
          <p:nvPr>
            <p:ph type="title"/>
          </p:nvPr>
        </p:nvSpPr>
        <p:spPr>
          <a:xfrm>
            <a:off x="0" y="-29295"/>
            <a:ext cx="9144000" cy="838200"/>
          </a:xfrm>
          <a:noFill/>
        </p:spPr>
        <p:txBody>
          <a:bodyPr/>
          <a:lstStyle/>
          <a:p>
            <a:pPr algn="ctr"/>
            <a:r>
              <a:rPr lang="en-US" sz="3200" dirty="0" smtClean="0">
                <a:solidFill>
                  <a:schemeClr val="tx1"/>
                </a:solidFill>
                <a:effectLst/>
                <a:latin typeface="Arial Black" pitchFamily="-80" charset="0"/>
              </a:rPr>
              <a:t/>
            </a:r>
            <a:br>
              <a:rPr lang="en-US" sz="3200" dirty="0" smtClean="0">
                <a:solidFill>
                  <a:schemeClr val="tx1"/>
                </a:solidFill>
                <a:effectLst/>
                <a:latin typeface="Arial Black" pitchFamily="-80" charset="0"/>
              </a:rPr>
            </a:br>
            <a:r>
              <a:rPr lang="en-US" sz="3200" dirty="0" smtClean="0">
                <a:solidFill>
                  <a:schemeClr val="tx1"/>
                </a:solidFill>
                <a:effectLst/>
                <a:latin typeface="Arial Black" pitchFamily="-80" charset="0"/>
              </a:rPr>
              <a:t>DIRECT AND CROSS EXAMINATION </a:t>
            </a:r>
            <a:br>
              <a:rPr lang="en-US" sz="3200" dirty="0" smtClean="0">
                <a:solidFill>
                  <a:schemeClr val="tx1"/>
                </a:solidFill>
                <a:effectLst/>
                <a:latin typeface="Arial Black" pitchFamily="-80" charset="0"/>
              </a:rPr>
            </a:br>
            <a:r>
              <a:rPr lang="en-US" sz="3200" dirty="0" smtClean="0">
                <a:solidFill>
                  <a:schemeClr val="tx1"/>
                </a:solidFill>
                <a:effectLst/>
                <a:latin typeface="Arial Black" pitchFamily="-80" charset="0"/>
              </a:rPr>
              <a:t>OF THE DAMAGES EXPERT</a:t>
            </a:r>
          </a:p>
        </p:txBody>
      </p:sp>
      <p:sp>
        <p:nvSpPr>
          <p:cNvPr id="17411" name="Rectangle 3"/>
          <p:cNvSpPr>
            <a:spLocks noGrp="1" noChangeArrowheads="1"/>
          </p:cNvSpPr>
          <p:nvPr>
            <p:ph type="body" idx="1"/>
          </p:nvPr>
        </p:nvSpPr>
        <p:spPr>
          <a:xfrm>
            <a:off x="690563" y="1363806"/>
            <a:ext cx="7772400" cy="4648200"/>
          </a:xfrm>
          <a:noFill/>
        </p:spPr>
        <p:txBody>
          <a:bodyPr/>
          <a:lstStyle/>
          <a:p>
            <a:pPr>
              <a:spcBef>
                <a:spcPts val="1100"/>
              </a:spcBef>
              <a:spcAft>
                <a:spcPts val="1800"/>
              </a:spcAft>
              <a:buClr>
                <a:srgbClr val="FFFFCC"/>
              </a:buClr>
            </a:pPr>
            <a:r>
              <a:rPr lang="en-US" sz="2600" dirty="0" smtClean="0">
                <a:solidFill>
                  <a:srgbClr val="FFCC00"/>
                </a:solidFill>
                <a:latin typeface="Arial" charset="0"/>
              </a:rPr>
              <a:t>James Adrian, Ph.D. (Expert)</a:t>
            </a:r>
            <a:r>
              <a:rPr lang="en-US" sz="3000" dirty="0" smtClean="0">
                <a:latin typeface="Arial" charset="0"/>
              </a:rPr>
              <a:t/>
            </a:r>
            <a:br>
              <a:rPr lang="en-US" sz="3000" dirty="0" smtClean="0">
                <a:latin typeface="Arial" charset="0"/>
              </a:rPr>
            </a:br>
            <a:r>
              <a:rPr lang="en-US" sz="2000" dirty="0" smtClean="0">
                <a:latin typeface="Arial" charset="0"/>
              </a:rPr>
              <a:t>Adrian International, Peoria, IL</a:t>
            </a:r>
          </a:p>
          <a:p>
            <a:pPr>
              <a:spcBef>
                <a:spcPts val="1100"/>
              </a:spcBef>
              <a:spcAft>
                <a:spcPts val="1800"/>
              </a:spcAft>
              <a:buClr>
                <a:srgbClr val="FFFFCC"/>
              </a:buClr>
            </a:pPr>
            <a:r>
              <a:rPr lang="en-US" sz="2600" dirty="0" smtClean="0">
                <a:solidFill>
                  <a:srgbClr val="FFCC00"/>
                </a:solidFill>
                <a:latin typeface="Arial" charset="0"/>
              </a:rPr>
              <a:t>Ann T. Greeley, Ph.D (Trial Consultant)</a:t>
            </a:r>
            <a:r>
              <a:rPr lang="en-US" sz="2600" dirty="0" smtClean="0">
                <a:latin typeface="Arial" charset="0"/>
              </a:rPr>
              <a:t/>
            </a:r>
            <a:br>
              <a:rPr lang="en-US" sz="2600" dirty="0" smtClean="0">
                <a:latin typeface="Arial" charset="0"/>
              </a:rPr>
            </a:br>
            <a:r>
              <a:rPr lang="en-US" sz="2000" dirty="0" smtClean="0">
                <a:latin typeface="Arial" charset="0"/>
              </a:rPr>
              <a:t>DecisionQuest, State College, PA</a:t>
            </a:r>
          </a:p>
          <a:p>
            <a:pPr>
              <a:spcBef>
                <a:spcPts val="1100"/>
              </a:spcBef>
              <a:spcAft>
                <a:spcPts val="1800"/>
              </a:spcAft>
              <a:buClr>
                <a:srgbClr val="FFFFCC"/>
              </a:buClr>
            </a:pPr>
            <a:r>
              <a:rPr lang="en-US" sz="2600" dirty="0" smtClean="0">
                <a:solidFill>
                  <a:srgbClr val="FFCC00"/>
                </a:solidFill>
                <a:latin typeface="Arial" charset="0"/>
              </a:rPr>
              <a:t>Richard H. Lowe, Esq. (Judge)</a:t>
            </a:r>
            <a:r>
              <a:rPr lang="en-US" sz="3000" dirty="0" smtClean="0">
                <a:latin typeface="Arial" charset="0"/>
              </a:rPr>
              <a:t/>
            </a:r>
            <a:br>
              <a:rPr lang="en-US" sz="3000" dirty="0" smtClean="0">
                <a:latin typeface="Arial" charset="0"/>
              </a:rPr>
            </a:br>
            <a:r>
              <a:rPr lang="en-US" sz="2000" dirty="0" smtClean="0">
                <a:latin typeface="Arial" charset="0"/>
              </a:rPr>
              <a:t>Duane Morris, Philadelphia, PA </a:t>
            </a:r>
          </a:p>
          <a:p>
            <a:pPr>
              <a:spcBef>
                <a:spcPts val="1100"/>
              </a:spcBef>
              <a:spcAft>
                <a:spcPts val="1800"/>
              </a:spcAft>
              <a:buClr>
                <a:srgbClr val="FFFFCC"/>
              </a:buClr>
            </a:pPr>
            <a:r>
              <a:rPr lang="en-US" sz="2600" dirty="0" smtClean="0">
                <a:solidFill>
                  <a:srgbClr val="FFCC00"/>
                </a:solidFill>
                <a:latin typeface="Arial" charset="0"/>
              </a:rPr>
              <a:t>Daniel D. McMillan, Esq. (Cross-Examination)</a:t>
            </a:r>
            <a:br>
              <a:rPr lang="en-US" sz="2600" dirty="0" smtClean="0">
                <a:solidFill>
                  <a:srgbClr val="FFCC00"/>
                </a:solidFill>
                <a:latin typeface="Arial" charset="0"/>
              </a:rPr>
            </a:br>
            <a:r>
              <a:rPr lang="en-US" sz="2000" dirty="0" smtClean="0">
                <a:latin typeface="Arial" charset="0"/>
              </a:rPr>
              <a:t>Jones Day, Los Angeles, CA</a:t>
            </a:r>
          </a:p>
          <a:p>
            <a:pPr>
              <a:spcBef>
                <a:spcPts val="1100"/>
              </a:spcBef>
              <a:spcAft>
                <a:spcPts val="1800"/>
              </a:spcAft>
              <a:buClr>
                <a:srgbClr val="FFFFCC"/>
              </a:buClr>
            </a:pPr>
            <a:r>
              <a:rPr lang="en-US" sz="2600" dirty="0" smtClean="0">
                <a:solidFill>
                  <a:srgbClr val="FFCC00"/>
                </a:solidFill>
                <a:latin typeface="Arial" charset="0"/>
              </a:rPr>
              <a:t>Paul </a:t>
            </a:r>
            <a:r>
              <a:rPr lang="en-US" sz="2600" dirty="0" err="1" smtClean="0">
                <a:solidFill>
                  <a:srgbClr val="FFCC00"/>
                </a:solidFill>
                <a:latin typeface="Arial" charset="0"/>
              </a:rPr>
              <a:t>Sandars</a:t>
            </a:r>
            <a:r>
              <a:rPr lang="en-US" sz="2600" dirty="0" smtClean="0">
                <a:solidFill>
                  <a:srgbClr val="FFCC00"/>
                </a:solidFill>
                <a:latin typeface="Arial" charset="0"/>
              </a:rPr>
              <a:t>, Esq. (Direct Examination)</a:t>
            </a:r>
            <a:r>
              <a:rPr lang="en-US" sz="2800" dirty="0" smtClean="0">
                <a:solidFill>
                  <a:srgbClr val="FFCC00"/>
                </a:solidFill>
                <a:latin typeface="Arial" charset="0"/>
              </a:rPr>
              <a:t/>
            </a:r>
            <a:br>
              <a:rPr lang="en-US" sz="2800" dirty="0" smtClean="0">
                <a:solidFill>
                  <a:srgbClr val="FFCC00"/>
                </a:solidFill>
                <a:latin typeface="Arial" charset="0"/>
              </a:rPr>
            </a:br>
            <a:r>
              <a:rPr lang="en-US" sz="2000" dirty="0" err="1" smtClean="0">
                <a:latin typeface="Arial" charset="0"/>
              </a:rPr>
              <a:t>Lum</a:t>
            </a:r>
            <a:r>
              <a:rPr lang="en-US" sz="2000" dirty="0" smtClean="0">
                <a:latin typeface="Arial" charset="0"/>
              </a:rPr>
              <a:t>, </a:t>
            </a:r>
            <a:r>
              <a:rPr lang="en-US" sz="2000" dirty="0" err="1" smtClean="0">
                <a:latin typeface="Arial" charset="0"/>
              </a:rPr>
              <a:t>Drasco</a:t>
            </a:r>
            <a:r>
              <a:rPr lang="en-US" sz="2000" dirty="0" smtClean="0">
                <a:latin typeface="Arial" charset="0"/>
              </a:rPr>
              <a:t> &amp; </a:t>
            </a:r>
            <a:r>
              <a:rPr lang="en-US" sz="2000" dirty="0" err="1" smtClean="0">
                <a:latin typeface="Arial" charset="0"/>
              </a:rPr>
              <a:t>Positan</a:t>
            </a:r>
            <a:r>
              <a:rPr lang="en-US" sz="2000" dirty="0" smtClean="0">
                <a:latin typeface="Arial" charset="0"/>
              </a:rPr>
              <a:t>, Roseland, NJ</a:t>
            </a:r>
          </a:p>
        </p:txBody>
      </p:sp>
      <p:sp>
        <p:nvSpPr>
          <p:cNvPr id="5" name="Slide Number Placeholder 16"/>
          <p:cNvSpPr>
            <a:spLocks noGrp="1"/>
          </p:cNvSpPr>
          <p:nvPr>
            <p:ph type="sldNum" sz="quarter" idx="4294967295"/>
          </p:nvPr>
        </p:nvSpPr>
        <p:spPr>
          <a:xfrm>
            <a:off x="6834885" y="6553200"/>
            <a:ext cx="2133600" cy="304800"/>
          </a:xfrm>
          <a:prstGeom prst="rect">
            <a:avLst/>
          </a:prstGeom>
        </p:spPr>
        <p:txBody>
          <a:bodyPr/>
          <a:lstStyle/>
          <a:p>
            <a:pPr algn="r"/>
            <a:fld id="{B6C2AB66-35F9-4A26-8D54-804673898F76}" type="slidenum">
              <a:rPr lang="en-US" sz="1400" smtClean="0">
                <a:solidFill>
                  <a:srgbClr val="FFFFCC"/>
                </a:solidFill>
              </a:rPr>
              <a:pPr algn="r"/>
              <a:t>6</a:t>
            </a:fld>
            <a:endParaRPr lang="en-US" sz="1400" dirty="0">
              <a:solidFill>
                <a:srgbClr val="FFFFCC"/>
              </a:solidFill>
            </a:endParaRPr>
          </a:p>
        </p:txBody>
      </p:sp>
    </p:spTree>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125046"/>
            <a:ext cx="9144000" cy="1000369"/>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1" name="Rectangle 6"/>
          <p:cNvSpPr>
            <a:spLocks noChangeArrowheads="1"/>
          </p:cNvSpPr>
          <p:nvPr/>
        </p:nvSpPr>
        <p:spPr bwMode="auto">
          <a:xfrm>
            <a:off x="3779838" y="2343150"/>
            <a:ext cx="9144000" cy="0"/>
          </a:xfrm>
          <a:prstGeom prst="rect">
            <a:avLst/>
          </a:prstGeom>
          <a:noFill/>
          <a:ln w="12700">
            <a:noFill/>
            <a:miter lim="800000"/>
            <a:headEnd type="none" w="sm" len="sm"/>
            <a:tailEnd type="none" w="sm" len="sm"/>
          </a:ln>
        </p:spPr>
        <p:txBody>
          <a:bodyPr>
            <a:spAutoFit/>
          </a:bodyPr>
          <a:lstStyle/>
          <a:p>
            <a:endParaRPr lang="en-US">
              <a:solidFill>
                <a:prstClr val="black"/>
              </a:solidFill>
            </a:endParaRPr>
          </a:p>
        </p:txBody>
      </p:sp>
      <p:sp>
        <p:nvSpPr>
          <p:cNvPr id="7" name="Subtitle 5"/>
          <p:cNvSpPr txBox="1">
            <a:spLocks/>
          </p:cNvSpPr>
          <p:nvPr/>
        </p:nvSpPr>
        <p:spPr>
          <a:xfrm>
            <a:off x="1387230" y="1733149"/>
            <a:ext cx="6400800" cy="3942522"/>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Tx/>
              <a:buSzTx/>
              <a:tabLst/>
              <a:defRPr/>
            </a:pPr>
            <a:r>
              <a:rPr kumimoji="0" lang="en-US" sz="1800" b="1" i="1" u="none" strike="noStrike" kern="0" cap="none" spc="0" normalizeH="0" baseline="0" noProof="0" dirty="0" smtClean="0">
                <a:ln>
                  <a:noFill/>
                </a:ln>
                <a:uLnTx/>
                <a:uFillTx/>
                <a:latin typeface="Arial" pitchFamily="34" charset="0"/>
                <a:ea typeface="+mn-ea"/>
                <a:cs typeface="Arial" pitchFamily="34" charset="0"/>
              </a:rPr>
              <a:t>WITNESS</a:t>
            </a:r>
            <a:r>
              <a:rPr kumimoji="0" lang="en-US" sz="1800" b="1" i="0" u="none" strike="noStrike" kern="0" cap="none" spc="0" normalizeH="0" baseline="0" noProof="0" dirty="0" smtClean="0">
                <a:ln>
                  <a:noFill/>
                </a:ln>
                <a:uLnTx/>
                <a:uFillTx/>
                <a:latin typeface="Arial" pitchFamily="34" charset="0"/>
                <a:ea typeface="+mn-ea"/>
                <a:cs typeface="Arial" pitchFamily="34" charset="0"/>
              </a:rPr>
              <a:t> </a:t>
            </a:r>
            <a:r>
              <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pitchFamily="34" charset="0"/>
                <a:ea typeface="+mn-ea"/>
                <a:cs typeface="Arial" pitchFamily="34" charset="0"/>
              </a:rPr>
              <a:t/>
            </a:r>
            <a:br>
              <a:rPr kumimoji="0" lang="en-US" sz="3200" b="0" i="0"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pitchFamily="34" charset="0"/>
                <a:ea typeface="+mn-ea"/>
                <a:cs typeface="Arial" pitchFamily="34" charset="0"/>
              </a:rPr>
            </a:br>
            <a:r>
              <a:rPr kumimoji="0" lang="en-US" sz="3200" b="1" i="0" u="none" strike="noStrike" kern="0" cap="none" spc="0" normalizeH="0" baseline="0" noProof="0" dirty="0" smtClean="0">
                <a:ln>
                  <a:noFill/>
                </a:ln>
                <a:solidFill>
                  <a:srgbClr val="990000"/>
                </a:solidFill>
                <a:uLnTx/>
                <a:uFillTx/>
                <a:latin typeface="Arial" pitchFamily="34" charset="0"/>
                <a:ea typeface="+mn-ea"/>
                <a:cs typeface="Arial" pitchFamily="34" charset="0"/>
              </a:rPr>
              <a:t>James Adrian</a:t>
            </a:r>
          </a:p>
          <a:p>
            <a:pPr marL="342900" marR="0" lvl="0" indent="-342900" algn="ctr" defTabSz="914400" rtl="0" eaLnBrk="1" fontAlgn="base" latinLnBrk="0" hangingPunct="1">
              <a:lnSpc>
                <a:spcPct val="100000"/>
              </a:lnSpc>
              <a:spcBef>
                <a:spcPct val="20000"/>
              </a:spcBef>
              <a:spcAft>
                <a:spcPct val="0"/>
              </a:spcAft>
              <a:buClrTx/>
              <a:buSzTx/>
              <a:tabLst/>
              <a:defRPr/>
            </a:pPr>
            <a:r>
              <a:rPr kumimoji="0" lang="en-US" sz="2000" b="0" i="0" u="none" strike="noStrike" kern="0" cap="none" spc="0" normalizeH="0" baseline="0" noProof="0" dirty="0" smtClean="0">
                <a:ln>
                  <a:noFill/>
                </a:ln>
                <a:uLnTx/>
                <a:uFillTx/>
                <a:latin typeface="Arial" pitchFamily="34" charset="0"/>
                <a:ea typeface="+mn-ea"/>
                <a:cs typeface="Arial" pitchFamily="34" charset="0"/>
              </a:rPr>
              <a:t>Adrian International, </a:t>
            </a:r>
            <a:br>
              <a:rPr kumimoji="0" lang="en-US" sz="2000" b="0" i="0" u="none" strike="noStrike" kern="0" cap="none" spc="0" normalizeH="0" baseline="0" noProof="0" dirty="0" smtClean="0">
                <a:ln>
                  <a:noFill/>
                </a:ln>
                <a:uLnTx/>
                <a:uFillTx/>
                <a:latin typeface="Arial" pitchFamily="34" charset="0"/>
                <a:ea typeface="+mn-ea"/>
                <a:cs typeface="Arial" pitchFamily="34" charset="0"/>
              </a:rPr>
            </a:br>
            <a:r>
              <a:rPr kumimoji="0" lang="en-US" sz="2000" b="0" i="0" u="none" strike="noStrike" kern="0" cap="none" spc="0" normalizeH="0" baseline="0" noProof="0" dirty="0" smtClean="0">
                <a:ln>
                  <a:noFill/>
                </a:ln>
                <a:uLnTx/>
                <a:uFillTx/>
                <a:latin typeface="Arial" pitchFamily="34" charset="0"/>
                <a:ea typeface="+mn-ea"/>
                <a:cs typeface="Arial" pitchFamily="34" charset="0"/>
              </a:rPr>
              <a:t>Peoria, IL</a:t>
            </a:r>
          </a:p>
          <a:p>
            <a:pPr marL="342900" marR="0" lvl="0" indent="-342900" algn="ctr" defTabSz="914400" rtl="0" eaLnBrk="1" fontAlgn="base" latinLnBrk="0" hangingPunct="1">
              <a:lnSpc>
                <a:spcPct val="100000"/>
              </a:lnSpc>
              <a:spcBef>
                <a:spcPct val="20000"/>
              </a:spcBef>
              <a:spcAft>
                <a:spcPct val="0"/>
              </a:spcAft>
              <a:buClrTx/>
              <a:buSzTx/>
              <a:tabLst/>
              <a:defRPr/>
            </a:pPr>
            <a:endParaRPr kumimoji="0" lang="en-US" sz="2400" b="0" i="1"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pitchFamily="34" charset="0"/>
              <a:ea typeface="+mn-ea"/>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tabLst/>
              <a:defRPr/>
            </a:pPr>
            <a:endParaRPr kumimoji="0" lang="en-US" sz="2400" b="0" i="1" u="none" strike="noStrike" kern="0" cap="none" spc="0" normalizeH="0" baseline="0" noProof="0" dirty="0" smtClean="0">
              <a:ln>
                <a:noFill/>
              </a:ln>
              <a:solidFill>
                <a:srgbClr val="FFFFCC"/>
              </a:solidFill>
              <a:effectLst>
                <a:outerShdw blurRad="50800" dist="50800" dir="5400000" algn="ctr" rotWithShape="0">
                  <a:schemeClr val="tx1"/>
                </a:outerShdw>
              </a:effectLst>
              <a:uLnTx/>
              <a:uFillTx/>
              <a:latin typeface="Arial" pitchFamily="34" charset="0"/>
              <a:ea typeface="+mn-ea"/>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tabLst/>
              <a:defRPr/>
            </a:pPr>
            <a:r>
              <a:rPr kumimoji="0" lang="en-US" sz="1800" b="1" i="1" u="none" strike="noStrike" kern="0" cap="none" spc="0" normalizeH="0" baseline="0" noProof="0" dirty="0" smtClean="0">
                <a:ln>
                  <a:noFill/>
                </a:ln>
                <a:uLnTx/>
                <a:uFillTx/>
                <a:latin typeface="+mn-lt"/>
                <a:ea typeface="+mn-ea"/>
                <a:cs typeface="+mn-cs"/>
              </a:rPr>
              <a:t>ATTORNEY</a:t>
            </a:r>
            <a:r>
              <a:rPr kumimoji="0" lang="en-US" sz="1800" b="1" i="1" u="none" strike="noStrike" kern="0" cap="none" spc="0" normalizeH="0" baseline="0" noProof="0" dirty="0" smtClean="0">
                <a:ln>
                  <a:noFill/>
                </a:ln>
                <a:solidFill>
                  <a:srgbClr val="FFCC00"/>
                </a:solidFill>
                <a:uLnTx/>
                <a:uFillTx/>
                <a:latin typeface="Arial" pitchFamily="34" charset="0"/>
                <a:ea typeface="+mn-ea"/>
                <a:cs typeface="Arial" pitchFamily="34" charset="0"/>
              </a:rPr>
              <a:t/>
            </a:r>
            <a:br>
              <a:rPr kumimoji="0" lang="en-US" sz="1800" b="1" i="1" u="none" strike="noStrike" kern="0" cap="none" spc="0" normalizeH="0" baseline="0" noProof="0" dirty="0" smtClean="0">
                <a:ln>
                  <a:noFill/>
                </a:ln>
                <a:solidFill>
                  <a:srgbClr val="FFCC00"/>
                </a:solidFill>
                <a:uLnTx/>
                <a:uFillTx/>
                <a:latin typeface="Arial" pitchFamily="34" charset="0"/>
                <a:ea typeface="+mn-ea"/>
                <a:cs typeface="Arial" pitchFamily="34" charset="0"/>
              </a:rPr>
            </a:br>
            <a:r>
              <a:rPr kumimoji="0" lang="en-US" sz="3200" b="1" i="0" u="none" strike="noStrike" kern="0" cap="none" spc="0" normalizeH="0" baseline="0" noProof="0" dirty="0" smtClean="0">
                <a:ln>
                  <a:noFill/>
                </a:ln>
                <a:solidFill>
                  <a:srgbClr val="990000"/>
                </a:solidFill>
                <a:uLnTx/>
                <a:uFillTx/>
                <a:latin typeface="Arial" pitchFamily="34" charset="0"/>
                <a:ea typeface="+mn-ea"/>
                <a:cs typeface="Arial" pitchFamily="34" charset="0"/>
              </a:rPr>
              <a:t>Paul </a:t>
            </a:r>
            <a:r>
              <a:rPr kumimoji="0" lang="en-US" sz="3200" b="1" i="0" u="none" strike="noStrike" kern="0" cap="none" spc="0" normalizeH="0" baseline="0" noProof="0" dirty="0" err="1" smtClean="0">
                <a:ln>
                  <a:noFill/>
                </a:ln>
                <a:solidFill>
                  <a:srgbClr val="990000"/>
                </a:solidFill>
                <a:uLnTx/>
                <a:uFillTx/>
                <a:latin typeface="Arial" pitchFamily="34" charset="0"/>
                <a:ea typeface="+mn-ea"/>
                <a:cs typeface="Arial" pitchFamily="34" charset="0"/>
              </a:rPr>
              <a:t>Sandars</a:t>
            </a:r>
            <a:endParaRPr kumimoji="0" lang="en-US" sz="3200" b="1" i="0" u="none" strike="noStrike" kern="0" cap="none" spc="0" normalizeH="0" baseline="0" noProof="0" dirty="0" smtClean="0">
              <a:ln>
                <a:noFill/>
              </a:ln>
              <a:solidFill>
                <a:srgbClr val="990000"/>
              </a:solidFill>
              <a:uLnTx/>
              <a:uFillTx/>
              <a:latin typeface="Arial" pitchFamily="34" charset="0"/>
              <a:ea typeface="+mn-ea"/>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tabLst/>
              <a:defRPr/>
            </a:pPr>
            <a:r>
              <a:rPr kumimoji="0" lang="en-US" sz="2000" b="0" i="0" u="none" strike="noStrike" kern="0" cap="none" spc="0" normalizeH="0" baseline="0" noProof="0" dirty="0" err="1" smtClean="0">
                <a:ln>
                  <a:noFill/>
                </a:ln>
                <a:uLnTx/>
                <a:uFillTx/>
                <a:latin typeface="Arial" pitchFamily="34" charset="0"/>
                <a:ea typeface="+mn-ea"/>
                <a:cs typeface="Arial" pitchFamily="34" charset="0"/>
              </a:rPr>
              <a:t>Lum</a:t>
            </a:r>
            <a:r>
              <a:rPr kumimoji="0" lang="en-US" sz="2000" b="0" i="0" u="none" strike="noStrike" kern="0" cap="none" spc="0" normalizeH="0" baseline="0" noProof="0" dirty="0" smtClean="0">
                <a:ln>
                  <a:noFill/>
                </a:ln>
                <a:uLnTx/>
                <a:uFillTx/>
                <a:latin typeface="Arial" pitchFamily="34" charset="0"/>
                <a:ea typeface="+mn-ea"/>
                <a:cs typeface="Arial" pitchFamily="34" charset="0"/>
              </a:rPr>
              <a:t>, </a:t>
            </a:r>
            <a:r>
              <a:rPr kumimoji="0" lang="en-US" sz="2000" b="0" i="0" u="none" strike="noStrike" kern="0" cap="none" spc="0" normalizeH="0" baseline="0" noProof="0" dirty="0" err="1" smtClean="0">
                <a:ln>
                  <a:noFill/>
                </a:ln>
                <a:uLnTx/>
                <a:uFillTx/>
                <a:latin typeface="Arial" pitchFamily="34" charset="0"/>
                <a:ea typeface="+mn-ea"/>
                <a:cs typeface="Arial" pitchFamily="34" charset="0"/>
              </a:rPr>
              <a:t>Drasco</a:t>
            </a:r>
            <a:r>
              <a:rPr kumimoji="0" lang="en-US" sz="2000" b="0" i="0" u="none" strike="noStrike" kern="0" cap="none" spc="0" normalizeH="0" baseline="0" noProof="0" dirty="0" smtClean="0">
                <a:ln>
                  <a:noFill/>
                </a:ln>
                <a:uLnTx/>
                <a:uFillTx/>
                <a:latin typeface="Arial" pitchFamily="34" charset="0"/>
                <a:ea typeface="+mn-ea"/>
                <a:cs typeface="Arial" pitchFamily="34" charset="0"/>
              </a:rPr>
              <a:t> &amp; </a:t>
            </a:r>
            <a:r>
              <a:rPr kumimoji="0" lang="en-US" sz="2000" b="0" i="0" u="none" strike="noStrike" kern="0" cap="none" spc="0" normalizeH="0" baseline="0" noProof="0" dirty="0" err="1" smtClean="0">
                <a:ln>
                  <a:noFill/>
                </a:ln>
                <a:uLnTx/>
                <a:uFillTx/>
                <a:latin typeface="Arial" pitchFamily="34" charset="0"/>
                <a:ea typeface="+mn-ea"/>
                <a:cs typeface="Arial" pitchFamily="34" charset="0"/>
              </a:rPr>
              <a:t>Positan</a:t>
            </a:r>
            <a:r>
              <a:rPr kumimoji="0" lang="en-US" sz="2000" b="0" i="0" u="none" strike="noStrike" kern="0" cap="none" spc="0" normalizeH="0" baseline="0" noProof="0" dirty="0" smtClean="0">
                <a:ln>
                  <a:noFill/>
                </a:ln>
                <a:uLnTx/>
                <a:uFillTx/>
                <a:latin typeface="Arial" pitchFamily="34" charset="0"/>
                <a:ea typeface="+mn-ea"/>
                <a:cs typeface="Arial" pitchFamily="34" charset="0"/>
              </a:rPr>
              <a:t>, </a:t>
            </a:r>
            <a:br>
              <a:rPr kumimoji="0" lang="en-US" sz="2000" b="0" i="0" u="none" strike="noStrike" kern="0" cap="none" spc="0" normalizeH="0" baseline="0" noProof="0" dirty="0" smtClean="0">
                <a:ln>
                  <a:noFill/>
                </a:ln>
                <a:uLnTx/>
                <a:uFillTx/>
                <a:latin typeface="Arial" pitchFamily="34" charset="0"/>
                <a:ea typeface="+mn-ea"/>
                <a:cs typeface="Arial" pitchFamily="34" charset="0"/>
              </a:rPr>
            </a:br>
            <a:r>
              <a:rPr kumimoji="0" lang="en-US" sz="2000" b="0" i="0" u="none" strike="noStrike" kern="0" cap="none" spc="0" normalizeH="0" baseline="0" noProof="0" dirty="0" smtClean="0">
                <a:ln>
                  <a:noFill/>
                </a:ln>
                <a:uLnTx/>
                <a:uFillTx/>
                <a:latin typeface="Arial" pitchFamily="34" charset="0"/>
                <a:ea typeface="+mn-ea"/>
                <a:cs typeface="Arial" pitchFamily="34" charset="0"/>
              </a:rPr>
              <a:t>Roseland, NJ</a:t>
            </a:r>
            <a:endParaRPr kumimoji="0" lang="en-US" sz="2000" b="0" i="0" u="none" strike="noStrike" kern="0" cap="none" spc="0" normalizeH="0" baseline="0" noProof="0" dirty="0">
              <a:ln>
                <a:noFill/>
              </a:ln>
              <a:uLnTx/>
              <a:uFillTx/>
              <a:latin typeface="Arial" pitchFamily="34" charset="0"/>
              <a:ea typeface="+mn-ea"/>
              <a:cs typeface="Arial" pitchFamily="34" charset="0"/>
            </a:endParaRPr>
          </a:p>
        </p:txBody>
      </p:sp>
      <p:sp>
        <p:nvSpPr>
          <p:cNvPr id="9" name="Title 4"/>
          <p:cNvSpPr txBox="1">
            <a:spLocks/>
          </p:cNvSpPr>
          <p:nvPr/>
        </p:nvSpPr>
        <p:spPr bwMode="auto">
          <a:xfrm>
            <a:off x="689449" y="1270"/>
            <a:ext cx="77724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smtClean="0">
                <a:ln>
                  <a:noFill/>
                </a:ln>
                <a:solidFill>
                  <a:schemeClr val="bg1"/>
                </a:solidFill>
                <a:effectLst>
                  <a:outerShdw blurRad="50800" dist="50800" dir="5400000" algn="ctr" rotWithShape="0">
                    <a:schemeClr val="tx1"/>
                  </a:outerShdw>
                </a:effectLst>
                <a:uLnTx/>
                <a:uFillTx/>
                <a:latin typeface="Arial Black" pitchFamily="34" charset="0"/>
                <a:ea typeface="+mj-ea"/>
                <a:cs typeface="Arial" pitchFamily="34" charset="0"/>
              </a:rPr>
              <a:t>Direct Examination</a:t>
            </a:r>
            <a:endParaRPr kumimoji="0" lang="en-US" sz="4400" b="1" i="1" u="none" strike="noStrike" kern="0" cap="none" spc="0" normalizeH="0" baseline="0" noProof="0" dirty="0">
              <a:ln>
                <a:noFill/>
              </a:ln>
              <a:solidFill>
                <a:schemeClr val="bg1"/>
              </a:solidFill>
              <a:effectLst>
                <a:outerShdw blurRad="50800" dist="50800" dir="5400000" algn="ctr" rotWithShape="0">
                  <a:schemeClr val="tx1"/>
                </a:outerShdw>
              </a:effectLst>
              <a:uLnTx/>
              <a:uFillTx/>
              <a:latin typeface="Arial Black" pitchFamily="34" charset="0"/>
              <a:ea typeface="+mj-ea"/>
              <a:cs typeface="Arial" pitchFamily="34" charset="0"/>
            </a:endParaRPr>
          </a:p>
        </p:txBody>
      </p:sp>
      <p:sp>
        <p:nvSpPr>
          <p:cNvPr id="10" name="Slide Number Placeholder 9"/>
          <p:cNvSpPr>
            <a:spLocks noGrp="1"/>
          </p:cNvSpPr>
          <p:nvPr>
            <p:ph type="sldNum" sz="quarter" idx="12"/>
          </p:nvPr>
        </p:nvSpPr>
        <p:spPr>
          <a:xfrm>
            <a:off x="7037730" y="6553200"/>
            <a:ext cx="2133600" cy="304800"/>
          </a:xfrm>
        </p:spPr>
        <p:txBody>
          <a:bodyPr/>
          <a:lstStyle/>
          <a:p>
            <a:fld id="{B6C2AB66-35F9-4A26-8D54-804673898F76}" type="slidenum">
              <a:rPr lang="en-US" smtClean="0">
                <a:solidFill>
                  <a:schemeClr val="tx1"/>
                </a:solidFill>
              </a:rPr>
              <a:pPr/>
              <a:t>7</a:t>
            </a:fld>
            <a:endParaRPr lang="en-US" dirty="0">
              <a:solidFill>
                <a:schemeClr val="tx1"/>
              </a:solidFill>
            </a:endParaRPr>
          </a:p>
        </p:txBody>
      </p:sp>
      <p:sp>
        <p:nvSpPr>
          <p:cNvPr id="11" name="Rectangle 10"/>
          <p:cNvSpPr/>
          <p:nvPr/>
        </p:nvSpPr>
        <p:spPr>
          <a:xfrm>
            <a:off x="0" y="1117651"/>
            <a:ext cx="9144000" cy="152400"/>
          </a:xfrm>
          <a:prstGeom prst="rect">
            <a:avLst/>
          </a:prstGeom>
          <a:gradFill>
            <a:gsLst>
              <a:gs pos="0">
                <a:schemeClr val="tx1">
                  <a:alpha val="68000"/>
                </a:schemeClr>
              </a:gs>
              <a:gs pos="50000">
                <a:srgbClr val="DDDDD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Sld>
  <p:clrMapOvr>
    <a:masterClrMapping/>
  </p:clrMapOvr>
  <p:transition>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125046"/>
            <a:ext cx="9144000" cy="1000369"/>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117651"/>
            <a:ext cx="9144000" cy="152400"/>
          </a:xfrm>
          <a:prstGeom prst="rect">
            <a:avLst/>
          </a:prstGeom>
          <a:gradFill>
            <a:gsLst>
              <a:gs pos="0">
                <a:schemeClr val="tx1">
                  <a:alpha val="68000"/>
                </a:schemeClr>
              </a:gs>
              <a:gs pos="50000">
                <a:srgbClr val="DDDDD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101" name="Rectangle 6"/>
          <p:cNvSpPr>
            <a:spLocks noChangeArrowheads="1"/>
          </p:cNvSpPr>
          <p:nvPr/>
        </p:nvSpPr>
        <p:spPr bwMode="auto">
          <a:xfrm>
            <a:off x="3779838" y="2343150"/>
            <a:ext cx="9144000" cy="0"/>
          </a:xfrm>
          <a:prstGeom prst="rect">
            <a:avLst/>
          </a:prstGeom>
          <a:noFill/>
          <a:ln w="12700">
            <a:noFill/>
            <a:miter lim="800000"/>
            <a:headEnd type="none" w="sm" len="sm"/>
            <a:tailEnd type="none" w="sm" len="sm"/>
          </a:ln>
        </p:spPr>
        <p:txBody>
          <a:bodyPr>
            <a:spAutoFit/>
          </a:bodyPr>
          <a:lstStyle/>
          <a:p>
            <a:endParaRPr lang="en-US">
              <a:solidFill>
                <a:prstClr val="black"/>
              </a:solidFill>
            </a:endParaRPr>
          </a:p>
        </p:txBody>
      </p:sp>
      <p:sp>
        <p:nvSpPr>
          <p:cNvPr id="5" name="TextBox 4"/>
          <p:cNvSpPr txBox="1"/>
          <p:nvPr/>
        </p:nvSpPr>
        <p:spPr>
          <a:xfrm>
            <a:off x="1786466" y="1618071"/>
            <a:ext cx="5599098" cy="1957459"/>
          </a:xfrm>
          <a:prstGeom prst="rect">
            <a:avLst/>
          </a:prstGeom>
          <a:noFill/>
        </p:spPr>
        <p:txBody>
          <a:bodyPr wrap="square" rtlCol="0">
            <a:spAutoFit/>
          </a:bodyPr>
          <a:lstStyle/>
          <a:p>
            <a:pPr algn="ctr"/>
            <a:endParaRPr lang="en-US" sz="2400" b="1" dirty="0" smtClean="0">
              <a:solidFill>
                <a:srgbClr val="FFFFCC"/>
              </a:solidFill>
              <a:latin typeface="Arial Black" pitchFamily="34" charset="0"/>
            </a:endParaRPr>
          </a:p>
          <a:p>
            <a:pPr algn="ctr">
              <a:lnSpc>
                <a:spcPct val="90000"/>
              </a:lnSpc>
            </a:pPr>
            <a:r>
              <a:rPr lang="en-US" sz="3600" b="1" i="1" dirty="0" smtClean="0">
                <a:latin typeface="Arial Black" pitchFamily="34" charset="0"/>
              </a:rPr>
              <a:t>ACME Constructors </a:t>
            </a:r>
            <a:br>
              <a:rPr lang="en-US" sz="3600" b="1" i="1" dirty="0" smtClean="0">
                <a:latin typeface="Arial Black" pitchFamily="34" charset="0"/>
              </a:rPr>
            </a:br>
            <a:r>
              <a:rPr lang="en-US" sz="3600" b="1" i="1" dirty="0" smtClean="0">
                <a:latin typeface="Arial Black" pitchFamily="34" charset="0"/>
              </a:rPr>
              <a:t>v. </a:t>
            </a:r>
            <a:br>
              <a:rPr lang="en-US" sz="3600" b="1" i="1" dirty="0" smtClean="0">
                <a:latin typeface="Arial Black" pitchFamily="34" charset="0"/>
              </a:rPr>
            </a:br>
            <a:r>
              <a:rPr lang="en-US" sz="3600" b="1" i="1" dirty="0" smtClean="0">
                <a:latin typeface="Arial Black" pitchFamily="34" charset="0"/>
              </a:rPr>
              <a:t>American Power</a:t>
            </a:r>
            <a:endParaRPr lang="en-US" sz="3600" b="1" i="1" dirty="0">
              <a:latin typeface="Arial Black" pitchFamily="34" charset="0"/>
            </a:endParaRPr>
          </a:p>
        </p:txBody>
      </p:sp>
      <p:sp>
        <p:nvSpPr>
          <p:cNvPr id="6" name="TextBox 5"/>
          <p:cNvSpPr txBox="1"/>
          <p:nvPr/>
        </p:nvSpPr>
        <p:spPr>
          <a:xfrm>
            <a:off x="-351692" y="283098"/>
            <a:ext cx="9855200" cy="1077218"/>
          </a:xfrm>
          <a:prstGeom prst="rect">
            <a:avLst/>
          </a:prstGeom>
          <a:noFill/>
        </p:spPr>
        <p:txBody>
          <a:bodyPr wrap="square" rtlCol="0">
            <a:spAutoFit/>
          </a:bodyPr>
          <a:lstStyle/>
          <a:p>
            <a:pPr algn="ctr"/>
            <a:r>
              <a:rPr lang="en-US" sz="3200" b="1" i="1" dirty="0" smtClean="0">
                <a:solidFill>
                  <a:schemeClr val="bg1"/>
                </a:solidFill>
                <a:effectLst>
                  <a:outerShdw blurRad="50800" dist="50800" dir="5400000" algn="ctr" rotWithShape="0">
                    <a:schemeClr val="tx1"/>
                  </a:outerShdw>
                </a:effectLst>
                <a:latin typeface="Arial Black" pitchFamily="34" charset="0"/>
              </a:rPr>
              <a:t>Loss of Productivity – Expert Analysis</a:t>
            </a:r>
          </a:p>
          <a:p>
            <a:pPr algn="ctr"/>
            <a:endParaRPr lang="en-US" sz="3200" b="1" i="1" dirty="0" smtClean="0">
              <a:solidFill>
                <a:schemeClr val="bg1"/>
              </a:solidFill>
              <a:effectLst>
                <a:outerShdw blurRad="50800" dist="50800" dir="5400000" algn="ctr" rotWithShape="0">
                  <a:schemeClr val="tx1"/>
                </a:outerShdw>
              </a:effectLst>
              <a:latin typeface="Arial Black" pitchFamily="34" charset="0"/>
            </a:endParaRPr>
          </a:p>
        </p:txBody>
      </p:sp>
      <p:sp>
        <p:nvSpPr>
          <p:cNvPr id="8" name="Subtitle 2"/>
          <p:cNvSpPr txBox="1">
            <a:spLocks/>
          </p:cNvSpPr>
          <p:nvPr/>
        </p:nvSpPr>
        <p:spPr>
          <a:xfrm>
            <a:off x="1371600" y="4037681"/>
            <a:ext cx="6400800" cy="1652337"/>
          </a:xfrm>
          <a:prstGeom prst="rect">
            <a:avLst/>
          </a:prstGeom>
        </p:spPr>
        <p:txBody>
          <a:bodyPr vert="horz" lIns="91440" tIns="45720" rIns="91440" bIns="45720" rtlCol="0">
            <a:noAutofit/>
          </a:bodyPr>
          <a:lstStyle/>
          <a:p>
            <a:pPr algn="ctr">
              <a:spcBef>
                <a:spcPts val="2000"/>
              </a:spcBef>
              <a:buClr>
                <a:srgbClr val="9A002E"/>
              </a:buClr>
              <a:buFont typeface="Wingdings" pitchFamily="2" charset="2"/>
              <a:buNone/>
              <a:defRPr/>
            </a:pPr>
            <a:r>
              <a:rPr lang="en-US" sz="2400" b="1" dirty="0" smtClean="0">
                <a:solidFill>
                  <a:srgbClr val="800000"/>
                </a:solidFill>
                <a:latin typeface="Arial" pitchFamily="34" charset="0"/>
                <a:cs typeface="Arial" pitchFamily="34" charset="0"/>
              </a:rPr>
              <a:t>James J. Adrian, Ph.D., PE, CPA</a:t>
            </a:r>
          </a:p>
          <a:p>
            <a:pPr algn="ctr">
              <a:spcBef>
                <a:spcPts val="2000"/>
              </a:spcBef>
              <a:buClr>
                <a:srgbClr val="9A002E"/>
              </a:buClr>
              <a:buFont typeface="Wingdings" pitchFamily="2" charset="2"/>
              <a:buNone/>
              <a:defRPr/>
            </a:pPr>
            <a:r>
              <a:rPr lang="en-US" sz="2100" dirty="0" smtClean="0">
                <a:latin typeface="Arial" pitchFamily="34" charset="0"/>
                <a:cs typeface="Arial" pitchFamily="34" charset="0"/>
              </a:rPr>
              <a:t>Professor, Bradley University</a:t>
            </a:r>
          </a:p>
          <a:p>
            <a:pPr algn="ctr">
              <a:spcBef>
                <a:spcPts val="2000"/>
              </a:spcBef>
              <a:buClr>
                <a:srgbClr val="9A002E"/>
              </a:buClr>
              <a:buFont typeface="Wingdings" pitchFamily="2" charset="2"/>
              <a:buNone/>
              <a:defRPr/>
            </a:pPr>
            <a:r>
              <a:rPr lang="en-US" sz="2100" dirty="0" smtClean="0">
                <a:latin typeface="Arial" pitchFamily="34" charset="0"/>
                <a:cs typeface="Arial" pitchFamily="34" charset="0"/>
              </a:rPr>
              <a:t>President, Adrian International LLC</a:t>
            </a:r>
          </a:p>
        </p:txBody>
      </p:sp>
      <p:sp>
        <p:nvSpPr>
          <p:cNvPr id="10" name="Slide Number Placeholder 9"/>
          <p:cNvSpPr>
            <a:spLocks noGrp="1"/>
          </p:cNvSpPr>
          <p:nvPr>
            <p:ph type="sldNum" sz="quarter" idx="12"/>
          </p:nvPr>
        </p:nvSpPr>
        <p:spPr>
          <a:xfrm>
            <a:off x="7010400" y="6553200"/>
            <a:ext cx="2133600" cy="304800"/>
          </a:xfrm>
        </p:spPr>
        <p:txBody>
          <a:bodyPr/>
          <a:lstStyle/>
          <a:p>
            <a:fld id="{B6C2AB66-35F9-4A26-8D54-804673898F76}" type="slidenum">
              <a:rPr lang="en-US" smtClean="0">
                <a:solidFill>
                  <a:schemeClr val="tx1"/>
                </a:solidFill>
              </a:rPr>
              <a:pPr/>
              <a:t>8</a:t>
            </a:fld>
            <a:endParaRPr lang="en-US" dirty="0">
              <a:solidFill>
                <a:schemeClr val="tx1"/>
              </a:solidFill>
            </a:endParaRPr>
          </a:p>
        </p:txBody>
      </p:sp>
    </p:spTree>
  </p:cSld>
  <p:clrMapOvr>
    <a:masterClrMapping/>
  </p:clrMapOvr>
  <p:transition>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125046"/>
            <a:ext cx="9144000" cy="1000369"/>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117651"/>
            <a:ext cx="9144000" cy="152400"/>
          </a:xfrm>
          <a:prstGeom prst="rect">
            <a:avLst/>
          </a:prstGeom>
          <a:gradFill>
            <a:gsLst>
              <a:gs pos="0">
                <a:schemeClr val="tx1">
                  <a:alpha val="68000"/>
                </a:schemeClr>
              </a:gs>
              <a:gs pos="50000">
                <a:srgbClr val="DDDDD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122" name="Title 2"/>
          <p:cNvSpPr>
            <a:spLocks noGrp="1"/>
          </p:cNvSpPr>
          <p:nvPr>
            <p:ph type="title"/>
          </p:nvPr>
        </p:nvSpPr>
        <p:spPr/>
        <p:txBody>
          <a:bodyPr/>
          <a:lstStyle/>
          <a:p>
            <a:pPr algn="ctr"/>
            <a:r>
              <a:rPr lang="en-US" sz="3200" dirty="0" smtClean="0">
                <a:solidFill>
                  <a:schemeClr val="bg1"/>
                </a:solidFill>
              </a:rPr>
              <a:t>Dr. Adrian Engagement</a:t>
            </a:r>
          </a:p>
        </p:txBody>
      </p:sp>
      <p:sp>
        <p:nvSpPr>
          <p:cNvPr id="5123" name="Content Placeholder 3"/>
          <p:cNvSpPr>
            <a:spLocks noGrp="1"/>
          </p:cNvSpPr>
          <p:nvPr>
            <p:ph idx="1"/>
          </p:nvPr>
        </p:nvSpPr>
        <p:spPr>
          <a:xfrm>
            <a:off x="422010" y="1295400"/>
            <a:ext cx="8464062" cy="5181600"/>
          </a:xfrm>
        </p:spPr>
        <p:txBody>
          <a:bodyPr/>
          <a:lstStyle/>
          <a:p>
            <a:pPr marL="285750" indent="-285750">
              <a:spcBef>
                <a:spcPts val="1800"/>
              </a:spcBef>
              <a:spcAft>
                <a:spcPts val="600"/>
              </a:spcAft>
              <a:buClr>
                <a:srgbClr val="800000"/>
              </a:buClr>
            </a:pPr>
            <a:r>
              <a:rPr lang="en-US" sz="2400" dirty="0" smtClean="0">
                <a:solidFill>
                  <a:schemeClr val="tx1"/>
                </a:solidFill>
                <a:effectLst/>
              </a:rPr>
              <a:t>Quantify financial damages (lost productivity craft hours) for ACME owing to owner caused disruptions</a:t>
            </a:r>
          </a:p>
          <a:p>
            <a:pPr marL="285750" indent="-285750">
              <a:spcBef>
                <a:spcPts val="1800"/>
              </a:spcBef>
              <a:spcAft>
                <a:spcPts val="600"/>
              </a:spcAft>
              <a:buClr>
                <a:srgbClr val="800000"/>
              </a:buClr>
            </a:pPr>
            <a:r>
              <a:rPr lang="en-US" sz="2400" dirty="0" smtClean="0">
                <a:solidFill>
                  <a:schemeClr val="tx1"/>
                </a:solidFill>
                <a:effectLst/>
              </a:rPr>
              <a:t>Calculate lost labor hours caused by excessive overtime</a:t>
            </a:r>
          </a:p>
          <a:p>
            <a:pPr marL="285750" indent="-285750">
              <a:spcBef>
                <a:spcPts val="1800"/>
              </a:spcBef>
              <a:spcAft>
                <a:spcPts val="600"/>
              </a:spcAft>
              <a:buClr>
                <a:srgbClr val="800000"/>
              </a:buClr>
            </a:pPr>
            <a:r>
              <a:rPr lang="en-US" sz="2400" dirty="0" smtClean="0">
                <a:solidFill>
                  <a:schemeClr val="tx1"/>
                </a:solidFill>
                <a:effectLst/>
              </a:rPr>
              <a:t>Calculate lost labor hours caused by cold weather</a:t>
            </a:r>
          </a:p>
          <a:p>
            <a:pPr marL="285750" indent="-285750">
              <a:spcBef>
                <a:spcPts val="1800"/>
              </a:spcBef>
              <a:spcAft>
                <a:spcPts val="600"/>
              </a:spcAft>
              <a:buClr>
                <a:srgbClr val="800000"/>
              </a:buClr>
            </a:pPr>
            <a:r>
              <a:rPr lang="en-US" sz="2400" dirty="0" smtClean="0">
                <a:solidFill>
                  <a:schemeClr val="tx1"/>
                </a:solidFill>
                <a:effectLst/>
              </a:rPr>
              <a:t>Calculate lost labor hours caused by sequencing changes and disruption</a:t>
            </a:r>
          </a:p>
          <a:p>
            <a:pPr marL="285750" indent="-285750">
              <a:spcBef>
                <a:spcPts val="1800"/>
              </a:spcBef>
              <a:spcAft>
                <a:spcPts val="600"/>
              </a:spcAft>
              <a:buClr>
                <a:srgbClr val="800000"/>
              </a:buClr>
            </a:pPr>
            <a:r>
              <a:rPr lang="en-US" sz="2400" dirty="0" smtClean="0">
                <a:solidFill>
                  <a:schemeClr val="tx1"/>
                </a:solidFill>
                <a:effectLst/>
              </a:rPr>
              <a:t>Calculate lost labor hours caused by loss of learning </a:t>
            </a:r>
          </a:p>
          <a:p>
            <a:pPr marL="285750" indent="-285750">
              <a:spcBef>
                <a:spcPts val="1800"/>
              </a:spcBef>
              <a:spcAft>
                <a:spcPts val="600"/>
              </a:spcAft>
              <a:buClr>
                <a:srgbClr val="800000"/>
              </a:buClr>
            </a:pPr>
            <a:r>
              <a:rPr lang="en-US" sz="2400" dirty="0" smtClean="0">
                <a:solidFill>
                  <a:schemeClr val="tx1"/>
                </a:solidFill>
                <a:effectLst/>
              </a:rPr>
              <a:t>Compare my calculated lost craft hours to actual craft hour overrun</a:t>
            </a:r>
          </a:p>
          <a:p>
            <a:pPr>
              <a:spcAft>
                <a:spcPts val="600"/>
              </a:spcAft>
              <a:buClr>
                <a:srgbClr val="800000"/>
              </a:buClr>
            </a:pPr>
            <a:endParaRPr lang="en-US" sz="2400" dirty="0" smtClean="0">
              <a:solidFill>
                <a:schemeClr val="tx1"/>
              </a:solidFill>
              <a:effectLst/>
            </a:endParaRPr>
          </a:p>
        </p:txBody>
      </p:sp>
      <p:sp>
        <p:nvSpPr>
          <p:cNvPr id="4" name="Slide Number Placeholder 3"/>
          <p:cNvSpPr>
            <a:spLocks noGrp="1"/>
          </p:cNvSpPr>
          <p:nvPr>
            <p:ph type="sldNum" sz="quarter" idx="12"/>
          </p:nvPr>
        </p:nvSpPr>
        <p:spPr/>
        <p:txBody>
          <a:bodyPr/>
          <a:lstStyle/>
          <a:p>
            <a:fld id="{1FBF5666-C5C6-44AE-9D84-FDEF3B098F4B}" type="slidenum">
              <a:rPr lang="en-US" smtClean="0"/>
              <a:pPr/>
              <a:t>9</a:t>
            </a:fld>
            <a:endParaRPr lang="en-US" dirty="0"/>
          </a:p>
        </p:txBody>
      </p:sp>
    </p:spTree>
  </p:cSld>
  <p:clrMapOvr>
    <a:masterClrMapping/>
  </p:clrMapOvr>
  <p:transition>
    <p:randomBar dir="vert"/>
  </p:transition>
  <p:timing>
    <p:tnLst>
      <p:par>
        <p:cTn id="1" dur="indefinite" restart="never" nodeType="tmRoot"/>
      </p:par>
    </p:tnLst>
  </p:timing>
</p:sld>
</file>

<file path=ppt/theme/theme1.xml><?xml version="1.0" encoding="utf-8"?>
<a:theme xmlns:a="http://schemas.openxmlformats.org/drawingml/2006/main" name="justice807_CrystalGraphics.com_PowerPoint_Templates">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justice807_CrystalGraphics.com_PowerPoint_Templates</Template>
  <TotalTime>839</TotalTime>
  <Words>1691</Words>
  <Application>Microsoft Office PowerPoint</Application>
  <PresentationFormat>On-screen Show (4:3)</PresentationFormat>
  <Paragraphs>391</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justice807_CrystalGraphics.com_PowerPoint_Templates</vt:lpstr>
      <vt:lpstr>PowerPoint Presentation</vt:lpstr>
      <vt:lpstr>Mock Trial  Direct and Cross Examination of the Damages Expert</vt:lpstr>
      <vt:lpstr>PowerPoint Presentation</vt:lpstr>
      <vt:lpstr>PowerPoint Presentation</vt:lpstr>
      <vt:lpstr>American Power Project in Peoria IL</vt:lpstr>
      <vt:lpstr> DIRECT AND CROSS EXAMINATION  OF THE DAMAGES EXPERT</vt:lpstr>
      <vt:lpstr>PowerPoint Presentation</vt:lpstr>
      <vt:lpstr>PowerPoint Presentation</vt:lpstr>
      <vt:lpstr>Dr. Adrian Engagement</vt:lpstr>
      <vt:lpstr>James J. Adrian, Ph.D., PE, CPA CONSTRUCTION PRODUCTIVITY EXPERT</vt:lpstr>
      <vt:lpstr>American Power Plant: Major Issues</vt:lpstr>
      <vt:lpstr>EXPERT OPINION</vt:lpstr>
      <vt:lpstr>Dr. Adrian’s Engagement </vt:lpstr>
      <vt:lpstr>Rule 703. Bases of an Expert’s Opinion Testimony</vt:lpstr>
      <vt:lpstr>Conclusions</vt:lpstr>
      <vt:lpstr>Conclusions</vt:lpstr>
      <vt:lpstr>PowerPoint Presentation</vt:lpstr>
      <vt:lpstr>Calculation of Lost Craft Hours Due to Unexpected Overtime on the PPC project</vt:lpstr>
      <vt:lpstr>Conclusions</vt:lpstr>
      <vt:lpstr>Shifting HRSG Work Into Winter 2010-2011</vt:lpstr>
      <vt:lpstr>Dr. Adrian Calculation of Lost Craft Hours Due to Shifting HRSG Work into the Winter</vt:lpstr>
      <vt:lpstr>Impact of Cold Weather on Workers Doing HRSG Work  </vt:lpstr>
      <vt:lpstr>Conclusions: Dr. James Adrian</vt:lpstr>
      <vt:lpstr>Loss of Productivity Due to Sequencing and Disruption:   </vt:lpstr>
      <vt:lpstr>Conclusions: Dr. James Adrian</vt:lpstr>
      <vt:lpstr>Loss of Productivity Owing to Loss of Learning Due to Need to Accelerate:    </vt:lpstr>
      <vt:lpstr>Conclusions: Dr. James Adrian</vt:lpstr>
      <vt:lpstr>Conclusions: Dr. James Adrian</vt:lpstr>
      <vt:lpstr>ACME Labor Hours on Project</vt:lpstr>
      <vt:lpstr>PowerPoint Presentation</vt:lpstr>
      <vt:lpstr>PowerPoint Presentation</vt:lpstr>
      <vt:lpstr>PowerPoint Presentation</vt:lpstr>
      <vt:lpstr>Cross Examination</vt:lpstr>
      <vt:lpstr>Trial Exhibit 20 Change Order 33:  Flue Supports</vt:lpstr>
      <vt:lpstr>Trial Exhibit 20 Change Order 33:  Flue Supports</vt:lpstr>
      <vt:lpstr>Trial Exhibit 20 Change Order 33:  Flue Supports</vt:lpstr>
      <vt:lpstr>Trial Exhibit 20 Change Order 33:  Flue Supports</vt:lpstr>
      <vt:lpstr>Trial Exhibit 1 Construction Contract</vt:lpstr>
      <vt:lpstr>Trial Exhibit 1 Construction Contract</vt:lpstr>
      <vt:lpstr>Conclusions: Dr. James Adrian</vt:lpstr>
      <vt:lpstr>PowerPoint Presentation</vt:lpstr>
      <vt:lpstr>PowerPoint Presentation</vt:lpstr>
      <vt:lpstr>PowerPoint Presentation</vt:lpstr>
      <vt:lpstr>IN 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Mock Trial  Direct and Cross Examination of the Damages Expert</dc:title>
  <dc:creator>ejosiah</dc:creator>
  <cp:lastModifiedBy>FORUMS</cp:lastModifiedBy>
  <cp:revision>91</cp:revision>
  <dcterms:created xsi:type="dcterms:W3CDTF">2012-11-27T15:11:59Z</dcterms:created>
  <dcterms:modified xsi:type="dcterms:W3CDTF">2013-01-31T20:56:47Z</dcterms:modified>
</cp:coreProperties>
</file>