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6" r:id="rId4"/>
    <p:sldId id="258" r:id="rId5"/>
    <p:sldId id="259" r:id="rId6"/>
    <p:sldId id="277" r:id="rId7"/>
    <p:sldId id="260" r:id="rId8"/>
    <p:sldId id="261" r:id="rId9"/>
    <p:sldId id="278" r:id="rId10"/>
    <p:sldId id="262" r:id="rId11"/>
    <p:sldId id="263" r:id="rId12"/>
    <p:sldId id="279" r:id="rId13"/>
    <p:sldId id="270" r:id="rId14"/>
    <p:sldId id="267" r:id="rId15"/>
    <p:sldId id="280" r:id="rId16"/>
    <p:sldId id="271" r:id="rId17"/>
    <p:sldId id="272" r:id="rId18"/>
    <p:sldId id="281" r:id="rId19"/>
    <p:sldId id="273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182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D4E3C-93D3-49B5-A861-D0AE6F395943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1D389-56A1-4BDA-A720-AFB656686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912"/>
            <a:ext cx="9296400" cy="707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828800"/>
            <a:ext cx="8686800" cy="2895600"/>
          </a:xfrm>
        </p:spPr>
        <p:txBody>
          <a:bodyPr>
            <a:noAutofit/>
          </a:bodyPr>
          <a:lstStyle/>
          <a:p>
            <a:pPr marL="0" algn="ctr">
              <a:spcBef>
                <a:spcPts val="600"/>
              </a:spcBef>
              <a:buNone/>
            </a:pPr>
            <a:r>
              <a:rPr lang="en-US" sz="2400" b="1" i="1" cap="all" dirty="0" smtClean="0">
                <a:latin typeface="Arial Black" pitchFamily="34" charset="0"/>
              </a:rPr>
              <a:t>Ethics:  </a:t>
            </a:r>
          </a:p>
          <a:p>
            <a:pPr marL="0" algn="ctr">
              <a:spcBef>
                <a:spcPts val="600"/>
              </a:spcBef>
              <a:buNone/>
            </a:pPr>
            <a:r>
              <a:rPr lang="en-US" sz="2400" b="1" i="1" cap="all" dirty="0" smtClean="0">
                <a:latin typeface="Arial Black" pitchFamily="34" charset="0"/>
              </a:rPr>
              <a:t>Throwing in the Kitchen Sink—</a:t>
            </a:r>
          </a:p>
          <a:p>
            <a:pPr marL="0" algn="ctr">
              <a:spcBef>
                <a:spcPts val="600"/>
              </a:spcBef>
              <a:buNone/>
            </a:pPr>
            <a:r>
              <a:rPr lang="en-US" sz="2400" b="1" i="1" cap="all" dirty="0" smtClean="0">
                <a:latin typeface="Arial Black" pitchFamily="34" charset="0"/>
              </a:rPr>
              <a:t>How Far Can You Go in Presenting Damages</a:t>
            </a:r>
          </a:p>
          <a:p>
            <a:pPr marL="0" algn="ctr">
              <a:spcBef>
                <a:spcPts val="600"/>
              </a:spcBef>
              <a:buNone/>
            </a:pPr>
            <a:r>
              <a:rPr lang="en-US" sz="2400" b="1" i="1" cap="all" dirty="0" smtClean="0">
                <a:latin typeface="Arial Black" pitchFamily="34" charset="0"/>
              </a:rPr>
              <a:t>in Litigation, Mediation, and</a:t>
            </a:r>
          </a:p>
          <a:p>
            <a:pPr marL="0" algn="ctr">
              <a:spcBef>
                <a:spcPts val="600"/>
              </a:spcBef>
              <a:buNone/>
            </a:pPr>
            <a:r>
              <a:rPr lang="en-US" sz="2400" b="1" i="1" cap="all" dirty="0" smtClean="0">
                <a:latin typeface="Arial Black" pitchFamily="34" charset="0"/>
              </a:rPr>
              <a:t>Negotiation?</a:t>
            </a:r>
            <a:endParaRPr lang="en-US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621411"/>
            <a:ext cx="9296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Black" pitchFamily="34" charset="0"/>
                <a:cs typeface="Arial" pitchFamily="34" charset="0"/>
              </a:rPr>
              <a:t>PRESENTERS:</a:t>
            </a:r>
          </a:p>
          <a:p>
            <a:pPr algn="ctr"/>
            <a:endParaRPr lang="en-US" sz="1200" b="1" dirty="0"/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Kirsten K. Davis				Patrick Poff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Stetson University College of Law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Trenam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Kemker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Gulfport, Florida				Tampa, Florida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					</a:t>
            </a:r>
          </a:p>
          <a:p>
            <a:pPr algn="ctr"/>
            <a:endParaRPr lang="en-US" b="1" dirty="0" smtClean="0"/>
          </a:p>
        </p:txBody>
      </p:sp>
      <p:pic>
        <p:nvPicPr>
          <p:cNvPr id="7" name="Picture 7" descr="AB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50" y="103188"/>
            <a:ext cx="135096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white-Forum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-250825"/>
            <a:ext cx="1625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43013" y="762000"/>
            <a:ext cx="78247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/>
          <a:lstStyle/>
          <a:p>
            <a:pPr algn="r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itchFamily="34" charset="0"/>
                <a:cs typeface="Arial" pitchFamily="34" charset="0"/>
              </a:rPr>
              <a:t>American Bar Association</a:t>
            </a:r>
          </a:p>
          <a:p>
            <a:pPr algn="r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Forum on the Construction Industry</a:t>
            </a:r>
          </a:p>
          <a:p>
            <a:pPr algn="r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itchFamily="34" charset="0"/>
                <a:cs typeface="Arial" pitchFamily="34" charset="0"/>
              </a:rPr>
              <a:t>2013 Mid Winter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Question 3:  HAS The Lawyer Acted Unethically?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800600" cy="4953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Yes, assuming the lawyer knew of the non-</a:t>
            </a:r>
            <a:r>
              <a:rPr lang="en-US" dirty="0" err="1" smtClean="0"/>
              <a:t>lienable</a:t>
            </a:r>
            <a:r>
              <a:rPr lang="en-US" dirty="0" smtClean="0"/>
              <a:t> damages before filing.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if the pleadings have not yet been reviewed by the court.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because the lawyer can rely on the client’s sworn claim of lien to protect her from an ethical violation.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00200"/>
          <a:ext cx="4572000" cy="5143500"/>
        </p:xfrm>
        <a:graphic>
          <a:graphicData uri="http://schemas.openxmlformats.org/presentationml/2006/ole">
            <p:oleObj spid="_x0000_s3077" name="Chart" r:id="rId5" imgW="4572000" imgH="5143500" progId="MSGraph.Chart.8">
              <p:embed followColorScheme="full"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Representations in Pleadings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Model Rules 3.1 &amp; 3.3</a:t>
            </a:r>
          </a:p>
          <a:p>
            <a:pPr lvl="1"/>
            <a:r>
              <a:rPr lang="en-US" dirty="0" smtClean="0"/>
              <a:t>Cannot misstate fact or law</a:t>
            </a:r>
            <a:endParaRPr lang="en-US" u="sng" dirty="0" smtClean="0"/>
          </a:p>
          <a:p>
            <a:pPr lvl="1"/>
            <a:r>
              <a:rPr lang="en-US" dirty="0" smtClean="0"/>
              <a:t>Cannot make frivolous claims</a:t>
            </a:r>
          </a:p>
          <a:p>
            <a:pPr lvl="1"/>
            <a:r>
              <a:rPr lang="en-US" dirty="0" smtClean="0"/>
              <a:t>Must take “reasonable remedial measures”</a:t>
            </a:r>
          </a:p>
          <a:p>
            <a:pPr lvl="1"/>
            <a:r>
              <a:rPr lang="en-US" dirty="0" smtClean="0"/>
              <a:t>May have duty to correct</a:t>
            </a:r>
          </a:p>
          <a:p>
            <a:r>
              <a:rPr lang="en-US" dirty="0" smtClean="0"/>
              <a:t>Other construction-specific scenarios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all" dirty="0" smtClean="0">
                <a:latin typeface="Arial Black" pitchFamily="34" charset="0"/>
                <a:ea typeface="+mn-ea"/>
                <a:cs typeface="+mn-cs"/>
              </a:rPr>
              <a:t>Scenario 4</a:t>
            </a:r>
            <a:endParaRPr lang="en-US" sz="3200" cap="all" dirty="0"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Lawyer’s client is being deposed.  </a:t>
            </a:r>
          </a:p>
          <a:p>
            <a:r>
              <a:rPr lang="en-US" dirty="0" smtClean="0"/>
              <a:t>When opposing counsel asks about the value of damages stated in the claim for lien, the client knowingly misstates material facts about those damages.</a:t>
            </a:r>
          </a:p>
          <a:p>
            <a:r>
              <a:rPr lang="en-US" dirty="0" smtClean="0"/>
              <a:t>Lawyer knows the client has misrepresented material facts but does not correct the client’s statement or persuade the client to correct the statement.  </a:t>
            </a:r>
          </a:p>
          <a:p>
            <a:r>
              <a:rPr lang="en-US" b="1" dirty="0" smtClean="0"/>
              <a:t>Has the lawyer acted unethically?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Question 4:  HAS The Lawyer Acted Unethically?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800600" cy="4953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because the lawyer owes a duty of confidentiality to the client during a deposition.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because the duty to zealously represent the client precludes the lawyer from revealing the information.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00200"/>
          <a:ext cx="4572000" cy="5143500"/>
        </p:xfrm>
        <a:graphic>
          <a:graphicData uri="http://schemas.openxmlformats.org/presentationml/2006/ole">
            <p:oleObj spid="_x0000_s6149" name="Chart" r:id="rId5" imgW="4572000" imgH="5143500" progId="MSGraph.Chart.8">
              <p:embed followColorScheme="full"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Statements in Court-Related Proceedings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Model Rule 3.3</a:t>
            </a:r>
          </a:p>
          <a:p>
            <a:pPr lvl="1"/>
            <a:r>
              <a:rPr lang="en-US" dirty="0" smtClean="0"/>
              <a:t>Duty to correct false statements to tribunal</a:t>
            </a:r>
            <a:endParaRPr lang="en-US" u="sng" dirty="0" smtClean="0"/>
          </a:p>
          <a:p>
            <a:pPr lvl="1"/>
            <a:r>
              <a:rPr lang="en-US" dirty="0" smtClean="0"/>
              <a:t>Duty of confidentiality does not protect</a:t>
            </a:r>
          </a:p>
          <a:p>
            <a:r>
              <a:rPr lang="en-US" dirty="0" smtClean="0"/>
              <a:t>What are “tribunals”?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all" dirty="0" smtClean="0">
                <a:latin typeface="Arial Black" pitchFamily="34" charset="0"/>
                <a:ea typeface="+mn-ea"/>
                <a:cs typeface="+mn-cs"/>
              </a:rPr>
              <a:t>Scenario 5</a:t>
            </a:r>
            <a:endParaRPr lang="en-US" sz="3200" cap="all" dirty="0"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In the same litigation as Scenario 4, the court has ordered the parties to participate in mediation. </a:t>
            </a:r>
          </a:p>
          <a:p>
            <a:r>
              <a:rPr lang="en-US" dirty="0" smtClean="0"/>
              <a:t>Before the mediator and opposing counsel, the lawyer states, “My client will not under any circumstances take less than $100,000 in settlement.”  </a:t>
            </a:r>
          </a:p>
          <a:p>
            <a:r>
              <a:rPr lang="en-US" dirty="0" smtClean="0"/>
              <a:t>The lawyer knows, however, that the client will accept as little as $50,000.  </a:t>
            </a:r>
          </a:p>
          <a:p>
            <a:r>
              <a:rPr lang="en-US" b="1" dirty="0" smtClean="0"/>
              <a:t>Has the lawyer acted unethically?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Question 5:  HAS The Lawyer Acted Unethically?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800600" cy="4953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 because this is a misstatement </a:t>
            </a:r>
            <a:r>
              <a:rPr lang="en-US" dirty="0" smtClean="0"/>
              <a:t>of material </a:t>
            </a:r>
            <a:r>
              <a:rPr lang="en-US" dirty="0" smtClean="0"/>
              <a:t>fact.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 because this is court-ordered mediation; it were not court-ordered, this would be acceptable.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because misstating the bottom line is acceptable in mediation.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00200"/>
          <a:ext cx="4572000" cy="5143500"/>
        </p:xfrm>
        <a:graphic>
          <a:graphicData uri="http://schemas.openxmlformats.org/presentationml/2006/ole">
            <p:oleObj spid="_x0000_s7173" name="Chart" r:id="rId5" imgW="4572000" imgH="5143500" progId="MSGraph.Chart.8">
              <p:embed followColorScheme="full"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Statements in Mediation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Model Rule 4.1</a:t>
            </a:r>
          </a:p>
          <a:p>
            <a:pPr lvl="1"/>
            <a:r>
              <a:rPr lang="en-US" dirty="0" smtClean="0"/>
              <a:t>Cannot make a material misstatement of fact or law</a:t>
            </a:r>
          </a:p>
          <a:p>
            <a:pPr lvl="1"/>
            <a:r>
              <a:rPr lang="en-US" dirty="0" smtClean="0"/>
              <a:t>But “puffing” permissible</a:t>
            </a:r>
          </a:p>
          <a:p>
            <a:r>
              <a:rPr lang="en-US" dirty="0" smtClean="0"/>
              <a:t>Model Rule 3.3 might apply to judges as mediators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Conclusion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Model Rule 4.1—Statements to Others</a:t>
            </a:r>
          </a:p>
          <a:p>
            <a:pPr lvl="1"/>
            <a:r>
              <a:rPr lang="en-US" dirty="0" smtClean="0"/>
              <a:t>No misstatements of material fact or law</a:t>
            </a:r>
          </a:p>
          <a:p>
            <a:pPr lvl="1"/>
            <a:r>
              <a:rPr lang="en-US" dirty="0" smtClean="0"/>
              <a:t>Limited duty to correct client misstatements</a:t>
            </a:r>
          </a:p>
          <a:p>
            <a:pPr lvl="1"/>
            <a:r>
              <a:rPr lang="en-US" dirty="0" smtClean="0"/>
              <a:t>Cannot assist crime or fraud</a:t>
            </a:r>
          </a:p>
          <a:p>
            <a:pPr lvl="1"/>
            <a:r>
              <a:rPr lang="en-US" dirty="0" smtClean="0"/>
              <a:t>But common negotiation practices permissible</a:t>
            </a:r>
          </a:p>
          <a:p>
            <a:pPr lvl="1"/>
            <a:r>
              <a:rPr lang="en-US" dirty="0" smtClean="0"/>
              <a:t>Generally applies to negotiation and most mediation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Conclusion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Model Rule 3.3—Statements to Tribunals</a:t>
            </a:r>
          </a:p>
          <a:p>
            <a:pPr lvl="1"/>
            <a:r>
              <a:rPr lang="en-US" dirty="0" smtClean="0"/>
              <a:t>No misstatements of fact or law</a:t>
            </a:r>
          </a:p>
          <a:p>
            <a:pPr lvl="1"/>
            <a:r>
              <a:rPr lang="en-US" dirty="0" smtClean="0"/>
              <a:t>No false evidence</a:t>
            </a:r>
          </a:p>
          <a:p>
            <a:pPr lvl="1"/>
            <a:r>
              <a:rPr lang="en-US" dirty="0" smtClean="0"/>
              <a:t>Duty to remediate</a:t>
            </a:r>
          </a:p>
          <a:p>
            <a:pPr lvl="1"/>
            <a:r>
              <a:rPr lang="en-US" dirty="0" smtClean="0"/>
              <a:t>Applies to tribunal-annexed proceedings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all" dirty="0">
                <a:latin typeface="Arial Black" pitchFamily="34" charset="0"/>
                <a:ea typeface="+mn-ea"/>
                <a:cs typeface="+mn-cs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Claiming damages and defending damage claims</a:t>
            </a:r>
          </a:p>
          <a:p>
            <a:r>
              <a:rPr lang="en-US" dirty="0" smtClean="0"/>
              <a:t>Involves all aspects of practice</a:t>
            </a:r>
          </a:p>
          <a:p>
            <a:r>
              <a:rPr lang="en-US" dirty="0" smtClean="0"/>
              <a:t>Involves the ethics of truth-telling</a:t>
            </a:r>
          </a:p>
          <a:p>
            <a:r>
              <a:rPr lang="en-US" dirty="0" smtClean="0"/>
              <a:t>Five scenarios to test your understanding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all" dirty="0" smtClean="0">
                <a:latin typeface="Arial Black" pitchFamily="34" charset="0"/>
                <a:ea typeface="+mn-ea"/>
                <a:cs typeface="+mn-cs"/>
              </a:rPr>
              <a:t>Scenario 1</a:t>
            </a:r>
            <a:endParaRPr lang="en-US" sz="3200" cap="all" dirty="0"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demand letter to opposing counsel seeking damages on a disputed construction project, a lawyer </a:t>
            </a:r>
          </a:p>
          <a:p>
            <a:pPr lvl="1"/>
            <a:r>
              <a:rPr lang="en-US" dirty="0" smtClean="0"/>
              <a:t>(1) exaggerates damages to leverage settlement and </a:t>
            </a:r>
          </a:p>
          <a:p>
            <a:pPr lvl="1"/>
            <a:r>
              <a:rPr lang="en-US" dirty="0" smtClean="0"/>
              <a:t>(2) although no law allows for attorneys’ fees, threatens to seek fees if forced to sue.</a:t>
            </a:r>
          </a:p>
          <a:p>
            <a:r>
              <a:rPr lang="en-US" b="1" dirty="0" smtClean="0"/>
              <a:t>Has the lawyer acted unethically?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Question 1:  Has the lawyer acted unethically?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 regarding the damages.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 regarding the attorneys’ fees.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 regarding both.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 regarding both.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00200"/>
          <a:ext cx="4572000" cy="5143500"/>
        </p:xfrm>
        <a:graphic>
          <a:graphicData uri="http://schemas.openxmlformats.org/presentationml/2006/ole">
            <p:oleObj spid="_x0000_s1029" name="Chart" r:id="rId5" imgW="4572000" imgH="5143500" progId="MSGraph.Chart.8">
              <p:embed followColorScheme="full"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Telling the Truth Before litigation begins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Model Rule 4.1:  no misstatements of material fact or law</a:t>
            </a:r>
          </a:p>
          <a:p>
            <a:r>
              <a:rPr lang="en-US" dirty="0" smtClean="0"/>
              <a:t>Puffing v. untruthful exaggerating</a:t>
            </a:r>
          </a:p>
          <a:p>
            <a:r>
              <a:rPr lang="en-US" dirty="0" smtClean="0"/>
              <a:t>“Misusing” the law</a:t>
            </a:r>
          </a:p>
          <a:p>
            <a:r>
              <a:rPr lang="en-US" dirty="0" smtClean="0"/>
              <a:t>Relying on client representations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cap="all" dirty="0" smtClean="0">
                <a:latin typeface="Arial Black" pitchFamily="34" charset="0"/>
                <a:ea typeface="+mn-ea"/>
                <a:cs typeface="+mn-cs"/>
              </a:rPr>
              <a:t>Scenario 2</a:t>
            </a:r>
            <a:endParaRPr lang="en-US" sz="3200" cap="all" dirty="0"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a dispute over unforeseen conditions, a contractor misrepresented facts to his lawyer about his actual knowledge of the unforeseen conditions prior to contract.</a:t>
            </a:r>
          </a:p>
          <a:p>
            <a:r>
              <a:rPr lang="en-US" dirty="0" smtClean="0"/>
              <a:t>Lawyer relied upon these misrepresentations in negotiation, stated them as fact in the settlement agreement, and tendered the agreement to opposing counsel for signature.  </a:t>
            </a:r>
          </a:p>
          <a:p>
            <a:r>
              <a:rPr lang="en-US" dirty="0" smtClean="0"/>
              <a:t>Contractor’s lawyer subsequently discovered the dishonesty; when confronted, contractor refused to rectify the matter. </a:t>
            </a:r>
          </a:p>
          <a:p>
            <a:r>
              <a:rPr lang="en-US" b="1" dirty="0" smtClean="0"/>
              <a:t>As an ethical matter, what must the lawyer do?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Question 2:  As An ethical matter, what must the lawyer do?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800600" cy="4953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Immediately contact opposing counsel and correct the misstatement.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Immediately contact opposing counsel and correct the misstatement if the client’s acts amount to committing a crime or fraud.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Withdraw and disaffirm the settlement agreement.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Nothing.  The duty of client confidentiality precludes any disclosures.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00200"/>
          <a:ext cx="4572000" cy="5143500"/>
        </p:xfrm>
        <a:graphic>
          <a:graphicData uri="http://schemas.openxmlformats.org/presentationml/2006/ole">
            <p:oleObj spid="_x0000_s2053" name="Chart" r:id="rId5" imgW="4572000" imgH="5143500" progId="MSGraph.Chart.8">
              <p:embed followColorScheme="full"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all" dirty="0" smtClean="0">
                <a:latin typeface="Arial Black" pitchFamily="34" charset="0"/>
              </a:rPr>
              <a:t>Correcting client statements before litigation begins</a:t>
            </a:r>
            <a:endParaRPr lang="en-US" sz="3200" cap="all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Model Rule 4.1</a:t>
            </a:r>
          </a:p>
          <a:p>
            <a:pPr lvl="1"/>
            <a:r>
              <a:rPr lang="en-US" dirty="0" smtClean="0"/>
              <a:t>duty to disclose material fact to avoid assisting crime or fraud </a:t>
            </a:r>
            <a:r>
              <a:rPr lang="en-US" u="sng" dirty="0" smtClean="0"/>
              <a:t>unless there is</a:t>
            </a:r>
          </a:p>
          <a:p>
            <a:pPr lvl="1"/>
            <a:r>
              <a:rPr lang="en-US" u="sng" dirty="0" smtClean="0"/>
              <a:t>no</a:t>
            </a:r>
            <a:r>
              <a:rPr lang="en-US" dirty="0" smtClean="0"/>
              <a:t> exception to duty of confidentiality</a:t>
            </a:r>
          </a:p>
          <a:p>
            <a:r>
              <a:rPr lang="en-US" dirty="0" smtClean="0"/>
              <a:t>Other misrepresentations under state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all" dirty="0" smtClean="0">
                <a:latin typeface="Arial Black" pitchFamily="34" charset="0"/>
                <a:ea typeface="+mn-ea"/>
                <a:cs typeface="+mn-cs"/>
              </a:rPr>
              <a:t>Scenario 3</a:t>
            </a:r>
            <a:endParaRPr lang="en-US" sz="3200" cap="all" dirty="0"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A lawyer files a lien foreclosure action and attaches as an exhibit a claim of lien prepared and executed by the attorney on behalf of contractor-client that contains non-</a:t>
            </a:r>
            <a:r>
              <a:rPr lang="en-US" dirty="0" err="1" smtClean="0"/>
              <a:t>lienable</a:t>
            </a:r>
            <a:r>
              <a:rPr lang="en-US" dirty="0" smtClean="0"/>
              <a:t> damages.  </a:t>
            </a:r>
          </a:p>
          <a:p>
            <a:r>
              <a:rPr lang="en-US" b="1" dirty="0" smtClean="0"/>
              <a:t>Has the lawyer acted unethically?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8476996DF0CC454597BF751D11C26258"/>
  <p:tag name="TPVERSION" val="5"/>
  <p:tag name="TPFULLVERSION" val="5.1.0.2296"/>
  <p:tag name="PPTVERSION" val="12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9175D30A7714CD28E13FF745ABBF16B&lt;/guid&gt;&#10;        &lt;description /&gt;&#10;        &lt;date&gt;12/7/2012 1:52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DE379C67A3645E582923F7EA69C8A4B&lt;/guid&gt;&#10;            &lt;repollguid&gt;1FB3AAE327BA476EB6ECDD663A42258D&lt;/repollguid&gt;&#10;            &lt;sourceid&gt;36425D5A24FD4C18B27FC4265E1A4ECF&lt;/sourceid&gt;&#10;            &lt;questiontext&gt;Question 5:  HAS The Lawyer Acted Unethical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5707BD02D94ECA8DED8F55E55E8984&lt;/guid&gt;&#10;                    &lt;answertext&gt;Yes because this is a misstatement of material fact.&lt;/answertext&gt;&#10;                    &lt;valuetype&gt;0&lt;/valuetype&gt;&#10;                &lt;/answer&gt;&#10;                &lt;answer&gt;&#10;                    &lt;guid&gt;F35CC9DD449D43319E9FB8EA8501721F&lt;/guid&gt;&#10;                    &lt;answertext&gt;Yes because this is court-ordered mediation; it were not court-ordered, this would be acceptable.&lt;/answertext&gt;&#10;                    &lt;valuetype&gt;0&lt;/valuetype&gt;&#10;                &lt;/answer&gt;&#10;                &lt;answer&gt;&#10;                    &lt;guid&gt;1E538F1A7F9548A882979E59E0D71708&lt;/guid&gt;&#10;                    &lt;answertext&gt;No because misstating the bottom line is acceptable in mediation.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9175D30A7714CD28E13FF745ABBF16B&lt;/guid&gt;&#10;        &lt;description /&gt;&#10;        &lt;date&gt;12/7/2012 1:52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2B21CA2D86C4F3AB0001AB6538EE89C&lt;/guid&gt;&#10;            &lt;repollguid&gt;1FB3AAE327BA476EB6ECDD663A42258D&lt;/repollguid&gt;&#10;            &lt;sourceid&gt;36425D5A24FD4C18B27FC4265E1A4ECF&lt;/sourceid&gt;&#10;            &lt;questiontext&gt;Question 1:  Has the lawyer acted unethical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5707BD02D94ECA8DED8F55E55E8984&lt;/guid&gt;&#10;                    &lt;answertext&gt;Yes regarding the damages.&lt;/answertext&gt;&#10;                    &lt;valuetype&gt;0&lt;/valuetype&gt;&#10;                &lt;/answer&gt;&#10;                &lt;answer&gt;&#10;                    &lt;guid&gt;F35CC9DD449D43319E9FB8EA8501721F&lt;/guid&gt;&#10;                    &lt;answertext&gt;Yes regarding the attorneys’ fees.&lt;/answertext&gt;&#10;                    &lt;valuetype&gt;0&lt;/valuetype&gt;&#10;                &lt;/answer&gt;&#10;                &lt;answer&gt;&#10;                    &lt;guid&gt;1E538F1A7F9548A882979E59E0D71708&lt;/guid&gt;&#10;                    &lt;answertext&gt;Yes regarding both.&lt;/answertext&gt;&#10;                    &lt;valuetype&gt;0&lt;/valuetype&gt;&#10;                &lt;/answer&gt;&#10;                &lt;answer&gt;&#10;                    &lt;guid&gt;2F029185D46845649FF02667F89CBF73&lt;/guid&gt;&#10;                    &lt;answertext&gt;No regarding both.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9175D30A7714CD28E13FF745ABBF16B&lt;/guid&gt;&#10;        &lt;description /&gt;&#10;        &lt;date&gt;12/7/2012 1:52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4B50451140A4EB8BAE4C6E31EF8F027&lt;/guid&gt;&#10;            &lt;repollguid&gt;1FB3AAE327BA476EB6ECDD663A42258D&lt;/repollguid&gt;&#10;            &lt;sourceid&gt;36425D5A24FD4C18B27FC4265E1A4ECF&lt;/sourceid&gt;&#10;            &lt;questiontext&gt;Question 2:  As An ethical matter, what must the lawyer do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5707BD02D94ECA8DED8F55E55E8984&lt;/guid&gt;&#10;                    &lt;answertext&gt;Immediately contact opposing counsel and correct the misstatement.&lt;/answertext&gt;&#10;                    &lt;valuetype&gt;0&lt;/valuetype&gt;&#10;                &lt;/answer&gt;&#10;                &lt;answer&gt;&#10;                    &lt;guid&gt;F35CC9DD449D43319E9FB8EA8501721F&lt;/guid&gt;&#10;                    &lt;answertext&gt;Immediately contact opposing counsel and correct the misstatement if the client’s acts amount to committing a crime or fraud.&lt;/answertext&gt;&#10;                    &lt;valuetype&gt;0&lt;/valuetype&gt;&#10;                &lt;/answer&gt;&#10;                &lt;answer&gt;&#10;                    &lt;guid&gt;1E538F1A7F9548A882979E59E0D71708&lt;/guid&gt;&#10;                    &lt;answertext&gt;Withdraw and disaffirm the settlement agreement.&lt;/answertext&gt;&#10;                    &lt;valuetype&gt;0&lt;/valuetype&gt;&#10;                &lt;/answer&gt;&#10;                &lt;answer&gt;&#10;                    &lt;guid&gt;2F029185D46845649FF02667F89CBF73&lt;/guid&gt;&#10;                    &lt;answertext&gt;Nothing.  The duty of client confidentiality precludes any disclosures.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9175D30A7714CD28E13FF745ABBF16B&lt;/guid&gt;&#10;        &lt;description /&gt;&#10;        &lt;date&gt;12/7/2012 1:52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BA5640D25A443938EEC3BE596DF44DB&lt;/guid&gt;&#10;            &lt;repollguid&gt;1FB3AAE327BA476EB6ECDD663A42258D&lt;/repollguid&gt;&#10;            &lt;sourceid&gt;36425D5A24FD4C18B27FC4265E1A4ECF&lt;/sourceid&gt;&#10;            &lt;questiontext&gt;Question 3:  HAS The Lawyer Acted Unethical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5707BD02D94ECA8DED8F55E55E8984&lt;/guid&gt;&#10;                    &lt;answertext&gt;Yes, assuming the lawyer knew of the non-lienable damages before filing.&lt;/answertext&gt;&#10;                    &lt;valuetype&gt;0&lt;/valuetype&gt;&#10;                &lt;/answer&gt;&#10;                &lt;answer&gt;&#10;                    &lt;guid&gt;F35CC9DD449D43319E9FB8EA8501721F&lt;/guid&gt;&#10;                    &lt;answertext&gt;No if the pleadings have not yet been reviewed by the court.&lt;/answertext&gt;&#10;                    &lt;valuetype&gt;0&lt;/valuetype&gt;&#10;                &lt;/answer&gt;&#10;                &lt;answer&gt;&#10;                    &lt;guid&gt;1E538F1A7F9548A882979E59E0D71708&lt;/guid&gt;&#10;                    &lt;answertext&gt;No because the lawyer can rely on the client’s sworn claim of lien to protect her from an ethical violation.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9175D30A7714CD28E13FF745ABBF16B&lt;/guid&gt;&#10;        &lt;description /&gt;&#10;        &lt;date&gt;12/7/2012 1:52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71DF930390A4E169C6133808BFC9706&lt;/guid&gt;&#10;            &lt;repollguid&gt;1FB3AAE327BA476EB6ECDD663A42258D&lt;/repollguid&gt;&#10;            &lt;sourceid&gt;36425D5A24FD4C18B27FC4265E1A4ECF&lt;/sourceid&gt;&#10;            &lt;questiontext&gt;Question 4:  HAS The Lawyer Acted Unethical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5707BD02D94ECA8DED8F55E55E8984&lt;/guid&gt;&#10;                    &lt;answertext&gt;Yes.&lt;/answertext&gt;&#10;                    &lt;valuetype&gt;0&lt;/valuetype&gt;&#10;                &lt;/answer&gt;&#10;                &lt;answer&gt;&#10;                    &lt;guid&gt;F35CC9DD449D43319E9FB8EA8501721F&lt;/guid&gt;&#10;                    &lt;answertext&gt;No because the lawyer owes a duty of confidentiality to the client during a deposition.&lt;/answertext&gt;&#10;                    &lt;valuetype&gt;0&lt;/valuetype&gt;&#10;                &lt;/answer&gt;&#10;                &lt;answer&gt;&#10;                    &lt;guid&gt;1E538F1A7F9548A882979E59E0D71708&lt;/guid&gt;&#10;                    &lt;answertext&gt;No because the duty to zealously represent the client precludes the lawyer from revealing the information.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823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Microsoft Graph Chart</vt:lpstr>
      <vt:lpstr>Slide 1</vt:lpstr>
      <vt:lpstr>Introduction</vt:lpstr>
      <vt:lpstr>Scenario 1</vt:lpstr>
      <vt:lpstr>Question 1:  Has the lawyer acted unethically?</vt:lpstr>
      <vt:lpstr>Telling the Truth Before litigation begins</vt:lpstr>
      <vt:lpstr>Scenario 2</vt:lpstr>
      <vt:lpstr>Question 2:  As An ethical matter, what must the lawyer do?</vt:lpstr>
      <vt:lpstr>Correcting client statements before litigation begins</vt:lpstr>
      <vt:lpstr>Scenario 3</vt:lpstr>
      <vt:lpstr>Question 3:  HAS The Lawyer Acted Unethically?</vt:lpstr>
      <vt:lpstr>Representations in Pleadings</vt:lpstr>
      <vt:lpstr>Scenario 4</vt:lpstr>
      <vt:lpstr>Question 4:  HAS The Lawyer Acted Unethically?</vt:lpstr>
      <vt:lpstr>Statements in Court-Related Proceedings</vt:lpstr>
      <vt:lpstr>Scenario 5</vt:lpstr>
      <vt:lpstr>Question 5:  HAS The Lawyer Acted Unethically?</vt:lpstr>
      <vt:lpstr>Statements in Mediation</vt:lpstr>
      <vt:lpstr>Conclusion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 Forum on the Construction Law Industry Mid-Winter Meeting – Spring 2013</dc:title>
  <dc:creator>Kirsten Davis</dc:creator>
  <cp:lastModifiedBy>Kirsten Davis</cp:lastModifiedBy>
  <cp:revision>12</cp:revision>
  <dcterms:created xsi:type="dcterms:W3CDTF">2012-12-07T18:32:37Z</dcterms:created>
  <dcterms:modified xsi:type="dcterms:W3CDTF">2013-02-01T04:47:10Z</dcterms:modified>
</cp:coreProperties>
</file>