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4" r:id="rId2"/>
    <p:sldId id="288" r:id="rId3"/>
    <p:sldId id="269" r:id="rId4"/>
    <p:sldId id="293" r:id="rId5"/>
    <p:sldId id="270" r:id="rId6"/>
    <p:sldId id="274" r:id="rId7"/>
    <p:sldId id="275" r:id="rId8"/>
    <p:sldId id="276" r:id="rId9"/>
    <p:sldId id="298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95" r:id="rId18"/>
    <p:sldId id="284" r:id="rId19"/>
    <p:sldId id="287" r:id="rId20"/>
    <p:sldId id="289" r:id="rId21"/>
    <p:sldId id="290" r:id="rId22"/>
    <p:sldId id="291" r:id="rId23"/>
    <p:sldId id="297" r:id="rId24"/>
    <p:sldId id="292" r:id="rId25"/>
    <p:sldId id="299" r:id="rId26"/>
  </p:sldIdLst>
  <p:sldSz cx="9144000" cy="6858000" type="screen4x3"/>
  <p:notesSz cx="6858000" cy="9037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0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0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58" autoAdjust="0"/>
    <p:restoredTop sz="90929"/>
  </p:normalViewPr>
  <p:slideViewPr>
    <p:cSldViewPr showGuides="1">
      <p:cViewPr>
        <p:scale>
          <a:sx n="62" d="100"/>
          <a:sy n="62" d="100"/>
        </p:scale>
        <p:origin x="-162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915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22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222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14375"/>
            <a:ext cx="4457700" cy="33401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6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6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2FEC3D7A-B1FB-4DF4-828B-72E3548EB1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8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ＭＳ Ｐゴシック" pitchFamily="10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ＭＳ Ｐゴシック" pitchFamily="10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ＭＳ Ｐゴシック" pitchFamily="10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ＭＳ Ｐゴシック" pitchFamily="10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1738" y="714375"/>
            <a:ext cx="4454525" cy="3340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3D7A-B1FB-4DF4-828B-72E3548EB1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  <a:ea typeface="ＭＳ Ｐゴシック" pitchFamily="-8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  <a:ea typeface="ＭＳ Ｐゴシック" pitchFamily="-8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  <a:ea typeface="ＭＳ Ｐゴシック" pitchFamily="-8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  <a:ea typeface="ＭＳ Ｐゴシック" pitchFamily="-8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0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0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0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0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0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0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0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600200"/>
          </a:xfrm>
        </p:spPr>
        <p:txBody>
          <a:bodyPr/>
          <a:lstStyle/>
          <a:p>
            <a:r>
              <a:rPr lang="en-US" sz="3600" b="1" i="1" dirty="0" smtClean="0">
                <a:latin typeface="Arial Black" pitchFamily="34" charset="0"/>
              </a:rPr>
              <a:t>THE REALITY BEHIND THE THEORY OF LOSS OF LABOR PRODUCTIVITY</a:t>
            </a:r>
            <a:endParaRPr lang="en-US" sz="3600" b="1" i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835236"/>
            <a:ext cx="3657600" cy="1946564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William Ibbs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W. Alexander Moseley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F3D42D5-2B78-4496-B41D-B2C947D490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4835236"/>
            <a:ext cx="4343400" cy="194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8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9pPr>
          </a:lstStyle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Lee Schumacher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Paul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Stynchcomb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46063"/>
            <a:ext cx="13509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white-Forum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-10795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43013" y="904875"/>
            <a:ext cx="7824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algn="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cs typeface="Arial" pitchFamily="34" charset="0"/>
              </a:rPr>
              <a:t>American Bar Association</a:t>
            </a:r>
          </a:p>
          <a:p>
            <a:pPr algn="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Forum on the Construction Industry</a:t>
            </a:r>
          </a:p>
          <a:p>
            <a:pPr algn="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cs typeface="Arial" pitchFamily="34" charset="0"/>
              </a:rPr>
              <a:t>2013 Mid Winter Meeting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4354" y="4143478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Presenters: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78423" y="-23813"/>
            <a:ext cx="7571303" cy="240065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Utilizing Industry Studies in Preparing and</a:t>
            </a:r>
          </a:p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Presenting Loss of Labor Productivity Claims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Professor William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Ibbs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PhD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Department of Civil and Environmental Engineering 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University of California – Berkeley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Ibbs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Consulting Group, Inc.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and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Paul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Stynchcomb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PSP, CFCC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Senior Managing Director, FTI Consulting, Inc.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E933F4A-EB84-4897-B2BB-09CF23491BC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772400" cy="38735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78423" y="-23813"/>
            <a:ext cx="7571303" cy="89255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cs typeface="Arial" pitchFamily="34" charset="0"/>
              </a:rPr>
              <a:t>Utilizing Industry Studies in Preparing and</a:t>
            </a:r>
          </a:p>
          <a:p>
            <a:pPr algn="ctr"/>
            <a:r>
              <a:rPr lang="en-US" sz="2600" b="1">
                <a:latin typeface="Arial" pitchFamily="34" charset="0"/>
                <a:cs typeface="Arial" pitchFamily="34" charset="0"/>
              </a:rPr>
              <a:t>Presenting Loss of Labor Productivity Claims	</a:t>
            </a:r>
          </a:p>
        </p:txBody>
      </p:sp>
      <p:pic>
        <p:nvPicPr>
          <p:cNvPr id="2560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0225" y="1143000"/>
            <a:ext cx="7089775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Overtime Inefficiency Study Comparisons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8E39F13-0565-412E-9567-9C00EAD8E61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78423" y="-23813"/>
            <a:ext cx="7571303" cy="89255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Utilizing Industry Studies in Preparing and</a:t>
            </a:r>
          </a:p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Presenting Loss of Labor Productivity Claims	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90600" y="1190625"/>
            <a:ext cx="7637463" cy="3968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MCAA’s 2011Publication Comparing Overtime Studies</a:t>
            </a: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A425274-8CE9-4C02-B086-1BFE8CE3871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78423" y="-23813"/>
            <a:ext cx="7571303" cy="89255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Utilizing Industry Studies in Preparing and</a:t>
            </a:r>
          </a:p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Presenting Loss of Labor Productivity Claims	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69925" y="1143000"/>
            <a:ext cx="6969125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Temperature Productivity Impact Curves</a:t>
            </a:r>
          </a:p>
        </p:txBody>
      </p:sp>
      <p:pic>
        <p:nvPicPr>
          <p:cNvPr id="26630" name="Picture 9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D861D27-6E82-4FE9-BCA0-F78C95D7589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78423" y="-23813"/>
            <a:ext cx="7571303" cy="89255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Utilizing Industry Studies in Preparing and</a:t>
            </a:r>
          </a:p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Presenting Loss of Labor Productivity Claims	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200" y="1447800"/>
            <a:ext cx="7208838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 16 MCAA Labor Inefficiency “Factors”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905000"/>
            <a:ext cx="4618037" cy="4724400"/>
          </a:xfrm>
          <a:prstGeom prst="rect">
            <a:avLst/>
          </a:prstGeom>
          <a:noFill/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97188"/>
            <a:ext cx="4191000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78423" y="-23813"/>
            <a:ext cx="7571303" cy="89255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Utilizing Industry Studies in Preparing and</a:t>
            </a:r>
          </a:p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Presenting Loss of Labor Productivity Claims	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392430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 “Leonard” Curves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80" name="Chart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54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E1EFB92-C35E-460C-86D0-5A668A93B7E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78423" y="-23813"/>
            <a:ext cx="7571303" cy="89255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Utilizing Industry Studies in Preparing and</a:t>
            </a:r>
          </a:p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Presenting Loss of Labor Productivity Claims	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3281363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 “Ibbs” Curves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703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</p:spPr>
        <p:txBody>
          <a:bodyPr/>
          <a:lstStyle/>
          <a:p>
            <a:fld id="{ED348E41-87A7-4757-BE8C-3A49139211C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558800"/>
          </a:xfrm>
        </p:spPr>
        <p:txBody>
          <a:bodyPr/>
          <a:lstStyle/>
          <a:p>
            <a:pPr eaLnBrk="1" hangingPunct="1"/>
            <a:r>
              <a:rPr lang="en-US" sz="2300" b="1" dirty="0" smtClean="0">
                <a:latin typeface="Arial" pitchFamily="34" charset="0"/>
                <a:cs typeface="Arial" pitchFamily="34" charset="0"/>
              </a:rPr>
              <a:t>Selecting a Measurement Method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371600"/>
            <a:ext cx="7086600" cy="4800600"/>
          </a:xfrm>
          <a:solidFill>
            <a:srgbClr val="FFFFFF"/>
          </a:solidFill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9966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A3CF842-8B4A-4F91-B90B-51C99F3E91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87" name="Rectangle 143"/>
          <p:cNvSpPr>
            <a:spLocks noChangeArrowheads="1"/>
          </p:cNvSpPr>
          <p:nvPr/>
        </p:nvSpPr>
        <p:spPr bwMode="auto">
          <a:xfrm>
            <a:off x="66675" y="1524000"/>
            <a:ext cx="9010650" cy="4953000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78423" y="-23813"/>
            <a:ext cx="7571303" cy="89255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Utilizing Industry Studies in Preparing and</a:t>
            </a:r>
          </a:p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Presenting Loss of Labor Productivity Claims	</a:t>
            </a:r>
          </a:p>
        </p:txBody>
      </p:sp>
      <p:sp>
        <p:nvSpPr>
          <p:cNvPr id="31852" name="Rectangle 108"/>
          <p:cNvSpPr>
            <a:spLocks noChangeArrowheads="1"/>
          </p:cNvSpPr>
          <p:nvPr/>
        </p:nvSpPr>
        <p:spPr bwMode="auto">
          <a:xfrm>
            <a:off x="5462588" y="5681663"/>
            <a:ext cx="3452812" cy="92868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>
              <a:buFont typeface="Wingdings" pitchFamily="2" charset="2"/>
              <a:buChar char=""/>
            </a:pPr>
            <a:r>
              <a:rPr lang="en-US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Do the types of trades </a:t>
            </a: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studied match or include</a:t>
            </a: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ea typeface="Batang" pitchFamily="18" charset="-127"/>
              </a:rPr>
              <a:t>the </a:t>
            </a: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trades</a:t>
            </a: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ea typeface="Batang" pitchFamily="18" charset="-127"/>
              </a:rPr>
              <a:t> in question</a:t>
            </a: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ko-KR" sz="1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"/>
            </a:pP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 the study too general and covers too many trades?</a:t>
            </a:r>
            <a:endParaRPr lang="en-US" altLang="ko-KR" sz="24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851" name="Rectangle 107"/>
          <p:cNvSpPr>
            <a:spLocks noChangeArrowheads="1"/>
          </p:cNvSpPr>
          <p:nvPr/>
        </p:nvSpPr>
        <p:spPr bwMode="auto">
          <a:xfrm>
            <a:off x="4419600" y="5681663"/>
            <a:ext cx="1042988" cy="92868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Type of Trades</a:t>
            </a:r>
            <a:endParaRPr lang="en-US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850" name="Rectangle 106"/>
          <p:cNvSpPr>
            <a:spLocks noChangeArrowheads="1"/>
          </p:cNvSpPr>
          <p:nvPr/>
        </p:nvSpPr>
        <p:spPr bwMode="auto">
          <a:xfrm>
            <a:off x="5462588" y="4340225"/>
            <a:ext cx="3452812" cy="13414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>
              <a:buFont typeface="Wingdings" pitchFamily="2" charset="2"/>
              <a:buChar char=""/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Does the study fairly represent the ordinary, common situations of the type of projects in question?</a:t>
            </a:r>
            <a:endParaRPr lang="en-US" sz="1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"/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Does the project scope match?</a:t>
            </a:r>
            <a:endParaRPr lang="en-US" sz="1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"/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Are there unique conditions, environments, or biases in the source projects?</a:t>
            </a:r>
            <a:endParaRPr lang="en-US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849" name="Rectangle 105"/>
          <p:cNvSpPr>
            <a:spLocks noChangeArrowheads="1"/>
          </p:cNvSpPr>
          <p:nvPr/>
        </p:nvSpPr>
        <p:spPr bwMode="auto">
          <a:xfrm>
            <a:off x="4419600" y="4340225"/>
            <a:ext cx="1042988" cy="13414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Project Types and Scope</a:t>
            </a:r>
            <a:endParaRPr lang="en-US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848" name="Rectangle 104"/>
          <p:cNvSpPr>
            <a:spLocks noChangeArrowheads="1"/>
          </p:cNvSpPr>
          <p:nvPr/>
        </p:nvSpPr>
        <p:spPr bwMode="auto">
          <a:xfrm>
            <a:off x="5462588" y="3205163"/>
            <a:ext cx="3452812" cy="113506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>
              <a:buFont typeface="Wingdings" pitchFamily="2" charset="2"/>
              <a:buChar char=""/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If any further analyses were performed to develop some kinds of predicting models, were the procedures disclosed?</a:t>
            </a:r>
            <a:endParaRPr lang="en-US" sz="1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"/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Were they reasonable and logical? Any flaws?</a:t>
            </a:r>
            <a:endParaRPr lang="en-US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847" name="Rectangle 103"/>
          <p:cNvSpPr>
            <a:spLocks noChangeArrowheads="1"/>
          </p:cNvSpPr>
          <p:nvPr/>
        </p:nvSpPr>
        <p:spPr bwMode="auto">
          <a:xfrm>
            <a:off x="4419600" y="3205163"/>
            <a:ext cx="1042988" cy="113506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Analysis Procedures</a:t>
            </a:r>
            <a:endParaRPr lang="en-US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846" name="Rectangle 102"/>
          <p:cNvSpPr>
            <a:spLocks noChangeArrowheads="1"/>
          </p:cNvSpPr>
          <p:nvPr/>
        </p:nvSpPr>
        <p:spPr bwMode="auto">
          <a:xfrm>
            <a:off x="5462588" y="1657350"/>
            <a:ext cx="3452812" cy="15478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>
              <a:buFont typeface="Wingdings" pitchFamily="2" charset="2"/>
              <a:buChar char=""/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Were the data processing methods such as data screening, data categorization, and manipulation (summing, adding, etc.) fully disclosed?</a:t>
            </a:r>
            <a:endParaRPr lang="en-US" sz="1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"/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If so, was the process reasonable?</a:t>
            </a:r>
            <a:endParaRPr lang="en-US" sz="1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"/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If not disclosed, can the process be presumed to be reasonable? Any flaws?</a:t>
            </a:r>
            <a:endParaRPr lang="en-US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845" name="Rectangle 101"/>
          <p:cNvSpPr>
            <a:spLocks noChangeArrowheads="1"/>
          </p:cNvSpPr>
          <p:nvPr/>
        </p:nvSpPr>
        <p:spPr bwMode="auto">
          <a:xfrm>
            <a:off x="4419600" y="1657350"/>
            <a:ext cx="1042988" cy="15478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Data Processing</a:t>
            </a:r>
            <a:endParaRPr lang="en-US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853" name="Line 109"/>
          <p:cNvSpPr>
            <a:spLocks noChangeShapeType="1"/>
          </p:cNvSpPr>
          <p:nvPr/>
        </p:nvSpPr>
        <p:spPr bwMode="auto">
          <a:xfrm>
            <a:off x="4419600" y="1666875"/>
            <a:ext cx="44958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4" name="Line 110"/>
          <p:cNvSpPr>
            <a:spLocks noChangeShapeType="1"/>
          </p:cNvSpPr>
          <p:nvPr/>
        </p:nvSpPr>
        <p:spPr bwMode="auto">
          <a:xfrm>
            <a:off x="4419600" y="3205163"/>
            <a:ext cx="44958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5" name="Line 111"/>
          <p:cNvSpPr>
            <a:spLocks noChangeShapeType="1"/>
          </p:cNvSpPr>
          <p:nvPr/>
        </p:nvSpPr>
        <p:spPr bwMode="auto">
          <a:xfrm>
            <a:off x="4419600" y="4340225"/>
            <a:ext cx="44958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6" name="Line 112"/>
          <p:cNvSpPr>
            <a:spLocks noChangeShapeType="1"/>
          </p:cNvSpPr>
          <p:nvPr/>
        </p:nvSpPr>
        <p:spPr bwMode="auto">
          <a:xfrm>
            <a:off x="4419600" y="5681663"/>
            <a:ext cx="44958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7" name="Line 113"/>
          <p:cNvSpPr>
            <a:spLocks noChangeShapeType="1"/>
          </p:cNvSpPr>
          <p:nvPr/>
        </p:nvSpPr>
        <p:spPr bwMode="auto">
          <a:xfrm>
            <a:off x="4419600" y="6610350"/>
            <a:ext cx="44958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8" name="Line 114"/>
          <p:cNvSpPr>
            <a:spLocks noChangeShapeType="1"/>
          </p:cNvSpPr>
          <p:nvPr/>
        </p:nvSpPr>
        <p:spPr bwMode="auto">
          <a:xfrm>
            <a:off x="4419600" y="1657350"/>
            <a:ext cx="0" cy="495300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9" name="Line 115"/>
          <p:cNvSpPr>
            <a:spLocks noChangeShapeType="1"/>
          </p:cNvSpPr>
          <p:nvPr/>
        </p:nvSpPr>
        <p:spPr bwMode="auto">
          <a:xfrm>
            <a:off x="5462588" y="1657350"/>
            <a:ext cx="0" cy="495300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60" name="Line 116"/>
          <p:cNvSpPr>
            <a:spLocks noChangeShapeType="1"/>
          </p:cNvSpPr>
          <p:nvPr/>
        </p:nvSpPr>
        <p:spPr bwMode="auto">
          <a:xfrm>
            <a:off x="8915400" y="1657350"/>
            <a:ext cx="0" cy="495300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1165225" y="5397500"/>
            <a:ext cx="3101975" cy="10033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>
              <a:buSzPct val="100000"/>
              <a:buFont typeface="Wingdings" pitchFamily="2" charset="2"/>
              <a:buChar char=""/>
              <a:tabLst>
                <a:tab pos="182563" algn="l"/>
              </a:tabLst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Were data obtained through direct observations, surveys, interviews, or past records and documents?</a:t>
            </a:r>
            <a:endParaRPr lang="en-US" sz="1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 typeface="Wingdings" pitchFamily="2" charset="2"/>
              <a:buChar char=""/>
              <a:tabLst>
                <a:tab pos="182563" algn="l"/>
              </a:tabLst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Was the collection method reasonable and fair (no potential for a bias)?</a:t>
            </a:r>
            <a:endParaRPr lang="en-US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228600" y="5397500"/>
            <a:ext cx="936625" cy="10033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Data Collection Method</a:t>
            </a:r>
            <a:endParaRPr lang="en-US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1165225" y="4759325"/>
            <a:ext cx="3101975" cy="6381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>
              <a:buSzPct val="100000"/>
              <a:buFont typeface="Wingdings" pitchFamily="2" charset="2"/>
              <a:buChar char=""/>
              <a:tabLst>
                <a:tab pos="182563" algn="l"/>
              </a:tabLst>
            </a:pPr>
            <a:r>
              <a:rPr lang="en-US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Are the data from a single or multiple projects?</a:t>
            </a:r>
            <a:endParaRPr lang="en-US" sz="1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 typeface="Wingdings" pitchFamily="2" charset="2"/>
              <a:buChar char=""/>
              <a:tabLst>
                <a:tab pos="182563" algn="l"/>
              </a:tabLst>
            </a:pPr>
            <a:r>
              <a:rPr lang="en-US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 the sample size (data points) big enough?</a:t>
            </a:r>
            <a:endParaRPr lang="en-US" sz="24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228600" y="4759325"/>
            <a:ext cx="936625" cy="6381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Data Size</a:t>
            </a:r>
            <a:endParaRPr lang="en-US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165225" y="1928813"/>
            <a:ext cx="3101975" cy="283051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>
              <a:buSzPct val="100000"/>
              <a:buFont typeface="Wingdings" pitchFamily="2" charset="2"/>
              <a:buChar char=""/>
              <a:tabLst>
                <a:tab pos="182563" algn="l"/>
              </a:tabLst>
            </a:pPr>
            <a:r>
              <a:rPr lang="en-US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From what project(s) and what trades are the data?</a:t>
            </a:r>
            <a:endParaRPr lang="en-US" sz="1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 typeface="Wingdings" pitchFamily="2" charset="2"/>
              <a:buChar char=""/>
              <a:tabLst>
                <a:tab pos="182563" algn="l"/>
              </a:tabLst>
            </a:pP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Are</a:t>
            </a: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the data republished from previous studies?</a:t>
            </a:r>
            <a:endParaRPr lang="en-US" altLang="ko-KR" sz="1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 typeface="Wingdings" pitchFamily="2" charset="2"/>
              <a:buChar char=""/>
              <a:tabLst>
                <a:tab pos="182563" algn="l"/>
              </a:tabLst>
            </a:pP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Does the study use data from other studies with manipulation?</a:t>
            </a:r>
            <a:endParaRPr lang="en-US" altLang="ko-KR" sz="1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 typeface="Wingdings" pitchFamily="2" charset="2"/>
              <a:buChar char=""/>
              <a:tabLst>
                <a:tab pos="182563" algn="l"/>
              </a:tabLst>
            </a:pP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How old are the data (compatible with current construction industry)?</a:t>
            </a:r>
            <a:endParaRPr lang="en-US" altLang="ko-KR" sz="1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 typeface="Wingdings" pitchFamily="2" charset="2"/>
              <a:buChar char=""/>
              <a:tabLst>
                <a:tab pos="182563" algn="l"/>
              </a:tabLst>
            </a:pP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ea typeface="Batang" pitchFamily="18" charset="-127"/>
              </a:rPr>
              <a:t>Is </a:t>
            </a: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there biased or unrelated data due to unique environment?</a:t>
            </a:r>
            <a:endParaRPr lang="en-US" altLang="ko-KR" sz="1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 typeface="Wingdings" pitchFamily="2" charset="2"/>
              <a:buChar char=""/>
              <a:tabLst>
                <a:tab pos="182563" algn="l"/>
              </a:tabLst>
            </a:pP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 the source known?</a:t>
            </a:r>
            <a:endParaRPr lang="en-US" altLang="ko-KR" sz="1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 typeface="Wingdings" pitchFamily="2" charset="2"/>
              <a:buChar char=""/>
              <a:tabLst>
                <a:tab pos="182563" algn="l"/>
              </a:tabLst>
            </a:pPr>
            <a:r>
              <a:rPr lang="en-US" altLang="ko-KR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Has this study been accepted by other courts or boards?</a:t>
            </a:r>
            <a:endParaRPr lang="en-US" altLang="ko-KR" sz="24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228600" y="1928813"/>
            <a:ext cx="936625" cy="283051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Data Source</a:t>
            </a:r>
            <a:endParaRPr lang="en-US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228600" y="1938338"/>
            <a:ext cx="40386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228600" y="6400800"/>
            <a:ext cx="40386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228600" y="1928813"/>
            <a:ext cx="0" cy="44719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4267200" y="1928813"/>
            <a:ext cx="0" cy="44719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>
            <a:off x="228600" y="4759325"/>
            <a:ext cx="40386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1165225" y="1928813"/>
            <a:ext cx="0" cy="44719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>
            <a:off x="228600" y="5397500"/>
            <a:ext cx="40386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88" name="Text Box 144"/>
          <p:cNvSpPr txBox="1">
            <a:spLocks noChangeArrowheads="1"/>
          </p:cNvSpPr>
          <p:nvPr/>
        </p:nvSpPr>
        <p:spPr bwMode="auto">
          <a:xfrm>
            <a:off x="365125" y="868363"/>
            <a:ext cx="184150" cy="5794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89" name="Text Box 145"/>
          <p:cNvSpPr txBox="1">
            <a:spLocks noChangeArrowheads="1"/>
          </p:cNvSpPr>
          <p:nvPr/>
        </p:nvSpPr>
        <p:spPr bwMode="auto">
          <a:xfrm>
            <a:off x="0" y="1066800"/>
            <a:ext cx="6969408" cy="46166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Questions to Consider When Selecting a </a:t>
            </a:r>
            <a:r>
              <a:rPr lang="en-US" sz="2400" dirty="0" smtClean="0"/>
              <a:t>Methodology 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</p:spPr>
        <p:txBody>
          <a:bodyPr/>
          <a:lstStyle/>
          <a:p>
            <a:fld id="{C4507574-D3F4-4BC0-99D1-A885D675F1F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Black" pitchFamily="34" charset="0"/>
                <a:ea typeface="ＭＳ Ｐゴシック" pitchFamily="34" charset="-128"/>
              </a:rPr>
              <a:t>WHAT IS THIS LOSS OF PRODUCTIVITY OF WHICH YOU SPEAK?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layman’s (or lawyer’s) terms, con-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sumption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more labor than should be required to perform  some element of the work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Usual causes -- “waiting or idle, traveling, working slowly, doing ineffective work, and doing rework”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C15CB88F-C268-45E0-BD7F-C128E87CCFA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Black" pitchFamily="34" charset="0"/>
                <a:ea typeface="ＭＳ Ｐゴシック" pitchFamily="34" charset="-128"/>
              </a:rPr>
              <a:t>ELEMENTS OF PROOF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Liability – a remedy exists in the contract, or for breach of contract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Causation – owner’s conduct made contractor’s labor inefficient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Quantum – amount by which labor expense was increased by the </a:t>
            </a: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owner’s conduct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63988E4-EC43-450E-9592-2D46A5DCA7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  <a:ea typeface="ＭＳ Ｐゴシック" pitchFamily="34" charset="-128"/>
              </a:rPr>
              <a:t>PROVING QUANTUM OF PRODUCTIVITY LOSS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Preferred technique – actual records of labor productivity rates  – rarely available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possible – comparison of actual impaired vs. unimpaired productivity as by “Measured Mile”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Comparison of contractor’s labor productivity to results of industry studies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all else fails, total cost (or total labor cost) type of claim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791200" y="6400800"/>
            <a:ext cx="2895600" cy="457200"/>
          </a:xfrm>
        </p:spPr>
        <p:txBody>
          <a:bodyPr/>
          <a:lstStyle/>
          <a:p>
            <a:fld id="{ABEE2A1A-D53D-4B2B-BB94-4D5D28F9CCF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  <a:ea typeface="ＭＳ Ｐゴシック" pitchFamily="34" charset="-128"/>
              </a:rPr>
              <a:t>PROBLEM WITH INDUSTRY STUDIES?</a:t>
            </a:r>
            <a:br>
              <a:rPr lang="en-US" dirty="0" smtClean="0">
                <a:latin typeface="Arial Black" pitchFamily="34" charset="0"/>
                <a:ea typeface="ＭＳ Ｐゴシック" pitchFamily="34" charset="-128"/>
              </a:rPr>
            </a:br>
            <a:endParaRPr lang="en-US" dirty="0" smtClean="0"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876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Sample opinion – My client, a general building contractor, had a lot of change orders.  MCAA, and Leonard, and CII say that its labor costs therefore increased by 30%, and the owner owes me for that increase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Problem:  None of those studies related to the conditions this contractor claimed to face, or purported to justify such a simple and conclusive analysis.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410200" y="6248400"/>
            <a:ext cx="2895600" cy="457200"/>
          </a:xfrm>
        </p:spPr>
        <p:txBody>
          <a:bodyPr/>
          <a:lstStyle/>
          <a:p>
            <a:fld id="{AFE5863C-4AD0-4379-852D-2B021054587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  <a:ea typeface="ＭＳ Ｐゴシック" pitchFamily="34" charset="-128"/>
              </a:rPr>
              <a:t>WHAT’S A LAWYER TO DO WITH SUCH AN OPINION?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Move to disqualify witness for lack of testimonial credentials? 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Move to exclude the opinion under </a:t>
            </a:r>
            <a:r>
              <a:rPr lang="en-US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Frye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lack of general acceptance of the method used to reach it?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Move to exclude opinion under </a:t>
            </a:r>
            <a:r>
              <a:rPr lang="en-US" u="sng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Daubert/Kumho</a:t>
            </a:r>
            <a:r>
              <a:rPr lang="en-US" u="sng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Tire?</a:t>
            </a:r>
          </a:p>
          <a:p>
            <a:r>
              <a:rPr lang="en-US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Very unlikely to succeed with any of these approaches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562600" y="6248400"/>
            <a:ext cx="2895600" cy="457200"/>
          </a:xfrm>
        </p:spPr>
        <p:txBody>
          <a:bodyPr/>
          <a:lstStyle/>
          <a:p>
            <a:fld id="{4A1920C8-837E-414D-AA8A-E53EDE63B62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nny-clip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28600" y="228600"/>
            <a:ext cx="9601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  <a:ea typeface="ＭＳ Ｐゴシック" pitchFamily="34" charset="-128"/>
              </a:rPr>
              <a:t> BETTER APPROACH	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924800" cy="46482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Disparage the Industry Study – either the quality of the study or the objectivity of its author</a:t>
            </a:r>
          </a:p>
          <a:p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Distinguish the Industry Study as inapt (e.g., MCAA factors used by grading contractor)</a:t>
            </a:r>
          </a:p>
          <a:p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Show that the expert is misinterpreting or misusing the study</a:t>
            </a:r>
          </a:p>
          <a:p>
            <a:r>
              <a:rPr 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 sure, and as usual, hire a better expert, and use a better technique, so your proof is more convincing, and opponent’s is rejected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600200"/>
          </a:xfrm>
        </p:spPr>
        <p:txBody>
          <a:bodyPr/>
          <a:lstStyle/>
          <a:p>
            <a:r>
              <a:rPr lang="en-US" sz="3600" b="1" i="1" dirty="0" smtClean="0">
                <a:latin typeface="Arial Black" pitchFamily="34" charset="0"/>
              </a:rPr>
              <a:t>THE REALITY BEHIND THE THEORY OF LOSS OF LABOR PRODUCTIVITY</a:t>
            </a:r>
            <a:endParaRPr lang="en-US" sz="3600" b="1" i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835236"/>
            <a:ext cx="3657600" cy="1946564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William Ibbs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W. Alexander Moseley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F3D42D5-2B78-4496-B41D-B2C947D490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4835236"/>
            <a:ext cx="4343400" cy="194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8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9pPr>
          </a:lstStyle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Lee Schumacher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Paul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Stynchcomb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46063"/>
            <a:ext cx="13509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white-Forum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-10795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43013" y="904875"/>
            <a:ext cx="7824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algn="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cs typeface="Arial" pitchFamily="34" charset="0"/>
              </a:rPr>
              <a:t>American Bar Association</a:t>
            </a:r>
          </a:p>
          <a:p>
            <a:pPr algn="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Forum on the Construction Industry</a:t>
            </a:r>
          </a:p>
          <a:p>
            <a:pPr algn="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itchFamily="34" charset="0"/>
                <a:cs typeface="Arial" pitchFamily="34" charset="0"/>
              </a:rPr>
              <a:t>2013 Mid Winter Meeting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4354" y="4143478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Presenters: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cap="all" dirty="0" smtClean="0">
                <a:latin typeface="Arial Black" pitchFamily="-80" charset="0"/>
              </a:rPr>
              <a:t>AACE Recommended Practice No. 25R-03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Identified 20 quantitative methods to estimate value of loss labor productivity</a:t>
            </a:r>
          </a:p>
          <a:p>
            <a:r>
              <a:rPr lang="en-US" dirty="0" smtClean="0">
                <a:latin typeface="Arial" charset="0"/>
              </a:rPr>
              <a:t>Based on a survey of the literature at that time</a:t>
            </a:r>
          </a:p>
          <a:p>
            <a:r>
              <a:rPr lang="en-US" dirty="0" smtClean="0">
                <a:latin typeface="Arial" charset="0"/>
              </a:rPr>
              <a:t>Peer-reviewed and published in 2004</a:t>
            </a:r>
          </a:p>
          <a:p>
            <a:r>
              <a:rPr lang="en-US" dirty="0" smtClean="0">
                <a:latin typeface="Arial" charset="0"/>
              </a:rPr>
              <a:t>AACE in process of updating RP at this 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DA44B24-0961-412E-B598-1ADA6084587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295400"/>
          </a:xfrm>
          <a:noFill/>
        </p:spPr>
        <p:txBody>
          <a:bodyPr/>
          <a:lstStyle/>
          <a:p>
            <a:r>
              <a:rPr lang="en-US" sz="4000" cap="all" dirty="0" smtClean="0">
                <a:latin typeface="Arial Black" pitchFamily="-80" charset="0"/>
              </a:rPr>
              <a:t>reality or theory?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114800"/>
          </a:xfrm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Are results consistent with project facts and cost records?</a:t>
            </a:r>
          </a:p>
          <a:p>
            <a:r>
              <a:rPr lang="en-US" dirty="0" smtClean="0">
                <a:latin typeface="Arial" charset="0"/>
              </a:rPr>
              <a:t>Are impacts of both owner and contractor considered?</a:t>
            </a:r>
          </a:p>
          <a:p>
            <a:r>
              <a:rPr lang="en-US" dirty="0" smtClean="0">
                <a:latin typeface="Arial" charset="0"/>
              </a:rPr>
              <a:t>Is the method used to quantify damages most reliable given circumstances?</a:t>
            </a:r>
          </a:p>
          <a:p>
            <a:r>
              <a:rPr lang="en-US" dirty="0" smtClean="0">
                <a:latin typeface="Arial" charset="0"/>
              </a:rPr>
              <a:t>Sometimes a combination of methods yields the most precise overall estimate</a:t>
            </a: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E6CBFCF-6574-4360-ACB3-5483AC9D0FA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cap="all" dirty="0" smtClean="0">
                <a:latin typeface="Arial Black" pitchFamily="-80" charset="0"/>
              </a:rPr>
              <a:t>AACE RP No. 25R-03</a:t>
            </a:r>
            <a:br>
              <a:rPr lang="en-US" sz="4000" cap="all" dirty="0" smtClean="0">
                <a:latin typeface="Arial Black" pitchFamily="-80" charset="0"/>
              </a:rPr>
            </a:br>
            <a:r>
              <a:rPr lang="en-US" sz="4000" cap="all" dirty="0" smtClean="0">
                <a:latin typeface="Arial Black" pitchFamily="-80" charset="0"/>
              </a:rPr>
              <a:t>Ranking of Methods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114800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Project Specific Studies</a:t>
            </a:r>
          </a:p>
          <a:p>
            <a:pPr marL="914400" lvl="1" indent="-514350"/>
            <a:r>
              <a:rPr lang="en-US" sz="3000" dirty="0" smtClean="0">
                <a:latin typeface="Arial" charset="0"/>
              </a:rPr>
              <a:t>Measured Mile</a:t>
            </a:r>
          </a:p>
          <a:p>
            <a:pPr marL="914400" lvl="1" indent="-514350"/>
            <a:r>
              <a:rPr lang="en-US" sz="3000" dirty="0" smtClean="0">
                <a:latin typeface="Arial" charset="0"/>
              </a:rPr>
              <a:t>Earned Value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Project Comparison Studies</a:t>
            </a:r>
          </a:p>
          <a:p>
            <a:pPr marL="914400" lvl="1" indent="-514350"/>
            <a:r>
              <a:rPr lang="en-US" sz="3000" dirty="0" smtClean="0">
                <a:latin typeface="Arial" charset="0"/>
              </a:rPr>
              <a:t>Based on comparable project work</a:t>
            </a:r>
          </a:p>
          <a:p>
            <a:pPr marL="914400" lvl="1" indent="-514350"/>
            <a:r>
              <a:rPr lang="en-US" sz="3000" dirty="0" smtClean="0">
                <a:latin typeface="Arial" charset="0"/>
              </a:rPr>
              <a:t>Based on comparable work on other projects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7DF0212-A3AA-4171-AFD1-5F7C149FBF0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latin typeface="Arial Black" pitchFamily="-80" charset="0"/>
              </a:rPr>
              <a:t> AACE RP NO. 25R-03</a:t>
            </a:r>
            <a:br>
              <a:rPr lang="en-US" sz="4000" dirty="0" smtClean="0">
                <a:latin typeface="Arial Black" pitchFamily="-80" charset="0"/>
              </a:rPr>
            </a:br>
            <a:r>
              <a:rPr lang="en-US" sz="4000" dirty="0" smtClean="0">
                <a:latin typeface="Arial Black" pitchFamily="-80" charset="0"/>
              </a:rPr>
              <a:t>RANKING OF METHODS  (cont’d)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924800" cy="2743200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Arial" charset="0"/>
              </a:rPr>
              <a:t>Subject Specific Studies</a:t>
            </a:r>
          </a:p>
          <a:p>
            <a:pPr marL="914400" lvl="1" indent="-514350"/>
            <a:r>
              <a:rPr lang="en-US" sz="3000" dirty="0" smtClean="0">
                <a:latin typeface="Arial" charset="0"/>
              </a:rPr>
              <a:t>Overtime</a:t>
            </a:r>
          </a:p>
          <a:p>
            <a:pPr marL="914400" lvl="1" indent="-514350"/>
            <a:r>
              <a:rPr lang="en-US" sz="3000" dirty="0" smtClean="0">
                <a:latin typeface="Arial" charset="0"/>
              </a:rPr>
              <a:t>Impact of change orders</a:t>
            </a:r>
          </a:p>
          <a:p>
            <a:pPr marL="914400" lvl="1" indent="-514350"/>
            <a:r>
              <a:rPr lang="en-US" sz="3000" dirty="0" smtClean="0">
                <a:latin typeface="Arial" charset="0"/>
              </a:rPr>
              <a:t>Many more of various specific factors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Arial" charset="0"/>
              </a:rPr>
              <a:t>General Industry Studies – MCAA, NECA and others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CFE6BD5-26C4-43C0-BCBF-E450EF6E119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latin typeface="Arial Black" pitchFamily="-80" charset="0"/>
              </a:rPr>
              <a:t> AACE RP NO. 25R-03</a:t>
            </a:r>
            <a:br>
              <a:rPr lang="en-US" sz="4000" dirty="0" smtClean="0">
                <a:latin typeface="Arial Black" pitchFamily="-80" charset="0"/>
              </a:rPr>
            </a:br>
            <a:r>
              <a:rPr lang="en-US" sz="4000" dirty="0" smtClean="0">
                <a:latin typeface="Arial Black" pitchFamily="-80" charset="0"/>
              </a:rPr>
              <a:t>RANKING OF METHODS  (cont’d)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362200"/>
            <a:ext cx="6019800" cy="2743200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latin typeface="Arial" charset="0"/>
              </a:rPr>
              <a:t>Cost-Based Methods</a:t>
            </a:r>
          </a:p>
          <a:p>
            <a:pPr marL="914400" lvl="1" indent="-514350"/>
            <a:r>
              <a:rPr lang="en-US" sz="3000" dirty="0" smtClean="0">
                <a:latin typeface="Arial" charset="0"/>
              </a:rPr>
              <a:t>Total Cost</a:t>
            </a:r>
          </a:p>
          <a:p>
            <a:pPr marL="1314450" lvl="2" indent="-514350"/>
            <a:r>
              <a:rPr lang="en-US" sz="2800" dirty="0" smtClean="0">
                <a:latin typeface="Arial" charset="0"/>
              </a:rPr>
              <a:t>Entire project</a:t>
            </a:r>
          </a:p>
          <a:p>
            <a:pPr marL="1314450" lvl="2" indent="-514350"/>
            <a:r>
              <a:rPr lang="en-US" sz="2800" dirty="0" smtClean="0">
                <a:latin typeface="Arial" charset="0"/>
              </a:rPr>
              <a:t>Specific units of work</a:t>
            </a:r>
          </a:p>
          <a:p>
            <a:pPr marL="914400" lvl="1" indent="-514350"/>
            <a:r>
              <a:rPr lang="en-US" sz="3000" dirty="0" smtClean="0">
                <a:latin typeface="Arial" charset="0"/>
              </a:rPr>
              <a:t>Modified Total Cost</a:t>
            </a:r>
          </a:p>
          <a:p>
            <a:pPr marL="1314450" lvl="2" indent="-514350"/>
            <a:r>
              <a:rPr lang="en-US" sz="2800" dirty="0" smtClean="0">
                <a:latin typeface="Arial" charset="0"/>
              </a:rPr>
              <a:t>Entire project</a:t>
            </a:r>
          </a:p>
          <a:p>
            <a:pPr marL="1314450" lvl="2" indent="-514350"/>
            <a:r>
              <a:rPr lang="en-US" sz="2800" dirty="0" smtClean="0">
                <a:latin typeface="Arial" charset="0"/>
              </a:rPr>
              <a:t>Specific units of 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93C5A209-047A-4689-B5B2-C493CB8B35D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219200"/>
          </a:xfrm>
          <a:noFill/>
        </p:spPr>
        <p:txBody>
          <a:bodyPr/>
          <a:lstStyle/>
          <a:p>
            <a:r>
              <a:rPr lang="en-US" sz="4000" cap="all" dirty="0" smtClean="0">
                <a:latin typeface="Arial Black" pitchFamily="-80" charset="0"/>
              </a:rPr>
              <a:t>Choosing a Method Practical CONSIDERATIONS</a:t>
            </a:r>
            <a:endParaRPr lang="en-US" sz="4000" cap="small" dirty="0" smtClean="0">
              <a:latin typeface="Arial Black" pitchFamily="-80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Amount and quality of available information</a:t>
            </a:r>
          </a:p>
          <a:p>
            <a:r>
              <a:rPr lang="en-US" dirty="0" smtClean="0">
                <a:latin typeface="Arial" charset="0"/>
              </a:rPr>
              <a:t>Nature of the productivity impacts</a:t>
            </a:r>
          </a:p>
          <a:p>
            <a:r>
              <a:rPr lang="en-US" dirty="0" smtClean="0">
                <a:latin typeface="Arial" charset="0"/>
              </a:rPr>
              <a:t>Anticipated level of required certainty</a:t>
            </a:r>
          </a:p>
          <a:p>
            <a:r>
              <a:rPr lang="en-US" dirty="0" smtClean="0">
                <a:latin typeface="Arial" charset="0"/>
              </a:rPr>
              <a:t>Evaluation time and cost</a:t>
            </a:r>
          </a:p>
          <a:p>
            <a:r>
              <a:rPr lang="en-US" dirty="0" smtClean="0">
                <a:latin typeface="Arial" charset="0"/>
              </a:rPr>
              <a:t>Prospective estimates versus after-the-fact determinations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BE78C1C-AA04-424B-8A70-BF461AA6842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90600"/>
          </a:xfrm>
          <a:noFill/>
        </p:spPr>
        <p:txBody>
          <a:bodyPr/>
          <a:lstStyle/>
          <a:p>
            <a:r>
              <a:rPr lang="en-US" sz="4000" cap="all" dirty="0" smtClean="0">
                <a:latin typeface="Arial Black" pitchFamily="-80" charset="0"/>
              </a:rPr>
              <a:t>industry studies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419600"/>
          </a:xfrm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Can be useful:</a:t>
            </a:r>
          </a:p>
          <a:p>
            <a:pPr lvl="1"/>
            <a:r>
              <a:rPr lang="en-US" dirty="0" smtClean="0">
                <a:latin typeface="Arial" charset="0"/>
              </a:rPr>
              <a:t>When there is a lack of labor and production data</a:t>
            </a:r>
          </a:p>
          <a:p>
            <a:pPr lvl="1"/>
            <a:r>
              <a:rPr lang="en-US" dirty="0" smtClean="0">
                <a:latin typeface="Arial" charset="0"/>
              </a:rPr>
              <a:t>When there is no “non-impacted” period </a:t>
            </a:r>
          </a:p>
          <a:p>
            <a:pPr lvl="1"/>
            <a:r>
              <a:rPr lang="en-US" dirty="0" smtClean="0">
                <a:latin typeface="Arial" charset="0"/>
              </a:rPr>
              <a:t>The issue specific study matches project issue</a:t>
            </a:r>
          </a:p>
          <a:p>
            <a:pPr lvl="1"/>
            <a:r>
              <a:rPr lang="en-US" dirty="0" smtClean="0">
                <a:latin typeface="Arial" charset="0"/>
              </a:rPr>
              <a:t>To collaborate results of other methods</a:t>
            </a:r>
          </a:p>
          <a:p>
            <a:r>
              <a:rPr lang="en-US" dirty="0" smtClean="0">
                <a:latin typeface="Arial" charset="0"/>
              </a:rPr>
              <a:t>Best used when industry guide relates to affected trade</a:t>
            </a:r>
          </a:p>
          <a:p>
            <a:r>
              <a:rPr lang="en-US" dirty="0" smtClean="0">
                <a:latin typeface="Arial" charset="0"/>
              </a:rPr>
              <a:t>Have been accepted if done properly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fld id="{6BE78C1C-AA04-424B-8A70-BF461AA6842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0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1119</Words>
  <Application>Microsoft Office PowerPoint</Application>
  <PresentationFormat>On-screen Show (4:3)</PresentationFormat>
  <Paragraphs>170</Paragraphs>
  <Slides>25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THE REALITY BEHIND THE THEORY OF LOSS OF LABOR PRODUCTIVITY</vt:lpstr>
      <vt:lpstr>ELEMENTS OF PROOF</vt:lpstr>
      <vt:lpstr>AACE Recommended Practice No. 25R-03</vt:lpstr>
      <vt:lpstr>reality or theory?</vt:lpstr>
      <vt:lpstr>AACE RP No. 25R-03 Ranking of Methods</vt:lpstr>
      <vt:lpstr> AACE RP NO. 25R-03 RANKING OF METHODS  (cont’d)</vt:lpstr>
      <vt:lpstr> AACE RP NO. 25R-03 RANKING OF METHODS  (cont’d)</vt:lpstr>
      <vt:lpstr>Choosing a Method Practical CONSIDERATIONS</vt:lpstr>
      <vt:lpstr>industry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Selecting a Measurement Method</vt:lpstr>
      <vt:lpstr>PowerPoint Presentation</vt:lpstr>
      <vt:lpstr>WHAT IS THIS LOSS OF PRODUCTIVITY OF WHICH YOU SPEAK?</vt:lpstr>
      <vt:lpstr>PROVING QUANTUM OF PRODUCTIVITY LOSS </vt:lpstr>
      <vt:lpstr>PROBLEM WITH INDUSTRY STUDIES? </vt:lpstr>
      <vt:lpstr>WHAT’S A LAWYER TO DO WITH SUCH AN OPINION?</vt:lpstr>
      <vt:lpstr>PowerPoint Presentation</vt:lpstr>
      <vt:lpstr> BETTER APPROACH </vt:lpstr>
      <vt:lpstr>THE REALITY BEHIND THE THEORY OF LOSS OF LABOR PRODUCTIVITY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REALITY BEHIND THE THEORY OF LOSS OF LABOR PRODUCTIVITY</dc:title>
  <dc:creator>Dave Owen</dc:creator>
  <cp:lastModifiedBy>Forums</cp:lastModifiedBy>
  <cp:revision>8</cp:revision>
  <dcterms:modified xsi:type="dcterms:W3CDTF">2013-01-30T18:40:50Z</dcterms:modified>
</cp:coreProperties>
</file>