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theme/theme37.xml" ContentType="application/vnd.openxmlformats-officedocument.them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22.xml" ContentType="application/vnd.openxmlformats-officedocument.theme+xml"/>
  <Override PartName="/ppt/theme/theme40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8.xml" ContentType="application/vnd.openxmlformats-officedocument.theme+xml"/>
  <Override PartName="/ppt/notesSlides/notesSlide25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9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notesSlides/notesSlide22.xml" ContentType="application/vnd.openxmlformats-officedocument.presentationml.notesSlid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0" r:id="rId2"/>
    <p:sldMasterId id="2147483826" r:id="rId3"/>
    <p:sldMasterId id="2147483828" r:id="rId4"/>
    <p:sldMasterId id="2147483830" r:id="rId5"/>
    <p:sldMasterId id="2147483832" r:id="rId6"/>
    <p:sldMasterId id="2147483834" r:id="rId7"/>
    <p:sldMasterId id="2147483836" r:id="rId8"/>
    <p:sldMasterId id="2147483838" r:id="rId9"/>
    <p:sldMasterId id="2147483840" r:id="rId10"/>
    <p:sldMasterId id="2147483842" r:id="rId11"/>
    <p:sldMasterId id="2147483844" r:id="rId12"/>
    <p:sldMasterId id="2147483846" r:id="rId13"/>
    <p:sldMasterId id="2147483848" r:id="rId14"/>
    <p:sldMasterId id="2147483850" r:id="rId15"/>
    <p:sldMasterId id="2147483852" r:id="rId16"/>
    <p:sldMasterId id="2147483854" r:id="rId17"/>
    <p:sldMasterId id="2147483856" r:id="rId18"/>
    <p:sldMasterId id="2147483858" r:id="rId19"/>
    <p:sldMasterId id="2147483860" r:id="rId20"/>
    <p:sldMasterId id="2147483862" r:id="rId21"/>
    <p:sldMasterId id="2147483864" r:id="rId22"/>
    <p:sldMasterId id="2147483866" r:id="rId23"/>
    <p:sldMasterId id="2147483868" r:id="rId24"/>
    <p:sldMasterId id="2147483870" r:id="rId25"/>
    <p:sldMasterId id="2147483874" r:id="rId26"/>
    <p:sldMasterId id="2147483876" r:id="rId27"/>
    <p:sldMasterId id="2147483878" r:id="rId28"/>
    <p:sldMasterId id="2147483880" r:id="rId29"/>
    <p:sldMasterId id="2147483882" r:id="rId30"/>
    <p:sldMasterId id="2147483884" r:id="rId31"/>
    <p:sldMasterId id="2147483886" r:id="rId32"/>
    <p:sldMasterId id="2147483888" r:id="rId33"/>
    <p:sldMasterId id="2147483890" r:id="rId34"/>
    <p:sldMasterId id="2147483892" r:id="rId35"/>
    <p:sldMasterId id="2147483894" r:id="rId36"/>
    <p:sldMasterId id="2147483896" r:id="rId37"/>
    <p:sldMasterId id="2147483898" r:id="rId38"/>
  </p:sldMasterIdLst>
  <p:notesMasterIdLst>
    <p:notesMasterId r:id="rId112"/>
  </p:notesMasterIdLst>
  <p:handoutMasterIdLst>
    <p:handoutMasterId r:id="rId113"/>
  </p:handoutMasterIdLst>
  <p:sldIdLst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341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06" r:id="rId98"/>
    <p:sldId id="407" r:id="rId99"/>
    <p:sldId id="408" r:id="rId100"/>
    <p:sldId id="410" r:id="rId101"/>
    <p:sldId id="411" r:id="rId102"/>
    <p:sldId id="412" r:id="rId103"/>
    <p:sldId id="413" r:id="rId104"/>
    <p:sldId id="414" r:id="rId105"/>
    <p:sldId id="415" r:id="rId106"/>
    <p:sldId id="416" r:id="rId107"/>
    <p:sldId id="417" r:id="rId108"/>
    <p:sldId id="418" r:id="rId109"/>
    <p:sldId id="419" r:id="rId110"/>
    <p:sldId id="420" r:id="rId1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0000"/>
    <a:srgbClr val="000000"/>
    <a:srgbClr val="003300"/>
    <a:srgbClr val="008000"/>
    <a:srgbClr val="B0D0D4"/>
    <a:srgbClr val="A8C9FE"/>
    <a:srgbClr val="47CA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77442" autoAdjust="0"/>
  </p:normalViewPr>
  <p:slideViewPr>
    <p:cSldViewPr snapToGrid="0">
      <p:cViewPr>
        <p:scale>
          <a:sx n="60" d="100"/>
          <a:sy n="60" d="100"/>
        </p:scale>
        <p:origin x="-1062" y="-144"/>
      </p:cViewPr>
      <p:guideLst>
        <p:guide orient="horz" pos="4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84" Type="http://schemas.openxmlformats.org/officeDocument/2006/relationships/slide" Target="slides/slide46.xml"/><Relationship Id="rId89" Type="http://schemas.openxmlformats.org/officeDocument/2006/relationships/slide" Target="slides/slide51.xml"/><Relationship Id="rId112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87" Type="http://schemas.openxmlformats.org/officeDocument/2006/relationships/slide" Target="slides/slide49.xml"/><Relationship Id="rId102" Type="http://schemas.openxmlformats.org/officeDocument/2006/relationships/slide" Target="slides/slide64.xml"/><Relationship Id="rId110" Type="http://schemas.openxmlformats.org/officeDocument/2006/relationships/slide" Target="slides/slide72.xml"/><Relationship Id="rId11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90" Type="http://schemas.openxmlformats.org/officeDocument/2006/relationships/slide" Target="slides/slide52.xml"/><Relationship Id="rId95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100" Type="http://schemas.openxmlformats.org/officeDocument/2006/relationships/slide" Target="slides/slide62.xml"/><Relationship Id="rId105" Type="http://schemas.openxmlformats.org/officeDocument/2006/relationships/slide" Target="slides/slide67.xml"/><Relationship Id="rId11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93" Type="http://schemas.openxmlformats.org/officeDocument/2006/relationships/slide" Target="slides/slide55.xml"/><Relationship Id="rId98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103" Type="http://schemas.openxmlformats.org/officeDocument/2006/relationships/slide" Target="slides/slide65.xml"/><Relationship Id="rId108" Type="http://schemas.openxmlformats.org/officeDocument/2006/relationships/slide" Target="slides/slide70.xml"/><Relationship Id="rId11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slide" Target="slides/slide50.xml"/><Relationship Id="rId91" Type="http://schemas.openxmlformats.org/officeDocument/2006/relationships/slide" Target="slides/slide53.xml"/><Relationship Id="rId96" Type="http://schemas.openxmlformats.org/officeDocument/2006/relationships/slide" Target="slides/slide58.xml"/><Relationship Id="rId111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6" Type="http://schemas.openxmlformats.org/officeDocument/2006/relationships/slide" Target="slides/slide68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94" Type="http://schemas.openxmlformats.org/officeDocument/2006/relationships/slide" Target="slides/slide56.xml"/><Relationship Id="rId99" Type="http://schemas.openxmlformats.org/officeDocument/2006/relationships/slide" Target="slides/slide61.xml"/><Relationship Id="rId101" Type="http://schemas.openxmlformats.org/officeDocument/2006/relationships/slide" Target="slides/slide6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109" Type="http://schemas.openxmlformats.org/officeDocument/2006/relationships/slide" Target="slides/slide7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6" Type="http://schemas.openxmlformats.org/officeDocument/2006/relationships/slide" Target="slides/slide38.xml"/><Relationship Id="rId97" Type="http://schemas.openxmlformats.org/officeDocument/2006/relationships/slide" Target="slides/slide59.xml"/><Relationship Id="rId104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45264B-2B1C-4925-9885-112E9C177CA8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4E17ED-0806-45B7-B80F-6B4C9051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22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4D47AD-0686-4154-A2F6-A7D79CA035B9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0D6DB9-A3E9-44F9-82B1-BAD0CF610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605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A2C947-34DE-4EBB-B31E-E14D25BF37FD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549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85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67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65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01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28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361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83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09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27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CF9D5-D2D1-4B8C-A460-310D4E22514C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094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27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845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39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979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09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DCABE-7294-42DC-B49E-0CDC600B2E5E}" type="slidenum">
              <a:rPr 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C64E41-56E6-4174-8C85-84E1D7649E0D}" type="slidenum">
              <a:rPr lang="en-US">
                <a:solidFill>
                  <a:prstClr val="black"/>
                </a:solidFill>
              </a:rPr>
              <a:pPr eaLnBrk="1" hangingPunct="1"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89B50D-2CED-40FD-BF20-F06796D454B1}" type="slidenum">
              <a:rPr lang="en-US">
                <a:solidFill>
                  <a:prstClr val="black"/>
                </a:solidFill>
              </a:rPr>
              <a:pPr eaLnBrk="1" hangingPunct="1"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4EB00-9E6D-4054-A7C0-BF0E36CA75E0}" type="slidenum">
              <a:rPr lang="en-US">
                <a:solidFill>
                  <a:prstClr val="black"/>
                </a:solidFill>
              </a:rPr>
              <a:pPr eaLnBrk="1" hangingPunct="1"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289C5-4316-45A5-84FC-19CB4FC3FD4D}" type="slidenum">
              <a:rPr 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41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24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ECAD8-40E9-4FA8-93C6-7C8487443629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3D8924-9FED-4D19-AD20-154BD3F1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0BC1-C773-437E-830D-39E56410CD03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343173-036B-49A3-9E5B-4EA87FAE4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3F77-F37E-440E-BE8E-B17AA75CFCA7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7F6D46-70EF-4D84-8876-45346E2F5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524375"/>
            <a:ext cx="8455025" cy="936625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456238"/>
            <a:ext cx="6400800" cy="5492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C8DD0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A501E-71AB-4BC8-998C-2CCC97DDF65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61A96-C2DD-4D4E-9F6F-169EDBD79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99985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FEA69-D78B-4655-9BE2-A1752294BD43}" type="datetime1">
              <a:rPr lang="en-US" smtClean="0">
                <a:solidFill>
                  <a:srgbClr val="000000"/>
                </a:solidFill>
              </a:rPr>
              <a:pPr/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08A3-142F-43B4-81F1-06D1FA0DC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559550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524375"/>
            <a:ext cx="8455025" cy="936625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456238"/>
            <a:ext cx="6400800" cy="5492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C8DD0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A501E-71AB-4BC8-998C-2CCC97DDF65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61A96-C2DD-4D4E-9F6F-169EDBD79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524375"/>
            <a:ext cx="8455025" cy="936625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456238"/>
            <a:ext cx="6400800" cy="5492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C8DD0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A501E-71AB-4BC8-998C-2CCC97DDF65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61A96-C2DD-4D4E-9F6F-169EDBD79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207F-5071-4596-88C2-099477E2F79F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BF1E-31D5-40DE-AA1A-3D4F4B953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DBD20-4626-4BDF-A7F9-516DDCA7474C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C19D3-05C2-4BF2-992E-3407A11C5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399985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001C-206D-44EC-A23B-57B0BF797E4C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033059"/>
      </p:ext>
    </p:extLst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001C-206D-44EC-A23B-57B0BF797E4C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033059"/>
      </p:ext>
    </p:extLst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001C-206D-44EC-A23B-57B0BF797E4C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033059"/>
      </p:ext>
    </p:extLst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001C-206D-44EC-A23B-57B0BF797E4C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033059"/>
      </p:ext>
    </p:extLst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524375"/>
            <a:ext cx="8455025" cy="936625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456238"/>
            <a:ext cx="6400800" cy="5492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C8DD0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A501E-71AB-4BC8-998C-2CCC97DDF65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61A96-C2DD-4D4E-9F6F-169EDBD79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 sz="3600" i="1">
                <a:latin typeface="Arial Black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CB7D1E-FF1D-4284-9F85-D4664AA4F1AF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08DAE17-6CF1-4270-B41A-85F5FE83E7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B201-91F8-463E-B619-280F6A3695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1/30/2013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3FC6-1F44-4C8E-9EDB-39996FC0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99985"/>
      </p:ext>
    </p:extLst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001C-206D-44EC-A23B-57B0BF797E4C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033059"/>
      </p:ext>
    </p:extLst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524375"/>
            <a:ext cx="8455025" cy="936625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456238"/>
            <a:ext cx="6400800" cy="5492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C8DD0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A501E-71AB-4BC8-998C-2CCC97DDF65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61A96-C2DD-4D4E-9F6F-169EDBD79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94EA5-9573-45BC-A9E6-984584A579FC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C30FED-70C7-4897-8420-3C56F91D9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4660-9F6C-45E9-BCFE-75EB37FB44B6}" type="datetime1">
              <a:rPr lang="en-US" smtClean="0">
                <a:solidFill>
                  <a:srgbClr val="FFFFFF"/>
                </a:solidFill>
              </a:rPr>
              <a:pPr/>
              <a:t>1/30/2013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80352"/>
      </p:ext>
    </p:extLst>
  </p:cSld>
  <p:clrMapOvr>
    <a:masterClrMapping/>
  </p:clrMapOvr>
  <p:transition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4524375"/>
            <a:ext cx="8455025" cy="936625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5456238"/>
            <a:ext cx="6400800" cy="5492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C8DD0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A501E-71AB-4BC8-998C-2CCC97DDF65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B61A96-C2DD-4D4E-9F6F-169EDBD79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6139-20B4-4986-B4FC-46F1EACFA5EC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74E3-C559-4106-9DE6-5ED003D18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D93BB-3D30-4278-A8D1-6E09B8A770E6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FC92C88-3BC8-448C-91CC-119ACFFD8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640C-D1E7-4844-BE8A-CEEE5BFAD32B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21DC75-93EA-47D0-BFCC-39935187C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5E186-8457-4077-836C-27E7A313B023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E3C5B3A-D0A6-45DE-B377-350D07DB33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5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8D770B-DD59-435F-AF5D-A66705C9D188}" type="datetime1">
              <a:rPr lang="en-US" smtClean="0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21BD12-CE81-46FC-9AE0-6E1C2BD2A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6" r:id="rId4"/>
    <p:sldLayoutId id="2147483817" r:id="rId5"/>
    <p:sldLayoutId id="2147483810" r:id="rId6"/>
    <p:sldLayoutId id="2147483818" r:id="rId7"/>
    <p:sldLayoutId id="2147483811" r:id="rId8"/>
    <p:sldLayoutId id="2147483819" r:id="rId9"/>
    <p:sldLayoutId id="2147483812" r:id="rId10"/>
    <p:sldLayoutId id="2147483813" r:id="rId11"/>
  </p:sldLayoutIdLst>
  <p:transition>
    <p:randomBar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 kern="1200" spc="-100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FC000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2" pitchFamily="18" charset="2"/>
        <a:buChar char=""/>
        <a:defRPr sz="2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3" pitchFamily="18" charset="2"/>
        <a:buChar char=""/>
        <a:defRPr sz="22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 2" pitchFamily="18" charset="2"/>
        <a:buChar char=""/>
        <a:defRPr sz="20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4" r:id="rId3"/>
    <p:sldLayoutId id="2147483825" r:id="rId4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F4949-C3D2-40BF-BD92-E139A4E31A27}" type="datetime1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B61A96-C2DD-4D4E-9F6F-169EDBD7974C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C000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8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6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•"/>
        <a:defRPr sz="24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–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Char char="»"/>
        <a:defRPr sz="20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ejosiah\Documents\ABA%20Naples%202013\Exhibitors-Slide-Show-Naples-2013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josiah\Documents\ABA%20Naples%202013\Video\George%20W.%20Bush%20-%20Fool%20me%20Once%20-%20Bushism.wmv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xhibitors-Slide-Show-Naples-201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9237" y="354841"/>
            <a:ext cx="9191768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2842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874" y="1947202"/>
            <a:ext cx="3063658" cy="332029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067033" y="32515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1" y="2524122"/>
            <a:ext cx="3642682" cy="2424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4239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10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>
                <a:solidFill>
                  <a:srgbClr val="FFC000"/>
                </a:solidFill>
                <a:latin typeface="Arial Black" pitchFamily="34" charset="0"/>
              </a:rPr>
              <a:t>David makes a deal with Goliath.</a:t>
            </a:r>
            <a:br>
              <a:rPr lang="en-US" i="1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en-US" i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438275"/>
            <a:ext cx="5495925" cy="49597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36091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491320"/>
            <a:ext cx="6114198" cy="5951289"/>
          </a:xfrm>
        </p:spPr>
      </p:pic>
    </p:spTree>
    <p:extLst>
      <p:ext uri="{BB962C8B-B14F-4D97-AF65-F5344CB8AC3E}">
        <p14:creationId xmlns="" xmlns:p14="http://schemas.microsoft.com/office/powerpoint/2010/main" val="19861858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995" y="685799"/>
            <a:ext cx="7867921" cy="5419725"/>
          </a:xfr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29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427377"/>
            <a:ext cx="4038600" cy="6068934"/>
          </a:xfr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5140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18" y="590550"/>
            <a:ext cx="4013164" cy="5794409"/>
          </a:xfr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5833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547" y="956680"/>
            <a:ext cx="6632906" cy="496787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0861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491320"/>
            <a:ext cx="6114198" cy="5951289"/>
          </a:xfrm>
        </p:spPr>
      </p:pic>
    </p:spTree>
    <p:extLst>
      <p:ext uri="{BB962C8B-B14F-4D97-AF65-F5344CB8AC3E}">
        <p14:creationId xmlns="" xmlns:p14="http://schemas.microsoft.com/office/powerpoint/2010/main" val="31686055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664325" cy="39624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4365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34" y="545910"/>
            <a:ext cx="5528209" cy="5528209"/>
          </a:xfrm>
        </p:spPr>
      </p:pic>
    </p:spTree>
    <p:extLst>
      <p:ext uri="{BB962C8B-B14F-4D97-AF65-F5344CB8AC3E}">
        <p14:creationId xmlns="" xmlns:p14="http://schemas.microsoft.com/office/powerpoint/2010/main" val="7572347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016" y="784953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</a:rPr>
              <a:t>American Bar Association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b="1" dirty="0">
                <a:solidFill>
                  <a:srgbClr val="FFCC00"/>
                </a:solidFill>
                <a:latin typeface="Arial"/>
              </a:rPr>
              <a:t>Forum on the Construction </a:t>
            </a:r>
            <a:r>
              <a:rPr lang="en-US" b="1" dirty="0" smtClean="0">
                <a:solidFill>
                  <a:srgbClr val="FFCC00"/>
                </a:solidFill>
                <a:latin typeface="Arial"/>
              </a:rPr>
              <a:t>Industry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2013 Mid Winter Meeting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717" y="-133973"/>
            <a:ext cx="2463800" cy="1092200"/>
            <a:chOff x="-690373" y="31804"/>
            <a:chExt cx="2589028" cy="1219200"/>
          </a:xfrm>
        </p:grpSpPr>
        <p:pic>
          <p:nvPicPr>
            <p:cNvPr id="6" name="Picture 7" descr="A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90373" y="385817"/>
              <a:ext cx="135096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white-Forum-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55" y="31804"/>
              <a:ext cx="1625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7733" y="4200525"/>
            <a:ext cx="6400800" cy="1752600"/>
          </a:xfrm>
        </p:spPr>
        <p:txBody>
          <a:bodyPr/>
          <a:lstStyle/>
          <a:p>
            <a:pPr marL="347663" indent="-347663" algn="l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William G. </a:t>
            </a:r>
            <a:r>
              <a:rPr lang="en-US" sz="2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Geisen</a:t>
            </a:r>
            <a:endParaRPr lang="en-US" sz="20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7663" indent="-347663" algn="l" eaLnBrk="1" hangingPunct="1">
              <a:lnSpc>
                <a:spcPct val="80000"/>
              </a:lnSpc>
            </a:pP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Stites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&amp; 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Harbison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PLLC</a:t>
            </a:r>
          </a:p>
          <a:p>
            <a:pPr marL="347663" indent="-347663" algn="l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7663" indent="-347663" algn="l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Denise Morris Hammond</a:t>
            </a:r>
          </a:p>
          <a:p>
            <a:pPr marL="347663" indent="-347663"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Wright, 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Fulford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Moorhead &amp; Brown, P.A.</a:t>
            </a:r>
          </a:p>
          <a:p>
            <a:pPr marL="347663" indent="-347663"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7663" indent="-347663" algn="l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Michael S. McNamara</a:t>
            </a:r>
          </a:p>
          <a:p>
            <a:pPr marL="347663" indent="-347663"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Pillsbury Winthrop Shaw Pittman, LLP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fld id="{F7B61A96-C2DD-4D4E-9F6F-169EDBD797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38375"/>
            <a:ext cx="9067800" cy="2133600"/>
          </a:xfrm>
        </p:spPr>
        <p:txBody>
          <a:bodyPr>
            <a:noAutofit/>
          </a:bodyPr>
          <a:lstStyle/>
          <a:p>
            <a:pPr marL="41148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 </a:t>
            </a:r>
            <a:r>
              <a:rPr lang="en-US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When Damages Aren’t Enough</a:t>
            </a:r>
          </a:p>
          <a:p>
            <a:pPr marL="41148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  </a:t>
            </a:r>
            <a:r>
              <a:rPr lang="en-US" sz="2800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Alternative Remedies in Construction Cases</a:t>
            </a:r>
          </a:p>
          <a:p>
            <a:pPr marL="41148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545293"/>
            <a:ext cx="3952875" cy="581179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9554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81088"/>
          </a:xfrm>
        </p:spPr>
        <p:txBody>
          <a:bodyPr>
            <a:normAutofit fontScale="90000"/>
          </a:bodyPr>
          <a:lstStyle/>
          <a:p>
            <a:r>
              <a:rPr lang="en-US" dirty="0"/>
              <a:t>Teaming </a:t>
            </a:r>
            <a:r>
              <a:rPr lang="en-US" dirty="0" smtClean="0"/>
              <a:t>Agreement</a:t>
            </a:r>
            <a:br>
              <a:rPr lang="en-US" dirty="0" smtClean="0"/>
            </a:br>
            <a:r>
              <a:rPr lang="en-US" dirty="0" smtClean="0"/>
              <a:t>The bad news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buClr>
                <a:srgbClr val="F4A718"/>
              </a:buClr>
              <a:buFont typeface="Wingdings" pitchFamily="2" charset="2"/>
              <a:buChar char="§"/>
            </a:pPr>
            <a:r>
              <a:rPr lang="en-US" sz="2800" dirty="0"/>
              <a:t>“This Agreement does not create a partnership, joint venture or similar relationship between the parties.”</a:t>
            </a:r>
          </a:p>
          <a:p>
            <a:pPr marL="342900" lvl="1" indent="-342900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buClr>
                <a:srgbClr val="F4A718"/>
              </a:buClr>
              <a:buFont typeface="Wingdings" pitchFamily="2" charset="2"/>
              <a:buChar char="§"/>
            </a:pPr>
            <a:r>
              <a:rPr lang="en-US" sz="2800" dirty="0"/>
              <a:t>“[Goliath] may terminate this Agreement in whole or in part for its convenience with 90 days notice.”</a:t>
            </a:r>
          </a:p>
          <a:p>
            <a:pPr marL="342900" lvl="1" indent="-342900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buClr>
                <a:srgbClr val="F4A718"/>
              </a:buClr>
              <a:buFont typeface="Wingdings" pitchFamily="2" charset="2"/>
              <a:buChar char="§"/>
            </a:pPr>
            <a:r>
              <a:rPr lang="en-US" sz="2800" dirty="0"/>
              <a:t>“This Agreement is non-exclusive, and [Goliath] does not make any commitment for or guarantee any minimum or maximum amount of Purchase by [Goliath].” 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2135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8229600" cy="1081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Teaming Agreement</a:t>
            </a:r>
            <a:br>
              <a:rPr lang="en-US" dirty="0" smtClean="0"/>
            </a:br>
            <a:r>
              <a:rPr lang="en-US" dirty="0" smtClean="0"/>
              <a:t>More bad news – maybe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990725"/>
            <a:ext cx="83058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“. . . neither </a:t>
            </a:r>
            <a:r>
              <a:rPr lang="en-US" dirty="0"/>
              <a:t>party is liable to the other for (1) consequential, incidental, indirect, punitive or special damages, including commercial loss and lost </a:t>
            </a:r>
            <a:r>
              <a:rPr lang="en-US" dirty="0" smtClean="0"/>
              <a:t>profits . . .”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Neither party is liable to the other for direct damages in excess of $1 million.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5103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81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Teaming Agreement</a:t>
            </a:r>
            <a:br>
              <a:rPr lang="en-US" dirty="0" smtClean="0"/>
            </a:br>
            <a:r>
              <a:rPr lang="en-US" dirty="0" smtClean="0"/>
              <a:t>More bad news – but look again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21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Except for </a:t>
            </a:r>
            <a:r>
              <a:rPr lang="en-US" dirty="0" smtClean="0"/>
              <a:t>each </a:t>
            </a:r>
            <a:r>
              <a:rPr lang="en-US" dirty="0"/>
              <a:t>party’s breach of any requirements regarding Confidential </a:t>
            </a:r>
            <a:r>
              <a:rPr lang="en-US" dirty="0" smtClean="0"/>
              <a:t>Information . . . neither </a:t>
            </a:r>
            <a:r>
              <a:rPr lang="en-US" dirty="0"/>
              <a:t>party is liable to the other for </a:t>
            </a:r>
            <a:r>
              <a:rPr lang="en-US" dirty="0" smtClean="0"/>
              <a:t>consequential</a:t>
            </a:r>
            <a:r>
              <a:rPr lang="en-US" dirty="0"/>
              <a:t>, incidental, indirect, punitive or special </a:t>
            </a:r>
            <a:r>
              <a:rPr lang="en-US" dirty="0" smtClean="0"/>
              <a:t>damages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8069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Teaming Agreement</a:t>
            </a:r>
            <a:br>
              <a:rPr lang="en-US" dirty="0" smtClean="0"/>
            </a:br>
            <a:r>
              <a:rPr lang="en-US" dirty="0" smtClean="0"/>
              <a:t>The good news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5325" y="1714499"/>
            <a:ext cx="7696200" cy="4791075"/>
          </a:xfrm>
        </p:spPr>
        <p:txBody>
          <a:bodyPr>
            <a:normAutofit/>
          </a:bodyPr>
          <a:lstStyle/>
          <a:p>
            <a:pPr marL="342900" lvl="1" indent="-342900" eaLnBrk="1" hangingPunct="1">
              <a:spcBef>
                <a:spcPct val="40000"/>
              </a:spcBef>
              <a:spcAft>
                <a:spcPts val="1800"/>
              </a:spcAft>
              <a:buClr>
                <a:srgbClr val="F4A718"/>
              </a:buClr>
              <a:buFont typeface="Wingdings" pitchFamily="2" charset="2"/>
              <a:buChar char="§"/>
            </a:pPr>
            <a:r>
              <a:rPr lang="en-US" sz="2800" dirty="0" smtClean="0"/>
              <a:t>“Confidential Information means all information shared by either party during the term of this Agreement.”</a:t>
            </a:r>
          </a:p>
          <a:p>
            <a:pPr marL="342900" lvl="1" indent="-342900" eaLnBrk="1" hangingPunct="1">
              <a:spcBef>
                <a:spcPct val="40000"/>
              </a:spcBef>
              <a:spcAft>
                <a:spcPts val="1800"/>
              </a:spcAft>
              <a:buClr>
                <a:srgbClr val="F4A718"/>
              </a:buClr>
              <a:buFont typeface="Wingdings" pitchFamily="2" charset="2"/>
              <a:buChar char="§"/>
            </a:pPr>
            <a:r>
              <a:rPr lang="en-US" sz="2800" dirty="0" smtClean="0"/>
              <a:t>Each party will use Confidential Information only to exercise its rights and perform its obligations under this Agreement. </a:t>
            </a:r>
            <a:r>
              <a:rPr lang="en-US" sz="1800" dirty="0" smtClean="0"/>
              <a:t>	</a:t>
            </a:r>
          </a:p>
          <a:p>
            <a:pPr marL="342900" lvl="1" indent="-342900">
              <a:spcBef>
                <a:spcPct val="40000"/>
              </a:spcBef>
              <a:spcAft>
                <a:spcPts val="1800"/>
              </a:spcAft>
              <a:buClr>
                <a:srgbClr val="F4A718"/>
              </a:buClr>
              <a:buFont typeface="Wingdings" pitchFamily="2" charset="2"/>
              <a:buChar char="§"/>
            </a:pPr>
            <a:r>
              <a:rPr lang="en-US" sz="2800" dirty="0"/>
              <a:t>“[David] hereby grants [Goliath] a license to resell and distribute the Purchases”</a:t>
            </a:r>
          </a:p>
          <a:p>
            <a:pPr marL="342900" lvl="1" indent="-342900" eaLnBrk="1" hangingPunct="1">
              <a:spcBef>
                <a:spcPct val="40000"/>
              </a:spcBef>
              <a:spcAft>
                <a:spcPts val="1800"/>
              </a:spcAft>
              <a:buClr>
                <a:srgbClr val="F4A718"/>
              </a:buClr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9735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963" y="1619250"/>
            <a:ext cx="8455025" cy="936625"/>
          </a:xfrm>
        </p:spPr>
        <p:txBody>
          <a:bodyPr/>
          <a:lstStyle/>
          <a:p>
            <a:r>
              <a:rPr lang="en-US" dirty="0" smtClean="0"/>
              <a:t>Scenario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9992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en-US" sz="3600" dirty="0"/>
              <a:t>Superfund Site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/>
              <a:t>	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923925"/>
            <a:ext cx="8267700" cy="54874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365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 Discharge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96200" cy="42481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08A3-142F-43B4-81F1-06D1FA0DCBE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8974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 Discharge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20" name="Picture 4" descr="polluted-p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035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081088"/>
          </a:xfrm>
        </p:spPr>
        <p:txBody>
          <a:bodyPr/>
          <a:lstStyle/>
          <a:p>
            <a:r>
              <a:rPr lang="en-US" dirty="0"/>
              <a:t>Soils Remediation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4" name="Picture 4" descr="sup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3013"/>
            <a:ext cx="8382000" cy="49863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0684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7650" y="1123950"/>
            <a:ext cx="8455025" cy="936625"/>
          </a:xfrm>
        </p:spPr>
        <p:txBody>
          <a:bodyPr/>
          <a:lstStyle/>
          <a:p>
            <a:r>
              <a:rPr lang="en-US" i="1" dirty="0" smtClean="0">
                <a:latin typeface="Arial Black" pitchFamily="34" charset="0"/>
              </a:rPr>
              <a:t>Scenario #1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2842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081088"/>
          </a:xfrm>
        </p:spPr>
        <p:txBody>
          <a:bodyPr/>
          <a:lstStyle/>
          <a:p>
            <a:r>
              <a:rPr lang="en-US" dirty="0"/>
              <a:t>Clean(</a:t>
            </a:r>
            <a:r>
              <a:rPr lang="en-US" dirty="0" err="1"/>
              <a:t>er</a:t>
            </a:r>
            <a:r>
              <a:rPr lang="en-US" dirty="0"/>
              <a:t>) Pond</a:t>
            </a:r>
          </a:p>
        </p:txBody>
      </p:sp>
      <p:pic>
        <p:nvPicPr>
          <p:cNvPr id="113668" name="Picture 4" descr="P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3975"/>
            <a:ext cx="8305800" cy="4648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4305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081088"/>
          </a:xfrm>
        </p:spPr>
        <p:txBody>
          <a:bodyPr/>
          <a:lstStyle/>
          <a:p>
            <a:r>
              <a:rPr lang="en-US" dirty="0"/>
              <a:t>What now?</a:t>
            </a:r>
          </a:p>
        </p:txBody>
      </p:sp>
      <p:pic>
        <p:nvPicPr>
          <p:cNvPr id="114692" name="Picture 4" descr="imagesCAE9BVJ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90" y="1219614"/>
            <a:ext cx="7886020" cy="48001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8272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C000"/>
                </a:solidFill>
              </a:rPr>
              <a:t>1996</a:t>
            </a:r>
            <a:r>
              <a:rPr lang="en-US" sz="3000" dirty="0"/>
              <a:t>- Industrial plant named </a:t>
            </a:r>
            <a:r>
              <a:rPr lang="en-US" sz="3000" dirty="0" smtClean="0"/>
              <a:t>Superfund Site</a:t>
            </a:r>
            <a:r>
              <a:rPr lang="en-US" sz="3000" dirty="0"/>
              <a:t>.</a:t>
            </a:r>
          </a:p>
          <a:p>
            <a:pPr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9877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677400" cy="4953000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	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1996</a:t>
            </a:r>
            <a:r>
              <a:rPr lang="en-US" sz="3000" dirty="0" smtClean="0"/>
              <a:t>- </a:t>
            </a:r>
            <a:r>
              <a:rPr lang="en-US" sz="3000" dirty="0"/>
              <a:t>Industrial plant named </a:t>
            </a:r>
            <a:r>
              <a:rPr lang="en-US" sz="3000" dirty="0" smtClean="0"/>
              <a:t>Superfund Site</a:t>
            </a:r>
            <a:r>
              <a:rPr lang="en-US" sz="3000" dirty="0"/>
              <a:t>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 </a:t>
            </a:r>
            <a:r>
              <a:rPr lang="en-US" sz="3000" dirty="0" smtClean="0"/>
              <a:t>  </a:t>
            </a:r>
            <a:r>
              <a:rPr lang="en-US" sz="3000" dirty="0" smtClean="0">
                <a:solidFill>
                  <a:srgbClr val="FFC000"/>
                </a:solidFill>
              </a:rPr>
              <a:t>1998</a:t>
            </a:r>
            <a:r>
              <a:rPr lang="en-US" sz="3000" dirty="0" smtClean="0"/>
              <a:t>- </a:t>
            </a:r>
            <a:r>
              <a:rPr lang="en-US" sz="3000" dirty="0"/>
              <a:t>Consent Decree.</a:t>
            </a:r>
          </a:p>
          <a:p>
            <a:pPr>
              <a:spcAft>
                <a:spcPts val="1800"/>
              </a:spcAft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</p:spTree>
    <p:extLst>
      <p:ext uri="{BB962C8B-B14F-4D97-AF65-F5344CB8AC3E}">
        <p14:creationId xmlns:p14="http://schemas.microsoft.com/office/powerpoint/2010/main" xmlns="" val="30549112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1996</a:t>
            </a:r>
            <a:r>
              <a:rPr lang="en-US" sz="3000" dirty="0" smtClean="0"/>
              <a:t> </a:t>
            </a:r>
            <a:r>
              <a:rPr lang="en-US" sz="3000" dirty="0"/>
              <a:t>- Industrial plant named Superfund </a:t>
            </a:r>
            <a:r>
              <a:rPr lang="en-US" sz="3000" dirty="0" smtClean="0"/>
              <a:t>Site</a:t>
            </a:r>
            <a:r>
              <a:rPr lang="en-US" sz="3000" dirty="0"/>
              <a:t>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 </a:t>
            </a:r>
            <a:r>
              <a:rPr lang="en-US" sz="3000" dirty="0">
                <a:solidFill>
                  <a:srgbClr val="FFC000"/>
                </a:solidFill>
              </a:rPr>
              <a:t>1998</a:t>
            </a:r>
            <a:r>
              <a:rPr lang="en-US" sz="3000" dirty="0"/>
              <a:t> - Consent Decree</a:t>
            </a:r>
            <a:r>
              <a:rPr lang="en-US" sz="3000" dirty="0" smtClean="0"/>
              <a:t>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 smtClean="0">
                <a:solidFill>
                  <a:srgbClr val="FFC000"/>
                </a:solidFill>
              </a:rPr>
              <a:t>  1999</a:t>
            </a:r>
            <a:r>
              <a:rPr lang="en-US" sz="3000" dirty="0" smtClean="0"/>
              <a:t> </a:t>
            </a:r>
            <a:r>
              <a:rPr lang="en-US" sz="3000" dirty="0" smtClean="0"/>
              <a:t>- Remediation Trust Fund Established.</a:t>
            </a:r>
            <a:endParaRPr lang="en-US" sz="3000" dirty="0"/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 </a:t>
            </a:r>
            <a:r>
              <a:rPr lang="en-US" sz="3000" dirty="0">
                <a:solidFill>
                  <a:srgbClr val="FFC000"/>
                </a:solidFill>
              </a:rPr>
              <a:t>2000</a:t>
            </a:r>
            <a:r>
              <a:rPr lang="en-US" sz="3000" dirty="0"/>
              <a:t> - Soils Remediation Completed.</a:t>
            </a:r>
          </a:p>
          <a:p>
            <a:pPr>
              <a:spcAft>
                <a:spcPts val="1800"/>
              </a:spcAft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</p:spTree>
    <p:extLst>
      <p:ext uri="{BB962C8B-B14F-4D97-AF65-F5344CB8AC3E}">
        <p14:creationId xmlns:p14="http://schemas.microsoft.com/office/powerpoint/2010/main" xmlns="" val="25565985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62100"/>
            <a:ext cx="9144000" cy="4724400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1996</a:t>
            </a:r>
            <a:r>
              <a:rPr lang="en-US" sz="3000" dirty="0" smtClean="0"/>
              <a:t> </a:t>
            </a:r>
            <a:r>
              <a:rPr lang="en-US" sz="3000" dirty="0"/>
              <a:t>- Industrial plant named </a:t>
            </a:r>
            <a:r>
              <a:rPr lang="en-US" sz="3000" dirty="0" smtClean="0"/>
              <a:t>Superfund Site</a:t>
            </a:r>
            <a:r>
              <a:rPr lang="en-US" sz="3000" dirty="0"/>
              <a:t>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 </a:t>
            </a:r>
            <a:r>
              <a:rPr lang="en-US" sz="3000" dirty="0">
                <a:solidFill>
                  <a:srgbClr val="FFC000"/>
                </a:solidFill>
              </a:rPr>
              <a:t>1998</a:t>
            </a:r>
            <a:r>
              <a:rPr lang="en-US" sz="3000" dirty="0"/>
              <a:t> - Consent Decree</a:t>
            </a:r>
            <a:r>
              <a:rPr lang="en-US" sz="3000" dirty="0" smtClean="0"/>
              <a:t>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1999</a:t>
            </a:r>
            <a:r>
              <a:rPr lang="en-US" sz="3000" dirty="0" smtClean="0"/>
              <a:t> - Remediation Trust Fund Established.</a:t>
            </a:r>
            <a:endParaRPr lang="en-US" sz="3000" dirty="0"/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 </a:t>
            </a:r>
            <a:r>
              <a:rPr lang="en-US" sz="3000" dirty="0">
                <a:solidFill>
                  <a:srgbClr val="FFC000"/>
                </a:solidFill>
              </a:rPr>
              <a:t>2000</a:t>
            </a:r>
            <a:r>
              <a:rPr lang="en-US" sz="3000" dirty="0"/>
              <a:t> - Soils Remediation Completed.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/>
              <a:t>  </a:t>
            </a:r>
            <a:r>
              <a:rPr lang="en-US" sz="3000" dirty="0">
                <a:solidFill>
                  <a:srgbClr val="FFC000"/>
                </a:solidFill>
              </a:rPr>
              <a:t>2001</a:t>
            </a:r>
            <a:r>
              <a:rPr lang="en-US" sz="3000" dirty="0"/>
              <a:t>- Superfund Site </a:t>
            </a:r>
            <a:r>
              <a:rPr lang="en-US" sz="3000" dirty="0" smtClean="0"/>
              <a:t>Leased </a:t>
            </a:r>
            <a:r>
              <a:rPr lang="en-US" sz="3000" dirty="0"/>
              <a:t>to Third Party</a:t>
            </a:r>
            <a:r>
              <a:rPr lang="en-US" sz="3000" dirty="0" smtClean="0"/>
              <a:t>.</a:t>
            </a:r>
          </a:p>
          <a:p>
            <a:pPr>
              <a:spcAft>
                <a:spcPts val="1800"/>
              </a:spcAft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/>
              <a:t> </a:t>
            </a:r>
            <a:endParaRPr lang="en-US" sz="3000" dirty="0"/>
          </a:p>
          <a:p>
            <a:pPr>
              <a:spcAft>
                <a:spcPts val="1800"/>
              </a:spcAft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</p:spTree>
    <p:extLst>
      <p:ext uri="{BB962C8B-B14F-4D97-AF65-F5344CB8AC3E}">
        <p14:creationId xmlns:p14="http://schemas.microsoft.com/office/powerpoint/2010/main" xmlns="" val="14182322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C000"/>
                </a:solidFill>
              </a:rPr>
              <a:t>2002</a:t>
            </a:r>
            <a:r>
              <a:rPr lang="en-US" sz="3000" dirty="0"/>
              <a:t>- New Industrial Operator on Site.</a:t>
            </a:r>
          </a:p>
          <a:p>
            <a:pPr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</p:spTree>
    <p:extLst>
      <p:ext uri="{BB962C8B-B14F-4D97-AF65-F5344CB8AC3E}">
        <p14:creationId xmlns:p14="http://schemas.microsoft.com/office/powerpoint/2010/main" xmlns="" val="10486375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144000" cy="472440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C000"/>
                </a:solidFill>
              </a:rPr>
              <a:t>2002</a:t>
            </a:r>
            <a:r>
              <a:rPr lang="en-US" sz="3000" dirty="0"/>
              <a:t> - New Industrial Operator on Site.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3000" dirty="0"/>
              <a:t>   </a:t>
            </a:r>
            <a:r>
              <a:rPr lang="en-US" sz="3000" dirty="0">
                <a:solidFill>
                  <a:srgbClr val="FFC000"/>
                </a:solidFill>
              </a:rPr>
              <a:t>2004</a:t>
            </a:r>
            <a:r>
              <a:rPr lang="en-US" sz="3000" dirty="0"/>
              <a:t> - Environmental Contractor hired </a:t>
            </a:r>
            <a:r>
              <a:rPr lang="en-US" sz="3000" dirty="0" smtClean="0"/>
              <a:t>to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3000" dirty="0" smtClean="0"/>
              <a:t>  </a:t>
            </a:r>
            <a:r>
              <a:rPr lang="en-US" sz="3000" dirty="0"/>
              <a:t>		</a:t>
            </a:r>
            <a:r>
              <a:rPr lang="en-US" sz="3000" dirty="0" smtClean="0"/>
              <a:t>      remediate </a:t>
            </a:r>
            <a:r>
              <a:rPr lang="en-US" sz="3000" dirty="0"/>
              <a:t>groundwater and </a:t>
            </a:r>
            <a:r>
              <a:rPr lang="en-US" sz="3000" dirty="0" smtClean="0"/>
              <a:t>surface </a:t>
            </a:r>
            <a:r>
              <a:rPr lang="en-US" sz="3000" dirty="0"/>
              <a:t>water.</a:t>
            </a:r>
          </a:p>
          <a:p>
            <a:pPr>
              <a:spcAft>
                <a:spcPts val="1200"/>
              </a:spcAft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</p:spTree>
    <p:extLst>
      <p:ext uri="{BB962C8B-B14F-4D97-AF65-F5344CB8AC3E}">
        <p14:creationId xmlns:p14="http://schemas.microsoft.com/office/powerpoint/2010/main" xmlns="" val="40478387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C000"/>
                </a:solidFill>
              </a:rPr>
              <a:t>2002</a:t>
            </a:r>
            <a:r>
              <a:rPr lang="en-US" sz="3000" dirty="0"/>
              <a:t> - New Industrial Operator on Site.</a:t>
            </a:r>
          </a:p>
          <a:p>
            <a:pPr defTabSz="1543050">
              <a:spcAft>
                <a:spcPts val="1200"/>
              </a:spcAft>
              <a:buFontTx/>
              <a:buNone/>
            </a:pPr>
            <a:r>
              <a:rPr lang="en-US" sz="3000" dirty="0"/>
              <a:t>   </a:t>
            </a:r>
            <a:r>
              <a:rPr lang="en-US" sz="3000" dirty="0">
                <a:solidFill>
                  <a:srgbClr val="FFC000"/>
                </a:solidFill>
              </a:rPr>
              <a:t>2004 </a:t>
            </a:r>
            <a:r>
              <a:rPr lang="en-US" sz="3000" dirty="0"/>
              <a:t>- Environmental Contractor hired to 		remediate groundwater and 		</a:t>
            </a:r>
            <a:r>
              <a:rPr lang="en-US" sz="3000" dirty="0" smtClean="0"/>
              <a:t>surface </a:t>
            </a:r>
            <a:r>
              <a:rPr lang="en-US" sz="3000" dirty="0"/>
              <a:t>water.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3000" dirty="0"/>
              <a:t>   </a:t>
            </a:r>
            <a:r>
              <a:rPr lang="en-US" sz="3000" dirty="0">
                <a:solidFill>
                  <a:srgbClr val="FFC000"/>
                </a:solidFill>
              </a:rPr>
              <a:t>2006</a:t>
            </a:r>
            <a:r>
              <a:rPr lang="en-US" sz="3000" dirty="0"/>
              <a:t> - Additional </a:t>
            </a:r>
            <a:r>
              <a:rPr lang="en-US" sz="3000" dirty="0" smtClean="0"/>
              <a:t>contaminated </a:t>
            </a:r>
            <a:r>
              <a:rPr lang="en-US" sz="3000" dirty="0" smtClean="0"/>
              <a:t>discharges </a:t>
            </a:r>
            <a:r>
              <a:rPr lang="en-US" sz="3000" dirty="0"/>
              <a:t>		      </a:t>
            </a:r>
            <a:r>
              <a:rPr lang="en-US" sz="3000" dirty="0" smtClean="0"/>
              <a:t>from </a:t>
            </a:r>
            <a:r>
              <a:rPr lang="en-US" sz="3000" dirty="0"/>
              <a:t>site </a:t>
            </a:r>
            <a:r>
              <a:rPr lang="en-US" sz="3000" dirty="0" smtClean="0"/>
              <a:t>operations discovered</a:t>
            </a:r>
            <a:r>
              <a:rPr lang="en-US" sz="3000" dirty="0"/>
              <a:t>.</a:t>
            </a:r>
          </a:p>
          <a:p>
            <a:pPr>
              <a:spcAft>
                <a:spcPts val="1200"/>
              </a:spcAft>
              <a:buFontTx/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081088"/>
          </a:xfrm>
        </p:spPr>
        <p:txBody>
          <a:bodyPr/>
          <a:lstStyle/>
          <a:p>
            <a:r>
              <a:rPr lang="en-US" dirty="0"/>
              <a:t>Superfund Project Timeline</a:t>
            </a:r>
          </a:p>
        </p:txBody>
      </p:sp>
    </p:spTree>
    <p:extLst>
      <p:ext uri="{BB962C8B-B14F-4D97-AF65-F5344CB8AC3E}">
        <p14:creationId xmlns:p14="http://schemas.microsoft.com/office/powerpoint/2010/main" xmlns="" val="40589517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34963" y="1619250"/>
            <a:ext cx="8455025" cy="936625"/>
          </a:xfrm>
        </p:spPr>
        <p:txBody>
          <a:bodyPr/>
          <a:lstStyle/>
          <a:p>
            <a:r>
              <a:rPr lang="en-US" dirty="0" smtClean="0"/>
              <a:t>Scenario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1021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1" y="1897038"/>
            <a:ext cx="6994477" cy="39169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4768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40236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97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SC02600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989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SC03657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2210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SC05312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4320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8500" y="657225"/>
            <a:ext cx="7747000" cy="5810250"/>
          </a:xfr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8443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04799"/>
            <a:ext cx="6553200" cy="64107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2317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2530" name="Picture 1" descr="DSC00036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00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963" y="2895600"/>
            <a:ext cx="8455025" cy="9366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Same engineer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Same contractor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New design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925" y="1476375"/>
            <a:ext cx="6400800" cy="1752600"/>
          </a:xfrm>
        </p:spPr>
        <p:txBody>
          <a:bodyPr/>
          <a:lstStyle/>
          <a:p>
            <a:r>
              <a:rPr lang="en-US" sz="4600" i="1" dirty="0" smtClean="0">
                <a:solidFill>
                  <a:schemeClr val="tx1"/>
                </a:solidFill>
                <a:latin typeface="Arial Black" pitchFamily="34" charset="0"/>
              </a:rPr>
              <a:t>The Proposed Fix</a:t>
            </a:r>
            <a:endParaRPr lang="en-US" sz="46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1935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6" y="495299"/>
            <a:ext cx="9141124" cy="59082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48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105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0479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398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0" y="2600325"/>
            <a:ext cx="7293640" cy="1815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6393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81" y="1162050"/>
            <a:ext cx="8493638" cy="421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2813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963" y="3657600"/>
            <a:ext cx="8455025" cy="93662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Pros: Eliminate $50 million Exposure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Live to see another day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162050"/>
            <a:ext cx="6400800" cy="1752600"/>
          </a:xfrm>
        </p:spPr>
        <p:txBody>
          <a:bodyPr/>
          <a:lstStyle/>
          <a:p>
            <a:r>
              <a:rPr lang="en-US" sz="4600" i="1" dirty="0" smtClean="0">
                <a:solidFill>
                  <a:schemeClr val="tx1"/>
                </a:solidFill>
                <a:latin typeface="Arial Black" pitchFamily="34" charset="0"/>
              </a:rPr>
              <a:t>Pros and Cons of New Design</a:t>
            </a:r>
            <a:endParaRPr lang="en-US" sz="46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0586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92C88-3BC8-448C-91CC-119ACFFD813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552450" y="123825"/>
            <a:ext cx="802005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163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C000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Arial Black" pitchFamily="34" charset="0"/>
              </a:rPr>
              <a:t>Cons of New Design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Arial Black" pitchFamily="34" charset="0"/>
              </a:rPr>
              <a:t>from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Arial Black" pitchFamily="34" charset="0"/>
              </a:rPr>
              <a:t> same Engineer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Arial Black" pitchFamily="34" charset="0"/>
            </a:endParaRPr>
          </a:p>
        </p:txBody>
      </p:sp>
      <p:pic>
        <p:nvPicPr>
          <p:cNvPr id="5" name="George W. Bush - Fool me Once - Bushis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3411" y="1490663"/>
            <a:ext cx="7497177" cy="47482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34963" y="1619250"/>
            <a:ext cx="8455025" cy="936625"/>
          </a:xfrm>
        </p:spPr>
        <p:txBody>
          <a:bodyPr/>
          <a:lstStyle/>
          <a:p>
            <a:r>
              <a:rPr lang="en-US" dirty="0" smtClean="0"/>
              <a:t>Scenario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1021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bayley\AppData\Local\Microsoft\Windows\Temporary Internet Files\Content.Outlook\JVMWD933\sam-vazirani-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180975"/>
            <a:ext cx="7315200" cy="64373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4881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bayley\AppData\Local\Microsoft\Windows\Temporary Internet Files\Content.Outlook\JVMWD933\Taz-tasmanian-devil-drago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03" y="0"/>
            <a:ext cx="8179594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390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bayley\AppData\Local\Microsoft\Windows\Temporary Internet Files\Content.Outlook\JVMWD933\20111219-U-Square_square-view_4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990600"/>
            <a:ext cx="8382000" cy="48510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7270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434" name="Picture 2" descr="C:\Users\lbayley\AppData\Local\Microsoft\Windows\Temporary Internet Files\Content.Outlook\JVMWD933\Slick-Businessman-thumbs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181" y="295275"/>
            <a:ext cx="3932970" cy="62536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642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bayley\AppData\Local\Microsoft\Windows\Temporary Internet Files\Content.Outlook\JVMWD933\judge-defa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228600"/>
            <a:ext cx="6705124" cy="6469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3481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bayley\AppData\Local\Microsoft\Windows\Temporary Internet Files\Content.Outlook\JVMWD933\Truthpi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1481" y="781050"/>
            <a:ext cx="8301038" cy="52673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5826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i="1" dirty="0" smtClean="0"/>
              <a:t>. . . and the guilty</a:t>
            </a:r>
            <a:endParaRPr lang="en-US" sz="6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7774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bayley\AppData\Local\Microsoft\Windows\Temporary Internet Files\Content.Outlook\JVMWD933\bc10L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7482" y="781050"/>
            <a:ext cx="8069036" cy="5134841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0049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bayley\AppData\Local\Microsoft\Windows\Temporary Internet Files\Content.Outlook\JVMWD933\Improper_support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7" r="3804"/>
          <a:stretch>
            <a:fillRect/>
          </a:stretch>
        </p:blipFill>
        <p:spPr bwMode="auto">
          <a:xfrm>
            <a:off x="514350" y="685800"/>
            <a:ext cx="8115300" cy="54768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4805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bayley\AppData\Local\Microsoft\Windows\Temporary Internet Files\Content.Outlook\JVMWD933\Roof_truss_collaps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3375" y="781050"/>
            <a:ext cx="8477250" cy="52982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2035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bayley\AppData\Local\Microsoft\Windows\Temporary Internet Files\Content.Outlook\JVMWD933\brick-cracking-wind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81" y="574225"/>
            <a:ext cx="8501237" cy="56741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655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 descr="C:\Users\lbayley\AppData\Local\Microsoft\Windows\Temporary Internet Files\Content.Outlook\JVMWD933\11100895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521" y="761993"/>
            <a:ext cx="8410898" cy="54006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3783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bayley\AppData\Local\Microsoft\Windows\Temporary Internet Files\Content.Outlook\JVMWD933\tim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76375"/>
            <a:ext cx="8429625" cy="42148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4110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bayley\AppData\Local\Microsoft\Windows\Temporary Internet Files\Content.Outlook\JVMWD933\timthumb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0175"/>
            <a:ext cx="8229600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2592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bayley\AppData\Local\Microsoft\Windows\Temporary Internet Files\Content.Outlook\JVMWD933\Google Image Result for http--www brickunderground com-files-imagecache-260wide-Construction%2520defects 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74" y="341947"/>
            <a:ext cx="4146551" cy="621982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4915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bayley\AppData\Local\Microsoft\Windows\Temporary Internet Files\Content.Outlook\JVMWD933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35290" cy="46148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4934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bayley\AppData\Local\Microsoft\Windows\Temporary Internet Files\Content.Outlook\JVMWD933\1-watergate-scandal-1973-gr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9" y="384333"/>
            <a:ext cx="7848601" cy="6252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5550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451"/>
            <a:ext cx="5105400" cy="684254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2857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bayley\AppData\Local\Microsoft\Windows\Temporary Internet Files\Content.Outlook\JVMWD933\mol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280" y="223976"/>
            <a:ext cx="5372245" cy="6357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9849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bayley\AppData\Local\Microsoft\Windows\Temporary Internet Files\Content.Outlook\JVMWD933\CAU1LVR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09096" cy="64136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3419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bayley\AppData\Local\Microsoft\Windows\Temporary Internet Files\Content.Outlook\JVMWD933\sam-vazirani-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3462" y="361950"/>
            <a:ext cx="7072313" cy="62236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EAE0-80A3-4AB0-86FF-48DF685689D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0766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50" y="1"/>
            <a:ext cx="5139193" cy="6857999"/>
          </a:xfrm>
          <a:custGeom>
            <a:avLst/>
            <a:gdLst>
              <a:gd name="connsiteX0" fmla="*/ 7951 w 5152445"/>
              <a:gd name="connsiteY0" fmla="*/ 0 h 6854024"/>
              <a:gd name="connsiteX1" fmla="*/ 5152445 w 5152445"/>
              <a:gd name="connsiteY1" fmla="*/ 7951 h 6854024"/>
              <a:gd name="connsiteX2" fmla="*/ 3745064 w 5152445"/>
              <a:gd name="connsiteY2" fmla="*/ 6559826 h 6854024"/>
              <a:gd name="connsiteX3" fmla="*/ 3665551 w 5152445"/>
              <a:gd name="connsiteY3" fmla="*/ 6846073 h 6854024"/>
              <a:gd name="connsiteX4" fmla="*/ 0 w 5152445"/>
              <a:gd name="connsiteY4" fmla="*/ 6854024 h 6854024"/>
              <a:gd name="connsiteX5" fmla="*/ 7951 w 5152445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745064 w 5271714"/>
              <a:gd name="connsiteY2" fmla="*/ 6559826 h 6854024"/>
              <a:gd name="connsiteX3" fmla="*/ 3665551 w 5271714"/>
              <a:gd name="connsiteY3" fmla="*/ 6846073 h 6854024"/>
              <a:gd name="connsiteX4" fmla="*/ 0 w 5271714"/>
              <a:gd name="connsiteY4" fmla="*/ 6854024 h 6854024"/>
              <a:gd name="connsiteX5" fmla="*/ 7951 w 5271714"/>
              <a:gd name="connsiteY5" fmla="*/ 0 h 6854024"/>
              <a:gd name="connsiteX0" fmla="*/ 7951 w 5271714"/>
              <a:gd name="connsiteY0" fmla="*/ 0 h 6854024"/>
              <a:gd name="connsiteX1" fmla="*/ 5271714 w 5271714"/>
              <a:gd name="connsiteY1" fmla="*/ 0 h 6854024"/>
              <a:gd name="connsiteX2" fmla="*/ 3665551 w 5271714"/>
              <a:gd name="connsiteY2" fmla="*/ 6846073 h 6854024"/>
              <a:gd name="connsiteX3" fmla="*/ 0 w 5271714"/>
              <a:gd name="connsiteY3" fmla="*/ 6854024 h 6854024"/>
              <a:gd name="connsiteX4" fmla="*/ 7951 w 5271714"/>
              <a:gd name="connsiteY4" fmla="*/ 0 h 6854024"/>
              <a:gd name="connsiteX0" fmla="*/ 7951 w 5216055"/>
              <a:gd name="connsiteY0" fmla="*/ 0 h 6854024"/>
              <a:gd name="connsiteX1" fmla="*/ 5216055 w 5216055"/>
              <a:gd name="connsiteY1" fmla="*/ 0 h 6854024"/>
              <a:gd name="connsiteX2" fmla="*/ 3665551 w 5216055"/>
              <a:gd name="connsiteY2" fmla="*/ 6846073 h 6854024"/>
              <a:gd name="connsiteX3" fmla="*/ 0 w 5216055"/>
              <a:gd name="connsiteY3" fmla="*/ 6854024 h 6854024"/>
              <a:gd name="connsiteX4" fmla="*/ 7951 w 5216055"/>
              <a:gd name="connsiteY4" fmla="*/ 0 h 6854024"/>
              <a:gd name="connsiteX0" fmla="*/ 7951 w 5216055"/>
              <a:gd name="connsiteY0" fmla="*/ 0 h 7131119"/>
              <a:gd name="connsiteX1" fmla="*/ 5216055 w 5216055"/>
              <a:gd name="connsiteY1" fmla="*/ 0 h 7131119"/>
              <a:gd name="connsiteX2" fmla="*/ 4134678 w 5216055"/>
              <a:gd name="connsiteY2" fmla="*/ 7131119 h 7131119"/>
              <a:gd name="connsiteX3" fmla="*/ 0 w 5216055"/>
              <a:gd name="connsiteY3" fmla="*/ 6854024 h 7131119"/>
              <a:gd name="connsiteX4" fmla="*/ 7951 w 5216055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0 w 5144494"/>
              <a:gd name="connsiteY3" fmla="*/ 6854024 h 7131119"/>
              <a:gd name="connsiteX4" fmla="*/ 7951 w 5144494"/>
              <a:gd name="connsiteY4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0 w 5144494"/>
              <a:gd name="connsiteY4" fmla="*/ 6854024 h 7131119"/>
              <a:gd name="connsiteX5" fmla="*/ 7951 w 5144494"/>
              <a:gd name="connsiteY5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72570 w 5144494"/>
              <a:gd name="connsiteY4" fmla="*/ 7048374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38330 w 5144494"/>
              <a:gd name="connsiteY3" fmla="*/ 7087242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131119"/>
              <a:gd name="connsiteX1" fmla="*/ 5144494 w 5144494"/>
              <a:gd name="connsiteY1" fmla="*/ 0 h 7131119"/>
              <a:gd name="connsiteX2" fmla="*/ 4134678 w 5144494"/>
              <a:gd name="connsiteY2" fmla="*/ 7131119 h 7131119"/>
              <a:gd name="connsiteX3" fmla="*/ 3554232 w 5144494"/>
              <a:gd name="connsiteY3" fmla="*/ 6996548 h 7131119"/>
              <a:gd name="connsiteX4" fmla="*/ 3180521 w 5144494"/>
              <a:gd name="connsiteY4" fmla="*/ 7126115 h 7131119"/>
              <a:gd name="connsiteX5" fmla="*/ 0 w 5144494"/>
              <a:gd name="connsiteY5" fmla="*/ 6854024 h 7131119"/>
              <a:gd name="connsiteX6" fmla="*/ 7951 w 5144494"/>
              <a:gd name="connsiteY6" fmla="*/ 0 h 713111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34678 w 5144494"/>
              <a:gd name="connsiteY2" fmla="*/ 7131119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7951 w 5144494"/>
              <a:gd name="connsiteY0" fmla="*/ 0 h 7566639"/>
              <a:gd name="connsiteX1" fmla="*/ 5144494 w 5144494"/>
              <a:gd name="connsiteY1" fmla="*/ 0 h 7566639"/>
              <a:gd name="connsiteX2" fmla="*/ 4142630 w 5144494"/>
              <a:gd name="connsiteY2" fmla="*/ 7144077 h 7566639"/>
              <a:gd name="connsiteX3" fmla="*/ 3554232 w 5144494"/>
              <a:gd name="connsiteY3" fmla="*/ 6996548 h 7566639"/>
              <a:gd name="connsiteX4" fmla="*/ 3466768 w 5144494"/>
              <a:gd name="connsiteY4" fmla="*/ 7566639 h 7566639"/>
              <a:gd name="connsiteX5" fmla="*/ 0 w 5144494"/>
              <a:gd name="connsiteY5" fmla="*/ 6854024 h 7566639"/>
              <a:gd name="connsiteX6" fmla="*/ 7951 w 5144494"/>
              <a:gd name="connsiteY6" fmla="*/ 0 h 7566639"/>
              <a:gd name="connsiteX0" fmla="*/ 3466768 w 5144494"/>
              <a:gd name="connsiteY0" fmla="*/ 7566639 h 7715640"/>
              <a:gd name="connsiteX1" fmla="*/ 0 w 5144494"/>
              <a:gd name="connsiteY1" fmla="*/ 6854024 h 7715640"/>
              <a:gd name="connsiteX2" fmla="*/ 7951 w 5144494"/>
              <a:gd name="connsiteY2" fmla="*/ 0 h 7715640"/>
              <a:gd name="connsiteX3" fmla="*/ 5144494 w 5144494"/>
              <a:gd name="connsiteY3" fmla="*/ 0 h 7715640"/>
              <a:gd name="connsiteX4" fmla="*/ 4142630 w 5144494"/>
              <a:gd name="connsiteY4" fmla="*/ 7144077 h 7715640"/>
              <a:gd name="connsiteX5" fmla="*/ 3554232 w 5144494"/>
              <a:gd name="connsiteY5" fmla="*/ 6996548 h 7715640"/>
              <a:gd name="connsiteX6" fmla="*/ 3558208 w 5144494"/>
              <a:gd name="connsiteY6" fmla="*/ 7715640 h 7715640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62792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02549 w 5144494"/>
              <a:gd name="connsiteY6" fmla="*/ 7521292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510500 w 5144494"/>
              <a:gd name="connsiteY6" fmla="*/ 749537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54841 w 5144494"/>
              <a:gd name="connsiteY6" fmla="*/ 7534248 h 7566639"/>
              <a:gd name="connsiteX0" fmla="*/ 3466768 w 5144494"/>
              <a:gd name="connsiteY0" fmla="*/ 7566639 h 7566639"/>
              <a:gd name="connsiteX1" fmla="*/ 0 w 5144494"/>
              <a:gd name="connsiteY1" fmla="*/ 6854024 h 7566639"/>
              <a:gd name="connsiteX2" fmla="*/ 7951 w 5144494"/>
              <a:gd name="connsiteY2" fmla="*/ 0 h 7566639"/>
              <a:gd name="connsiteX3" fmla="*/ 5144494 w 5144494"/>
              <a:gd name="connsiteY3" fmla="*/ 0 h 7566639"/>
              <a:gd name="connsiteX4" fmla="*/ 4142630 w 5144494"/>
              <a:gd name="connsiteY4" fmla="*/ 7144077 h 7566639"/>
              <a:gd name="connsiteX5" fmla="*/ 3554232 w 5144494"/>
              <a:gd name="connsiteY5" fmla="*/ 6996548 h 7566639"/>
              <a:gd name="connsiteX6" fmla="*/ 3486646 w 5144494"/>
              <a:gd name="connsiteY6" fmla="*/ 7547204 h 7566639"/>
              <a:gd name="connsiteX0" fmla="*/ 3466768 w 5144494"/>
              <a:gd name="connsiteY0" fmla="*/ 7566639 h 8091375"/>
              <a:gd name="connsiteX1" fmla="*/ 2790908 w 5144494"/>
              <a:gd name="connsiteY1" fmla="*/ 7424112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8091375"/>
              <a:gd name="connsiteX1" fmla="*/ 2806811 w 5144494"/>
              <a:gd name="connsiteY1" fmla="*/ 7359328 h 8091375"/>
              <a:gd name="connsiteX2" fmla="*/ 0 w 5144494"/>
              <a:gd name="connsiteY2" fmla="*/ 6854024 h 8091375"/>
              <a:gd name="connsiteX3" fmla="*/ 7951 w 5144494"/>
              <a:gd name="connsiteY3" fmla="*/ 0 h 8091375"/>
              <a:gd name="connsiteX4" fmla="*/ 5144494 w 5144494"/>
              <a:gd name="connsiteY4" fmla="*/ 0 h 8091375"/>
              <a:gd name="connsiteX5" fmla="*/ 4142630 w 5144494"/>
              <a:gd name="connsiteY5" fmla="*/ 7144077 h 8091375"/>
              <a:gd name="connsiteX6" fmla="*/ 3554232 w 5144494"/>
              <a:gd name="connsiteY6" fmla="*/ 6996548 h 8091375"/>
              <a:gd name="connsiteX7" fmla="*/ 3486646 w 5144494"/>
              <a:gd name="connsiteY7" fmla="*/ 7547204 h 8091375"/>
              <a:gd name="connsiteX0" fmla="*/ 3466768 w 5144494"/>
              <a:gd name="connsiteY0" fmla="*/ 7566639 h 8091377"/>
              <a:gd name="connsiteX1" fmla="*/ 2806811 w 5144494"/>
              <a:gd name="connsiteY1" fmla="*/ 7359328 h 8091377"/>
              <a:gd name="connsiteX2" fmla="*/ 0 w 5144494"/>
              <a:gd name="connsiteY2" fmla="*/ 6854024 h 8091377"/>
              <a:gd name="connsiteX3" fmla="*/ 7951 w 5144494"/>
              <a:gd name="connsiteY3" fmla="*/ 0 h 8091377"/>
              <a:gd name="connsiteX4" fmla="*/ 5144494 w 5144494"/>
              <a:gd name="connsiteY4" fmla="*/ 0 h 8091377"/>
              <a:gd name="connsiteX5" fmla="*/ 4142630 w 5144494"/>
              <a:gd name="connsiteY5" fmla="*/ 7144077 h 8091377"/>
              <a:gd name="connsiteX6" fmla="*/ 3554232 w 5144494"/>
              <a:gd name="connsiteY6" fmla="*/ 6996548 h 8091377"/>
              <a:gd name="connsiteX7" fmla="*/ 3486646 w 5144494"/>
              <a:gd name="connsiteY7" fmla="*/ 7547204 h 8091377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0 w 5144494"/>
              <a:gd name="connsiteY2" fmla="*/ 6854024 h 7566639"/>
              <a:gd name="connsiteX3" fmla="*/ 7951 w 5144494"/>
              <a:gd name="connsiteY3" fmla="*/ 0 h 7566639"/>
              <a:gd name="connsiteX4" fmla="*/ 5144494 w 5144494"/>
              <a:gd name="connsiteY4" fmla="*/ 0 h 7566639"/>
              <a:gd name="connsiteX5" fmla="*/ 4142630 w 5144494"/>
              <a:gd name="connsiteY5" fmla="*/ 7144077 h 7566639"/>
              <a:gd name="connsiteX6" fmla="*/ 3554232 w 5144494"/>
              <a:gd name="connsiteY6" fmla="*/ 6996548 h 7566639"/>
              <a:gd name="connsiteX7" fmla="*/ 3486646 w 5144494"/>
              <a:gd name="connsiteY7" fmla="*/ 7547204 h 7566639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65301"/>
              <a:gd name="connsiteX1" fmla="*/ 2806811 w 5144494"/>
              <a:gd name="connsiteY1" fmla="*/ 7359328 h 7765301"/>
              <a:gd name="connsiteX2" fmla="*/ 2409245 w 5144494"/>
              <a:gd name="connsiteY2" fmla="*/ 7307503 h 7765301"/>
              <a:gd name="connsiteX3" fmla="*/ 0 w 5144494"/>
              <a:gd name="connsiteY3" fmla="*/ 6854024 h 7765301"/>
              <a:gd name="connsiteX4" fmla="*/ 7951 w 5144494"/>
              <a:gd name="connsiteY4" fmla="*/ 0 h 7765301"/>
              <a:gd name="connsiteX5" fmla="*/ 5144494 w 5144494"/>
              <a:gd name="connsiteY5" fmla="*/ 0 h 7765301"/>
              <a:gd name="connsiteX6" fmla="*/ 4142630 w 5144494"/>
              <a:gd name="connsiteY6" fmla="*/ 7144077 h 7765301"/>
              <a:gd name="connsiteX7" fmla="*/ 3554232 w 5144494"/>
              <a:gd name="connsiteY7" fmla="*/ 6996548 h 7765301"/>
              <a:gd name="connsiteX8" fmla="*/ 3486646 w 5144494"/>
              <a:gd name="connsiteY8" fmla="*/ 7547204 h 7765301"/>
              <a:gd name="connsiteX0" fmla="*/ 3466768 w 5144494"/>
              <a:gd name="connsiteY0" fmla="*/ 7566639 h 7566639"/>
              <a:gd name="connsiteX1" fmla="*/ 2806811 w 5144494"/>
              <a:gd name="connsiteY1" fmla="*/ 7359328 h 7566639"/>
              <a:gd name="connsiteX2" fmla="*/ 2409245 w 5144494"/>
              <a:gd name="connsiteY2" fmla="*/ 7307503 h 7566639"/>
              <a:gd name="connsiteX3" fmla="*/ 0 w 5144494"/>
              <a:gd name="connsiteY3" fmla="*/ 6854024 h 7566639"/>
              <a:gd name="connsiteX4" fmla="*/ 7951 w 5144494"/>
              <a:gd name="connsiteY4" fmla="*/ 0 h 7566639"/>
              <a:gd name="connsiteX5" fmla="*/ 5144494 w 5144494"/>
              <a:gd name="connsiteY5" fmla="*/ 0 h 7566639"/>
              <a:gd name="connsiteX6" fmla="*/ 4142630 w 5144494"/>
              <a:gd name="connsiteY6" fmla="*/ 7144077 h 7566639"/>
              <a:gd name="connsiteX7" fmla="*/ 3554232 w 5144494"/>
              <a:gd name="connsiteY7" fmla="*/ 6996548 h 7566639"/>
              <a:gd name="connsiteX8" fmla="*/ 3486646 w 5144494"/>
              <a:gd name="connsiteY8" fmla="*/ 7547204 h 7566639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0 w 5144494"/>
              <a:gd name="connsiteY3" fmla="*/ 6854024 h 7786895"/>
              <a:gd name="connsiteX4" fmla="*/ 7951 w 5144494"/>
              <a:gd name="connsiteY4" fmla="*/ 0 h 7786895"/>
              <a:gd name="connsiteX5" fmla="*/ 5144494 w 5144494"/>
              <a:gd name="connsiteY5" fmla="*/ 0 h 7786895"/>
              <a:gd name="connsiteX6" fmla="*/ 4142630 w 5144494"/>
              <a:gd name="connsiteY6" fmla="*/ 7144077 h 7786895"/>
              <a:gd name="connsiteX7" fmla="*/ 3554232 w 5144494"/>
              <a:gd name="connsiteY7" fmla="*/ 6996548 h 7786895"/>
              <a:gd name="connsiteX8" fmla="*/ 3486646 w 5144494"/>
              <a:gd name="connsiteY8" fmla="*/ 7547204 h 7786895"/>
              <a:gd name="connsiteX0" fmla="*/ 3466768 w 5144494"/>
              <a:gd name="connsiteY0" fmla="*/ 7566639 h 8093536"/>
              <a:gd name="connsiteX1" fmla="*/ 2806811 w 5144494"/>
              <a:gd name="connsiteY1" fmla="*/ 7359328 h 8093536"/>
              <a:gd name="connsiteX2" fmla="*/ 2743199 w 5144494"/>
              <a:gd name="connsiteY2" fmla="*/ 7786895 h 8093536"/>
              <a:gd name="connsiteX3" fmla="*/ 1701579 w 5144494"/>
              <a:gd name="connsiteY3" fmla="*/ 7437068 h 8093536"/>
              <a:gd name="connsiteX4" fmla="*/ 0 w 5144494"/>
              <a:gd name="connsiteY4" fmla="*/ 6854024 h 8093536"/>
              <a:gd name="connsiteX5" fmla="*/ 7951 w 5144494"/>
              <a:gd name="connsiteY5" fmla="*/ 0 h 8093536"/>
              <a:gd name="connsiteX6" fmla="*/ 5144494 w 5144494"/>
              <a:gd name="connsiteY6" fmla="*/ 0 h 8093536"/>
              <a:gd name="connsiteX7" fmla="*/ 4142630 w 5144494"/>
              <a:gd name="connsiteY7" fmla="*/ 7144077 h 8093536"/>
              <a:gd name="connsiteX8" fmla="*/ 3554232 w 5144494"/>
              <a:gd name="connsiteY8" fmla="*/ 6996548 h 8093536"/>
              <a:gd name="connsiteX9" fmla="*/ 3486646 w 5144494"/>
              <a:gd name="connsiteY9" fmla="*/ 7547204 h 8093536"/>
              <a:gd name="connsiteX0" fmla="*/ 3466768 w 5144494"/>
              <a:gd name="connsiteY0" fmla="*/ 7566639 h 9678555"/>
              <a:gd name="connsiteX1" fmla="*/ 2806811 w 5144494"/>
              <a:gd name="connsiteY1" fmla="*/ 7359328 h 9678555"/>
              <a:gd name="connsiteX2" fmla="*/ 2743199 w 5144494"/>
              <a:gd name="connsiteY2" fmla="*/ 7786895 h 9678555"/>
              <a:gd name="connsiteX3" fmla="*/ 1701579 w 5144494"/>
              <a:gd name="connsiteY3" fmla="*/ 7437068 h 9678555"/>
              <a:gd name="connsiteX4" fmla="*/ 0 w 5144494"/>
              <a:gd name="connsiteY4" fmla="*/ 6854024 h 9678555"/>
              <a:gd name="connsiteX5" fmla="*/ 7951 w 5144494"/>
              <a:gd name="connsiteY5" fmla="*/ 0 h 9678555"/>
              <a:gd name="connsiteX6" fmla="*/ 5144494 w 5144494"/>
              <a:gd name="connsiteY6" fmla="*/ 0 h 9678555"/>
              <a:gd name="connsiteX7" fmla="*/ 4142630 w 5144494"/>
              <a:gd name="connsiteY7" fmla="*/ 7144077 h 9678555"/>
              <a:gd name="connsiteX8" fmla="*/ 3554232 w 5144494"/>
              <a:gd name="connsiteY8" fmla="*/ 6996548 h 9678555"/>
              <a:gd name="connsiteX9" fmla="*/ 3486646 w 5144494"/>
              <a:gd name="connsiteY9" fmla="*/ 7547204 h 9678555"/>
              <a:gd name="connsiteX0" fmla="*/ 3466768 w 5144494"/>
              <a:gd name="connsiteY0" fmla="*/ 7566639 h 7799851"/>
              <a:gd name="connsiteX1" fmla="*/ 2806811 w 5144494"/>
              <a:gd name="connsiteY1" fmla="*/ 7359328 h 7799851"/>
              <a:gd name="connsiteX2" fmla="*/ 2743199 w 5144494"/>
              <a:gd name="connsiteY2" fmla="*/ 7786895 h 7799851"/>
              <a:gd name="connsiteX3" fmla="*/ 1701579 w 5144494"/>
              <a:gd name="connsiteY3" fmla="*/ 7437068 h 7799851"/>
              <a:gd name="connsiteX4" fmla="*/ 0 w 5144494"/>
              <a:gd name="connsiteY4" fmla="*/ 6854024 h 7799851"/>
              <a:gd name="connsiteX5" fmla="*/ 7951 w 5144494"/>
              <a:gd name="connsiteY5" fmla="*/ 0 h 7799851"/>
              <a:gd name="connsiteX6" fmla="*/ 5144494 w 5144494"/>
              <a:gd name="connsiteY6" fmla="*/ 0 h 7799851"/>
              <a:gd name="connsiteX7" fmla="*/ 4142630 w 5144494"/>
              <a:gd name="connsiteY7" fmla="*/ 7144077 h 7799851"/>
              <a:gd name="connsiteX8" fmla="*/ 3554232 w 5144494"/>
              <a:gd name="connsiteY8" fmla="*/ 6996548 h 7799851"/>
              <a:gd name="connsiteX9" fmla="*/ 3486646 w 5144494"/>
              <a:gd name="connsiteY9" fmla="*/ 7547204 h 7799851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1701579 w 5144494"/>
              <a:gd name="connsiteY3" fmla="*/ 7437068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0 w 5144494"/>
              <a:gd name="connsiteY4" fmla="*/ 6854024 h 7786895"/>
              <a:gd name="connsiteX5" fmla="*/ 7951 w 5144494"/>
              <a:gd name="connsiteY5" fmla="*/ 0 h 7786895"/>
              <a:gd name="connsiteX6" fmla="*/ 5144494 w 5144494"/>
              <a:gd name="connsiteY6" fmla="*/ 0 h 7786895"/>
              <a:gd name="connsiteX7" fmla="*/ 4142630 w 5144494"/>
              <a:gd name="connsiteY7" fmla="*/ 7144077 h 7786895"/>
              <a:gd name="connsiteX8" fmla="*/ 3554232 w 5144494"/>
              <a:gd name="connsiteY8" fmla="*/ 6996548 h 7786895"/>
              <a:gd name="connsiteX9" fmla="*/ 3486646 w 5144494"/>
              <a:gd name="connsiteY9" fmla="*/ 7547204 h 7786895"/>
              <a:gd name="connsiteX0" fmla="*/ 3466768 w 5144494"/>
              <a:gd name="connsiteY0" fmla="*/ 7566639 h 7786895"/>
              <a:gd name="connsiteX1" fmla="*/ 2806811 w 5144494"/>
              <a:gd name="connsiteY1" fmla="*/ 7359328 h 7786895"/>
              <a:gd name="connsiteX2" fmla="*/ 2743199 w 5144494"/>
              <a:gd name="connsiteY2" fmla="*/ 7786895 h 7786895"/>
              <a:gd name="connsiteX3" fmla="*/ 2091192 w 5144494"/>
              <a:gd name="connsiteY3" fmla="*/ 7553676 h 7786895"/>
              <a:gd name="connsiteX4" fmla="*/ 1677725 w 5144494"/>
              <a:gd name="connsiteY4" fmla="*/ 7437068 h 7786895"/>
              <a:gd name="connsiteX5" fmla="*/ 0 w 5144494"/>
              <a:gd name="connsiteY5" fmla="*/ 6854024 h 7786895"/>
              <a:gd name="connsiteX6" fmla="*/ 7951 w 5144494"/>
              <a:gd name="connsiteY6" fmla="*/ 0 h 7786895"/>
              <a:gd name="connsiteX7" fmla="*/ 5144494 w 5144494"/>
              <a:gd name="connsiteY7" fmla="*/ 0 h 7786895"/>
              <a:gd name="connsiteX8" fmla="*/ 4142630 w 5144494"/>
              <a:gd name="connsiteY8" fmla="*/ 7144077 h 7786895"/>
              <a:gd name="connsiteX9" fmla="*/ 3554232 w 5144494"/>
              <a:gd name="connsiteY9" fmla="*/ 6996548 h 7786895"/>
              <a:gd name="connsiteX10" fmla="*/ 3486646 w 5144494"/>
              <a:gd name="connsiteY10" fmla="*/ 7547204 h 7786895"/>
              <a:gd name="connsiteX0" fmla="*/ 3466768 w 5144494"/>
              <a:gd name="connsiteY0" fmla="*/ 7566639 h 7864635"/>
              <a:gd name="connsiteX1" fmla="*/ 2806811 w 5144494"/>
              <a:gd name="connsiteY1" fmla="*/ 7359328 h 7864635"/>
              <a:gd name="connsiteX2" fmla="*/ 2743199 w 5144494"/>
              <a:gd name="connsiteY2" fmla="*/ 7786895 h 7864635"/>
              <a:gd name="connsiteX3" fmla="*/ 2091192 w 5144494"/>
              <a:gd name="connsiteY3" fmla="*/ 7553676 h 7864635"/>
              <a:gd name="connsiteX4" fmla="*/ 2003729 w 5144494"/>
              <a:gd name="connsiteY4" fmla="*/ 7864635 h 7864635"/>
              <a:gd name="connsiteX5" fmla="*/ 0 w 5144494"/>
              <a:gd name="connsiteY5" fmla="*/ 6854024 h 7864635"/>
              <a:gd name="connsiteX6" fmla="*/ 7951 w 5144494"/>
              <a:gd name="connsiteY6" fmla="*/ 0 h 7864635"/>
              <a:gd name="connsiteX7" fmla="*/ 5144494 w 5144494"/>
              <a:gd name="connsiteY7" fmla="*/ 0 h 7864635"/>
              <a:gd name="connsiteX8" fmla="*/ 4142630 w 5144494"/>
              <a:gd name="connsiteY8" fmla="*/ 7144077 h 7864635"/>
              <a:gd name="connsiteX9" fmla="*/ 3554232 w 5144494"/>
              <a:gd name="connsiteY9" fmla="*/ 6996548 h 7864635"/>
              <a:gd name="connsiteX10" fmla="*/ 3486646 w 5144494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21680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85891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38183 w 5139193"/>
              <a:gd name="connsiteY3" fmla="*/ 755367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7864635"/>
              <a:gd name="connsiteX1" fmla="*/ 2801510 w 5139193"/>
              <a:gd name="connsiteY1" fmla="*/ 7359328 h 7864635"/>
              <a:gd name="connsiteX2" fmla="*/ 2737898 w 5139193"/>
              <a:gd name="connsiteY2" fmla="*/ 7786895 h 7864635"/>
              <a:gd name="connsiteX3" fmla="*/ 2054085 w 5139193"/>
              <a:gd name="connsiteY3" fmla="*/ 7514806 h 7864635"/>
              <a:gd name="connsiteX4" fmla="*/ 1998428 w 5139193"/>
              <a:gd name="connsiteY4" fmla="*/ 7864635 h 7864635"/>
              <a:gd name="connsiteX5" fmla="*/ 2650 w 5139193"/>
              <a:gd name="connsiteY5" fmla="*/ 7100199 h 7864635"/>
              <a:gd name="connsiteX6" fmla="*/ 2650 w 5139193"/>
              <a:gd name="connsiteY6" fmla="*/ 0 h 7864635"/>
              <a:gd name="connsiteX7" fmla="*/ 5139193 w 5139193"/>
              <a:gd name="connsiteY7" fmla="*/ 0 h 7864635"/>
              <a:gd name="connsiteX8" fmla="*/ 4137329 w 5139193"/>
              <a:gd name="connsiteY8" fmla="*/ 7144077 h 7864635"/>
              <a:gd name="connsiteX9" fmla="*/ 3548931 w 5139193"/>
              <a:gd name="connsiteY9" fmla="*/ 6996548 h 7864635"/>
              <a:gd name="connsiteX10" fmla="*/ 3481345 w 5139193"/>
              <a:gd name="connsiteY10" fmla="*/ 7547204 h 7864635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7100199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  <a:gd name="connsiteX0" fmla="*/ 3461467 w 5139193"/>
              <a:gd name="connsiteY0" fmla="*/ 7566639 h 11175037"/>
              <a:gd name="connsiteX1" fmla="*/ 2801510 w 5139193"/>
              <a:gd name="connsiteY1" fmla="*/ 7359328 h 11175037"/>
              <a:gd name="connsiteX2" fmla="*/ 2737898 w 5139193"/>
              <a:gd name="connsiteY2" fmla="*/ 7786895 h 11175037"/>
              <a:gd name="connsiteX3" fmla="*/ 2054085 w 5139193"/>
              <a:gd name="connsiteY3" fmla="*/ 7514806 h 11175037"/>
              <a:gd name="connsiteX4" fmla="*/ 1497496 w 5139193"/>
              <a:gd name="connsiteY4" fmla="*/ 11175037 h 11175037"/>
              <a:gd name="connsiteX5" fmla="*/ 2650 w 5139193"/>
              <a:gd name="connsiteY5" fmla="*/ 11175037 h 11175037"/>
              <a:gd name="connsiteX6" fmla="*/ 2650 w 5139193"/>
              <a:gd name="connsiteY6" fmla="*/ 0 h 11175037"/>
              <a:gd name="connsiteX7" fmla="*/ 5139193 w 5139193"/>
              <a:gd name="connsiteY7" fmla="*/ 0 h 11175037"/>
              <a:gd name="connsiteX8" fmla="*/ 4137329 w 5139193"/>
              <a:gd name="connsiteY8" fmla="*/ 7144077 h 11175037"/>
              <a:gd name="connsiteX9" fmla="*/ 3548931 w 5139193"/>
              <a:gd name="connsiteY9" fmla="*/ 6996548 h 11175037"/>
              <a:gd name="connsiteX10" fmla="*/ 3481345 w 5139193"/>
              <a:gd name="connsiteY10" fmla="*/ 7547204 h 111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9193" h="11175037">
                <a:moveTo>
                  <a:pt x="3461467" y="7566639"/>
                </a:moveTo>
                <a:lnTo>
                  <a:pt x="2801510" y="7359328"/>
                </a:lnTo>
                <a:lnTo>
                  <a:pt x="2737898" y="7786895"/>
                </a:lnTo>
                <a:lnTo>
                  <a:pt x="2054085" y="7514806"/>
                </a:lnTo>
                <a:lnTo>
                  <a:pt x="1497496" y="11175037"/>
                </a:lnTo>
                <a:lnTo>
                  <a:pt x="2650" y="11175037"/>
                </a:lnTo>
                <a:cubicBezTo>
                  <a:pt x="5300" y="8885061"/>
                  <a:pt x="0" y="2274073"/>
                  <a:pt x="2650" y="0"/>
                </a:cubicBezTo>
                <a:lnTo>
                  <a:pt x="5139193" y="0"/>
                </a:lnTo>
                <a:lnTo>
                  <a:pt x="4137329" y="7144077"/>
                </a:lnTo>
                <a:lnTo>
                  <a:pt x="3548931" y="6996548"/>
                </a:lnTo>
                <a:lnTo>
                  <a:pt x="3481345" y="7547204"/>
                </a:lnTo>
              </a:path>
            </a:pathLst>
          </a:custGeom>
          <a:gradFill flip="none" rotWithShape="1">
            <a:gsLst>
              <a:gs pos="25000">
                <a:srgbClr val="00040C"/>
              </a:gs>
              <a:gs pos="40000">
                <a:srgbClr val="00040C"/>
              </a:gs>
              <a:gs pos="65000">
                <a:srgbClr val="00040C">
                  <a:alpha val="21000"/>
                </a:srgbClr>
              </a:gs>
              <a:gs pos="65000">
                <a:srgbClr val="00040C">
                  <a:alpha val="73000"/>
                </a:srgbClr>
              </a:gs>
              <a:gs pos="65000">
                <a:srgbClr val="00040C">
                  <a:alpha val="81000"/>
                </a:srgbClr>
              </a:gs>
              <a:gs pos="7001">
                <a:srgbClr val="000F2E">
                  <a:alpha val="81000"/>
                </a:srgbClr>
              </a:gs>
              <a:gs pos="32001">
                <a:srgbClr val="000F2E"/>
              </a:gs>
              <a:gs pos="47000">
                <a:srgbClr val="000F2E">
                  <a:alpha val="90000"/>
                </a:srgbClr>
              </a:gs>
              <a:gs pos="85001">
                <a:srgbClr val="000F2E">
                  <a:alpha val="50000"/>
                </a:srgbClr>
              </a:gs>
              <a:gs pos="100000">
                <a:srgbClr val="000F2E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34963" y="2257425"/>
            <a:ext cx="8455025" cy="936625"/>
          </a:xfrm>
        </p:spPr>
        <p:txBody>
          <a:bodyPr/>
          <a:lstStyle/>
          <a:p>
            <a:r>
              <a:rPr lang="en-US" sz="7200" dirty="0" smtClean="0">
                <a:solidFill>
                  <a:srgbClr val="FFC000"/>
                </a:solidFill>
              </a:rPr>
              <a:t>Break….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B61A96-C2DD-4D4E-9F6F-169EDBD7974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1021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638" y="438150"/>
            <a:ext cx="5624823" cy="6096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8336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56794"/>
            <a:ext cx="6619875" cy="49585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3FC6-1F44-4C8E-9EDB-39996FC07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5268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nternetBusiness_co_26 PowerPlugs Templates for PowerPoint">
  <a:themeElements>
    <a:clrScheme name="Default Design 13">
      <a:dk1>
        <a:srgbClr val="5C7F8A"/>
      </a:dk1>
      <a:lt1>
        <a:srgbClr val="FFFFFF"/>
      </a:lt1>
      <a:dk2>
        <a:srgbClr val="000000"/>
      </a:dk2>
      <a:lt2>
        <a:srgbClr val="A7E200"/>
      </a:lt2>
      <a:accent1>
        <a:srgbClr val="33CC33"/>
      </a:accent1>
      <a:accent2>
        <a:srgbClr val="CCCC00"/>
      </a:accent2>
      <a:accent3>
        <a:srgbClr val="AAAAAA"/>
      </a:accent3>
      <a:accent4>
        <a:srgbClr val="DADADA"/>
      </a:accent4>
      <a:accent5>
        <a:srgbClr val="ADE2AD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7F8A"/>
        </a:dk1>
        <a:lt1>
          <a:srgbClr val="FFFFFF"/>
        </a:lt1>
        <a:dk2>
          <a:srgbClr val="000000"/>
        </a:dk2>
        <a:lt2>
          <a:srgbClr val="A7E200"/>
        </a:lt2>
        <a:accent1>
          <a:srgbClr val="33CC33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DE2AD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491</Words>
  <Application>Microsoft Office PowerPoint</Application>
  <PresentationFormat>On-screen Show (4:3)</PresentationFormat>
  <Paragraphs>160</Paragraphs>
  <Slides>73</Slides>
  <Notes>26</Notes>
  <HiddenSlides>0</HiddenSlides>
  <MMClips>2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73</vt:i4>
      </vt:variant>
    </vt:vector>
  </HeadingPairs>
  <TitlesOfParts>
    <vt:vector size="111" baseType="lpstr">
      <vt:lpstr>Metro</vt:lpstr>
      <vt:lpstr>InternetBusiness_co_26 PowerPlugs Templates for PowerPoint</vt:lpstr>
      <vt:lpstr>1_InternetBusiness_co_26 PowerPlugs Templates for PowerPoint</vt:lpstr>
      <vt:lpstr>2_InternetBusiness_co_26 PowerPlugs Templates for PowerPoint</vt:lpstr>
      <vt:lpstr>3_InternetBusiness_co_26 PowerPlugs Templates for PowerPoint</vt:lpstr>
      <vt:lpstr>4_InternetBusiness_co_26 PowerPlugs Templates for PowerPoint</vt:lpstr>
      <vt:lpstr>5_InternetBusiness_co_26 PowerPlugs Templates for PowerPoint</vt:lpstr>
      <vt:lpstr>6_InternetBusiness_co_26 PowerPlugs Templates for PowerPoint</vt:lpstr>
      <vt:lpstr>7_InternetBusiness_co_26 PowerPlugs Templates for PowerPoint</vt:lpstr>
      <vt:lpstr>8_InternetBusiness_co_26 PowerPlugs Templates for PowerPoint</vt:lpstr>
      <vt:lpstr>9_InternetBusiness_co_26 PowerPlugs Templates for PowerPoint</vt:lpstr>
      <vt:lpstr>10_InternetBusiness_co_26 PowerPlugs Templates for PowerPoint</vt:lpstr>
      <vt:lpstr>11_InternetBusiness_co_26 PowerPlugs Templates for PowerPoint</vt:lpstr>
      <vt:lpstr>12_InternetBusiness_co_26 PowerPlugs Templates for PowerPoint</vt:lpstr>
      <vt:lpstr>13_InternetBusiness_co_26 PowerPlugs Templates for PowerPoint</vt:lpstr>
      <vt:lpstr>14_InternetBusiness_co_26 PowerPlugs Templates for PowerPoint</vt:lpstr>
      <vt:lpstr>15_InternetBusiness_co_26 PowerPlugs Templates for PowerPoint</vt:lpstr>
      <vt:lpstr>16_InternetBusiness_co_26 PowerPlugs Templates for PowerPoint</vt:lpstr>
      <vt:lpstr>17_InternetBusiness_co_26 PowerPlugs Templates for PowerPoint</vt:lpstr>
      <vt:lpstr>18_InternetBusiness_co_26 PowerPlugs Templates for PowerPoint</vt:lpstr>
      <vt:lpstr>19_InternetBusiness_co_26 PowerPlugs Templates for PowerPoint</vt:lpstr>
      <vt:lpstr>20_InternetBusiness_co_26 PowerPlugs Templates for PowerPoint</vt:lpstr>
      <vt:lpstr>21_InternetBusiness_co_26 PowerPlugs Templates for PowerPoint</vt:lpstr>
      <vt:lpstr>22_InternetBusiness_co_26 PowerPlugs Templates for PowerPoint</vt:lpstr>
      <vt:lpstr>23_InternetBusiness_co_26 PowerPlugs Templates for PowerPoint</vt:lpstr>
      <vt:lpstr>25_InternetBusiness_co_26 PowerPlugs Templates for PowerPoint</vt:lpstr>
      <vt:lpstr>26_InternetBusiness_co_26 PowerPlugs Templates for PowerPoint</vt:lpstr>
      <vt:lpstr>27_InternetBusiness_co_26 PowerPlugs Templates for PowerPoint</vt:lpstr>
      <vt:lpstr>28_InternetBusiness_co_26 PowerPlugs Templates for PowerPoint</vt:lpstr>
      <vt:lpstr>29_InternetBusiness_co_26 PowerPlugs Templates for PowerPoint</vt:lpstr>
      <vt:lpstr>30_InternetBusiness_co_26 PowerPlugs Templates for PowerPoint</vt:lpstr>
      <vt:lpstr>31_InternetBusiness_co_26 PowerPlugs Templates for PowerPoint</vt:lpstr>
      <vt:lpstr>32_InternetBusiness_co_26 PowerPlugs Templates for PowerPoint</vt:lpstr>
      <vt:lpstr>33_InternetBusiness_co_26 PowerPlugs Templates for PowerPoint</vt:lpstr>
      <vt:lpstr>34_InternetBusiness_co_26 PowerPlugs Templates for PowerPoint</vt:lpstr>
      <vt:lpstr>35_InternetBusiness_co_26 PowerPlugs Templates for PowerPoint</vt:lpstr>
      <vt:lpstr>36_InternetBusiness_co_26 PowerPlugs Templates for PowerPoint</vt:lpstr>
      <vt:lpstr>37_InternetBusiness_co_26 PowerPlugs Templates for PowerPoint</vt:lpstr>
      <vt:lpstr>Slide 1</vt:lpstr>
      <vt:lpstr>Slide 2</vt:lpstr>
      <vt:lpstr>Scenario #1</vt:lpstr>
      <vt:lpstr>Slide 4</vt:lpstr>
      <vt:lpstr>Slide 5</vt:lpstr>
      <vt:lpstr>Slide 6</vt:lpstr>
      <vt:lpstr>Slide 7</vt:lpstr>
      <vt:lpstr>Slide 8</vt:lpstr>
      <vt:lpstr>Slide 9</vt:lpstr>
      <vt:lpstr>Slide 10</vt:lpstr>
      <vt:lpstr>David makes a deal with Goliath.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Teaming Agreement The bad news </vt:lpstr>
      <vt:lpstr>Teaming Agreement More bad news – maybe </vt:lpstr>
      <vt:lpstr>Teaming Agreement More bad news – but look again </vt:lpstr>
      <vt:lpstr>Teaming Agreement The good news </vt:lpstr>
      <vt:lpstr>Scenario #2</vt:lpstr>
      <vt:lpstr>Superfund Site </vt:lpstr>
      <vt:lpstr>Pond Discharge</vt:lpstr>
      <vt:lpstr>Pipe Discharge</vt:lpstr>
      <vt:lpstr>Soils Remediation</vt:lpstr>
      <vt:lpstr>Clean(er) Pond</vt:lpstr>
      <vt:lpstr>What now?</vt:lpstr>
      <vt:lpstr>Superfund Project Timeline</vt:lpstr>
      <vt:lpstr>Superfund Project Timeline</vt:lpstr>
      <vt:lpstr>Superfund Project Timeline</vt:lpstr>
      <vt:lpstr>Superfund Project Timeline</vt:lpstr>
      <vt:lpstr>Superfund Project Timeline</vt:lpstr>
      <vt:lpstr>Superfund Project Timeline</vt:lpstr>
      <vt:lpstr>Superfund Project Timeline</vt:lpstr>
      <vt:lpstr>Scenario #3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Same engineer Same contractor New design</vt:lpstr>
      <vt:lpstr>Slide 48</vt:lpstr>
      <vt:lpstr>Slide 49</vt:lpstr>
      <vt:lpstr>Slide 50</vt:lpstr>
      <vt:lpstr>Pros: Eliminate $50 million Exposure Live to see another day</vt:lpstr>
      <vt:lpstr>Slide 52</vt:lpstr>
      <vt:lpstr>Scenario #4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Break….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lmclaughlin</dc:creator>
  <cp:lastModifiedBy>ejosiah</cp:lastModifiedBy>
  <cp:revision>269</cp:revision>
  <dcterms:created xsi:type="dcterms:W3CDTF">2009-06-04T18:32:46Z</dcterms:created>
  <dcterms:modified xsi:type="dcterms:W3CDTF">2013-01-30T16:08:29Z</dcterms:modified>
</cp:coreProperties>
</file>